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1" r:id="rId5"/>
    <p:sldId id="262" r:id="rId6"/>
    <p:sldId id="263" r:id="rId7"/>
    <p:sldId id="259" r:id="rId8"/>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200"/>
    <a:srgbClr val="224D53"/>
    <a:srgbClr val="411E5A"/>
    <a:srgbClr val="280A3C"/>
    <a:srgbClr val="3D7981"/>
    <a:srgbClr val="F0462D"/>
    <a:srgbClr val="6E4B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EA7C62-35AF-4CD8-ADCF-D00CEC298C0C}" v="3" dt="2022-04-04T23:25:08.6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64" autoAdjust="0"/>
    <p:restoredTop sz="94660"/>
  </p:normalViewPr>
  <p:slideViewPr>
    <p:cSldViewPr snapToGrid="0">
      <p:cViewPr>
        <p:scale>
          <a:sx n="118" d="100"/>
          <a:sy n="118" d="100"/>
        </p:scale>
        <p:origin x="1140" y="-26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gnes Leticia Neves Benites" userId="9c56b6d9-2017-4b36-a76d-cd5028506b40" providerId="ADAL" clId="{88EA7C62-35AF-4CD8-ADCF-D00CEC298C0C}"/>
    <pc:docChg chg="undo custSel modSld">
      <pc:chgData name="Agnes Leticia Neves Benites" userId="9c56b6d9-2017-4b36-a76d-cd5028506b40" providerId="ADAL" clId="{88EA7C62-35AF-4CD8-ADCF-D00CEC298C0C}" dt="2022-04-04T23:25:08.643" v="164"/>
      <pc:docMkLst>
        <pc:docMk/>
      </pc:docMkLst>
      <pc:sldChg chg="modSp mod">
        <pc:chgData name="Agnes Leticia Neves Benites" userId="9c56b6d9-2017-4b36-a76d-cd5028506b40" providerId="ADAL" clId="{88EA7C62-35AF-4CD8-ADCF-D00CEC298C0C}" dt="2022-04-04T23:25:08.643" v="164"/>
        <pc:sldMkLst>
          <pc:docMk/>
          <pc:sldMk cId="2410390545" sldId="256"/>
        </pc:sldMkLst>
        <pc:spChg chg="mod">
          <ac:chgData name="Agnes Leticia Neves Benites" userId="9c56b6d9-2017-4b36-a76d-cd5028506b40" providerId="ADAL" clId="{88EA7C62-35AF-4CD8-ADCF-D00CEC298C0C}" dt="2022-04-04T18:49:03.803" v="25" actId="20577"/>
          <ac:spMkLst>
            <pc:docMk/>
            <pc:sldMk cId="2410390545" sldId="256"/>
            <ac:spMk id="12" creationId="{1D3AF42F-B070-4319-9D26-143D31B30851}"/>
          </ac:spMkLst>
        </pc:spChg>
        <pc:spChg chg="mod">
          <ac:chgData name="Agnes Leticia Neves Benites" userId="9c56b6d9-2017-4b36-a76d-cd5028506b40" providerId="ADAL" clId="{88EA7C62-35AF-4CD8-ADCF-D00CEC298C0C}" dt="2022-04-04T23:23:16.938" v="163" actId="207"/>
          <ac:spMkLst>
            <pc:docMk/>
            <pc:sldMk cId="2410390545" sldId="256"/>
            <ac:spMk id="25" creationId="{CB00086E-6DC6-42B1-85A0-BFE526469FB4}"/>
          </ac:spMkLst>
        </pc:spChg>
        <pc:picChg chg="mod">
          <ac:chgData name="Agnes Leticia Neves Benites" userId="9c56b6d9-2017-4b36-a76d-cd5028506b40" providerId="ADAL" clId="{88EA7C62-35AF-4CD8-ADCF-D00CEC298C0C}" dt="2022-04-04T23:25:08.643" v="164"/>
          <ac:picMkLst>
            <pc:docMk/>
            <pc:sldMk cId="2410390545" sldId="256"/>
            <ac:picMk id="37" creationId="{63E530C0-AF13-4E91-AD65-EB676A9502E3}"/>
          </ac:picMkLst>
        </pc:picChg>
      </pc:sldChg>
      <pc:sldChg chg="addSp delSp modSp mod">
        <pc:chgData name="Agnes Leticia Neves Benites" userId="9c56b6d9-2017-4b36-a76d-cd5028506b40" providerId="ADAL" clId="{88EA7C62-35AF-4CD8-ADCF-D00CEC298C0C}" dt="2022-04-04T18:53:52.245" v="162" actId="1076"/>
        <pc:sldMkLst>
          <pc:docMk/>
          <pc:sldMk cId="4258406173" sldId="257"/>
        </pc:sldMkLst>
        <pc:spChg chg="mod">
          <ac:chgData name="Agnes Leticia Neves Benites" userId="9c56b6d9-2017-4b36-a76d-cd5028506b40" providerId="ADAL" clId="{88EA7C62-35AF-4CD8-ADCF-D00CEC298C0C}" dt="2022-04-04T18:50:24.758" v="70" actId="20577"/>
          <ac:spMkLst>
            <pc:docMk/>
            <pc:sldMk cId="4258406173" sldId="257"/>
            <ac:spMk id="9" creationId="{0504A8FF-283B-49CB-9A95-25B89CF98911}"/>
          </ac:spMkLst>
        </pc:spChg>
        <pc:spChg chg="mod">
          <ac:chgData name="Agnes Leticia Neves Benites" userId="9c56b6d9-2017-4b36-a76d-cd5028506b40" providerId="ADAL" clId="{88EA7C62-35AF-4CD8-ADCF-D00CEC298C0C}" dt="2022-04-04T18:50:36.619" v="76" actId="20577"/>
          <ac:spMkLst>
            <pc:docMk/>
            <pc:sldMk cId="4258406173" sldId="257"/>
            <ac:spMk id="10" creationId="{CDABF545-9C4D-453F-AC84-DACA98A70E5C}"/>
          </ac:spMkLst>
        </pc:spChg>
        <pc:spChg chg="mod">
          <ac:chgData name="Agnes Leticia Neves Benites" userId="9c56b6d9-2017-4b36-a76d-cd5028506b40" providerId="ADAL" clId="{88EA7C62-35AF-4CD8-ADCF-D00CEC298C0C}" dt="2022-04-03T00:25:16.941" v="7" actId="20577"/>
          <ac:spMkLst>
            <pc:docMk/>
            <pc:sldMk cId="4258406173" sldId="257"/>
            <ac:spMk id="13" creationId="{A0C50352-12E0-4A99-9AE3-C7E24FF696F4}"/>
          </ac:spMkLst>
        </pc:spChg>
        <pc:spChg chg="mod">
          <ac:chgData name="Agnes Leticia Neves Benites" userId="9c56b6d9-2017-4b36-a76d-cd5028506b40" providerId="ADAL" clId="{88EA7C62-35AF-4CD8-ADCF-D00CEC298C0C}" dt="2022-04-03T00:23:08.383" v="1" actId="14100"/>
          <ac:spMkLst>
            <pc:docMk/>
            <pc:sldMk cId="4258406173" sldId="257"/>
            <ac:spMk id="16" creationId="{71684A35-C6C1-45EB-A883-1CFB885E7616}"/>
          </ac:spMkLst>
        </pc:spChg>
        <pc:spChg chg="mod">
          <ac:chgData name="Agnes Leticia Neves Benites" userId="9c56b6d9-2017-4b36-a76d-cd5028506b40" providerId="ADAL" clId="{88EA7C62-35AF-4CD8-ADCF-D00CEC298C0C}" dt="2022-04-04T18:53:49.119" v="161" actId="113"/>
          <ac:spMkLst>
            <pc:docMk/>
            <pc:sldMk cId="4258406173" sldId="257"/>
            <ac:spMk id="18" creationId="{2A2ECFD5-F22B-4AA0-9CFC-741C4B50702F}"/>
          </ac:spMkLst>
        </pc:spChg>
        <pc:spChg chg="mod">
          <ac:chgData name="Agnes Leticia Neves Benites" userId="9c56b6d9-2017-4b36-a76d-cd5028506b40" providerId="ADAL" clId="{88EA7C62-35AF-4CD8-ADCF-D00CEC298C0C}" dt="2022-04-04T18:53:52.245" v="162" actId="1076"/>
          <ac:spMkLst>
            <pc:docMk/>
            <pc:sldMk cId="4258406173" sldId="257"/>
            <ac:spMk id="19" creationId="{0460814C-67E5-4BED-8DA6-1B7DCE5C3424}"/>
          </ac:spMkLst>
        </pc:spChg>
        <pc:picChg chg="add del mod">
          <ac:chgData name="Agnes Leticia Neves Benites" userId="9c56b6d9-2017-4b36-a76d-cd5028506b40" providerId="ADAL" clId="{88EA7C62-35AF-4CD8-ADCF-D00CEC298C0C}" dt="2022-04-04T18:51:15.343" v="84"/>
          <ac:picMkLst>
            <pc:docMk/>
            <pc:sldMk cId="4258406173" sldId="257"/>
            <ac:picMk id="25" creationId="{70D47407-6EC2-42BC-B64E-C32539C86DE0}"/>
          </ac:picMkLst>
        </pc:picChg>
      </pc:sldChg>
    </pc:docChg>
  </pc:docChgLst>
  <pc:docChgLst>
    <pc:chgData name="Isadora Campos" userId="0c54d0e7-2cb0-4689-8270-3e41d20743e8" providerId="ADAL" clId="{12F1EA97-1FE8-4F85-83B0-1393A89879B9}"/>
    <pc:docChg chg="undo custSel modSld">
      <pc:chgData name="Isadora Campos" userId="0c54d0e7-2cb0-4689-8270-3e41d20743e8" providerId="ADAL" clId="{12F1EA97-1FE8-4F85-83B0-1393A89879B9}" dt="2022-03-22T21:08:22.291" v="61" actId="1076"/>
      <pc:docMkLst>
        <pc:docMk/>
      </pc:docMkLst>
      <pc:sldChg chg="addSp delSp modSp mod">
        <pc:chgData name="Isadora Campos" userId="0c54d0e7-2cb0-4689-8270-3e41d20743e8" providerId="ADAL" clId="{12F1EA97-1FE8-4F85-83B0-1393A89879B9}" dt="2022-03-22T20:13:16.494" v="16"/>
        <pc:sldMkLst>
          <pc:docMk/>
          <pc:sldMk cId="2410390545" sldId="256"/>
        </pc:sldMkLst>
        <pc:spChg chg="mod">
          <ac:chgData name="Isadora Campos" userId="0c54d0e7-2cb0-4689-8270-3e41d20743e8" providerId="ADAL" clId="{12F1EA97-1FE8-4F85-83B0-1393A89879B9}" dt="2022-03-22T20:04:03.742" v="3" actId="14100"/>
          <ac:spMkLst>
            <pc:docMk/>
            <pc:sldMk cId="2410390545" sldId="256"/>
            <ac:spMk id="2" creationId="{98DB8DE5-1266-417E-8098-2CCD5AE2DA5A}"/>
          </ac:spMkLst>
        </pc:spChg>
        <pc:spChg chg="add del">
          <ac:chgData name="Isadora Campos" userId="0c54d0e7-2cb0-4689-8270-3e41d20743e8" providerId="ADAL" clId="{12F1EA97-1FE8-4F85-83B0-1393A89879B9}" dt="2022-03-22T20:04:01.390" v="1" actId="11529"/>
          <ac:spMkLst>
            <pc:docMk/>
            <pc:sldMk cId="2410390545" sldId="256"/>
            <ac:spMk id="4" creationId="{598F8E62-832C-4425-A598-AA2041E4DBA0}"/>
          </ac:spMkLst>
        </pc:spChg>
        <pc:picChg chg="mod">
          <ac:chgData name="Isadora Campos" userId="0c54d0e7-2cb0-4689-8270-3e41d20743e8" providerId="ADAL" clId="{12F1EA97-1FE8-4F85-83B0-1393A89879B9}" dt="2022-03-22T20:10:06.178" v="13" actId="1076"/>
          <ac:picMkLst>
            <pc:docMk/>
            <pc:sldMk cId="2410390545" sldId="256"/>
            <ac:picMk id="29" creationId="{E78325C6-B591-4DF0-99EE-95840E2C4A1E}"/>
          </ac:picMkLst>
        </pc:picChg>
        <pc:picChg chg="mod">
          <ac:chgData name="Isadora Campos" userId="0c54d0e7-2cb0-4689-8270-3e41d20743e8" providerId="ADAL" clId="{12F1EA97-1FE8-4F85-83B0-1393A89879B9}" dt="2022-03-22T20:05:53.473" v="6"/>
          <ac:picMkLst>
            <pc:docMk/>
            <pc:sldMk cId="2410390545" sldId="256"/>
            <ac:picMk id="33" creationId="{7A8E4E34-A97C-4F03-968A-476A240746E9}"/>
          </ac:picMkLst>
        </pc:picChg>
        <pc:picChg chg="mod">
          <ac:chgData name="Isadora Campos" userId="0c54d0e7-2cb0-4689-8270-3e41d20743e8" providerId="ADAL" clId="{12F1EA97-1FE8-4F85-83B0-1393A89879B9}" dt="2022-03-22T20:12:51.062" v="15"/>
          <ac:picMkLst>
            <pc:docMk/>
            <pc:sldMk cId="2410390545" sldId="256"/>
            <ac:picMk id="35" creationId="{5F9394A3-F706-4C58-B41C-7DECB5F2DBA9}"/>
          </ac:picMkLst>
        </pc:picChg>
        <pc:picChg chg="mod">
          <ac:chgData name="Isadora Campos" userId="0c54d0e7-2cb0-4689-8270-3e41d20743e8" providerId="ADAL" clId="{12F1EA97-1FE8-4F85-83B0-1393A89879B9}" dt="2022-03-22T20:13:16.494" v="16"/>
          <ac:picMkLst>
            <pc:docMk/>
            <pc:sldMk cId="2410390545" sldId="256"/>
            <ac:picMk id="37" creationId="{63E530C0-AF13-4E91-AD65-EB676A9502E3}"/>
          </ac:picMkLst>
        </pc:picChg>
      </pc:sldChg>
      <pc:sldChg chg="modSp mod">
        <pc:chgData name="Isadora Campos" userId="0c54d0e7-2cb0-4689-8270-3e41d20743e8" providerId="ADAL" clId="{12F1EA97-1FE8-4F85-83B0-1393A89879B9}" dt="2022-03-22T20:04:08.337" v="4" actId="14100"/>
        <pc:sldMkLst>
          <pc:docMk/>
          <pc:sldMk cId="4258406173" sldId="257"/>
        </pc:sldMkLst>
        <pc:spChg chg="mod">
          <ac:chgData name="Isadora Campos" userId="0c54d0e7-2cb0-4689-8270-3e41d20743e8" providerId="ADAL" clId="{12F1EA97-1FE8-4F85-83B0-1393A89879B9}" dt="2022-03-22T20:04:08.337" v="4" actId="14100"/>
          <ac:spMkLst>
            <pc:docMk/>
            <pc:sldMk cId="4258406173" sldId="257"/>
            <ac:spMk id="30" creationId="{3D99D490-64FA-4ABB-94E7-0BF7964BC187}"/>
          </ac:spMkLst>
        </pc:spChg>
      </pc:sldChg>
      <pc:sldChg chg="addSp delSp modSp mod">
        <pc:chgData name="Isadora Campos" userId="0c54d0e7-2cb0-4689-8270-3e41d20743e8" providerId="ADAL" clId="{12F1EA97-1FE8-4F85-83B0-1393A89879B9}" dt="2022-03-22T21:08:22.291" v="61" actId="1076"/>
        <pc:sldMkLst>
          <pc:docMk/>
          <pc:sldMk cId="909722277" sldId="259"/>
        </pc:sldMkLst>
        <pc:spChg chg="del mod">
          <ac:chgData name="Isadora Campos" userId="0c54d0e7-2cb0-4689-8270-3e41d20743e8" providerId="ADAL" clId="{12F1EA97-1FE8-4F85-83B0-1393A89879B9}" dt="2022-03-22T21:07:20.746" v="50" actId="478"/>
          <ac:spMkLst>
            <pc:docMk/>
            <pc:sldMk cId="909722277" sldId="259"/>
            <ac:spMk id="7" creationId="{62F4A56C-8D7C-4623-A967-7EDD95C7DEEB}"/>
          </ac:spMkLst>
        </pc:spChg>
        <pc:spChg chg="add del mod">
          <ac:chgData name="Isadora Campos" userId="0c54d0e7-2cb0-4689-8270-3e41d20743e8" providerId="ADAL" clId="{12F1EA97-1FE8-4F85-83B0-1393A89879B9}" dt="2022-03-22T21:07:20.746" v="50" actId="478"/>
          <ac:spMkLst>
            <pc:docMk/>
            <pc:sldMk cId="909722277" sldId="259"/>
            <ac:spMk id="13" creationId="{71D28B84-32AC-4283-9B0C-D3C35EBF76A4}"/>
          </ac:spMkLst>
        </pc:spChg>
        <pc:spChg chg="add mod">
          <ac:chgData name="Isadora Campos" userId="0c54d0e7-2cb0-4689-8270-3e41d20743e8" providerId="ADAL" clId="{12F1EA97-1FE8-4F85-83B0-1393A89879B9}" dt="2022-03-22T21:07:36.746" v="55" actId="164"/>
          <ac:spMkLst>
            <pc:docMk/>
            <pc:sldMk cId="909722277" sldId="259"/>
            <ac:spMk id="18" creationId="{09A08BB7-B2A4-4FA8-86BB-E7EFD6CEF0E1}"/>
          </ac:spMkLst>
        </pc:spChg>
        <pc:spChg chg="add mod">
          <ac:chgData name="Isadora Campos" userId="0c54d0e7-2cb0-4689-8270-3e41d20743e8" providerId="ADAL" clId="{12F1EA97-1FE8-4F85-83B0-1393A89879B9}" dt="2022-03-22T20:19:23.539" v="22" actId="571"/>
          <ac:spMkLst>
            <pc:docMk/>
            <pc:sldMk cId="909722277" sldId="259"/>
            <ac:spMk id="18" creationId="{4E56E249-E04C-4CFB-8DE2-4189E15CA320}"/>
          </ac:spMkLst>
        </pc:spChg>
        <pc:spChg chg="add mod">
          <ac:chgData name="Isadora Campos" userId="0c54d0e7-2cb0-4689-8270-3e41d20743e8" providerId="ADAL" clId="{12F1EA97-1FE8-4F85-83B0-1393A89879B9}" dt="2022-03-22T21:07:36.746" v="55" actId="164"/>
          <ac:spMkLst>
            <pc:docMk/>
            <pc:sldMk cId="909722277" sldId="259"/>
            <ac:spMk id="19" creationId="{88C5ACF9-760E-4C98-B734-6D9AD0C64163}"/>
          </ac:spMkLst>
        </pc:spChg>
        <pc:spChg chg="add mod">
          <ac:chgData name="Isadora Campos" userId="0c54d0e7-2cb0-4689-8270-3e41d20743e8" providerId="ADAL" clId="{12F1EA97-1FE8-4F85-83B0-1393A89879B9}" dt="2022-03-22T21:07:27.421" v="52" actId="1076"/>
          <ac:spMkLst>
            <pc:docMk/>
            <pc:sldMk cId="909722277" sldId="259"/>
            <ac:spMk id="21" creationId="{41DFFC7F-D79E-4878-B6FF-D07175EDDAF3}"/>
          </ac:spMkLst>
        </pc:spChg>
        <pc:spChg chg="add mod">
          <ac:chgData name="Isadora Campos" userId="0c54d0e7-2cb0-4689-8270-3e41d20743e8" providerId="ADAL" clId="{12F1EA97-1FE8-4F85-83B0-1393A89879B9}" dt="2022-03-22T21:07:27.421" v="52" actId="1076"/>
          <ac:spMkLst>
            <pc:docMk/>
            <pc:sldMk cId="909722277" sldId="259"/>
            <ac:spMk id="22" creationId="{FD314781-B11D-4B32-8181-D0B67876A084}"/>
          </ac:spMkLst>
        </pc:spChg>
        <pc:grpChg chg="add mod">
          <ac:chgData name="Isadora Campos" userId="0c54d0e7-2cb0-4689-8270-3e41d20743e8" providerId="ADAL" clId="{12F1EA97-1FE8-4F85-83B0-1393A89879B9}" dt="2022-03-22T21:08:22.291" v="61" actId="1076"/>
          <ac:grpSpMkLst>
            <pc:docMk/>
            <pc:sldMk cId="909722277" sldId="259"/>
            <ac:grpSpMk id="2" creationId="{FC156211-D43B-493C-AD29-593B33F8B9C2}"/>
          </ac:grpSpMkLst>
        </pc:grpChg>
        <pc:picChg chg="add del mod">
          <ac:chgData name="Isadora Campos" userId="0c54d0e7-2cb0-4689-8270-3e41d20743e8" providerId="ADAL" clId="{12F1EA97-1FE8-4F85-83B0-1393A89879B9}" dt="2022-03-22T21:07:00.661" v="41" actId="478"/>
          <ac:picMkLst>
            <pc:docMk/>
            <pc:sldMk cId="909722277" sldId="259"/>
            <ac:picMk id="15" creationId="{67BC96B8-90A5-49E6-B673-6F53107E1EC7}"/>
          </ac:picMkLst>
        </pc:picChg>
        <pc:picChg chg="add mod">
          <ac:chgData name="Isadora Campos" userId="0c54d0e7-2cb0-4689-8270-3e41d20743e8" providerId="ADAL" clId="{12F1EA97-1FE8-4F85-83B0-1393A89879B9}" dt="2022-03-22T21:08:22.291" v="61" actId="1076"/>
          <ac:picMkLst>
            <pc:docMk/>
            <pc:sldMk cId="909722277" sldId="259"/>
            <ac:picMk id="20" creationId="{FA1DA497-1B4D-4C1D-A6DA-80BABC768F7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a:prstGeom prst="rect">
            <a:avLst/>
          </a:prstGeo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471488" y="9181397"/>
            <a:ext cx="1543050" cy="527403"/>
          </a:xfrm>
          <a:prstGeom prst="rect">
            <a:avLst/>
          </a:prstGeom>
        </p:spPr>
        <p:txBody>
          <a:bodyPr/>
          <a:lstStyle/>
          <a:p>
            <a:fld id="{2898FE5A-6CB6-4408-9A4D-04E2DDD6A93A}" type="datetimeFigureOut">
              <a:rPr lang="en-US" smtClean="0"/>
              <a:t>4/4/2022</a:t>
            </a:fld>
            <a:endParaRPr lang="en-US" dirty="0"/>
          </a:p>
        </p:txBody>
      </p:sp>
      <p:sp>
        <p:nvSpPr>
          <p:cNvPr id="5" name="Footer Placeholder 4"/>
          <p:cNvSpPr>
            <a:spLocks noGrp="1"/>
          </p:cNvSpPr>
          <p:nvPr>
            <p:ph type="ftr" sz="quarter" idx="11"/>
          </p:nvPr>
        </p:nvSpPr>
        <p:spPr>
          <a:xfrm>
            <a:off x="2271713" y="9181397"/>
            <a:ext cx="2314575" cy="527403"/>
          </a:xfrm>
          <a:prstGeom prst="rect">
            <a:avLst/>
          </a:prstGeom>
        </p:spPr>
        <p:txBody>
          <a:bodyPr/>
          <a:lstStyle/>
          <a:p>
            <a:endParaRPr lang="en-US" dirty="0"/>
          </a:p>
        </p:txBody>
      </p:sp>
      <p:sp>
        <p:nvSpPr>
          <p:cNvPr id="6" name="Slide Number Placeholder 5"/>
          <p:cNvSpPr>
            <a:spLocks noGrp="1"/>
          </p:cNvSpPr>
          <p:nvPr>
            <p:ph type="sldNum" sz="quarter" idx="12"/>
          </p:nvPr>
        </p:nvSpPr>
        <p:spPr>
          <a:xfrm>
            <a:off x="4843463" y="9181397"/>
            <a:ext cx="1543050" cy="527403"/>
          </a:xfrm>
          <a:prstGeom prst="rect">
            <a:avLst/>
          </a:prstGeom>
        </p:spPr>
        <p:txBody>
          <a:bodyPr/>
          <a:lstStyle/>
          <a:p>
            <a:fld id="{3E0CD807-F778-4B3E-8BD1-1B970737A9E6}" type="slidenum">
              <a:rPr lang="en-US" smtClean="0"/>
              <a:t>‹nº›</a:t>
            </a:fld>
            <a:endParaRPr lang="en-US" dirty="0"/>
          </a:p>
        </p:txBody>
      </p:sp>
    </p:spTree>
    <p:extLst>
      <p:ext uri="{BB962C8B-B14F-4D97-AF65-F5344CB8AC3E}">
        <p14:creationId xmlns:p14="http://schemas.microsoft.com/office/powerpoint/2010/main" val="386820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71488" y="527405"/>
            <a:ext cx="5915025" cy="1914702"/>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471488" y="2637014"/>
            <a:ext cx="5915025" cy="6285266"/>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71488" y="9181397"/>
            <a:ext cx="1543050" cy="527403"/>
          </a:xfrm>
          <a:prstGeom prst="rect">
            <a:avLst/>
          </a:prstGeom>
        </p:spPr>
        <p:txBody>
          <a:bodyPr/>
          <a:lstStyle/>
          <a:p>
            <a:fld id="{2898FE5A-6CB6-4408-9A4D-04E2DDD6A93A}" type="datetimeFigureOut">
              <a:rPr lang="en-US" smtClean="0"/>
              <a:t>4/4/2022</a:t>
            </a:fld>
            <a:endParaRPr lang="en-US" dirty="0"/>
          </a:p>
        </p:txBody>
      </p:sp>
      <p:sp>
        <p:nvSpPr>
          <p:cNvPr id="5" name="Footer Placeholder 4"/>
          <p:cNvSpPr>
            <a:spLocks noGrp="1"/>
          </p:cNvSpPr>
          <p:nvPr>
            <p:ph type="ftr" sz="quarter" idx="11"/>
          </p:nvPr>
        </p:nvSpPr>
        <p:spPr>
          <a:xfrm>
            <a:off x="2271713" y="9181397"/>
            <a:ext cx="2314575" cy="527403"/>
          </a:xfrm>
          <a:prstGeom prst="rect">
            <a:avLst/>
          </a:prstGeom>
        </p:spPr>
        <p:txBody>
          <a:bodyPr/>
          <a:lstStyle/>
          <a:p>
            <a:endParaRPr lang="en-US" dirty="0"/>
          </a:p>
        </p:txBody>
      </p:sp>
      <p:sp>
        <p:nvSpPr>
          <p:cNvPr id="6" name="Slide Number Placeholder 5"/>
          <p:cNvSpPr>
            <a:spLocks noGrp="1"/>
          </p:cNvSpPr>
          <p:nvPr>
            <p:ph type="sldNum" sz="quarter" idx="12"/>
          </p:nvPr>
        </p:nvSpPr>
        <p:spPr>
          <a:xfrm>
            <a:off x="4843463" y="9181397"/>
            <a:ext cx="1543050" cy="527403"/>
          </a:xfrm>
          <a:prstGeom prst="rect">
            <a:avLst/>
          </a:prstGeom>
        </p:spPr>
        <p:txBody>
          <a:bodyPr/>
          <a:lstStyle/>
          <a:p>
            <a:fld id="{3E0CD807-F778-4B3E-8BD1-1B970737A9E6}" type="slidenum">
              <a:rPr lang="en-US" smtClean="0"/>
              <a:t>‹nº›</a:t>
            </a:fld>
            <a:endParaRPr lang="en-US" dirty="0"/>
          </a:p>
        </p:txBody>
      </p:sp>
    </p:spTree>
    <p:extLst>
      <p:ext uri="{BB962C8B-B14F-4D97-AF65-F5344CB8AC3E}">
        <p14:creationId xmlns:p14="http://schemas.microsoft.com/office/powerpoint/2010/main" val="3465921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71488" y="9181397"/>
            <a:ext cx="1543050" cy="527403"/>
          </a:xfrm>
          <a:prstGeom prst="rect">
            <a:avLst/>
          </a:prstGeom>
        </p:spPr>
        <p:txBody>
          <a:bodyPr/>
          <a:lstStyle/>
          <a:p>
            <a:fld id="{2898FE5A-6CB6-4408-9A4D-04E2DDD6A93A}" type="datetimeFigureOut">
              <a:rPr lang="en-US" smtClean="0"/>
              <a:t>4/4/2022</a:t>
            </a:fld>
            <a:endParaRPr lang="en-US" dirty="0"/>
          </a:p>
        </p:txBody>
      </p:sp>
      <p:sp>
        <p:nvSpPr>
          <p:cNvPr id="5" name="Footer Placeholder 4"/>
          <p:cNvSpPr>
            <a:spLocks noGrp="1"/>
          </p:cNvSpPr>
          <p:nvPr>
            <p:ph type="ftr" sz="quarter" idx="11"/>
          </p:nvPr>
        </p:nvSpPr>
        <p:spPr>
          <a:xfrm>
            <a:off x="2271713" y="9181397"/>
            <a:ext cx="2314575" cy="527403"/>
          </a:xfrm>
          <a:prstGeom prst="rect">
            <a:avLst/>
          </a:prstGeom>
        </p:spPr>
        <p:txBody>
          <a:bodyPr/>
          <a:lstStyle/>
          <a:p>
            <a:endParaRPr lang="en-US" dirty="0"/>
          </a:p>
        </p:txBody>
      </p:sp>
      <p:sp>
        <p:nvSpPr>
          <p:cNvPr id="6" name="Slide Number Placeholder 5"/>
          <p:cNvSpPr>
            <a:spLocks noGrp="1"/>
          </p:cNvSpPr>
          <p:nvPr>
            <p:ph type="sldNum" sz="quarter" idx="12"/>
          </p:nvPr>
        </p:nvSpPr>
        <p:spPr>
          <a:xfrm>
            <a:off x="4843463" y="9181397"/>
            <a:ext cx="1543050" cy="527403"/>
          </a:xfrm>
          <a:prstGeom prst="rect">
            <a:avLst/>
          </a:prstGeom>
        </p:spPr>
        <p:txBody>
          <a:bodyPr/>
          <a:lstStyle/>
          <a:p>
            <a:fld id="{3E0CD807-F778-4B3E-8BD1-1B970737A9E6}" type="slidenum">
              <a:rPr lang="en-US" smtClean="0"/>
              <a:t>‹nº›</a:t>
            </a:fld>
            <a:endParaRPr lang="en-US" dirty="0"/>
          </a:p>
        </p:txBody>
      </p:sp>
    </p:spTree>
    <p:extLst>
      <p:ext uri="{BB962C8B-B14F-4D97-AF65-F5344CB8AC3E}">
        <p14:creationId xmlns:p14="http://schemas.microsoft.com/office/powerpoint/2010/main" val="3623135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1488" y="527405"/>
            <a:ext cx="5915025" cy="1914702"/>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471488" y="2637014"/>
            <a:ext cx="5915025" cy="628526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71488" y="9181397"/>
            <a:ext cx="1543050" cy="527403"/>
          </a:xfrm>
          <a:prstGeom prst="rect">
            <a:avLst/>
          </a:prstGeom>
        </p:spPr>
        <p:txBody>
          <a:bodyPr/>
          <a:lstStyle/>
          <a:p>
            <a:fld id="{2898FE5A-6CB6-4408-9A4D-04E2DDD6A93A}" type="datetimeFigureOut">
              <a:rPr lang="en-US" smtClean="0"/>
              <a:t>4/4/2022</a:t>
            </a:fld>
            <a:endParaRPr lang="en-US" dirty="0"/>
          </a:p>
        </p:txBody>
      </p:sp>
      <p:sp>
        <p:nvSpPr>
          <p:cNvPr id="5" name="Footer Placeholder 4"/>
          <p:cNvSpPr>
            <a:spLocks noGrp="1"/>
          </p:cNvSpPr>
          <p:nvPr>
            <p:ph type="ftr" sz="quarter" idx="11"/>
          </p:nvPr>
        </p:nvSpPr>
        <p:spPr>
          <a:xfrm>
            <a:off x="2271713" y="9181397"/>
            <a:ext cx="2314575" cy="527403"/>
          </a:xfrm>
          <a:prstGeom prst="rect">
            <a:avLst/>
          </a:prstGeom>
        </p:spPr>
        <p:txBody>
          <a:bodyPr/>
          <a:lstStyle/>
          <a:p>
            <a:endParaRPr lang="en-US" dirty="0"/>
          </a:p>
        </p:txBody>
      </p:sp>
      <p:sp>
        <p:nvSpPr>
          <p:cNvPr id="6" name="Slide Number Placeholder 5"/>
          <p:cNvSpPr>
            <a:spLocks noGrp="1"/>
          </p:cNvSpPr>
          <p:nvPr>
            <p:ph type="sldNum" sz="quarter" idx="12"/>
          </p:nvPr>
        </p:nvSpPr>
        <p:spPr>
          <a:xfrm>
            <a:off x="4843463" y="9181397"/>
            <a:ext cx="1543050" cy="527403"/>
          </a:xfrm>
          <a:prstGeom prst="rect">
            <a:avLst/>
          </a:prstGeom>
        </p:spPr>
        <p:txBody>
          <a:bodyPr/>
          <a:lstStyle/>
          <a:p>
            <a:fld id="{3E0CD807-F778-4B3E-8BD1-1B970737A9E6}" type="slidenum">
              <a:rPr lang="en-US" smtClean="0"/>
              <a:t>‹nº›</a:t>
            </a:fld>
            <a:endParaRPr lang="en-US" dirty="0"/>
          </a:p>
        </p:txBody>
      </p:sp>
    </p:spTree>
    <p:extLst>
      <p:ext uri="{BB962C8B-B14F-4D97-AF65-F5344CB8AC3E}">
        <p14:creationId xmlns:p14="http://schemas.microsoft.com/office/powerpoint/2010/main" val="737103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a:prstGeom prst="rect">
            <a:avLst/>
          </a:prstGeo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a:prstGeom prst="rect">
            <a:avLst/>
          </a:prstGeo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71488" y="9181397"/>
            <a:ext cx="1543050" cy="527403"/>
          </a:xfrm>
          <a:prstGeom prst="rect">
            <a:avLst/>
          </a:prstGeom>
        </p:spPr>
        <p:txBody>
          <a:bodyPr/>
          <a:lstStyle/>
          <a:p>
            <a:fld id="{2898FE5A-6CB6-4408-9A4D-04E2DDD6A93A}" type="datetimeFigureOut">
              <a:rPr lang="en-US" smtClean="0"/>
              <a:t>4/4/2022</a:t>
            </a:fld>
            <a:endParaRPr lang="en-US" dirty="0"/>
          </a:p>
        </p:txBody>
      </p:sp>
      <p:sp>
        <p:nvSpPr>
          <p:cNvPr id="5" name="Footer Placeholder 4"/>
          <p:cNvSpPr>
            <a:spLocks noGrp="1"/>
          </p:cNvSpPr>
          <p:nvPr>
            <p:ph type="ftr" sz="quarter" idx="11"/>
          </p:nvPr>
        </p:nvSpPr>
        <p:spPr>
          <a:xfrm>
            <a:off x="2271713" y="9181397"/>
            <a:ext cx="2314575" cy="527403"/>
          </a:xfrm>
          <a:prstGeom prst="rect">
            <a:avLst/>
          </a:prstGeom>
        </p:spPr>
        <p:txBody>
          <a:bodyPr/>
          <a:lstStyle/>
          <a:p>
            <a:endParaRPr lang="en-US" dirty="0"/>
          </a:p>
        </p:txBody>
      </p:sp>
      <p:sp>
        <p:nvSpPr>
          <p:cNvPr id="6" name="Slide Number Placeholder 5"/>
          <p:cNvSpPr>
            <a:spLocks noGrp="1"/>
          </p:cNvSpPr>
          <p:nvPr>
            <p:ph type="sldNum" sz="quarter" idx="12"/>
          </p:nvPr>
        </p:nvSpPr>
        <p:spPr>
          <a:xfrm>
            <a:off x="4843463" y="9181397"/>
            <a:ext cx="1543050" cy="527403"/>
          </a:xfrm>
          <a:prstGeom prst="rect">
            <a:avLst/>
          </a:prstGeom>
        </p:spPr>
        <p:txBody>
          <a:bodyPr/>
          <a:lstStyle/>
          <a:p>
            <a:fld id="{3E0CD807-F778-4B3E-8BD1-1B970737A9E6}" type="slidenum">
              <a:rPr lang="en-US" smtClean="0"/>
              <a:t>‹nº›</a:t>
            </a:fld>
            <a:endParaRPr lang="en-US" dirty="0"/>
          </a:p>
        </p:txBody>
      </p:sp>
    </p:spTree>
    <p:extLst>
      <p:ext uri="{BB962C8B-B14F-4D97-AF65-F5344CB8AC3E}">
        <p14:creationId xmlns:p14="http://schemas.microsoft.com/office/powerpoint/2010/main" val="2120469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71488" y="527405"/>
            <a:ext cx="5915025" cy="191470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471488" y="9181397"/>
            <a:ext cx="1543050" cy="527403"/>
          </a:xfrm>
          <a:prstGeom prst="rect">
            <a:avLst/>
          </a:prstGeom>
        </p:spPr>
        <p:txBody>
          <a:bodyPr/>
          <a:lstStyle/>
          <a:p>
            <a:fld id="{2898FE5A-6CB6-4408-9A4D-04E2DDD6A93A}" type="datetimeFigureOut">
              <a:rPr lang="en-US" smtClean="0"/>
              <a:t>4/4/2022</a:t>
            </a:fld>
            <a:endParaRPr lang="en-US" dirty="0"/>
          </a:p>
        </p:txBody>
      </p:sp>
      <p:sp>
        <p:nvSpPr>
          <p:cNvPr id="6" name="Footer Placeholder 5"/>
          <p:cNvSpPr>
            <a:spLocks noGrp="1"/>
          </p:cNvSpPr>
          <p:nvPr>
            <p:ph type="ftr" sz="quarter" idx="11"/>
          </p:nvPr>
        </p:nvSpPr>
        <p:spPr>
          <a:xfrm>
            <a:off x="2271713" y="9181397"/>
            <a:ext cx="2314575" cy="527403"/>
          </a:xfrm>
          <a:prstGeom prst="rect">
            <a:avLst/>
          </a:prstGeom>
        </p:spPr>
        <p:txBody>
          <a:bodyPr/>
          <a:lstStyle/>
          <a:p>
            <a:endParaRPr lang="en-US" dirty="0"/>
          </a:p>
        </p:txBody>
      </p:sp>
      <p:sp>
        <p:nvSpPr>
          <p:cNvPr id="7" name="Slide Number Placeholder 6"/>
          <p:cNvSpPr>
            <a:spLocks noGrp="1"/>
          </p:cNvSpPr>
          <p:nvPr>
            <p:ph type="sldNum" sz="quarter" idx="12"/>
          </p:nvPr>
        </p:nvSpPr>
        <p:spPr>
          <a:xfrm>
            <a:off x="4843463" y="9181397"/>
            <a:ext cx="1543050" cy="527403"/>
          </a:xfrm>
          <a:prstGeom prst="rect">
            <a:avLst/>
          </a:prstGeom>
        </p:spPr>
        <p:txBody>
          <a:bodyPr/>
          <a:lstStyle/>
          <a:p>
            <a:fld id="{3E0CD807-F778-4B3E-8BD1-1B970737A9E6}" type="slidenum">
              <a:rPr lang="en-US" smtClean="0"/>
              <a:t>‹nº›</a:t>
            </a:fld>
            <a:endParaRPr lang="en-US" dirty="0"/>
          </a:p>
        </p:txBody>
      </p:sp>
    </p:spTree>
    <p:extLst>
      <p:ext uri="{BB962C8B-B14F-4D97-AF65-F5344CB8AC3E}">
        <p14:creationId xmlns:p14="http://schemas.microsoft.com/office/powerpoint/2010/main" val="3591214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471488" y="9181397"/>
            <a:ext cx="1543050" cy="527403"/>
          </a:xfrm>
          <a:prstGeom prst="rect">
            <a:avLst/>
          </a:prstGeom>
        </p:spPr>
        <p:txBody>
          <a:bodyPr/>
          <a:lstStyle/>
          <a:p>
            <a:fld id="{2898FE5A-6CB6-4408-9A4D-04E2DDD6A93A}" type="datetimeFigureOut">
              <a:rPr lang="en-US" smtClean="0"/>
              <a:t>4/4/2022</a:t>
            </a:fld>
            <a:endParaRPr lang="en-US" dirty="0"/>
          </a:p>
        </p:txBody>
      </p:sp>
      <p:sp>
        <p:nvSpPr>
          <p:cNvPr id="8" name="Footer Placeholder 7"/>
          <p:cNvSpPr>
            <a:spLocks noGrp="1"/>
          </p:cNvSpPr>
          <p:nvPr>
            <p:ph type="ftr" sz="quarter" idx="11"/>
          </p:nvPr>
        </p:nvSpPr>
        <p:spPr>
          <a:xfrm>
            <a:off x="2271713" y="9181397"/>
            <a:ext cx="2314575" cy="527403"/>
          </a:xfrm>
          <a:prstGeom prst="rect">
            <a:avLst/>
          </a:prstGeom>
        </p:spPr>
        <p:txBody>
          <a:bodyPr/>
          <a:lstStyle/>
          <a:p>
            <a:endParaRPr lang="en-US" dirty="0"/>
          </a:p>
        </p:txBody>
      </p:sp>
      <p:sp>
        <p:nvSpPr>
          <p:cNvPr id="9" name="Slide Number Placeholder 8"/>
          <p:cNvSpPr>
            <a:spLocks noGrp="1"/>
          </p:cNvSpPr>
          <p:nvPr>
            <p:ph type="sldNum" sz="quarter" idx="12"/>
          </p:nvPr>
        </p:nvSpPr>
        <p:spPr>
          <a:xfrm>
            <a:off x="4843463" y="9181397"/>
            <a:ext cx="1543050" cy="527403"/>
          </a:xfrm>
          <a:prstGeom prst="rect">
            <a:avLst/>
          </a:prstGeom>
        </p:spPr>
        <p:txBody>
          <a:bodyPr/>
          <a:lstStyle/>
          <a:p>
            <a:fld id="{3E0CD807-F778-4B3E-8BD1-1B970737A9E6}" type="slidenum">
              <a:rPr lang="en-US" smtClean="0"/>
              <a:t>‹nº›</a:t>
            </a:fld>
            <a:endParaRPr lang="en-US" dirty="0"/>
          </a:p>
        </p:txBody>
      </p:sp>
    </p:spTree>
    <p:extLst>
      <p:ext uri="{BB962C8B-B14F-4D97-AF65-F5344CB8AC3E}">
        <p14:creationId xmlns:p14="http://schemas.microsoft.com/office/powerpoint/2010/main" val="2544420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71488" y="527405"/>
            <a:ext cx="5915025" cy="1914702"/>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a:xfrm>
            <a:off x="471488" y="9181397"/>
            <a:ext cx="1543050" cy="527403"/>
          </a:xfrm>
          <a:prstGeom prst="rect">
            <a:avLst/>
          </a:prstGeom>
        </p:spPr>
        <p:txBody>
          <a:bodyPr/>
          <a:lstStyle/>
          <a:p>
            <a:fld id="{2898FE5A-6CB6-4408-9A4D-04E2DDD6A93A}" type="datetimeFigureOut">
              <a:rPr lang="en-US" smtClean="0"/>
              <a:t>4/4/2022</a:t>
            </a:fld>
            <a:endParaRPr lang="en-US" dirty="0"/>
          </a:p>
        </p:txBody>
      </p:sp>
      <p:sp>
        <p:nvSpPr>
          <p:cNvPr id="4" name="Footer Placeholder 3"/>
          <p:cNvSpPr>
            <a:spLocks noGrp="1"/>
          </p:cNvSpPr>
          <p:nvPr>
            <p:ph type="ftr" sz="quarter" idx="11"/>
          </p:nvPr>
        </p:nvSpPr>
        <p:spPr>
          <a:xfrm>
            <a:off x="2271713" y="9181397"/>
            <a:ext cx="2314575" cy="527403"/>
          </a:xfrm>
          <a:prstGeom prst="rect">
            <a:avLst/>
          </a:prstGeom>
        </p:spPr>
        <p:txBody>
          <a:bodyPr/>
          <a:lstStyle/>
          <a:p>
            <a:endParaRPr lang="en-US" dirty="0"/>
          </a:p>
        </p:txBody>
      </p:sp>
      <p:sp>
        <p:nvSpPr>
          <p:cNvPr id="5" name="Slide Number Placeholder 4"/>
          <p:cNvSpPr>
            <a:spLocks noGrp="1"/>
          </p:cNvSpPr>
          <p:nvPr>
            <p:ph type="sldNum" sz="quarter" idx="12"/>
          </p:nvPr>
        </p:nvSpPr>
        <p:spPr>
          <a:xfrm>
            <a:off x="4843463" y="9181397"/>
            <a:ext cx="1543050" cy="527403"/>
          </a:xfrm>
          <a:prstGeom prst="rect">
            <a:avLst/>
          </a:prstGeom>
        </p:spPr>
        <p:txBody>
          <a:bodyPr/>
          <a:lstStyle/>
          <a:p>
            <a:fld id="{3E0CD807-F778-4B3E-8BD1-1B970737A9E6}" type="slidenum">
              <a:rPr lang="en-US" smtClean="0"/>
              <a:t>‹nº›</a:t>
            </a:fld>
            <a:endParaRPr lang="en-US" dirty="0"/>
          </a:p>
        </p:txBody>
      </p:sp>
    </p:spTree>
    <p:extLst>
      <p:ext uri="{BB962C8B-B14F-4D97-AF65-F5344CB8AC3E}">
        <p14:creationId xmlns:p14="http://schemas.microsoft.com/office/powerpoint/2010/main" val="3986970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1488" y="9181397"/>
            <a:ext cx="1543050" cy="527403"/>
          </a:xfrm>
          <a:prstGeom prst="rect">
            <a:avLst/>
          </a:prstGeom>
        </p:spPr>
        <p:txBody>
          <a:bodyPr/>
          <a:lstStyle/>
          <a:p>
            <a:fld id="{2898FE5A-6CB6-4408-9A4D-04E2DDD6A93A}" type="datetimeFigureOut">
              <a:rPr lang="en-US" smtClean="0"/>
              <a:t>4/4/2022</a:t>
            </a:fld>
            <a:endParaRPr lang="en-US" dirty="0"/>
          </a:p>
        </p:txBody>
      </p:sp>
      <p:sp>
        <p:nvSpPr>
          <p:cNvPr id="3" name="Footer Placeholder 2"/>
          <p:cNvSpPr>
            <a:spLocks noGrp="1"/>
          </p:cNvSpPr>
          <p:nvPr>
            <p:ph type="ftr" sz="quarter" idx="11"/>
          </p:nvPr>
        </p:nvSpPr>
        <p:spPr>
          <a:xfrm>
            <a:off x="2271713" y="9181397"/>
            <a:ext cx="2314575" cy="527403"/>
          </a:xfrm>
          <a:prstGeom prst="rect">
            <a:avLst/>
          </a:prstGeom>
        </p:spPr>
        <p:txBody>
          <a:bodyPr/>
          <a:lstStyle/>
          <a:p>
            <a:endParaRPr lang="en-US" dirty="0"/>
          </a:p>
        </p:txBody>
      </p:sp>
      <p:sp>
        <p:nvSpPr>
          <p:cNvPr id="4" name="Slide Number Placeholder 3"/>
          <p:cNvSpPr>
            <a:spLocks noGrp="1"/>
          </p:cNvSpPr>
          <p:nvPr>
            <p:ph type="sldNum" sz="quarter" idx="12"/>
          </p:nvPr>
        </p:nvSpPr>
        <p:spPr>
          <a:xfrm>
            <a:off x="4843463" y="9181397"/>
            <a:ext cx="1543050" cy="527403"/>
          </a:xfrm>
          <a:prstGeom prst="rect">
            <a:avLst/>
          </a:prstGeom>
        </p:spPr>
        <p:txBody>
          <a:bodyPr/>
          <a:lstStyle/>
          <a:p>
            <a:fld id="{3E0CD807-F778-4B3E-8BD1-1B970737A9E6}" type="slidenum">
              <a:rPr lang="en-US" smtClean="0"/>
              <a:t>‹nº›</a:t>
            </a:fld>
            <a:endParaRPr lang="en-US" dirty="0"/>
          </a:p>
        </p:txBody>
      </p:sp>
    </p:spTree>
    <p:extLst>
      <p:ext uri="{BB962C8B-B14F-4D97-AF65-F5344CB8AC3E}">
        <p14:creationId xmlns:p14="http://schemas.microsoft.com/office/powerpoint/2010/main" val="3221188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a:prstGeom prst="rect">
            <a:avLst/>
          </a:prstGeo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471488" y="9181397"/>
            <a:ext cx="1543050" cy="527403"/>
          </a:xfrm>
          <a:prstGeom prst="rect">
            <a:avLst/>
          </a:prstGeom>
        </p:spPr>
        <p:txBody>
          <a:bodyPr/>
          <a:lstStyle/>
          <a:p>
            <a:fld id="{2898FE5A-6CB6-4408-9A4D-04E2DDD6A93A}" type="datetimeFigureOut">
              <a:rPr lang="en-US" smtClean="0"/>
              <a:t>4/4/2022</a:t>
            </a:fld>
            <a:endParaRPr lang="en-US" dirty="0"/>
          </a:p>
        </p:txBody>
      </p:sp>
      <p:sp>
        <p:nvSpPr>
          <p:cNvPr id="6" name="Footer Placeholder 5"/>
          <p:cNvSpPr>
            <a:spLocks noGrp="1"/>
          </p:cNvSpPr>
          <p:nvPr>
            <p:ph type="ftr" sz="quarter" idx="11"/>
          </p:nvPr>
        </p:nvSpPr>
        <p:spPr>
          <a:xfrm>
            <a:off x="2271713" y="9181397"/>
            <a:ext cx="2314575" cy="527403"/>
          </a:xfrm>
          <a:prstGeom prst="rect">
            <a:avLst/>
          </a:prstGeom>
        </p:spPr>
        <p:txBody>
          <a:bodyPr/>
          <a:lstStyle/>
          <a:p>
            <a:endParaRPr lang="en-US" dirty="0"/>
          </a:p>
        </p:txBody>
      </p:sp>
      <p:sp>
        <p:nvSpPr>
          <p:cNvPr id="7" name="Slide Number Placeholder 6"/>
          <p:cNvSpPr>
            <a:spLocks noGrp="1"/>
          </p:cNvSpPr>
          <p:nvPr>
            <p:ph type="sldNum" sz="quarter" idx="12"/>
          </p:nvPr>
        </p:nvSpPr>
        <p:spPr>
          <a:xfrm>
            <a:off x="4843463" y="9181397"/>
            <a:ext cx="1543050" cy="527403"/>
          </a:xfrm>
          <a:prstGeom prst="rect">
            <a:avLst/>
          </a:prstGeom>
        </p:spPr>
        <p:txBody>
          <a:bodyPr/>
          <a:lstStyle/>
          <a:p>
            <a:fld id="{3E0CD807-F778-4B3E-8BD1-1B970737A9E6}" type="slidenum">
              <a:rPr lang="en-US" smtClean="0"/>
              <a:t>‹nº›</a:t>
            </a:fld>
            <a:endParaRPr lang="en-US" dirty="0"/>
          </a:p>
        </p:txBody>
      </p:sp>
    </p:spTree>
    <p:extLst>
      <p:ext uri="{BB962C8B-B14F-4D97-AF65-F5344CB8AC3E}">
        <p14:creationId xmlns:p14="http://schemas.microsoft.com/office/powerpoint/2010/main" val="394701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a:prstGeom prst="rect">
            <a:avLst/>
          </a:prstGeo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472381" y="2971800"/>
            <a:ext cx="2211884" cy="5505627"/>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471488" y="9181397"/>
            <a:ext cx="1543050" cy="527403"/>
          </a:xfrm>
          <a:prstGeom prst="rect">
            <a:avLst/>
          </a:prstGeom>
        </p:spPr>
        <p:txBody>
          <a:bodyPr/>
          <a:lstStyle/>
          <a:p>
            <a:fld id="{2898FE5A-6CB6-4408-9A4D-04E2DDD6A93A}" type="datetimeFigureOut">
              <a:rPr lang="en-US" smtClean="0"/>
              <a:t>4/4/2022</a:t>
            </a:fld>
            <a:endParaRPr lang="en-US" dirty="0"/>
          </a:p>
        </p:txBody>
      </p:sp>
      <p:sp>
        <p:nvSpPr>
          <p:cNvPr id="6" name="Footer Placeholder 5"/>
          <p:cNvSpPr>
            <a:spLocks noGrp="1"/>
          </p:cNvSpPr>
          <p:nvPr>
            <p:ph type="ftr" sz="quarter" idx="11"/>
          </p:nvPr>
        </p:nvSpPr>
        <p:spPr>
          <a:xfrm>
            <a:off x="2271713" y="9181397"/>
            <a:ext cx="2314575" cy="527403"/>
          </a:xfrm>
          <a:prstGeom prst="rect">
            <a:avLst/>
          </a:prstGeom>
        </p:spPr>
        <p:txBody>
          <a:bodyPr/>
          <a:lstStyle/>
          <a:p>
            <a:endParaRPr lang="en-US" dirty="0"/>
          </a:p>
        </p:txBody>
      </p:sp>
      <p:sp>
        <p:nvSpPr>
          <p:cNvPr id="7" name="Slide Number Placeholder 6"/>
          <p:cNvSpPr>
            <a:spLocks noGrp="1"/>
          </p:cNvSpPr>
          <p:nvPr>
            <p:ph type="sldNum" sz="quarter" idx="12"/>
          </p:nvPr>
        </p:nvSpPr>
        <p:spPr>
          <a:xfrm>
            <a:off x="4843463" y="9181397"/>
            <a:ext cx="1543050" cy="527403"/>
          </a:xfrm>
          <a:prstGeom prst="rect">
            <a:avLst/>
          </a:prstGeom>
        </p:spPr>
        <p:txBody>
          <a:bodyPr/>
          <a:lstStyle/>
          <a:p>
            <a:fld id="{3E0CD807-F778-4B3E-8BD1-1B970737A9E6}" type="slidenum">
              <a:rPr lang="en-US" smtClean="0"/>
              <a:t>‹nº›</a:t>
            </a:fld>
            <a:endParaRPr lang="en-US" dirty="0"/>
          </a:p>
        </p:txBody>
      </p:sp>
    </p:spTree>
    <p:extLst>
      <p:ext uri="{BB962C8B-B14F-4D97-AF65-F5344CB8AC3E}">
        <p14:creationId xmlns:p14="http://schemas.microsoft.com/office/powerpoint/2010/main" val="3176015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84332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lanalto.gov.br/ccivil_03/_ato2011-2014/2014/lei/l12965.htm" TargetMode="External"/><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hyperlink" Target="https://www.gov.br/anpd/pt-br" TargetMode="External"/><Relationship Id="rId1" Type="http://schemas.openxmlformats.org/officeDocument/2006/relationships/slideLayout" Target="../slideLayouts/slideLayout1.xml"/><Relationship Id="rId6" Type="http://schemas.openxmlformats.org/officeDocument/2006/relationships/hyperlink" Target="http://www.planalto.gov.br/ccivil_03/_ato2015-2018/2018/lei/l13709.htm" TargetMode="External"/><Relationship Id="rId5" Type="http://schemas.openxmlformats.org/officeDocument/2006/relationships/image" Target="../media/image2.png"/><Relationship Id="rId4" Type="http://schemas.openxmlformats.org/officeDocument/2006/relationships/hyperlink" Target="https://www.linx.com.br/portal-da-privacidade/" TargetMode="Externa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hyperlink" Target="https://www.linx.com.br/portal-da-privacidad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CB00086E-6DC6-42B1-85A0-BFE526469FB4}"/>
              </a:ext>
            </a:extLst>
          </p:cNvPr>
          <p:cNvSpPr/>
          <p:nvPr/>
        </p:nvSpPr>
        <p:spPr>
          <a:xfrm>
            <a:off x="3404008" y="5172456"/>
            <a:ext cx="3078218" cy="1853273"/>
          </a:xfrm>
          <a:prstGeom prst="roundRect">
            <a:avLst>
              <a:gd name="adj" fmla="val 10145"/>
            </a:avLst>
          </a:prstGeom>
          <a:solidFill>
            <a:srgbClr val="FF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Rounded Corners 27">
            <a:extLst>
              <a:ext uri="{FF2B5EF4-FFF2-40B4-BE49-F238E27FC236}">
                <a16:creationId xmlns:a16="http://schemas.microsoft.com/office/drawing/2014/main" id="{C0275EEE-4CCA-478E-AE79-22CE53D624FB}"/>
              </a:ext>
            </a:extLst>
          </p:cNvPr>
          <p:cNvSpPr/>
          <p:nvPr/>
        </p:nvSpPr>
        <p:spPr>
          <a:xfrm>
            <a:off x="3760882" y="5369658"/>
            <a:ext cx="1017526" cy="1004579"/>
          </a:xfrm>
          <a:prstGeom prst="roundRect">
            <a:avLst>
              <a:gd name="adj"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Rounded Corners 29">
            <a:extLst>
              <a:ext uri="{FF2B5EF4-FFF2-40B4-BE49-F238E27FC236}">
                <a16:creationId xmlns:a16="http://schemas.microsoft.com/office/drawing/2014/main" id="{510B92CA-8B63-469C-A35D-F8FE8EAF129F}"/>
              </a:ext>
            </a:extLst>
          </p:cNvPr>
          <p:cNvSpPr/>
          <p:nvPr/>
        </p:nvSpPr>
        <p:spPr>
          <a:xfrm>
            <a:off x="5151805" y="5369658"/>
            <a:ext cx="1017526" cy="1004579"/>
          </a:xfrm>
          <a:prstGeom prst="roundRect">
            <a:avLst>
              <a:gd name="adj"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Rounded Corners 1">
            <a:extLst>
              <a:ext uri="{FF2B5EF4-FFF2-40B4-BE49-F238E27FC236}">
                <a16:creationId xmlns:a16="http://schemas.microsoft.com/office/drawing/2014/main" id="{98DB8DE5-1266-417E-8098-2CCD5AE2DA5A}"/>
              </a:ext>
            </a:extLst>
          </p:cNvPr>
          <p:cNvSpPr/>
          <p:nvPr/>
        </p:nvSpPr>
        <p:spPr>
          <a:xfrm>
            <a:off x="0" y="2980552"/>
            <a:ext cx="6858000" cy="1605544"/>
          </a:xfrm>
          <a:prstGeom prst="roundRect">
            <a:avLst>
              <a:gd name="adj"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40" name="Rectangle: Rounded Corners 39">
            <a:extLst>
              <a:ext uri="{FF2B5EF4-FFF2-40B4-BE49-F238E27FC236}">
                <a16:creationId xmlns:a16="http://schemas.microsoft.com/office/drawing/2014/main" id="{7A1E8984-819D-499D-BBBE-481669B85C46}"/>
              </a:ext>
            </a:extLst>
          </p:cNvPr>
          <p:cNvSpPr/>
          <p:nvPr/>
        </p:nvSpPr>
        <p:spPr>
          <a:xfrm>
            <a:off x="376200" y="7812611"/>
            <a:ext cx="6105600" cy="1677603"/>
          </a:xfrm>
          <a:prstGeom prst="roundRect">
            <a:avLst>
              <a:gd name="adj" fmla="val 11715"/>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65F95334-FE6E-41DC-AC23-7A6511AAB2A9}"/>
              </a:ext>
            </a:extLst>
          </p:cNvPr>
          <p:cNvSpPr/>
          <p:nvPr/>
        </p:nvSpPr>
        <p:spPr>
          <a:xfrm>
            <a:off x="3041865" y="3165048"/>
            <a:ext cx="815008" cy="804638"/>
          </a:xfrm>
          <a:prstGeom prst="roundRect">
            <a:avLst>
              <a:gd name="adj"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Rounded Corners 19">
            <a:extLst>
              <a:ext uri="{FF2B5EF4-FFF2-40B4-BE49-F238E27FC236}">
                <a16:creationId xmlns:a16="http://schemas.microsoft.com/office/drawing/2014/main" id="{8AC22E80-21BE-44D7-BFB2-91AD1C9A82A8}"/>
              </a:ext>
            </a:extLst>
          </p:cNvPr>
          <p:cNvSpPr/>
          <p:nvPr/>
        </p:nvSpPr>
        <p:spPr>
          <a:xfrm>
            <a:off x="5091264" y="3165048"/>
            <a:ext cx="815008" cy="804638"/>
          </a:xfrm>
          <a:prstGeom prst="roundRect">
            <a:avLst>
              <a:gd name="adj"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C4865C09-F933-4DA5-8A59-5FCAE710FAF3}"/>
              </a:ext>
            </a:extLst>
          </p:cNvPr>
          <p:cNvSpPr txBox="1"/>
          <p:nvPr/>
        </p:nvSpPr>
        <p:spPr>
          <a:xfrm>
            <a:off x="547200" y="284102"/>
            <a:ext cx="5244177" cy="1265346"/>
          </a:xfrm>
          <a:prstGeom prst="rect">
            <a:avLst/>
          </a:prstGeom>
          <a:noFill/>
        </p:spPr>
        <p:txBody>
          <a:bodyPr wrap="square">
            <a:spAutoFit/>
          </a:bodyPr>
          <a:lstStyle/>
          <a:p>
            <a:pPr>
              <a:spcAft>
                <a:spcPts val="800"/>
              </a:spcAft>
            </a:pPr>
            <a:r>
              <a:rPr lang="pt-BR" sz="3700" dirty="0">
                <a:solidFill>
                  <a:srgbClr val="411D5A"/>
                </a:solidFill>
                <a:latin typeface="Dosis ExtraBold" panose="02010903020202060003" pitchFamily="2" charset="0"/>
                <a:ea typeface="Times New Roman" panose="02020603050405020304" pitchFamily="18" charset="0"/>
                <a:cs typeface="Times New Roman" panose="02020603050405020304" pitchFamily="18" charset="0"/>
              </a:rPr>
              <a:t>Resumão sobre proteção de dados pessoais </a:t>
            </a:r>
          </a:p>
        </p:txBody>
      </p:sp>
      <p:sp>
        <p:nvSpPr>
          <p:cNvPr id="9" name="TextBox 8">
            <a:extLst>
              <a:ext uri="{FF2B5EF4-FFF2-40B4-BE49-F238E27FC236}">
                <a16:creationId xmlns:a16="http://schemas.microsoft.com/office/drawing/2014/main" id="{38995E9E-9BB5-4AD6-B1EA-B09F78583660}"/>
              </a:ext>
            </a:extLst>
          </p:cNvPr>
          <p:cNvSpPr txBox="1"/>
          <p:nvPr/>
        </p:nvSpPr>
        <p:spPr>
          <a:xfrm>
            <a:off x="583777" y="8072472"/>
            <a:ext cx="4308129" cy="1107996"/>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As Partes reconhecem que, na hipótese de Tratamento de Dados Pessoais sensíveis, conforme definido pela Lei Geral de Proteção de Dados, estão elas sujeitas a um maior rigor legal e, portanto, devem garantir que as proteções técnicas e organizacionais sejam implementadas, a fim de manter a segurança das informações.</a:t>
            </a:r>
            <a:endParaRPr lang="en-US" sz="1100" dirty="0">
              <a:solidFill>
                <a:schemeClr val="bg1"/>
              </a:solidFill>
              <a:latin typeface="Roboto" panose="02000000000000000000" pitchFamily="2" charset="0"/>
              <a:ea typeface="Roboto" panose="02000000000000000000" pitchFamily="2" charset="0"/>
            </a:endParaRPr>
          </a:p>
        </p:txBody>
      </p:sp>
      <p:sp>
        <p:nvSpPr>
          <p:cNvPr id="10" name="TextBox 9">
            <a:extLst>
              <a:ext uri="{FF2B5EF4-FFF2-40B4-BE49-F238E27FC236}">
                <a16:creationId xmlns:a16="http://schemas.microsoft.com/office/drawing/2014/main" id="{C99DD1BD-444F-40EB-AD14-D5E5ED30F5A1}"/>
              </a:ext>
            </a:extLst>
          </p:cNvPr>
          <p:cNvSpPr txBox="1"/>
          <p:nvPr/>
        </p:nvSpPr>
        <p:spPr>
          <a:xfrm>
            <a:off x="4891414" y="8166664"/>
            <a:ext cx="1343235" cy="969496"/>
          </a:xfrm>
          <a:prstGeom prst="rect">
            <a:avLst/>
          </a:prstGeom>
          <a:noFill/>
        </p:spPr>
        <p:txBody>
          <a:bodyPr wrap="square">
            <a:spAutoFit/>
          </a:bodyPr>
          <a:lstStyle/>
          <a:p>
            <a:pPr algn="r"/>
            <a:r>
              <a:rPr lang="pt-BR" sz="1900" dirty="0">
                <a:solidFill>
                  <a:schemeClr val="bg1"/>
                </a:solidFill>
                <a:latin typeface="Dosis ExtraBold" panose="02010903020202060003" pitchFamily="2" charset="0"/>
              </a:rPr>
              <a:t>Art. 42 e seguintes da LGPD</a:t>
            </a:r>
          </a:p>
        </p:txBody>
      </p:sp>
      <p:sp>
        <p:nvSpPr>
          <p:cNvPr id="12" name="TextBox 11">
            <a:extLst>
              <a:ext uri="{FF2B5EF4-FFF2-40B4-BE49-F238E27FC236}">
                <a16:creationId xmlns:a16="http://schemas.microsoft.com/office/drawing/2014/main" id="{1D3AF42F-B070-4319-9D26-143D31B30851}"/>
              </a:ext>
            </a:extLst>
          </p:cNvPr>
          <p:cNvSpPr txBox="1"/>
          <p:nvPr/>
        </p:nvSpPr>
        <p:spPr>
          <a:xfrm>
            <a:off x="571584" y="1549349"/>
            <a:ext cx="5739216" cy="1277273"/>
          </a:xfrm>
          <a:prstGeom prst="rect">
            <a:avLst/>
          </a:prstGeom>
          <a:noFill/>
        </p:spPr>
        <p:txBody>
          <a:bodyPr wrap="square">
            <a:spAutoFit/>
          </a:bodyPr>
          <a:lstStyle/>
          <a:p>
            <a:pPr algn="just"/>
            <a:r>
              <a:rPr lang="pt-BR" sz="1100" dirty="0">
                <a:solidFill>
                  <a:schemeClr val="tx1">
                    <a:lumMod val="75000"/>
                    <a:lumOff val="25000"/>
                  </a:schemeClr>
                </a:solidFill>
                <a:latin typeface="Roboto" panose="02000000000000000000" pitchFamily="2" charset="0"/>
                <a:ea typeface="Roboto" panose="02000000000000000000" pitchFamily="2" charset="0"/>
              </a:rPr>
              <a:t>A gente sabe que a Lei Geral de Proteção de Dados e as novas regras ainda deixam bastante dúvidas. Por isso, trouxemos esse resumão explicando pontos importantes e como as novas diretrizes se aplicam, na prática, em seu contrato. </a:t>
            </a:r>
          </a:p>
          <a:p>
            <a:pPr algn="just"/>
            <a:r>
              <a:rPr lang="pt-BR" sz="1100" dirty="0">
                <a:solidFill>
                  <a:schemeClr val="tx1">
                    <a:lumMod val="75000"/>
                    <a:lumOff val="25000"/>
                  </a:schemeClr>
                </a:solidFill>
                <a:latin typeface="Roboto" panose="02000000000000000000" pitchFamily="2" charset="0"/>
                <a:ea typeface="Roboto" panose="02000000000000000000" pitchFamily="2" charset="0"/>
              </a:rPr>
              <a:t>O documento é interativo, tem links e QR Codes com conteúdos complementares se você quiser saber mais sobre essa e outras legislações relacionadas.</a:t>
            </a:r>
          </a:p>
          <a:p>
            <a:pPr algn="just"/>
            <a:r>
              <a:rPr lang="pt-BR" sz="1100" dirty="0">
                <a:solidFill>
                  <a:schemeClr val="tx1">
                    <a:lumMod val="75000"/>
                    <a:lumOff val="25000"/>
                  </a:schemeClr>
                </a:solidFill>
                <a:latin typeface="Roboto" panose="02000000000000000000" pitchFamily="2" charset="0"/>
                <a:ea typeface="Roboto" panose="02000000000000000000" pitchFamily="2" charset="0"/>
              </a:rPr>
              <a:t>Fique à vontade também para acessar o nosso FAQ com as principais dúvidas sobre Proteção de Dados.</a:t>
            </a:r>
          </a:p>
        </p:txBody>
      </p:sp>
      <p:sp>
        <p:nvSpPr>
          <p:cNvPr id="13" name="TextBox 12">
            <a:extLst>
              <a:ext uri="{FF2B5EF4-FFF2-40B4-BE49-F238E27FC236}">
                <a16:creationId xmlns:a16="http://schemas.microsoft.com/office/drawing/2014/main" id="{134C1A17-2DB7-495B-AC5E-DD3BFDFBDA01}"/>
              </a:ext>
            </a:extLst>
          </p:cNvPr>
          <p:cNvSpPr txBox="1"/>
          <p:nvPr/>
        </p:nvSpPr>
        <p:spPr>
          <a:xfrm>
            <a:off x="595968" y="3321659"/>
            <a:ext cx="1951864" cy="923330"/>
          </a:xfrm>
          <a:prstGeom prst="rect">
            <a:avLst/>
          </a:prstGeom>
          <a:noFill/>
        </p:spPr>
        <p:txBody>
          <a:bodyPr wrap="square">
            <a:spAutoFit/>
          </a:bodyPr>
          <a:lstStyle/>
          <a:p>
            <a:r>
              <a:rPr lang="pt-BR" dirty="0">
                <a:solidFill>
                  <a:schemeClr val="bg1"/>
                </a:solidFill>
                <a:latin typeface="Dosis ExtraBold" panose="02010903020202060003" pitchFamily="2" charset="0"/>
              </a:rPr>
              <a:t>Saiba mais sobre</a:t>
            </a:r>
          </a:p>
          <a:p>
            <a:r>
              <a:rPr lang="pt-BR" dirty="0">
                <a:solidFill>
                  <a:schemeClr val="bg1"/>
                </a:solidFill>
                <a:latin typeface="Dosis ExtraBold" panose="02010903020202060003" pitchFamily="2" charset="0"/>
              </a:rPr>
              <a:t>a LGPD acessando o link ou QR Code.</a:t>
            </a:r>
          </a:p>
        </p:txBody>
      </p:sp>
      <p:sp>
        <p:nvSpPr>
          <p:cNvPr id="15" name="TextBox 14">
            <a:extLst>
              <a:ext uri="{FF2B5EF4-FFF2-40B4-BE49-F238E27FC236}">
                <a16:creationId xmlns:a16="http://schemas.microsoft.com/office/drawing/2014/main" id="{80A726DA-E903-468C-8A9C-4657199B2D98}"/>
              </a:ext>
            </a:extLst>
          </p:cNvPr>
          <p:cNvSpPr txBox="1"/>
          <p:nvPr/>
        </p:nvSpPr>
        <p:spPr>
          <a:xfrm>
            <a:off x="2750883" y="4003066"/>
            <a:ext cx="1396973" cy="430887"/>
          </a:xfrm>
          <a:prstGeom prst="rect">
            <a:avLst/>
          </a:prstGeom>
          <a:noFill/>
        </p:spPr>
        <p:txBody>
          <a:bodyPr wrap="square">
            <a:spAutoFit/>
          </a:bodyPr>
          <a:lstStyle/>
          <a:p>
            <a:pPr algn="ctr"/>
            <a:r>
              <a:rPr lang="pt-BR" sz="1100" dirty="0">
                <a:solidFill>
                  <a:schemeClr val="bg1"/>
                </a:solidFill>
                <a:latin typeface="Roboto" panose="02000000000000000000" pitchFamily="2" charset="0"/>
                <a:ea typeface="Roboto" panose="02000000000000000000" pitchFamily="2" charset="0"/>
              </a:rPr>
              <a:t>Portal de privacidade Linx</a:t>
            </a:r>
            <a:endParaRPr lang="en-US" sz="1100" dirty="0">
              <a:solidFill>
                <a:schemeClr val="bg1"/>
              </a:solidFill>
              <a:latin typeface="Roboto" panose="02000000000000000000" pitchFamily="2" charset="0"/>
              <a:ea typeface="Roboto" panose="02000000000000000000" pitchFamily="2" charset="0"/>
            </a:endParaRPr>
          </a:p>
        </p:txBody>
      </p:sp>
      <p:sp>
        <p:nvSpPr>
          <p:cNvPr id="23" name="TextBox 22">
            <a:extLst>
              <a:ext uri="{FF2B5EF4-FFF2-40B4-BE49-F238E27FC236}">
                <a16:creationId xmlns:a16="http://schemas.microsoft.com/office/drawing/2014/main" id="{4115A9D7-54CF-44BF-97C0-07359B401D57}"/>
              </a:ext>
            </a:extLst>
          </p:cNvPr>
          <p:cNvSpPr txBox="1"/>
          <p:nvPr/>
        </p:nvSpPr>
        <p:spPr>
          <a:xfrm>
            <a:off x="4755503" y="4003066"/>
            <a:ext cx="1486530" cy="430887"/>
          </a:xfrm>
          <a:prstGeom prst="rect">
            <a:avLst/>
          </a:prstGeom>
          <a:noFill/>
        </p:spPr>
        <p:txBody>
          <a:bodyPr wrap="square">
            <a:spAutoFit/>
          </a:bodyPr>
          <a:lstStyle/>
          <a:p>
            <a:pPr algn="ctr"/>
            <a:r>
              <a:rPr lang="pt-BR" sz="1100" dirty="0">
                <a:solidFill>
                  <a:schemeClr val="bg1"/>
                </a:solidFill>
                <a:latin typeface="Roboto" panose="02000000000000000000" pitchFamily="2" charset="0"/>
                <a:ea typeface="Roboto" panose="02000000000000000000" pitchFamily="2" charset="0"/>
              </a:rPr>
              <a:t>Autoridade nacional de dados pessoais</a:t>
            </a:r>
            <a:endParaRPr lang="en-US" sz="1100" dirty="0">
              <a:solidFill>
                <a:schemeClr val="bg1"/>
              </a:solidFill>
              <a:latin typeface="Roboto" panose="02000000000000000000" pitchFamily="2" charset="0"/>
              <a:ea typeface="Roboto" panose="02000000000000000000" pitchFamily="2" charset="0"/>
            </a:endParaRPr>
          </a:p>
        </p:txBody>
      </p:sp>
      <p:sp>
        <p:nvSpPr>
          <p:cNvPr id="24" name="TextBox 23">
            <a:extLst>
              <a:ext uri="{FF2B5EF4-FFF2-40B4-BE49-F238E27FC236}">
                <a16:creationId xmlns:a16="http://schemas.microsoft.com/office/drawing/2014/main" id="{22EC7882-D50B-4773-B638-A878078ACA0E}"/>
              </a:ext>
            </a:extLst>
          </p:cNvPr>
          <p:cNvSpPr txBox="1"/>
          <p:nvPr/>
        </p:nvSpPr>
        <p:spPr>
          <a:xfrm>
            <a:off x="571585" y="4914945"/>
            <a:ext cx="2667974" cy="2462213"/>
          </a:xfrm>
          <a:prstGeom prst="rect">
            <a:avLst/>
          </a:prstGeom>
          <a:noFill/>
        </p:spPr>
        <p:txBody>
          <a:bodyPr wrap="square">
            <a:spAutoFit/>
          </a:bodyPr>
          <a:lstStyle/>
          <a:p>
            <a:r>
              <a:rPr lang="pt-BR" sz="1100" dirty="0">
                <a:solidFill>
                  <a:schemeClr val="tx1">
                    <a:lumMod val="75000"/>
                    <a:lumOff val="25000"/>
                  </a:schemeClr>
                </a:solidFill>
                <a:latin typeface="Roboto" panose="02000000000000000000" pitchFamily="2" charset="0"/>
                <a:ea typeface="Roboto" panose="02000000000000000000" pitchFamily="2" charset="0"/>
              </a:rPr>
              <a:t>O Tratamento de Dados Pessoais realizados pelas Partes se dará de acordo com a legislação brasileira vigente aplicável, incluindo, mas não se limitando à Lei nº 13.709/2018 (Lei Geral de Proteção de Dados), à Lei nº. 12.965/14 (Marco Civil da Internet), e seu Decreto nº. 8.771/16 (Decreto Regulamentador do Marco Civil da Internet), além dos posicionamentos e direcionamentos da Autoridade Nacional de Proteção de Dados, dentre outras legislações que versarem sobre o tema.</a:t>
            </a:r>
            <a:endParaRPr lang="en-US" sz="1100" dirty="0">
              <a:solidFill>
                <a:schemeClr val="tx1">
                  <a:lumMod val="75000"/>
                  <a:lumOff val="25000"/>
                </a:schemeClr>
              </a:solidFill>
              <a:latin typeface="Roboto" panose="02000000000000000000" pitchFamily="2" charset="0"/>
              <a:ea typeface="Roboto" panose="02000000000000000000" pitchFamily="2" charset="0"/>
            </a:endParaRPr>
          </a:p>
        </p:txBody>
      </p:sp>
      <p:pic>
        <p:nvPicPr>
          <p:cNvPr id="29" name="Picture 28">
            <a:hlinkClick r:id="rId2"/>
            <a:extLst>
              <a:ext uri="{FF2B5EF4-FFF2-40B4-BE49-F238E27FC236}">
                <a16:creationId xmlns:a16="http://schemas.microsoft.com/office/drawing/2014/main" id="{E78325C6-B591-4DF0-99EE-95840E2C4A1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172250" y="3247905"/>
            <a:ext cx="653035" cy="653035"/>
          </a:xfrm>
          <a:prstGeom prst="rect">
            <a:avLst/>
          </a:prstGeom>
        </p:spPr>
      </p:pic>
      <p:pic>
        <p:nvPicPr>
          <p:cNvPr id="33" name="Picture 32" descr="A picture containing text, indoor, black, white&#10;&#10;Description automatically generated">
            <a:hlinkClick r:id="rId4"/>
            <a:extLst>
              <a:ext uri="{FF2B5EF4-FFF2-40B4-BE49-F238E27FC236}">
                <a16:creationId xmlns:a16="http://schemas.microsoft.com/office/drawing/2014/main" id="{7A8E4E34-A97C-4F03-968A-476A240746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52189" y="3281815"/>
            <a:ext cx="594361" cy="585217"/>
          </a:xfrm>
          <a:prstGeom prst="rect">
            <a:avLst/>
          </a:prstGeom>
        </p:spPr>
      </p:pic>
      <p:pic>
        <p:nvPicPr>
          <p:cNvPr id="35" name="Picture 34" descr="Qr code&#10;&#10;Description automatically generated">
            <a:hlinkClick r:id="rId6"/>
            <a:extLst>
              <a:ext uri="{FF2B5EF4-FFF2-40B4-BE49-F238E27FC236}">
                <a16:creationId xmlns:a16="http://schemas.microsoft.com/office/drawing/2014/main" id="{5F9394A3-F706-4C58-B41C-7DECB5F2DBA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74928" y="5477230"/>
            <a:ext cx="789434" cy="789434"/>
          </a:xfrm>
          <a:prstGeom prst="rect">
            <a:avLst/>
          </a:prstGeom>
        </p:spPr>
      </p:pic>
      <p:pic>
        <p:nvPicPr>
          <p:cNvPr id="37" name="Picture 36" descr="Qr code&#10;&#10;Description automatically generated">
            <a:hlinkClick r:id="rId8"/>
            <a:extLst>
              <a:ext uri="{FF2B5EF4-FFF2-40B4-BE49-F238E27FC236}">
                <a16:creationId xmlns:a16="http://schemas.microsoft.com/office/drawing/2014/main" id="{63E530C0-AF13-4E91-AD65-EB676A9502E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68899" y="5480278"/>
            <a:ext cx="783338" cy="783338"/>
          </a:xfrm>
          <a:prstGeom prst="rect">
            <a:avLst/>
          </a:prstGeom>
        </p:spPr>
      </p:pic>
      <p:sp>
        <p:nvSpPr>
          <p:cNvPr id="38" name="TextBox 37">
            <a:extLst>
              <a:ext uri="{FF2B5EF4-FFF2-40B4-BE49-F238E27FC236}">
                <a16:creationId xmlns:a16="http://schemas.microsoft.com/office/drawing/2014/main" id="{954B387C-90D9-4AAE-ABDE-FE505B175F3B}"/>
              </a:ext>
            </a:extLst>
          </p:cNvPr>
          <p:cNvSpPr txBox="1"/>
          <p:nvPr/>
        </p:nvSpPr>
        <p:spPr>
          <a:xfrm>
            <a:off x="3571159" y="6438026"/>
            <a:ext cx="1396973" cy="430887"/>
          </a:xfrm>
          <a:prstGeom prst="rect">
            <a:avLst/>
          </a:prstGeom>
          <a:noFill/>
        </p:spPr>
        <p:txBody>
          <a:bodyPr wrap="square">
            <a:spAutoFit/>
          </a:bodyPr>
          <a:lstStyle/>
          <a:p>
            <a:pPr algn="ctr"/>
            <a:r>
              <a:rPr lang="pt-BR" sz="1100" dirty="0">
                <a:solidFill>
                  <a:schemeClr val="tx1">
                    <a:lumMod val="75000"/>
                    <a:lumOff val="25000"/>
                  </a:schemeClr>
                </a:solidFill>
                <a:latin typeface="Roboto" panose="02000000000000000000" pitchFamily="2" charset="0"/>
                <a:ea typeface="Roboto" panose="02000000000000000000" pitchFamily="2" charset="0"/>
              </a:rPr>
              <a:t>Lei geral de proteção de dados</a:t>
            </a:r>
            <a:endParaRPr lang="en-US" sz="1100" dirty="0">
              <a:solidFill>
                <a:schemeClr val="tx1">
                  <a:lumMod val="75000"/>
                  <a:lumOff val="25000"/>
                </a:schemeClr>
              </a:solidFill>
              <a:latin typeface="Roboto" panose="02000000000000000000" pitchFamily="2" charset="0"/>
              <a:ea typeface="Roboto" panose="02000000000000000000" pitchFamily="2" charset="0"/>
            </a:endParaRPr>
          </a:p>
        </p:txBody>
      </p:sp>
      <p:sp>
        <p:nvSpPr>
          <p:cNvPr id="39" name="TextBox 38">
            <a:extLst>
              <a:ext uri="{FF2B5EF4-FFF2-40B4-BE49-F238E27FC236}">
                <a16:creationId xmlns:a16="http://schemas.microsoft.com/office/drawing/2014/main" id="{790ABA4A-D2A8-4053-B621-819CC0AE2D5D}"/>
              </a:ext>
            </a:extLst>
          </p:cNvPr>
          <p:cNvSpPr txBox="1"/>
          <p:nvPr/>
        </p:nvSpPr>
        <p:spPr>
          <a:xfrm>
            <a:off x="5147099" y="6436176"/>
            <a:ext cx="1026939" cy="430887"/>
          </a:xfrm>
          <a:prstGeom prst="rect">
            <a:avLst/>
          </a:prstGeom>
          <a:noFill/>
        </p:spPr>
        <p:txBody>
          <a:bodyPr wrap="square">
            <a:spAutoFit/>
          </a:bodyPr>
          <a:lstStyle/>
          <a:p>
            <a:pPr algn="ctr"/>
            <a:r>
              <a:rPr lang="pt-BR" sz="1100" dirty="0">
                <a:solidFill>
                  <a:schemeClr val="tx1">
                    <a:lumMod val="75000"/>
                    <a:lumOff val="25000"/>
                  </a:schemeClr>
                </a:solidFill>
                <a:latin typeface="Roboto" panose="02000000000000000000" pitchFamily="2" charset="0"/>
                <a:ea typeface="Roboto" panose="02000000000000000000" pitchFamily="2" charset="0"/>
              </a:rPr>
              <a:t>Marco civil da internet</a:t>
            </a:r>
            <a:endParaRPr lang="en-US" sz="1100" dirty="0">
              <a:solidFill>
                <a:schemeClr val="tx1">
                  <a:lumMod val="75000"/>
                  <a:lumOff val="25000"/>
                </a:schemeClr>
              </a:solidFill>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2410390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Rounded Corners 31">
            <a:extLst>
              <a:ext uri="{FF2B5EF4-FFF2-40B4-BE49-F238E27FC236}">
                <a16:creationId xmlns:a16="http://schemas.microsoft.com/office/drawing/2014/main" id="{007BCB85-B665-49B2-9E77-38E8505CD24E}"/>
              </a:ext>
            </a:extLst>
          </p:cNvPr>
          <p:cNvSpPr/>
          <p:nvPr/>
        </p:nvSpPr>
        <p:spPr>
          <a:xfrm>
            <a:off x="375774" y="3898949"/>
            <a:ext cx="6106452" cy="1487557"/>
          </a:xfrm>
          <a:prstGeom prst="roundRect">
            <a:avLst>
              <a:gd name="adj" fmla="val 11715"/>
            </a:avLst>
          </a:prstGeom>
          <a:solidFill>
            <a:srgbClr val="FF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Rounded Corners 29">
            <a:extLst>
              <a:ext uri="{FF2B5EF4-FFF2-40B4-BE49-F238E27FC236}">
                <a16:creationId xmlns:a16="http://schemas.microsoft.com/office/drawing/2014/main" id="{3D99D490-64FA-4ABB-94E7-0BF7964BC187}"/>
              </a:ext>
            </a:extLst>
          </p:cNvPr>
          <p:cNvSpPr/>
          <p:nvPr/>
        </p:nvSpPr>
        <p:spPr>
          <a:xfrm>
            <a:off x="3984" y="5796930"/>
            <a:ext cx="6858000" cy="969887"/>
          </a:xfrm>
          <a:prstGeom prst="roundRect">
            <a:avLst>
              <a:gd name="adj"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Top Corners Rounded 25">
            <a:extLst>
              <a:ext uri="{FF2B5EF4-FFF2-40B4-BE49-F238E27FC236}">
                <a16:creationId xmlns:a16="http://schemas.microsoft.com/office/drawing/2014/main" id="{5B02C2F0-7C51-430A-82C0-15FB7668C4A0}"/>
              </a:ext>
            </a:extLst>
          </p:cNvPr>
          <p:cNvSpPr/>
          <p:nvPr/>
        </p:nvSpPr>
        <p:spPr>
          <a:xfrm rot="5400000">
            <a:off x="1079007" y="-637253"/>
            <a:ext cx="357658" cy="2515676"/>
          </a:xfrm>
          <a:prstGeom prst="round2SameRect">
            <a:avLst>
              <a:gd name="adj1" fmla="val 50000"/>
              <a:gd name="adj2" fmla="val 0"/>
            </a:avLst>
          </a:prstGeom>
          <a:solidFill>
            <a:srgbClr val="FF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Top Corners Rounded 26">
            <a:extLst>
              <a:ext uri="{FF2B5EF4-FFF2-40B4-BE49-F238E27FC236}">
                <a16:creationId xmlns:a16="http://schemas.microsoft.com/office/drawing/2014/main" id="{85C1BB87-4A7F-4027-81E0-904DC0C8BDDA}"/>
              </a:ext>
            </a:extLst>
          </p:cNvPr>
          <p:cNvSpPr/>
          <p:nvPr/>
        </p:nvSpPr>
        <p:spPr>
          <a:xfrm rot="5400000">
            <a:off x="1070093" y="1342134"/>
            <a:ext cx="375486" cy="2515673"/>
          </a:xfrm>
          <a:prstGeom prst="round2SameRect">
            <a:avLst>
              <a:gd name="adj1" fmla="val 50000"/>
              <a:gd name="adj2" fmla="val 0"/>
            </a:avLst>
          </a:prstGeom>
          <a:solidFill>
            <a:srgbClr val="FF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Rounded Corners 21">
            <a:extLst>
              <a:ext uri="{FF2B5EF4-FFF2-40B4-BE49-F238E27FC236}">
                <a16:creationId xmlns:a16="http://schemas.microsoft.com/office/drawing/2014/main" id="{BB4E6AC7-3A85-4454-8C9E-456FD582453F}"/>
              </a:ext>
            </a:extLst>
          </p:cNvPr>
          <p:cNvSpPr/>
          <p:nvPr/>
        </p:nvSpPr>
        <p:spPr>
          <a:xfrm>
            <a:off x="673774" y="7031252"/>
            <a:ext cx="5548122" cy="1383978"/>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Rounded Corners 22">
            <a:extLst>
              <a:ext uri="{FF2B5EF4-FFF2-40B4-BE49-F238E27FC236}">
                <a16:creationId xmlns:a16="http://schemas.microsoft.com/office/drawing/2014/main" id="{B3C5690B-20CB-4521-A5CC-488DD1831C9D}"/>
              </a:ext>
            </a:extLst>
          </p:cNvPr>
          <p:cNvSpPr/>
          <p:nvPr/>
        </p:nvSpPr>
        <p:spPr>
          <a:xfrm>
            <a:off x="673774" y="8639018"/>
            <a:ext cx="5548122" cy="839453"/>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C65A687C-E92B-4A05-9A85-481095DA18BB}"/>
              </a:ext>
            </a:extLst>
          </p:cNvPr>
          <p:cNvSpPr txBox="1"/>
          <p:nvPr/>
        </p:nvSpPr>
        <p:spPr>
          <a:xfrm>
            <a:off x="2584710" y="5981791"/>
            <a:ext cx="3637185" cy="600164"/>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Entenda mais sobre quem é o controlador e o operador de dados no seu contrato Linx e como isso funciona</a:t>
            </a:r>
          </a:p>
          <a:p>
            <a:r>
              <a:rPr lang="pt-BR" sz="1100" dirty="0">
                <a:solidFill>
                  <a:schemeClr val="bg1"/>
                </a:solidFill>
                <a:latin typeface="Roboto" panose="02000000000000000000" pitchFamily="2" charset="0"/>
                <a:ea typeface="Roboto" panose="02000000000000000000" pitchFamily="2" charset="0"/>
              </a:rPr>
              <a:t>na prática.</a:t>
            </a:r>
            <a:endParaRPr lang="en-US" sz="1100" dirty="0">
              <a:solidFill>
                <a:schemeClr val="bg1"/>
              </a:solidFill>
              <a:latin typeface="Roboto" panose="02000000000000000000" pitchFamily="2" charset="0"/>
              <a:ea typeface="Roboto" panose="02000000000000000000" pitchFamily="2" charset="0"/>
            </a:endParaRPr>
          </a:p>
        </p:txBody>
      </p:sp>
      <p:sp>
        <p:nvSpPr>
          <p:cNvPr id="9" name="TextBox 8">
            <a:extLst>
              <a:ext uri="{FF2B5EF4-FFF2-40B4-BE49-F238E27FC236}">
                <a16:creationId xmlns:a16="http://schemas.microsoft.com/office/drawing/2014/main" id="{0504A8FF-283B-49CB-9A95-25B89CF98911}"/>
              </a:ext>
            </a:extLst>
          </p:cNvPr>
          <p:cNvSpPr txBox="1"/>
          <p:nvPr/>
        </p:nvSpPr>
        <p:spPr>
          <a:xfrm>
            <a:off x="1144691" y="868966"/>
            <a:ext cx="5077204" cy="1446550"/>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Para fins de cumprimento deste Contrato, o CLIENTE garante e reconhece que é o Controlador dos Dados Pessoais disponibilizados à Linx, reconhecendo a Linx como Operadora destes Dados Pessoais. Nesse sentido, a Linx realizará o Tratamento dos Dados Pessoais segundo as instruções fornecidas pelo CLIENTE, única e exclusivamente para o alcance delimitado em seus Contratos, não devendo ser responsabilizada perante o titular dos Dados Pessoais, tampouco perante a Autoridade Nacional de Proteção de Dados, no âmbito de qualquer procedimento administrativo e/ou judicial. </a:t>
            </a:r>
            <a:endParaRPr lang="en-US" sz="1100" dirty="0">
              <a:solidFill>
                <a:srgbClr val="525252"/>
              </a:solidFill>
              <a:latin typeface="Roboto" panose="02000000000000000000" pitchFamily="2" charset="0"/>
              <a:ea typeface="Roboto" panose="02000000000000000000" pitchFamily="2" charset="0"/>
            </a:endParaRPr>
          </a:p>
        </p:txBody>
      </p:sp>
      <p:sp>
        <p:nvSpPr>
          <p:cNvPr id="10" name="TextBox 9">
            <a:extLst>
              <a:ext uri="{FF2B5EF4-FFF2-40B4-BE49-F238E27FC236}">
                <a16:creationId xmlns:a16="http://schemas.microsoft.com/office/drawing/2014/main" id="{CDABF545-9C4D-453F-AC84-DACA98A70E5C}"/>
              </a:ext>
            </a:extLst>
          </p:cNvPr>
          <p:cNvSpPr txBox="1"/>
          <p:nvPr/>
        </p:nvSpPr>
        <p:spPr>
          <a:xfrm>
            <a:off x="1144692" y="2949493"/>
            <a:ext cx="5077204" cy="769441"/>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Nestes termos, o CLIENTE se compromete a envidar todos os esforços a fim de isentar a Linx de qualquer processo judicial, arbitral ou administrativo que venha a ser instaurado, exceto nos casos de dolo ou de comprovado descumprimento à Lei Geral de Proteção de Dados pela LINX.</a:t>
            </a:r>
            <a:endParaRPr lang="en-US" sz="1100" dirty="0">
              <a:solidFill>
                <a:srgbClr val="525252"/>
              </a:solidFill>
              <a:latin typeface="Roboto" panose="02000000000000000000" pitchFamily="2" charset="0"/>
              <a:ea typeface="Roboto" panose="02000000000000000000" pitchFamily="2" charset="0"/>
            </a:endParaRPr>
          </a:p>
        </p:txBody>
      </p:sp>
      <p:sp>
        <p:nvSpPr>
          <p:cNvPr id="11" name="TextBox 10">
            <a:extLst>
              <a:ext uri="{FF2B5EF4-FFF2-40B4-BE49-F238E27FC236}">
                <a16:creationId xmlns:a16="http://schemas.microsoft.com/office/drawing/2014/main" id="{F355AF63-40C1-436E-A01D-971794F63E3D}"/>
              </a:ext>
            </a:extLst>
          </p:cNvPr>
          <p:cNvSpPr txBox="1"/>
          <p:nvPr/>
        </p:nvSpPr>
        <p:spPr>
          <a:xfrm>
            <a:off x="1144691" y="4088729"/>
            <a:ext cx="3671149" cy="1107996"/>
          </a:xfrm>
          <a:prstGeom prst="rect">
            <a:avLst/>
          </a:prstGeom>
          <a:noFill/>
        </p:spPr>
        <p:txBody>
          <a:bodyPr wrap="square">
            <a:spAutoFit/>
          </a:bodyPr>
          <a:lstStyle/>
          <a:p>
            <a:r>
              <a:rPr lang="pt-BR" sz="1100" dirty="0">
                <a:solidFill>
                  <a:schemeClr val="tx1">
                    <a:lumMod val="75000"/>
                    <a:lumOff val="25000"/>
                  </a:schemeClr>
                </a:solidFill>
                <a:latin typeface="Roboto" panose="02000000000000000000" pitchFamily="2" charset="0"/>
                <a:ea typeface="Roboto" panose="02000000000000000000" pitchFamily="2" charset="0"/>
              </a:rPr>
              <a:t>A LINX, enquanto Operadora, resguarda o seu direito de regresso contra o CLIENTE caso venha a suportar quaisquer dos procedimentos acima mencionados, sem prejuízo do ressarcimento das despesas decorrentes do processo, além de outras medidas, como a denunciação à lide.</a:t>
            </a:r>
            <a:endParaRPr lang="en-US" sz="1100" dirty="0">
              <a:solidFill>
                <a:schemeClr val="tx1">
                  <a:lumMod val="75000"/>
                  <a:lumOff val="25000"/>
                </a:schemeClr>
              </a:solidFill>
              <a:latin typeface="Roboto" panose="02000000000000000000" pitchFamily="2" charset="0"/>
              <a:ea typeface="Roboto" panose="02000000000000000000" pitchFamily="2" charset="0"/>
            </a:endParaRPr>
          </a:p>
        </p:txBody>
      </p:sp>
      <p:sp>
        <p:nvSpPr>
          <p:cNvPr id="12" name="TextBox 11">
            <a:extLst>
              <a:ext uri="{FF2B5EF4-FFF2-40B4-BE49-F238E27FC236}">
                <a16:creationId xmlns:a16="http://schemas.microsoft.com/office/drawing/2014/main" id="{D8BA81BB-2DB4-4E83-891E-366600F42251}"/>
              </a:ext>
            </a:extLst>
          </p:cNvPr>
          <p:cNvSpPr txBox="1"/>
          <p:nvPr/>
        </p:nvSpPr>
        <p:spPr>
          <a:xfrm>
            <a:off x="4786717" y="4304173"/>
            <a:ext cx="1467881" cy="677108"/>
          </a:xfrm>
          <a:prstGeom prst="rect">
            <a:avLst/>
          </a:prstGeom>
          <a:noFill/>
        </p:spPr>
        <p:txBody>
          <a:bodyPr wrap="square">
            <a:spAutoFit/>
          </a:bodyPr>
          <a:lstStyle/>
          <a:p>
            <a:pPr algn="r"/>
            <a:r>
              <a:rPr lang="pt-BR" sz="1900" dirty="0">
                <a:solidFill>
                  <a:srgbClr val="411E5A"/>
                </a:solidFill>
                <a:latin typeface="Dosis ExtraBold" pitchFamily="2" charset="0"/>
                <a:ea typeface="Roboto" panose="02000000000000000000" pitchFamily="2" charset="0"/>
              </a:rPr>
              <a:t>Art. 42, </a:t>
            </a:r>
            <a:r>
              <a:rPr lang="pt-BR" sz="1900" b="1" dirty="0">
                <a:solidFill>
                  <a:srgbClr val="411E5A"/>
                </a:solidFill>
                <a:latin typeface="Dosis ExtraBold" pitchFamily="2" charset="0"/>
                <a:ea typeface="Roboto" panose="02000000000000000000" pitchFamily="2" charset="0"/>
              </a:rPr>
              <a:t>§</a:t>
            </a:r>
            <a:r>
              <a:rPr lang="pt-BR" sz="1900" dirty="0">
                <a:solidFill>
                  <a:srgbClr val="411E5A"/>
                </a:solidFill>
                <a:latin typeface="Dosis ExtraBold" pitchFamily="2" charset="0"/>
                <a:ea typeface="Roboto" panose="02000000000000000000" pitchFamily="2" charset="0"/>
              </a:rPr>
              <a:t>4º da LGPD</a:t>
            </a:r>
            <a:endParaRPr lang="en-US" sz="1900" dirty="0">
              <a:latin typeface="Dosis ExtraBold" pitchFamily="2" charset="0"/>
            </a:endParaRPr>
          </a:p>
        </p:txBody>
      </p:sp>
      <p:sp>
        <p:nvSpPr>
          <p:cNvPr id="13" name="TextBox 12">
            <a:extLst>
              <a:ext uri="{FF2B5EF4-FFF2-40B4-BE49-F238E27FC236}">
                <a16:creationId xmlns:a16="http://schemas.microsoft.com/office/drawing/2014/main" id="{A0C50352-12E0-4A99-9AE3-C7E24FF696F4}"/>
              </a:ext>
            </a:extLst>
          </p:cNvPr>
          <p:cNvSpPr txBox="1"/>
          <p:nvPr/>
        </p:nvSpPr>
        <p:spPr>
          <a:xfrm>
            <a:off x="1144691" y="5958708"/>
            <a:ext cx="1467881" cy="646331"/>
          </a:xfrm>
          <a:prstGeom prst="rect">
            <a:avLst/>
          </a:prstGeom>
          <a:noFill/>
        </p:spPr>
        <p:txBody>
          <a:bodyPr wrap="square">
            <a:spAutoFit/>
          </a:bodyPr>
          <a:lstStyle/>
          <a:p>
            <a:r>
              <a:rPr lang="pt-BR" dirty="0">
                <a:solidFill>
                  <a:schemeClr val="bg1"/>
                </a:solidFill>
                <a:latin typeface="Dosis ExtraBold" pitchFamily="2" charset="0"/>
                <a:ea typeface="Roboto" panose="02000000000000000000" pitchFamily="2" charset="0"/>
              </a:rPr>
              <a:t>Controlador e operador</a:t>
            </a:r>
            <a:endParaRPr lang="en-US" dirty="0">
              <a:solidFill>
                <a:schemeClr val="bg1"/>
              </a:solidFill>
              <a:latin typeface="Dosis ExtraBold" pitchFamily="2" charset="0"/>
            </a:endParaRPr>
          </a:p>
        </p:txBody>
      </p:sp>
      <p:sp>
        <p:nvSpPr>
          <p:cNvPr id="14" name="TextBox 13">
            <a:extLst>
              <a:ext uri="{FF2B5EF4-FFF2-40B4-BE49-F238E27FC236}">
                <a16:creationId xmlns:a16="http://schemas.microsoft.com/office/drawing/2014/main" id="{28C7E76E-A2C7-4A6A-A66E-518861C746C0}"/>
              </a:ext>
            </a:extLst>
          </p:cNvPr>
          <p:cNvSpPr txBox="1"/>
          <p:nvPr/>
        </p:nvSpPr>
        <p:spPr>
          <a:xfrm>
            <a:off x="1144985" y="7414604"/>
            <a:ext cx="1370688" cy="338554"/>
          </a:xfrm>
          <a:prstGeom prst="rect">
            <a:avLst/>
          </a:prstGeom>
          <a:noFill/>
        </p:spPr>
        <p:txBody>
          <a:bodyPr wrap="square">
            <a:spAutoFit/>
          </a:bodyPr>
          <a:lstStyle/>
          <a:p>
            <a:r>
              <a:rPr lang="pt-BR" sz="1600" dirty="0">
                <a:solidFill>
                  <a:schemeClr val="bg1"/>
                </a:solidFill>
                <a:latin typeface="Dosis ExtraBold" panose="02010903020202060003" pitchFamily="2" charset="0"/>
              </a:rPr>
              <a:t>Controlador</a:t>
            </a:r>
            <a:endParaRPr lang="en-US" sz="1600" dirty="0">
              <a:solidFill>
                <a:schemeClr val="bg1"/>
              </a:solidFill>
              <a:latin typeface="Dosis ExtraBold" panose="02010903020202060003" pitchFamily="2" charset="0"/>
            </a:endParaRPr>
          </a:p>
        </p:txBody>
      </p:sp>
      <p:sp>
        <p:nvSpPr>
          <p:cNvPr id="15" name="TextBox 14">
            <a:extLst>
              <a:ext uri="{FF2B5EF4-FFF2-40B4-BE49-F238E27FC236}">
                <a16:creationId xmlns:a16="http://schemas.microsoft.com/office/drawing/2014/main" id="{CEB94097-9B7A-45B7-98B0-FE3235052AA0}"/>
              </a:ext>
            </a:extLst>
          </p:cNvPr>
          <p:cNvSpPr txBox="1"/>
          <p:nvPr/>
        </p:nvSpPr>
        <p:spPr>
          <a:xfrm>
            <a:off x="1144985" y="7667072"/>
            <a:ext cx="1152618" cy="353943"/>
          </a:xfrm>
          <a:prstGeom prst="rect">
            <a:avLst/>
          </a:prstGeom>
          <a:noFill/>
        </p:spPr>
        <p:txBody>
          <a:bodyPr wrap="square">
            <a:spAutoFit/>
          </a:bodyPr>
          <a:lstStyle/>
          <a:p>
            <a:r>
              <a:rPr lang="pt-BR" sz="1700" dirty="0">
                <a:solidFill>
                  <a:schemeClr val="bg1"/>
                </a:solidFill>
                <a:latin typeface="Dosis Medium" panose="02010603020202060003" pitchFamily="2" charset="0"/>
              </a:rPr>
              <a:t>= Cliente</a:t>
            </a:r>
            <a:endParaRPr lang="en-US" sz="1700" dirty="0">
              <a:solidFill>
                <a:schemeClr val="bg1"/>
              </a:solidFill>
              <a:latin typeface="Dosis Medium" panose="02010603020202060003" pitchFamily="2" charset="0"/>
            </a:endParaRPr>
          </a:p>
        </p:txBody>
      </p:sp>
      <p:sp>
        <p:nvSpPr>
          <p:cNvPr id="16" name="TextBox 15">
            <a:extLst>
              <a:ext uri="{FF2B5EF4-FFF2-40B4-BE49-F238E27FC236}">
                <a16:creationId xmlns:a16="http://schemas.microsoft.com/office/drawing/2014/main" id="{71684A35-C6C1-45EB-A883-1CFB885E7616}"/>
              </a:ext>
            </a:extLst>
          </p:cNvPr>
          <p:cNvSpPr txBox="1"/>
          <p:nvPr/>
        </p:nvSpPr>
        <p:spPr>
          <a:xfrm>
            <a:off x="1164862" y="8737095"/>
            <a:ext cx="1007165" cy="338554"/>
          </a:xfrm>
          <a:prstGeom prst="rect">
            <a:avLst/>
          </a:prstGeom>
          <a:noFill/>
        </p:spPr>
        <p:txBody>
          <a:bodyPr wrap="square">
            <a:spAutoFit/>
          </a:bodyPr>
          <a:lstStyle/>
          <a:p>
            <a:r>
              <a:rPr lang="pt-BR" sz="1600" dirty="0">
                <a:solidFill>
                  <a:schemeClr val="bg1"/>
                </a:solidFill>
                <a:latin typeface="Dosis ExtraBold" panose="02010903020202060003" pitchFamily="2" charset="0"/>
              </a:rPr>
              <a:t>Operador</a:t>
            </a:r>
            <a:endParaRPr lang="en-US" sz="1600" dirty="0">
              <a:solidFill>
                <a:schemeClr val="bg1"/>
              </a:solidFill>
              <a:latin typeface="Dosis ExtraBold" panose="02010903020202060003" pitchFamily="2" charset="0"/>
            </a:endParaRPr>
          </a:p>
        </p:txBody>
      </p:sp>
      <p:sp>
        <p:nvSpPr>
          <p:cNvPr id="17" name="TextBox 16">
            <a:extLst>
              <a:ext uri="{FF2B5EF4-FFF2-40B4-BE49-F238E27FC236}">
                <a16:creationId xmlns:a16="http://schemas.microsoft.com/office/drawing/2014/main" id="{199661E0-EA94-49A6-8C1B-346B6D88EE02}"/>
              </a:ext>
            </a:extLst>
          </p:cNvPr>
          <p:cNvSpPr txBox="1"/>
          <p:nvPr/>
        </p:nvSpPr>
        <p:spPr>
          <a:xfrm>
            <a:off x="1164863" y="8993625"/>
            <a:ext cx="1007165" cy="353943"/>
          </a:xfrm>
          <a:prstGeom prst="rect">
            <a:avLst/>
          </a:prstGeom>
          <a:noFill/>
        </p:spPr>
        <p:txBody>
          <a:bodyPr wrap="square">
            <a:spAutoFit/>
          </a:bodyPr>
          <a:lstStyle/>
          <a:p>
            <a:r>
              <a:rPr lang="pt-BR" sz="1700" dirty="0">
                <a:solidFill>
                  <a:schemeClr val="bg1"/>
                </a:solidFill>
                <a:latin typeface="Dosis Medium" panose="02010603020202060003" pitchFamily="2" charset="0"/>
              </a:rPr>
              <a:t>= Linx</a:t>
            </a:r>
            <a:endParaRPr lang="en-US" sz="1700" dirty="0">
              <a:solidFill>
                <a:schemeClr val="bg1"/>
              </a:solidFill>
              <a:latin typeface="Dosis Medium" panose="02010603020202060003" pitchFamily="2" charset="0"/>
            </a:endParaRPr>
          </a:p>
        </p:txBody>
      </p:sp>
      <p:sp>
        <p:nvSpPr>
          <p:cNvPr id="18" name="TextBox 17">
            <a:extLst>
              <a:ext uri="{FF2B5EF4-FFF2-40B4-BE49-F238E27FC236}">
                <a16:creationId xmlns:a16="http://schemas.microsoft.com/office/drawing/2014/main" id="{2A2ECFD5-F22B-4AA0-9CFC-741C4B50702F}"/>
              </a:ext>
            </a:extLst>
          </p:cNvPr>
          <p:cNvSpPr txBox="1"/>
          <p:nvPr/>
        </p:nvSpPr>
        <p:spPr>
          <a:xfrm>
            <a:off x="2588407" y="7338521"/>
            <a:ext cx="3341137" cy="938719"/>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É a organização que possui relacionamento com os titulares de dados pessoais e toma as decisões referentes ao tratamento de dados, incluindo a definição dos meios e das finalidades. Neste caso, o </a:t>
            </a:r>
            <a:r>
              <a:rPr lang="pt-BR" sz="1100" b="1" dirty="0">
                <a:solidFill>
                  <a:schemeClr val="bg1"/>
                </a:solidFill>
                <a:latin typeface="Roboto" panose="02000000000000000000" pitchFamily="2" charset="0"/>
                <a:ea typeface="Roboto" panose="02000000000000000000" pitchFamily="2" charset="0"/>
              </a:rPr>
              <a:t>Cliente da Linx</a:t>
            </a:r>
            <a:r>
              <a:rPr lang="pt-BR" sz="1100" dirty="0">
                <a:solidFill>
                  <a:schemeClr val="bg1"/>
                </a:solidFill>
                <a:latin typeface="Roboto" panose="02000000000000000000" pitchFamily="2" charset="0"/>
                <a:ea typeface="Roboto" panose="02000000000000000000" pitchFamily="2" charset="0"/>
              </a:rPr>
              <a:t>.</a:t>
            </a:r>
            <a:endParaRPr lang="en-US" sz="1100" dirty="0">
              <a:solidFill>
                <a:schemeClr val="bg1"/>
              </a:solidFill>
              <a:latin typeface="Roboto" panose="02000000000000000000" pitchFamily="2" charset="0"/>
              <a:ea typeface="Roboto" panose="02000000000000000000" pitchFamily="2" charset="0"/>
            </a:endParaRPr>
          </a:p>
        </p:txBody>
      </p:sp>
      <p:sp>
        <p:nvSpPr>
          <p:cNvPr id="19" name="TextBox 18">
            <a:extLst>
              <a:ext uri="{FF2B5EF4-FFF2-40B4-BE49-F238E27FC236}">
                <a16:creationId xmlns:a16="http://schemas.microsoft.com/office/drawing/2014/main" id="{0460814C-67E5-4BED-8DA6-1B7DCE5C3424}"/>
              </a:ext>
            </a:extLst>
          </p:cNvPr>
          <p:cNvSpPr txBox="1"/>
          <p:nvPr/>
        </p:nvSpPr>
        <p:spPr>
          <a:xfrm>
            <a:off x="2584710" y="8775567"/>
            <a:ext cx="3344834" cy="600164"/>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É o terceiro a quem compete o tratamento </a:t>
            </a:r>
          </a:p>
          <a:p>
            <a:r>
              <a:rPr lang="pt-BR" sz="1100" dirty="0">
                <a:solidFill>
                  <a:schemeClr val="bg1"/>
                </a:solidFill>
                <a:latin typeface="Roboto" panose="02000000000000000000" pitchFamily="2" charset="0"/>
                <a:ea typeface="Roboto" panose="02000000000000000000" pitchFamily="2" charset="0"/>
              </a:rPr>
              <a:t>de tais dados pessoais em nome do Controlador. Neste caso, a </a:t>
            </a:r>
            <a:r>
              <a:rPr lang="pt-BR" sz="1100" b="1" dirty="0">
                <a:solidFill>
                  <a:schemeClr val="bg1"/>
                </a:solidFill>
                <a:latin typeface="Roboto" panose="02000000000000000000" pitchFamily="2" charset="0"/>
                <a:ea typeface="Roboto" panose="02000000000000000000" pitchFamily="2" charset="0"/>
              </a:rPr>
              <a:t>empresa Linx.</a:t>
            </a:r>
          </a:p>
        </p:txBody>
      </p:sp>
      <p:sp>
        <p:nvSpPr>
          <p:cNvPr id="28" name="TextBox 27">
            <a:extLst>
              <a:ext uri="{FF2B5EF4-FFF2-40B4-BE49-F238E27FC236}">
                <a16:creationId xmlns:a16="http://schemas.microsoft.com/office/drawing/2014/main" id="{91FDB4F6-187C-462C-AA3B-74FB928EFD9D}"/>
              </a:ext>
            </a:extLst>
          </p:cNvPr>
          <p:cNvSpPr txBox="1"/>
          <p:nvPr/>
        </p:nvSpPr>
        <p:spPr>
          <a:xfrm>
            <a:off x="590791" y="474391"/>
            <a:ext cx="1656658" cy="292388"/>
          </a:xfrm>
          <a:prstGeom prst="rect">
            <a:avLst/>
          </a:prstGeom>
          <a:noFill/>
        </p:spPr>
        <p:txBody>
          <a:bodyPr wrap="square">
            <a:spAutoFit/>
          </a:bodyPr>
          <a:lstStyle/>
          <a:p>
            <a:r>
              <a:rPr lang="pt-BR" sz="1300" dirty="0">
                <a:solidFill>
                  <a:srgbClr val="411E5A"/>
                </a:solidFill>
                <a:latin typeface="Dosis ExtraBold" panose="02010903020202060003" pitchFamily="2" charset="0"/>
                <a:ea typeface="Roboto" panose="02000000000000000000" pitchFamily="2" charset="0"/>
              </a:rPr>
              <a:t>Controlador cliente</a:t>
            </a:r>
            <a:endParaRPr lang="en-US" sz="1300" dirty="0">
              <a:solidFill>
                <a:srgbClr val="411E5A"/>
              </a:solidFill>
              <a:latin typeface="Dosis ExtraBold" panose="02010903020202060003" pitchFamily="2" charset="0"/>
              <a:ea typeface="Roboto" panose="02000000000000000000" pitchFamily="2" charset="0"/>
            </a:endParaRPr>
          </a:p>
        </p:txBody>
      </p:sp>
      <p:sp>
        <p:nvSpPr>
          <p:cNvPr id="29" name="TextBox 28">
            <a:extLst>
              <a:ext uri="{FF2B5EF4-FFF2-40B4-BE49-F238E27FC236}">
                <a16:creationId xmlns:a16="http://schemas.microsoft.com/office/drawing/2014/main" id="{29785D28-07A6-48CB-B8CF-8A859FABDEFE}"/>
              </a:ext>
            </a:extLst>
          </p:cNvPr>
          <p:cNvSpPr txBox="1"/>
          <p:nvPr/>
        </p:nvSpPr>
        <p:spPr>
          <a:xfrm>
            <a:off x="590791" y="2453776"/>
            <a:ext cx="1247578" cy="292388"/>
          </a:xfrm>
          <a:prstGeom prst="rect">
            <a:avLst/>
          </a:prstGeom>
          <a:noFill/>
        </p:spPr>
        <p:txBody>
          <a:bodyPr wrap="square">
            <a:spAutoFit/>
          </a:bodyPr>
          <a:lstStyle/>
          <a:p>
            <a:r>
              <a:rPr lang="pt-BR" sz="1300" dirty="0">
                <a:solidFill>
                  <a:srgbClr val="411E5A"/>
                </a:solidFill>
                <a:latin typeface="Dosis ExtraBold" panose="02010903020202060003" pitchFamily="2" charset="0"/>
                <a:ea typeface="Roboto" panose="02000000000000000000" pitchFamily="2" charset="0"/>
              </a:rPr>
              <a:t>Operadora Linx</a:t>
            </a:r>
            <a:endParaRPr lang="en-US" sz="1300" dirty="0">
              <a:solidFill>
                <a:srgbClr val="411E5A"/>
              </a:solidFill>
              <a:latin typeface="Dosis ExtraBold" panose="02010903020202060003" pitchFamily="2" charset="0"/>
              <a:ea typeface="Roboto" panose="02000000000000000000" pitchFamily="2" charset="0"/>
            </a:endParaRPr>
          </a:p>
        </p:txBody>
      </p:sp>
      <p:pic>
        <p:nvPicPr>
          <p:cNvPr id="31" name="Picture 30" descr="Icon&#10;&#10;Description automatically generated">
            <a:extLst>
              <a:ext uri="{FF2B5EF4-FFF2-40B4-BE49-F238E27FC236}">
                <a16:creationId xmlns:a16="http://schemas.microsoft.com/office/drawing/2014/main" id="{8DCF4117-F52F-4801-8401-82768DD0B8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688" y="2967729"/>
            <a:ext cx="438913" cy="451105"/>
          </a:xfrm>
          <a:prstGeom prst="rect">
            <a:avLst/>
          </a:prstGeom>
        </p:spPr>
      </p:pic>
      <p:pic>
        <p:nvPicPr>
          <p:cNvPr id="33" name="Picture 32" descr="Icon&#10;&#10;Description automatically generated">
            <a:extLst>
              <a:ext uri="{FF2B5EF4-FFF2-40B4-BE49-F238E27FC236}">
                <a16:creationId xmlns:a16="http://schemas.microsoft.com/office/drawing/2014/main" id="{D3C6BB78-E515-48CD-8A57-A92BF5CC87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773" y="986905"/>
            <a:ext cx="457201" cy="615697"/>
          </a:xfrm>
          <a:prstGeom prst="rect">
            <a:avLst/>
          </a:prstGeom>
        </p:spPr>
      </p:pic>
      <p:pic>
        <p:nvPicPr>
          <p:cNvPr id="37" name="Picture 36" descr="Icon&#10;&#10;Description automatically generated">
            <a:extLst>
              <a:ext uri="{FF2B5EF4-FFF2-40B4-BE49-F238E27FC236}">
                <a16:creationId xmlns:a16="http://schemas.microsoft.com/office/drawing/2014/main" id="{C4DCCD79-43DE-484B-8FE2-B636E487C9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634" y="6053273"/>
            <a:ext cx="411481" cy="457201"/>
          </a:xfrm>
          <a:prstGeom prst="rect">
            <a:avLst/>
          </a:prstGeom>
        </p:spPr>
      </p:pic>
    </p:spTree>
    <p:extLst>
      <p:ext uri="{BB962C8B-B14F-4D97-AF65-F5344CB8AC3E}">
        <p14:creationId xmlns:p14="http://schemas.microsoft.com/office/powerpoint/2010/main" val="4258406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Rounded Corners 25">
            <a:extLst>
              <a:ext uri="{FF2B5EF4-FFF2-40B4-BE49-F238E27FC236}">
                <a16:creationId xmlns:a16="http://schemas.microsoft.com/office/drawing/2014/main" id="{4AB1CD6D-B5DF-4DDB-8E06-0E510993091E}"/>
              </a:ext>
            </a:extLst>
          </p:cNvPr>
          <p:cNvSpPr/>
          <p:nvPr/>
        </p:nvSpPr>
        <p:spPr>
          <a:xfrm>
            <a:off x="423940" y="5349384"/>
            <a:ext cx="6106452" cy="1177039"/>
          </a:xfrm>
          <a:prstGeom prst="roundRect">
            <a:avLst>
              <a:gd name="adj" fmla="val 11715"/>
            </a:avLst>
          </a:prstGeom>
          <a:solidFill>
            <a:srgbClr val="FF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1AB0C253-2D6A-4C0F-B95C-8DACF341618D}"/>
              </a:ext>
            </a:extLst>
          </p:cNvPr>
          <p:cNvSpPr/>
          <p:nvPr/>
        </p:nvSpPr>
        <p:spPr>
          <a:xfrm>
            <a:off x="675986" y="2585899"/>
            <a:ext cx="2510119" cy="1697866"/>
          </a:xfrm>
          <a:prstGeom prst="roundRect">
            <a:avLst>
              <a:gd name="adj" fmla="val 16183"/>
            </a:avLst>
          </a:prstGeom>
          <a:solidFill>
            <a:srgbClr val="280A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Rounded Corners 17">
            <a:extLst>
              <a:ext uri="{FF2B5EF4-FFF2-40B4-BE49-F238E27FC236}">
                <a16:creationId xmlns:a16="http://schemas.microsoft.com/office/drawing/2014/main" id="{83861A1A-A208-4365-93F9-8D617F68C85C}"/>
              </a:ext>
            </a:extLst>
          </p:cNvPr>
          <p:cNvSpPr/>
          <p:nvPr/>
        </p:nvSpPr>
        <p:spPr>
          <a:xfrm>
            <a:off x="3700065" y="2574080"/>
            <a:ext cx="2508893" cy="1697866"/>
          </a:xfrm>
          <a:prstGeom prst="roundRect">
            <a:avLst>
              <a:gd name="adj" fmla="val 20180"/>
            </a:avLst>
          </a:prstGeom>
          <a:solidFill>
            <a:srgbClr val="280A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Top Corners Rounded 5">
            <a:extLst>
              <a:ext uri="{FF2B5EF4-FFF2-40B4-BE49-F238E27FC236}">
                <a16:creationId xmlns:a16="http://schemas.microsoft.com/office/drawing/2014/main" id="{73B35280-4321-47AA-956C-FE3C0E1B2984}"/>
              </a:ext>
            </a:extLst>
          </p:cNvPr>
          <p:cNvSpPr/>
          <p:nvPr/>
        </p:nvSpPr>
        <p:spPr>
          <a:xfrm rot="5400000">
            <a:off x="744666" y="-319105"/>
            <a:ext cx="329529" cy="1818861"/>
          </a:xfrm>
          <a:prstGeom prst="round2SameRect">
            <a:avLst>
              <a:gd name="adj1" fmla="val 50000"/>
              <a:gd name="adj2" fmla="val 0"/>
            </a:avLst>
          </a:prstGeom>
          <a:solidFill>
            <a:srgbClr val="224D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41DB6144-7906-4CA3-8F78-DF4F31DD378A}"/>
              </a:ext>
            </a:extLst>
          </p:cNvPr>
          <p:cNvSpPr txBox="1"/>
          <p:nvPr/>
        </p:nvSpPr>
        <p:spPr>
          <a:xfrm>
            <a:off x="575851" y="838549"/>
            <a:ext cx="5759852" cy="1615827"/>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A empresa “A” coleta dados pessoais de seus clientes para que seja possível prestar determinado serviço. No entanto, para que a empresa “A” possa prestar tal serviço aos seus clientes ela depende da prestação dos serviços da empresa “B”. Assim, a empresa “A” encaminha os dados pessoais coletados de seus clientes para a empresa “B”, para que esta realize a análise, organização e processamento de tais dados, de acordo com as instruções da empresa “A”, de modo que a empresa “A” possa, efetivamente, prestar os serviços para os clientes. Neste caso, a empresa “A” seria a Controladora dos dados pessoais de seus clientes (titulares dos dados) e a empresa “B” seria a Operadora, quem processa ou trata os dados pessoais a pedido da Controladora.</a:t>
            </a:r>
            <a:endParaRPr lang="en-US" sz="1100" dirty="0">
              <a:solidFill>
                <a:srgbClr val="525252"/>
              </a:solidFill>
              <a:latin typeface="Roboto" panose="02000000000000000000" pitchFamily="2" charset="0"/>
              <a:ea typeface="Roboto" panose="02000000000000000000" pitchFamily="2" charset="0"/>
            </a:endParaRPr>
          </a:p>
        </p:txBody>
      </p:sp>
      <p:sp>
        <p:nvSpPr>
          <p:cNvPr id="8" name="TextBox 7">
            <a:extLst>
              <a:ext uri="{FF2B5EF4-FFF2-40B4-BE49-F238E27FC236}">
                <a16:creationId xmlns:a16="http://schemas.microsoft.com/office/drawing/2014/main" id="{9CDF354A-37F3-4923-8268-3E0263B97AB5}"/>
              </a:ext>
            </a:extLst>
          </p:cNvPr>
          <p:cNvSpPr txBox="1"/>
          <p:nvPr/>
        </p:nvSpPr>
        <p:spPr>
          <a:xfrm>
            <a:off x="1129595" y="4470027"/>
            <a:ext cx="5079363" cy="769441"/>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O CLIENTE garante, ainda, que o compartilhamento dos dados com a LINX será realizado de acordo com as melhores práticas de privacidade, proteção de dados, confidencialidade e requisitos de segurança da informação, conforme a legislação aplicável.</a:t>
            </a:r>
            <a:endParaRPr lang="en-US" sz="1100" dirty="0">
              <a:solidFill>
                <a:srgbClr val="525252"/>
              </a:solidFill>
              <a:latin typeface="Roboto" panose="02000000000000000000" pitchFamily="2" charset="0"/>
              <a:ea typeface="Roboto" panose="02000000000000000000" pitchFamily="2" charset="0"/>
            </a:endParaRPr>
          </a:p>
        </p:txBody>
      </p:sp>
      <p:sp>
        <p:nvSpPr>
          <p:cNvPr id="9" name="TextBox 8">
            <a:extLst>
              <a:ext uri="{FF2B5EF4-FFF2-40B4-BE49-F238E27FC236}">
                <a16:creationId xmlns:a16="http://schemas.microsoft.com/office/drawing/2014/main" id="{D68B811E-CE71-4516-AF3C-1A2892F928F1}"/>
              </a:ext>
            </a:extLst>
          </p:cNvPr>
          <p:cNvSpPr txBox="1"/>
          <p:nvPr/>
        </p:nvSpPr>
        <p:spPr>
          <a:xfrm>
            <a:off x="602354" y="5468544"/>
            <a:ext cx="3997852" cy="938719"/>
          </a:xfrm>
          <a:prstGeom prst="rect">
            <a:avLst/>
          </a:prstGeom>
          <a:noFill/>
        </p:spPr>
        <p:txBody>
          <a:bodyPr wrap="square">
            <a:spAutoFit/>
          </a:bodyPr>
          <a:lstStyle/>
          <a:p>
            <a:r>
              <a:rPr lang="pt-BR" sz="1100" dirty="0">
                <a:solidFill>
                  <a:schemeClr val="tx1">
                    <a:lumMod val="75000"/>
                    <a:lumOff val="25000"/>
                  </a:schemeClr>
                </a:solidFill>
                <a:latin typeface="Roboto" panose="02000000000000000000" pitchFamily="2" charset="0"/>
                <a:ea typeface="Roboto" panose="02000000000000000000" pitchFamily="2" charset="0"/>
              </a:rPr>
              <a:t>A LINX resguarda o direito de recusar, mediante notificação formal por escrito, qualquer operação ordenada pelo CLIENTE que implique em Tratamento de Dados Pessoais em desconformidade com as normas de proteção de Dados Pessoais vigentes.</a:t>
            </a:r>
          </a:p>
        </p:txBody>
      </p:sp>
      <p:sp>
        <p:nvSpPr>
          <p:cNvPr id="10" name="TextBox 9">
            <a:extLst>
              <a:ext uri="{FF2B5EF4-FFF2-40B4-BE49-F238E27FC236}">
                <a16:creationId xmlns:a16="http://schemas.microsoft.com/office/drawing/2014/main" id="{027E2D00-8DFE-4E69-BE07-9C11E3625CDC}"/>
              </a:ext>
            </a:extLst>
          </p:cNvPr>
          <p:cNvSpPr txBox="1"/>
          <p:nvPr/>
        </p:nvSpPr>
        <p:spPr>
          <a:xfrm>
            <a:off x="1129596" y="6665957"/>
            <a:ext cx="5126051" cy="1107996"/>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A LINX, ainda, poderá documentar e arquivar todas as decisões e instruções do CLIENTE, enquanto Controlador, relativas ao Tratamento dos Dados Pessoais necessários à execução do presente Contrato, por período suficiente para que possa se resguardar caso seja instaurado eventual procedimento administrativo, judicial ou arbitral, em razão de não observância da legislação aplicável.</a:t>
            </a:r>
            <a:endParaRPr lang="en-US" sz="1100" dirty="0">
              <a:solidFill>
                <a:srgbClr val="525252"/>
              </a:solidFill>
              <a:latin typeface="Roboto" panose="02000000000000000000" pitchFamily="2" charset="0"/>
              <a:ea typeface="Roboto" panose="02000000000000000000" pitchFamily="2" charset="0"/>
            </a:endParaRPr>
          </a:p>
        </p:txBody>
      </p:sp>
      <p:sp>
        <p:nvSpPr>
          <p:cNvPr id="12" name="TextBox 11">
            <a:extLst>
              <a:ext uri="{FF2B5EF4-FFF2-40B4-BE49-F238E27FC236}">
                <a16:creationId xmlns:a16="http://schemas.microsoft.com/office/drawing/2014/main" id="{07EC1063-2DCB-4B37-AA5C-A9C7381F7C27}"/>
              </a:ext>
            </a:extLst>
          </p:cNvPr>
          <p:cNvSpPr txBox="1"/>
          <p:nvPr/>
        </p:nvSpPr>
        <p:spPr>
          <a:xfrm>
            <a:off x="4874950" y="5614738"/>
            <a:ext cx="1380697" cy="646331"/>
          </a:xfrm>
          <a:prstGeom prst="rect">
            <a:avLst/>
          </a:prstGeom>
          <a:noFill/>
        </p:spPr>
        <p:txBody>
          <a:bodyPr wrap="square">
            <a:spAutoFit/>
          </a:bodyPr>
          <a:lstStyle/>
          <a:p>
            <a:pPr algn="r"/>
            <a:r>
              <a:rPr lang="pt-BR" sz="1800" dirty="0">
                <a:solidFill>
                  <a:srgbClr val="411E5A"/>
                </a:solidFill>
                <a:latin typeface="Dosis ExtraBold" pitchFamily="2" charset="0"/>
                <a:ea typeface="Roboto" panose="02000000000000000000" pitchFamily="2" charset="0"/>
              </a:rPr>
              <a:t>Art. 42,</a:t>
            </a:r>
            <a:r>
              <a:rPr lang="pt-BR" sz="1800" b="1" dirty="0">
                <a:solidFill>
                  <a:srgbClr val="411E5A"/>
                </a:solidFill>
                <a:latin typeface="Dosis ExtraBold" pitchFamily="2" charset="0"/>
                <a:ea typeface="Roboto" panose="02000000000000000000" pitchFamily="2" charset="0"/>
              </a:rPr>
              <a:t> §</a:t>
            </a:r>
            <a:r>
              <a:rPr lang="pt-BR" sz="1800" dirty="0">
                <a:solidFill>
                  <a:srgbClr val="411E5A"/>
                </a:solidFill>
                <a:latin typeface="Dosis ExtraBold" pitchFamily="2" charset="0"/>
                <a:ea typeface="Roboto" panose="02000000000000000000" pitchFamily="2" charset="0"/>
              </a:rPr>
              <a:t>1º da LGPD</a:t>
            </a:r>
            <a:endParaRPr lang="en-US" sz="1800" dirty="0">
              <a:solidFill>
                <a:srgbClr val="411E5A"/>
              </a:solidFill>
              <a:latin typeface="Dosis ExtraBold" pitchFamily="2" charset="0"/>
              <a:ea typeface="Roboto" panose="02000000000000000000" pitchFamily="2" charset="0"/>
            </a:endParaRPr>
          </a:p>
        </p:txBody>
      </p:sp>
      <p:sp>
        <p:nvSpPr>
          <p:cNvPr id="13" name="TextBox 12">
            <a:extLst>
              <a:ext uri="{FF2B5EF4-FFF2-40B4-BE49-F238E27FC236}">
                <a16:creationId xmlns:a16="http://schemas.microsoft.com/office/drawing/2014/main" id="{2AE5D918-0819-4331-881C-A49D4F41C369}"/>
              </a:ext>
            </a:extLst>
          </p:cNvPr>
          <p:cNvSpPr txBox="1"/>
          <p:nvPr/>
        </p:nvSpPr>
        <p:spPr>
          <a:xfrm>
            <a:off x="575852" y="7782682"/>
            <a:ext cx="5679796" cy="1785104"/>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O CLIENTE reconhece que a LINX poderá tratar os Dados Pessoais recebidos do CLIENTE, inclusive cruzando-os com outros dados que detenha ou que venha a deter em seus servidores, sem que isso implique na desconfiguração da LINX como Operadora do Tratamento. A LINX garante que todo e qualquer Tratamento dos Dados Pessoais coletados durante a prestação dos serviços será realizado para atingir as finalidades relacionadas ao objeto deste Contrato. </a:t>
            </a:r>
          </a:p>
          <a:p>
            <a:r>
              <a:rPr lang="pt-BR" sz="1100" dirty="0">
                <a:solidFill>
                  <a:srgbClr val="525252"/>
                </a:solidFill>
                <a:latin typeface="Roboto" panose="02000000000000000000" pitchFamily="2" charset="0"/>
                <a:ea typeface="Roboto" panose="02000000000000000000" pitchFamily="2" charset="0"/>
              </a:rPr>
              <a:t>O CLIENTE, por sua vez, garante que os Dados Pessoais compartilhados com a LINX foram obtidos de forma lícita e de acordo com os preceitos da Lei Geral de Proteção de Dados e demais legislações sobre o tema, utilizando a correta base legal que legitime o seu Tratamento.</a:t>
            </a:r>
            <a:endParaRPr lang="en-US" sz="1100" dirty="0">
              <a:solidFill>
                <a:srgbClr val="525252"/>
              </a:solidFill>
              <a:latin typeface="Roboto" panose="02000000000000000000" pitchFamily="2" charset="0"/>
              <a:ea typeface="Roboto" panose="02000000000000000000" pitchFamily="2" charset="0"/>
            </a:endParaRPr>
          </a:p>
        </p:txBody>
      </p:sp>
      <p:sp>
        <p:nvSpPr>
          <p:cNvPr id="15" name="TextBox 14">
            <a:extLst>
              <a:ext uri="{FF2B5EF4-FFF2-40B4-BE49-F238E27FC236}">
                <a16:creationId xmlns:a16="http://schemas.microsoft.com/office/drawing/2014/main" id="{A85AD9A0-93D9-454B-BABE-0780BCD3DC77}"/>
              </a:ext>
            </a:extLst>
          </p:cNvPr>
          <p:cNvSpPr txBox="1"/>
          <p:nvPr/>
        </p:nvSpPr>
        <p:spPr>
          <a:xfrm>
            <a:off x="591749" y="446396"/>
            <a:ext cx="1243024" cy="292388"/>
          </a:xfrm>
          <a:prstGeom prst="rect">
            <a:avLst/>
          </a:prstGeom>
          <a:noFill/>
        </p:spPr>
        <p:txBody>
          <a:bodyPr wrap="square">
            <a:spAutoFit/>
          </a:bodyPr>
          <a:lstStyle/>
          <a:p>
            <a:r>
              <a:rPr lang="pt-BR" sz="1300" b="1" dirty="0">
                <a:solidFill>
                  <a:schemeClr val="bg1"/>
                </a:solidFill>
                <a:latin typeface="Dosis ExtraBold" panose="02010903020202060003" pitchFamily="2" charset="0"/>
                <a:ea typeface="Roboto" panose="02000000000000000000" pitchFamily="2" charset="0"/>
              </a:rPr>
              <a:t>Exemplo:</a:t>
            </a:r>
            <a:endParaRPr lang="en-US" sz="1300" b="1" dirty="0">
              <a:solidFill>
                <a:schemeClr val="bg1"/>
              </a:solidFill>
              <a:latin typeface="Dosis ExtraBold" panose="02010903020202060003" pitchFamily="2" charset="0"/>
              <a:ea typeface="Roboto" panose="02000000000000000000" pitchFamily="2" charset="0"/>
            </a:endParaRPr>
          </a:p>
        </p:txBody>
      </p:sp>
      <p:sp>
        <p:nvSpPr>
          <p:cNvPr id="20" name="TextBox 19">
            <a:extLst>
              <a:ext uri="{FF2B5EF4-FFF2-40B4-BE49-F238E27FC236}">
                <a16:creationId xmlns:a16="http://schemas.microsoft.com/office/drawing/2014/main" id="{18FE26AD-F98A-47EE-B9D0-CCFB977AD2E9}"/>
              </a:ext>
            </a:extLst>
          </p:cNvPr>
          <p:cNvSpPr txBox="1"/>
          <p:nvPr/>
        </p:nvSpPr>
        <p:spPr>
          <a:xfrm>
            <a:off x="1379819" y="2634162"/>
            <a:ext cx="1119548" cy="323165"/>
          </a:xfrm>
          <a:prstGeom prst="rect">
            <a:avLst/>
          </a:prstGeom>
          <a:noFill/>
        </p:spPr>
        <p:txBody>
          <a:bodyPr wrap="square">
            <a:spAutoFit/>
          </a:bodyPr>
          <a:lstStyle/>
          <a:p>
            <a:r>
              <a:rPr lang="pt-BR" sz="1500" dirty="0">
                <a:solidFill>
                  <a:schemeClr val="bg1"/>
                </a:solidFill>
                <a:latin typeface="Dosis ExtraBold" pitchFamily="2" charset="0"/>
                <a:ea typeface="Roboto" panose="02000000000000000000" pitchFamily="2" charset="0"/>
              </a:rPr>
              <a:t>Empresa A</a:t>
            </a:r>
            <a:endParaRPr lang="en-US" sz="1500" dirty="0">
              <a:solidFill>
                <a:schemeClr val="bg1"/>
              </a:solidFill>
              <a:latin typeface="Dosis ExtraBold" pitchFamily="2" charset="0"/>
              <a:ea typeface="Roboto" panose="02000000000000000000" pitchFamily="2" charset="0"/>
            </a:endParaRPr>
          </a:p>
        </p:txBody>
      </p:sp>
      <p:sp>
        <p:nvSpPr>
          <p:cNvPr id="21" name="TextBox 20">
            <a:extLst>
              <a:ext uri="{FF2B5EF4-FFF2-40B4-BE49-F238E27FC236}">
                <a16:creationId xmlns:a16="http://schemas.microsoft.com/office/drawing/2014/main" id="{C853A68F-7D7B-4040-80C8-DB3591ECE062}"/>
              </a:ext>
            </a:extLst>
          </p:cNvPr>
          <p:cNvSpPr txBox="1"/>
          <p:nvPr/>
        </p:nvSpPr>
        <p:spPr>
          <a:xfrm>
            <a:off x="4363651" y="2642183"/>
            <a:ext cx="1119548" cy="323165"/>
          </a:xfrm>
          <a:prstGeom prst="rect">
            <a:avLst/>
          </a:prstGeom>
          <a:noFill/>
        </p:spPr>
        <p:txBody>
          <a:bodyPr wrap="square">
            <a:spAutoFit/>
          </a:bodyPr>
          <a:lstStyle/>
          <a:p>
            <a:r>
              <a:rPr lang="pt-BR" sz="1500" dirty="0">
                <a:solidFill>
                  <a:schemeClr val="bg1"/>
                </a:solidFill>
                <a:latin typeface="Dosis ExtraBold" pitchFamily="2" charset="0"/>
                <a:ea typeface="Roboto" panose="02000000000000000000" pitchFamily="2" charset="0"/>
              </a:rPr>
              <a:t>Empresa </a:t>
            </a:r>
            <a:r>
              <a:rPr lang="pt-BR" sz="1500" b="1" dirty="0">
                <a:solidFill>
                  <a:schemeClr val="bg1"/>
                </a:solidFill>
                <a:latin typeface="Dosis ExtraBold" pitchFamily="2" charset="0"/>
                <a:ea typeface="Roboto" panose="02000000000000000000" pitchFamily="2" charset="0"/>
              </a:rPr>
              <a:t>B</a:t>
            </a:r>
            <a:endParaRPr lang="en-US" sz="1500" dirty="0">
              <a:solidFill>
                <a:schemeClr val="bg1"/>
              </a:solidFill>
              <a:latin typeface="Dosis ExtraBold" pitchFamily="2" charset="0"/>
              <a:ea typeface="Roboto" panose="02000000000000000000" pitchFamily="2" charset="0"/>
            </a:endParaRPr>
          </a:p>
        </p:txBody>
      </p:sp>
      <p:sp>
        <p:nvSpPr>
          <p:cNvPr id="22" name="TextBox 21">
            <a:extLst>
              <a:ext uri="{FF2B5EF4-FFF2-40B4-BE49-F238E27FC236}">
                <a16:creationId xmlns:a16="http://schemas.microsoft.com/office/drawing/2014/main" id="{377B1B29-76D4-4974-B952-36610AE4F98C}"/>
              </a:ext>
            </a:extLst>
          </p:cNvPr>
          <p:cNvSpPr txBox="1"/>
          <p:nvPr/>
        </p:nvSpPr>
        <p:spPr>
          <a:xfrm>
            <a:off x="1367862" y="2924598"/>
            <a:ext cx="1182221" cy="938719"/>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Coleta dados</a:t>
            </a:r>
          </a:p>
          <a:p>
            <a:r>
              <a:rPr lang="pt-BR" sz="1100" dirty="0">
                <a:solidFill>
                  <a:schemeClr val="bg1"/>
                </a:solidFill>
                <a:latin typeface="Roboto" panose="02000000000000000000" pitchFamily="2" charset="0"/>
                <a:ea typeface="Roboto" panose="02000000000000000000" pitchFamily="2" charset="0"/>
              </a:rPr>
              <a:t>Encaminha</a:t>
            </a:r>
          </a:p>
          <a:p>
            <a:r>
              <a:rPr lang="pt-BR" sz="1100" dirty="0">
                <a:solidFill>
                  <a:schemeClr val="bg1"/>
                </a:solidFill>
                <a:latin typeface="Roboto" panose="02000000000000000000" pitchFamily="2" charset="0"/>
                <a:ea typeface="Roboto" panose="02000000000000000000" pitchFamily="2" charset="0"/>
              </a:rPr>
              <a:t>Toma decisões</a:t>
            </a:r>
          </a:p>
          <a:p>
            <a:r>
              <a:rPr lang="pt-BR" sz="1100" dirty="0">
                <a:solidFill>
                  <a:schemeClr val="bg1"/>
                </a:solidFill>
                <a:latin typeface="Roboto" panose="02000000000000000000" pitchFamily="2" charset="0"/>
                <a:ea typeface="Roboto" panose="02000000000000000000" pitchFamily="2" charset="0"/>
              </a:rPr>
              <a:t>Dá instruções</a:t>
            </a:r>
          </a:p>
          <a:p>
            <a:r>
              <a:rPr lang="pt-BR" sz="1100" dirty="0">
                <a:solidFill>
                  <a:schemeClr val="bg1"/>
                </a:solidFill>
                <a:latin typeface="Roboto" panose="02000000000000000000" pitchFamily="2" charset="0"/>
                <a:ea typeface="Roboto" panose="02000000000000000000" pitchFamily="2" charset="0"/>
              </a:rPr>
              <a:t>Presta serviços</a:t>
            </a:r>
            <a:endParaRPr lang="en-US" sz="1100" dirty="0">
              <a:solidFill>
                <a:schemeClr val="bg1"/>
              </a:solidFill>
              <a:latin typeface="Roboto" panose="02000000000000000000" pitchFamily="2" charset="0"/>
              <a:ea typeface="Roboto" panose="02000000000000000000" pitchFamily="2" charset="0"/>
            </a:endParaRPr>
          </a:p>
        </p:txBody>
      </p:sp>
      <p:sp>
        <p:nvSpPr>
          <p:cNvPr id="23" name="TextBox 22">
            <a:extLst>
              <a:ext uri="{FF2B5EF4-FFF2-40B4-BE49-F238E27FC236}">
                <a16:creationId xmlns:a16="http://schemas.microsoft.com/office/drawing/2014/main" id="{BE7ED633-8BF2-48B2-866E-83908E473448}"/>
              </a:ext>
            </a:extLst>
          </p:cNvPr>
          <p:cNvSpPr txBox="1"/>
          <p:nvPr/>
        </p:nvSpPr>
        <p:spPr>
          <a:xfrm>
            <a:off x="4363651" y="2906265"/>
            <a:ext cx="1936370" cy="938719"/>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Recebe os dados</a:t>
            </a:r>
          </a:p>
          <a:p>
            <a:r>
              <a:rPr lang="pt-BR" sz="1100" dirty="0">
                <a:solidFill>
                  <a:schemeClr val="bg1"/>
                </a:solidFill>
                <a:latin typeface="Roboto" panose="02000000000000000000" pitchFamily="2" charset="0"/>
                <a:ea typeface="Roboto" panose="02000000000000000000" pitchFamily="2" charset="0"/>
              </a:rPr>
              <a:t>Analisa, organiza e processa</a:t>
            </a:r>
          </a:p>
          <a:p>
            <a:r>
              <a:rPr lang="pt-BR" sz="1100" dirty="0">
                <a:solidFill>
                  <a:schemeClr val="bg1"/>
                </a:solidFill>
                <a:latin typeface="Roboto" panose="02000000000000000000" pitchFamily="2" charset="0"/>
                <a:ea typeface="Roboto" panose="02000000000000000000" pitchFamily="2" charset="0"/>
              </a:rPr>
              <a:t>Sempre seguindo as instruções da Empresa A</a:t>
            </a:r>
          </a:p>
        </p:txBody>
      </p:sp>
      <p:sp>
        <p:nvSpPr>
          <p:cNvPr id="24" name="TextBox 23">
            <a:extLst>
              <a:ext uri="{FF2B5EF4-FFF2-40B4-BE49-F238E27FC236}">
                <a16:creationId xmlns:a16="http://schemas.microsoft.com/office/drawing/2014/main" id="{40E1DA14-6533-49FA-9B3E-86D914A494D5}"/>
              </a:ext>
            </a:extLst>
          </p:cNvPr>
          <p:cNvSpPr txBox="1"/>
          <p:nvPr/>
        </p:nvSpPr>
        <p:spPr>
          <a:xfrm>
            <a:off x="1339935" y="3902617"/>
            <a:ext cx="1182221" cy="276999"/>
          </a:xfrm>
          <a:prstGeom prst="rect">
            <a:avLst/>
          </a:prstGeom>
          <a:noFill/>
        </p:spPr>
        <p:txBody>
          <a:bodyPr wrap="square">
            <a:spAutoFit/>
          </a:bodyPr>
          <a:lstStyle/>
          <a:p>
            <a:pPr algn="ctr"/>
            <a:r>
              <a:rPr lang="pt-BR" sz="1200" dirty="0">
                <a:solidFill>
                  <a:srgbClr val="FFB200"/>
                </a:solidFill>
                <a:latin typeface="Dosis ExtraBold" panose="02010903020202060003" pitchFamily="2" charset="0"/>
                <a:ea typeface="Roboto" panose="02000000000000000000" pitchFamily="2" charset="0"/>
              </a:rPr>
              <a:t>Controladora</a:t>
            </a:r>
            <a:endParaRPr lang="en-US" sz="1200" dirty="0">
              <a:solidFill>
                <a:srgbClr val="FFB200"/>
              </a:solidFill>
              <a:latin typeface="Dosis ExtraBold" panose="02010903020202060003" pitchFamily="2" charset="0"/>
              <a:ea typeface="Roboto" panose="02000000000000000000" pitchFamily="2" charset="0"/>
            </a:endParaRPr>
          </a:p>
        </p:txBody>
      </p:sp>
      <p:sp>
        <p:nvSpPr>
          <p:cNvPr id="25" name="TextBox 24">
            <a:extLst>
              <a:ext uri="{FF2B5EF4-FFF2-40B4-BE49-F238E27FC236}">
                <a16:creationId xmlns:a16="http://schemas.microsoft.com/office/drawing/2014/main" id="{560412D1-5CAE-4A92-9A6F-571B2634E3DA}"/>
              </a:ext>
            </a:extLst>
          </p:cNvPr>
          <p:cNvSpPr txBox="1"/>
          <p:nvPr/>
        </p:nvSpPr>
        <p:spPr>
          <a:xfrm>
            <a:off x="4490566" y="3902617"/>
            <a:ext cx="927891" cy="276999"/>
          </a:xfrm>
          <a:prstGeom prst="rect">
            <a:avLst/>
          </a:prstGeom>
          <a:noFill/>
        </p:spPr>
        <p:txBody>
          <a:bodyPr wrap="square">
            <a:spAutoFit/>
          </a:bodyPr>
          <a:lstStyle/>
          <a:p>
            <a:pPr algn="ctr"/>
            <a:r>
              <a:rPr lang="pt-BR" sz="1200" dirty="0">
                <a:solidFill>
                  <a:srgbClr val="FFB200"/>
                </a:solidFill>
                <a:latin typeface="Dosis ExtraBold" panose="02010903020202060003" pitchFamily="2" charset="0"/>
                <a:ea typeface="Roboto" panose="02000000000000000000" pitchFamily="2" charset="0"/>
              </a:rPr>
              <a:t>Operadora</a:t>
            </a:r>
            <a:endParaRPr lang="en-US" sz="1200" dirty="0">
              <a:solidFill>
                <a:srgbClr val="FFB200"/>
              </a:solidFill>
              <a:latin typeface="Dosis ExtraBold" panose="02010903020202060003" pitchFamily="2" charset="0"/>
              <a:ea typeface="Roboto" panose="02000000000000000000" pitchFamily="2" charset="0"/>
            </a:endParaRPr>
          </a:p>
        </p:txBody>
      </p:sp>
      <p:pic>
        <p:nvPicPr>
          <p:cNvPr id="27" name="Picture 26" descr="Icon&#10;&#10;Description automatically generated">
            <a:extLst>
              <a:ext uri="{FF2B5EF4-FFF2-40B4-BE49-F238E27FC236}">
                <a16:creationId xmlns:a16="http://schemas.microsoft.com/office/drawing/2014/main" id="{0C203376-B3ED-4FB0-8979-296DFBAB54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286" y="2740133"/>
            <a:ext cx="432817" cy="655321"/>
          </a:xfrm>
          <a:prstGeom prst="rect">
            <a:avLst/>
          </a:prstGeom>
        </p:spPr>
      </p:pic>
      <p:pic>
        <p:nvPicPr>
          <p:cNvPr id="28" name="Picture 27" descr="Icon&#10;&#10;Description automatically generated">
            <a:extLst>
              <a:ext uri="{FF2B5EF4-FFF2-40B4-BE49-F238E27FC236}">
                <a16:creationId xmlns:a16="http://schemas.microsoft.com/office/drawing/2014/main" id="{6AB597EB-A577-48CA-8A58-3B8419BC7A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4258" y="2737734"/>
            <a:ext cx="432817" cy="655321"/>
          </a:xfrm>
          <a:prstGeom prst="rect">
            <a:avLst/>
          </a:prstGeom>
        </p:spPr>
      </p:pic>
      <p:pic>
        <p:nvPicPr>
          <p:cNvPr id="30" name="Picture 29" descr="Icon&#10;&#10;Description automatically generated">
            <a:extLst>
              <a:ext uri="{FF2B5EF4-FFF2-40B4-BE49-F238E27FC236}">
                <a16:creationId xmlns:a16="http://schemas.microsoft.com/office/drawing/2014/main" id="{FA52A0C1-BB72-4FB1-98B4-457B410849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330" y="4547425"/>
            <a:ext cx="420625" cy="420625"/>
          </a:xfrm>
          <a:prstGeom prst="rect">
            <a:avLst/>
          </a:prstGeom>
        </p:spPr>
      </p:pic>
      <p:pic>
        <p:nvPicPr>
          <p:cNvPr id="32" name="Picture 31" descr="Icon&#10;&#10;Description automatically generated">
            <a:extLst>
              <a:ext uri="{FF2B5EF4-FFF2-40B4-BE49-F238E27FC236}">
                <a16:creationId xmlns:a16="http://schemas.microsoft.com/office/drawing/2014/main" id="{B9B42AED-A515-4FBD-8994-EE142717B1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329" y="6696703"/>
            <a:ext cx="420625" cy="448057"/>
          </a:xfrm>
          <a:prstGeom prst="rect">
            <a:avLst/>
          </a:prstGeom>
        </p:spPr>
      </p:pic>
    </p:spTree>
    <p:extLst>
      <p:ext uri="{BB962C8B-B14F-4D97-AF65-F5344CB8AC3E}">
        <p14:creationId xmlns:p14="http://schemas.microsoft.com/office/powerpoint/2010/main" val="2012087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Rounded Corners 25">
            <a:extLst>
              <a:ext uri="{FF2B5EF4-FFF2-40B4-BE49-F238E27FC236}">
                <a16:creationId xmlns:a16="http://schemas.microsoft.com/office/drawing/2014/main" id="{177007D1-A95B-41B9-BD2F-B25681EEA678}"/>
              </a:ext>
            </a:extLst>
          </p:cNvPr>
          <p:cNvSpPr/>
          <p:nvPr/>
        </p:nvSpPr>
        <p:spPr>
          <a:xfrm>
            <a:off x="376200" y="918820"/>
            <a:ext cx="6105600" cy="2779730"/>
          </a:xfrm>
          <a:prstGeom prst="roundRect">
            <a:avLst>
              <a:gd name="adj" fmla="val 5115"/>
            </a:avLst>
          </a:prstGeom>
          <a:solidFill>
            <a:srgbClr val="224D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Rounded Corners 2">
            <a:extLst>
              <a:ext uri="{FF2B5EF4-FFF2-40B4-BE49-F238E27FC236}">
                <a16:creationId xmlns:a16="http://schemas.microsoft.com/office/drawing/2014/main" id="{A56FBF64-084B-4766-9ED8-CA1B3ECD614A}"/>
              </a:ext>
            </a:extLst>
          </p:cNvPr>
          <p:cNvSpPr/>
          <p:nvPr/>
        </p:nvSpPr>
        <p:spPr>
          <a:xfrm>
            <a:off x="376200" y="3891424"/>
            <a:ext cx="6105600" cy="1211142"/>
          </a:xfrm>
          <a:prstGeom prst="roundRect">
            <a:avLst>
              <a:gd name="adj" fmla="val 11715"/>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07F3A50-FA10-4961-A0A5-E4A6FBC9D8D4}"/>
              </a:ext>
            </a:extLst>
          </p:cNvPr>
          <p:cNvSpPr txBox="1"/>
          <p:nvPr/>
        </p:nvSpPr>
        <p:spPr>
          <a:xfrm>
            <a:off x="571465" y="369307"/>
            <a:ext cx="5731800" cy="430887"/>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A LINX, atuando como Controladora dos dados nesse contexto, valendo-se de seus legítimos interesses, poderá utilizar os Dados Pessoais para:</a:t>
            </a:r>
            <a:endParaRPr lang="en-US" sz="1100" dirty="0">
              <a:solidFill>
                <a:srgbClr val="525252"/>
              </a:solidFill>
              <a:latin typeface="Roboto" panose="02000000000000000000" pitchFamily="2" charset="0"/>
              <a:ea typeface="Roboto" panose="02000000000000000000" pitchFamily="2" charset="0"/>
            </a:endParaRPr>
          </a:p>
        </p:txBody>
      </p:sp>
      <p:sp>
        <p:nvSpPr>
          <p:cNvPr id="9" name="TextBox 8">
            <a:extLst>
              <a:ext uri="{FF2B5EF4-FFF2-40B4-BE49-F238E27FC236}">
                <a16:creationId xmlns:a16="http://schemas.microsoft.com/office/drawing/2014/main" id="{1E6F9D1B-CD00-489F-89D0-F447BB052F04}"/>
              </a:ext>
            </a:extLst>
          </p:cNvPr>
          <p:cNvSpPr txBox="1"/>
          <p:nvPr/>
        </p:nvSpPr>
        <p:spPr>
          <a:xfrm>
            <a:off x="1152474" y="1134491"/>
            <a:ext cx="1923643" cy="1107996"/>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Cruzá-los e/ou enriquecê-los com outros dados para a criação de perfis demográficos, de consumo e socioeconômicos de pessoas físicas e jurídicas;</a:t>
            </a:r>
            <a:endParaRPr lang="en-US" sz="1100" dirty="0">
              <a:solidFill>
                <a:schemeClr val="bg1"/>
              </a:solidFill>
              <a:latin typeface="Roboto" panose="02000000000000000000" pitchFamily="2" charset="0"/>
              <a:ea typeface="Roboto" panose="02000000000000000000" pitchFamily="2" charset="0"/>
            </a:endParaRPr>
          </a:p>
        </p:txBody>
      </p:sp>
      <p:sp>
        <p:nvSpPr>
          <p:cNvPr id="10" name="TextBox 9">
            <a:extLst>
              <a:ext uri="{FF2B5EF4-FFF2-40B4-BE49-F238E27FC236}">
                <a16:creationId xmlns:a16="http://schemas.microsoft.com/office/drawing/2014/main" id="{99758616-1CD3-4196-858F-18C6E3958A14}"/>
              </a:ext>
            </a:extLst>
          </p:cNvPr>
          <p:cNvSpPr txBox="1"/>
          <p:nvPr/>
        </p:nvSpPr>
        <p:spPr>
          <a:xfrm>
            <a:off x="1152474" y="2559316"/>
            <a:ext cx="1923643" cy="600164"/>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Melhoria dos produtos e algoritmos da LINX ou de seus parceiros comerciais;</a:t>
            </a:r>
            <a:endParaRPr lang="en-US" sz="1100" dirty="0">
              <a:solidFill>
                <a:schemeClr val="bg1"/>
              </a:solidFill>
              <a:latin typeface="Roboto" panose="02000000000000000000" pitchFamily="2" charset="0"/>
              <a:ea typeface="Roboto" panose="02000000000000000000" pitchFamily="2" charset="0"/>
            </a:endParaRPr>
          </a:p>
        </p:txBody>
      </p:sp>
      <p:sp>
        <p:nvSpPr>
          <p:cNvPr id="15" name="TextBox 14">
            <a:extLst>
              <a:ext uri="{FF2B5EF4-FFF2-40B4-BE49-F238E27FC236}">
                <a16:creationId xmlns:a16="http://schemas.microsoft.com/office/drawing/2014/main" id="{B86CE48A-E817-4AEC-8E14-55C6530194FC}"/>
              </a:ext>
            </a:extLst>
          </p:cNvPr>
          <p:cNvSpPr txBox="1"/>
          <p:nvPr/>
        </p:nvSpPr>
        <p:spPr>
          <a:xfrm>
            <a:off x="3852391" y="1134491"/>
            <a:ext cx="2417286" cy="1107996"/>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Levantamento de informações estatísticas e de mercado, como substrato para a criação ou para </a:t>
            </a:r>
          </a:p>
          <a:p>
            <a:r>
              <a:rPr lang="pt-BR" sz="1100" dirty="0">
                <a:solidFill>
                  <a:schemeClr val="bg1"/>
                </a:solidFill>
                <a:latin typeface="Roboto" panose="02000000000000000000" pitchFamily="2" charset="0"/>
                <a:ea typeface="Roboto" panose="02000000000000000000" pitchFamily="2" charset="0"/>
              </a:rPr>
              <a:t>a análise do sucesso de anúncios, on-line ou off-line, próprios ou de seus parceiros comerciais;</a:t>
            </a:r>
            <a:endParaRPr lang="en-US" sz="1100" dirty="0">
              <a:solidFill>
                <a:schemeClr val="bg1"/>
              </a:solidFill>
              <a:latin typeface="Roboto" panose="02000000000000000000" pitchFamily="2" charset="0"/>
              <a:ea typeface="Roboto" panose="02000000000000000000" pitchFamily="2" charset="0"/>
            </a:endParaRPr>
          </a:p>
        </p:txBody>
      </p:sp>
      <p:sp>
        <p:nvSpPr>
          <p:cNvPr id="16" name="TextBox 15">
            <a:extLst>
              <a:ext uri="{FF2B5EF4-FFF2-40B4-BE49-F238E27FC236}">
                <a16:creationId xmlns:a16="http://schemas.microsoft.com/office/drawing/2014/main" id="{D308641F-3751-43FB-972B-ED9ED30D229D}"/>
              </a:ext>
            </a:extLst>
          </p:cNvPr>
          <p:cNvSpPr txBox="1"/>
          <p:nvPr/>
        </p:nvSpPr>
        <p:spPr>
          <a:xfrm>
            <a:off x="3852391" y="2559316"/>
            <a:ext cx="2417286" cy="938719"/>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Preparação de relatórios, métricas e outras soluções e softwares de inteligência de negócios voltados a si própria ou a seus parceiros comerciais.</a:t>
            </a:r>
            <a:endParaRPr lang="en-US" sz="1100" dirty="0">
              <a:solidFill>
                <a:schemeClr val="bg1"/>
              </a:solidFill>
              <a:latin typeface="Roboto" panose="02000000000000000000" pitchFamily="2" charset="0"/>
              <a:ea typeface="Roboto" panose="02000000000000000000" pitchFamily="2" charset="0"/>
            </a:endParaRPr>
          </a:p>
        </p:txBody>
      </p:sp>
      <p:sp>
        <p:nvSpPr>
          <p:cNvPr id="17" name="TextBox 16">
            <a:extLst>
              <a:ext uri="{FF2B5EF4-FFF2-40B4-BE49-F238E27FC236}">
                <a16:creationId xmlns:a16="http://schemas.microsoft.com/office/drawing/2014/main" id="{7179B2E0-8BF7-4E3B-A6CF-0C7510051F80}"/>
              </a:ext>
            </a:extLst>
          </p:cNvPr>
          <p:cNvSpPr txBox="1"/>
          <p:nvPr/>
        </p:nvSpPr>
        <p:spPr>
          <a:xfrm>
            <a:off x="571465" y="3993527"/>
            <a:ext cx="5837000" cy="938719"/>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Ademais, os Dados Pessoais podem ser utilizados, de forma limitada, em ambiente controlado, sem uso comercial primário, para fins de testes de conceitos (Proof of Concept - POC), visando a criação de novos serviços, produtos, funcionalidades e eficácia de algoritmos; assim como para permitir, por meio de compartilhamento aos seus parceiros comerciais, o direcionamento de anúncios aos titulares dos dados e a terceiros.</a:t>
            </a:r>
            <a:endParaRPr lang="en-US" sz="1100" dirty="0">
              <a:solidFill>
                <a:schemeClr val="bg1"/>
              </a:solidFill>
              <a:latin typeface="Roboto" panose="02000000000000000000" pitchFamily="2" charset="0"/>
              <a:ea typeface="Roboto" panose="02000000000000000000" pitchFamily="2" charset="0"/>
            </a:endParaRPr>
          </a:p>
        </p:txBody>
      </p:sp>
      <p:sp>
        <p:nvSpPr>
          <p:cNvPr id="19" name="TextBox 18">
            <a:extLst>
              <a:ext uri="{FF2B5EF4-FFF2-40B4-BE49-F238E27FC236}">
                <a16:creationId xmlns:a16="http://schemas.microsoft.com/office/drawing/2014/main" id="{C171502D-EB0B-4888-9D9D-703870B93C42}"/>
              </a:ext>
            </a:extLst>
          </p:cNvPr>
          <p:cNvSpPr txBox="1"/>
          <p:nvPr/>
        </p:nvSpPr>
        <p:spPr>
          <a:xfrm>
            <a:off x="1152474" y="5730979"/>
            <a:ext cx="5025693" cy="600164"/>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A LINX, atuando como Controladora, declara que irá realizar o Tratamento de Dados Pessoais amparada em uma base legal válida e adequada, nos termos dos artigos 7º ou 11º da Lei Geral de Proteção de Dados.</a:t>
            </a:r>
            <a:endParaRPr lang="en-US" sz="1100" dirty="0">
              <a:solidFill>
                <a:srgbClr val="525252"/>
              </a:solidFill>
              <a:latin typeface="Roboto" panose="02000000000000000000" pitchFamily="2" charset="0"/>
              <a:ea typeface="Roboto" panose="02000000000000000000" pitchFamily="2" charset="0"/>
            </a:endParaRPr>
          </a:p>
        </p:txBody>
      </p:sp>
      <p:sp>
        <p:nvSpPr>
          <p:cNvPr id="22" name="TextBox 21">
            <a:extLst>
              <a:ext uri="{FF2B5EF4-FFF2-40B4-BE49-F238E27FC236}">
                <a16:creationId xmlns:a16="http://schemas.microsoft.com/office/drawing/2014/main" id="{663C527C-7138-4A77-894E-1884B78AEDDF}"/>
              </a:ext>
            </a:extLst>
          </p:cNvPr>
          <p:cNvSpPr txBox="1"/>
          <p:nvPr/>
        </p:nvSpPr>
        <p:spPr>
          <a:xfrm>
            <a:off x="1152474" y="6409578"/>
            <a:ext cx="5243313" cy="430887"/>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Sempre que possível, a LINX Tratará os Dados Pessoais de forma Anonimizada ou Pseudononimizada, preservando a identidade dos titulares dos Dados.</a:t>
            </a:r>
            <a:endParaRPr lang="en-US" sz="1100" dirty="0">
              <a:solidFill>
                <a:srgbClr val="525252"/>
              </a:solidFill>
              <a:latin typeface="Roboto" panose="02000000000000000000" pitchFamily="2" charset="0"/>
              <a:ea typeface="Roboto" panose="02000000000000000000" pitchFamily="2" charset="0"/>
            </a:endParaRPr>
          </a:p>
        </p:txBody>
      </p:sp>
      <p:sp>
        <p:nvSpPr>
          <p:cNvPr id="23" name="TextBox 22">
            <a:extLst>
              <a:ext uri="{FF2B5EF4-FFF2-40B4-BE49-F238E27FC236}">
                <a16:creationId xmlns:a16="http://schemas.microsoft.com/office/drawing/2014/main" id="{EA28BC56-F54B-451F-A968-DC7CEB9DCD0A}"/>
              </a:ext>
            </a:extLst>
          </p:cNvPr>
          <p:cNvSpPr txBox="1"/>
          <p:nvPr/>
        </p:nvSpPr>
        <p:spPr>
          <a:xfrm>
            <a:off x="571466" y="6918900"/>
            <a:ext cx="5606702" cy="769441"/>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As Partes, em conformidade com as melhores práticas de mercado, comprometem-se a instituir e manter um programa de proteção de Dados Pessoais eficaz, de acordo com eventuais parâmetros estabelecidos pela Autoridade Nacional de Proteção de Dados e em linha com o artigo 50 da Lei Geral de Proteção de Dados.</a:t>
            </a:r>
            <a:endParaRPr lang="en-US" sz="1100" dirty="0">
              <a:solidFill>
                <a:srgbClr val="525252"/>
              </a:solidFill>
              <a:latin typeface="Roboto" panose="02000000000000000000" pitchFamily="2" charset="0"/>
              <a:ea typeface="Roboto" panose="02000000000000000000" pitchFamily="2" charset="0"/>
            </a:endParaRPr>
          </a:p>
        </p:txBody>
      </p:sp>
      <p:sp>
        <p:nvSpPr>
          <p:cNvPr id="24" name="TextBox 23">
            <a:extLst>
              <a:ext uri="{FF2B5EF4-FFF2-40B4-BE49-F238E27FC236}">
                <a16:creationId xmlns:a16="http://schemas.microsoft.com/office/drawing/2014/main" id="{0E80D1A1-6934-4073-B605-6D5534C25006}"/>
              </a:ext>
            </a:extLst>
          </p:cNvPr>
          <p:cNvSpPr txBox="1"/>
          <p:nvPr/>
        </p:nvSpPr>
        <p:spPr>
          <a:xfrm>
            <a:off x="1152473" y="7766776"/>
            <a:ext cx="5117203" cy="769441"/>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A LINX declara, ainda, que adota medidas de segurança e sigilo de dados e informações conforme padrões de mercado, incluindo, dentre outros, serviços de firewalls, dupla autenticação, manutenção de inventário detalhado e ferramentas de encriptação de dados. </a:t>
            </a:r>
            <a:endParaRPr lang="en-US" sz="1100" dirty="0">
              <a:solidFill>
                <a:srgbClr val="525252"/>
              </a:solidFill>
              <a:latin typeface="Roboto" panose="02000000000000000000" pitchFamily="2" charset="0"/>
              <a:ea typeface="Roboto" panose="02000000000000000000" pitchFamily="2" charset="0"/>
            </a:endParaRPr>
          </a:p>
        </p:txBody>
      </p:sp>
      <p:sp>
        <p:nvSpPr>
          <p:cNvPr id="25" name="TextBox 24">
            <a:extLst>
              <a:ext uri="{FF2B5EF4-FFF2-40B4-BE49-F238E27FC236}">
                <a16:creationId xmlns:a16="http://schemas.microsoft.com/office/drawing/2014/main" id="{F771A2A8-51F1-4E65-8A53-5A2956AD36C8}"/>
              </a:ext>
            </a:extLst>
          </p:cNvPr>
          <p:cNvSpPr txBox="1"/>
          <p:nvPr/>
        </p:nvSpPr>
        <p:spPr>
          <a:xfrm>
            <a:off x="1152475" y="8614651"/>
            <a:ext cx="5150790" cy="938719"/>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Nesse sentido, a LINX garante que protegerá os Dados Pessoais contra divulgações e acessos não autorizados, perdas, destruições e alterações, sejam acidentais ou não (“Incidente”), se comprometendo a informar o CLIENTE em caso de ocorrência ou mera suspeita de um Incidente ou Tratamento não autorizado de Dados Pessoais.</a:t>
            </a:r>
            <a:endParaRPr lang="en-US" sz="1100" dirty="0">
              <a:solidFill>
                <a:srgbClr val="525252"/>
              </a:solidFill>
              <a:latin typeface="Roboto" panose="02000000000000000000" pitchFamily="2" charset="0"/>
              <a:ea typeface="Roboto" panose="02000000000000000000" pitchFamily="2" charset="0"/>
            </a:endParaRPr>
          </a:p>
        </p:txBody>
      </p:sp>
      <p:pic>
        <p:nvPicPr>
          <p:cNvPr id="32" name="Picture 31" descr="Icon&#10;&#10;Description automatically generated">
            <a:extLst>
              <a:ext uri="{FF2B5EF4-FFF2-40B4-BE49-F238E27FC236}">
                <a16:creationId xmlns:a16="http://schemas.microsoft.com/office/drawing/2014/main" id="{55E06F85-FA76-491C-8C1D-EFF2BD965D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012" y="6390458"/>
            <a:ext cx="359665" cy="441961"/>
          </a:xfrm>
          <a:prstGeom prst="rect">
            <a:avLst/>
          </a:prstGeom>
        </p:spPr>
      </p:pic>
      <p:pic>
        <p:nvPicPr>
          <p:cNvPr id="34" name="Picture 33" descr="Icon&#10;&#10;Description automatically generated">
            <a:extLst>
              <a:ext uri="{FF2B5EF4-FFF2-40B4-BE49-F238E27FC236}">
                <a16:creationId xmlns:a16="http://schemas.microsoft.com/office/drawing/2014/main" id="{609D1C14-2A65-47FA-A0EC-D35F61EA58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532" y="8628601"/>
            <a:ext cx="420625" cy="420625"/>
          </a:xfrm>
          <a:prstGeom prst="rect">
            <a:avLst/>
          </a:prstGeom>
        </p:spPr>
      </p:pic>
      <p:pic>
        <p:nvPicPr>
          <p:cNvPr id="36" name="Picture 35" descr="Icon&#10;&#10;Description automatically generated">
            <a:extLst>
              <a:ext uri="{FF2B5EF4-FFF2-40B4-BE49-F238E27FC236}">
                <a16:creationId xmlns:a16="http://schemas.microsoft.com/office/drawing/2014/main" id="{58EC54C4-EFCD-4748-933E-BD97F1A788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409" y="1247581"/>
            <a:ext cx="426721" cy="237744"/>
          </a:xfrm>
          <a:prstGeom prst="rect">
            <a:avLst/>
          </a:prstGeom>
        </p:spPr>
      </p:pic>
      <p:pic>
        <p:nvPicPr>
          <p:cNvPr id="38" name="Picture 37" descr="A picture containing text&#10;&#10;Description automatically generated">
            <a:extLst>
              <a:ext uri="{FF2B5EF4-FFF2-40B4-BE49-F238E27FC236}">
                <a16:creationId xmlns:a16="http://schemas.microsoft.com/office/drawing/2014/main" id="{85B7BEF7-4310-4285-9AC7-5970E1E5CF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1196" y="5820575"/>
            <a:ext cx="463297" cy="371857"/>
          </a:xfrm>
          <a:prstGeom prst="rect">
            <a:avLst/>
          </a:prstGeom>
        </p:spPr>
      </p:pic>
      <p:pic>
        <p:nvPicPr>
          <p:cNvPr id="39" name="Picture 38" descr="Icon&#10;&#10;Description automatically generated">
            <a:extLst>
              <a:ext uri="{FF2B5EF4-FFF2-40B4-BE49-F238E27FC236}">
                <a16:creationId xmlns:a16="http://schemas.microsoft.com/office/drawing/2014/main" id="{7DD3648E-625E-4917-965A-EB6A6D28EB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409" y="2766679"/>
            <a:ext cx="426721" cy="237744"/>
          </a:xfrm>
          <a:prstGeom prst="rect">
            <a:avLst/>
          </a:prstGeom>
        </p:spPr>
      </p:pic>
      <p:pic>
        <p:nvPicPr>
          <p:cNvPr id="40" name="Picture 39" descr="Icon&#10;&#10;Description automatically generated">
            <a:extLst>
              <a:ext uri="{FF2B5EF4-FFF2-40B4-BE49-F238E27FC236}">
                <a16:creationId xmlns:a16="http://schemas.microsoft.com/office/drawing/2014/main" id="{41266114-D599-4EFA-B7F4-03472E0694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1740" y="1247581"/>
            <a:ext cx="426721" cy="237744"/>
          </a:xfrm>
          <a:prstGeom prst="rect">
            <a:avLst/>
          </a:prstGeom>
        </p:spPr>
      </p:pic>
      <p:pic>
        <p:nvPicPr>
          <p:cNvPr id="41" name="Picture 40" descr="Icon&#10;&#10;Description automatically generated">
            <a:extLst>
              <a:ext uri="{FF2B5EF4-FFF2-40B4-BE49-F238E27FC236}">
                <a16:creationId xmlns:a16="http://schemas.microsoft.com/office/drawing/2014/main" id="{B4F7FB37-E523-45BC-B247-5FCD70A1CE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1740" y="2766679"/>
            <a:ext cx="426721" cy="237744"/>
          </a:xfrm>
          <a:prstGeom prst="rect">
            <a:avLst/>
          </a:prstGeom>
        </p:spPr>
      </p:pic>
      <p:pic>
        <p:nvPicPr>
          <p:cNvPr id="42" name="Picture 41" descr="Icon&#10;&#10;Description automatically generated">
            <a:extLst>
              <a:ext uri="{FF2B5EF4-FFF2-40B4-BE49-F238E27FC236}">
                <a16:creationId xmlns:a16="http://schemas.microsoft.com/office/drawing/2014/main" id="{58F41E27-2DEF-4F08-9672-9E3505600F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532" y="7818336"/>
            <a:ext cx="420625" cy="420625"/>
          </a:xfrm>
          <a:prstGeom prst="rect">
            <a:avLst/>
          </a:prstGeom>
        </p:spPr>
      </p:pic>
      <p:sp>
        <p:nvSpPr>
          <p:cNvPr id="27" name="Rectangle: Top Corners Rounded 26">
            <a:extLst>
              <a:ext uri="{FF2B5EF4-FFF2-40B4-BE49-F238E27FC236}">
                <a16:creationId xmlns:a16="http://schemas.microsoft.com/office/drawing/2014/main" id="{FDBCFEFA-BB55-4800-8C30-BBE4CE42B183}"/>
              </a:ext>
            </a:extLst>
          </p:cNvPr>
          <p:cNvSpPr/>
          <p:nvPr/>
        </p:nvSpPr>
        <p:spPr>
          <a:xfrm rot="5400000">
            <a:off x="712257" y="4577282"/>
            <a:ext cx="375486" cy="1800000"/>
          </a:xfrm>
          <a:prstGeom prst="round2SameRect">
            <a:avLst>
              <a:gd name="adj1" fmla="val 50000"/>
              <a:gd name="adj2" fmla="val 0"/>
            </a:avLst>
          </a:prstGeom>
          <a:solidFill>
            <a:srgbClr val="FF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872EBFAE-CB7E-4142-9503-D150B72337E6}"/>
              </a:ext>
            </a:extLst>
          </p:cNvPr>
          <p:cNvSpPr txBox="1"/>
          <p:nvPr/>
        </p:nvSpPr>
        <p:spPr>
          <a:xfrm>
            <a:off x="590791" y="5331088"/>
            <a:ext cx="1247578" cy="292388"/>
          </a:xfrm>
          <a:prstGeom prst="rect">
            <a:avLst/>
          </a:prstGeom>
          <a:noFill/>
        </p:spPr>
        <p:txBody>
          <a:bodyPr wrap="square">
            <a:spAutoFit/>
          </a:bodyPr>
          <a:lstStyle/>
          <a:p>
            <a:r>
              <a:rPr lang="pt-BR" sz="1300" dirty="0">
                <a:solidFill>
                  <a:srgbClr val="411E5A"/>
                </a:solidFill>
                <a:latin typeface="Dosis ExtraBold" panose="02010903020202060003" pitchFamily="2" charset="0"/>
                <a:ea typeface="Roboto" panose="02000000000000000000" pitchFamily="2" charset="0"/>
              </a:rPr>
              <a:t>Acesse a lei</a:t>
            </a:r>
            <a:endParaRPr lang="en-US" sz="1300" dirty="0">
              <a:solidFill>
                <a:srgbClr val="411E5A"/>
              </a:solidFill>
              <a:latin typeface="Dosis ExtraBold" panose="02010903020202060003" pitchFamily="2" charset="0"/>
              <a:ea typeface="Roboto" panose="02000000000000000000" pitchFamily="2" charset="0"/>
            </a:endParaRPr>
          </a:p>
        </p:txBody>
      </p:sp>
    </p:spTree>
    <p:extLst>
      <p:ext uri="{BB962C8B-B14F-4D97-AF65-F5344CB8AC3E}">
        <p14:creationId xmlns:p14="http://schemas.microsoft.com/office/powerpoint/2010/main" val="1560624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D8CF4AE4-BE76-4AD0-934F-0A5AEAD8FAAC}"/>
              </a:ext>
            </a:extLst>
          </p:cNvPr>
          <p:cNvSpPr/>
          <p:nvPr/>
        </p:nvSpPr>
        <p:spPr>
          <a:xfrm>
            <a:off x="376200" y="4671273"/>
            <a:ext cx="6105600" cy="1702406"/>
          </a:xfrm>
          <a:prstGeom prst="roundRect">
            <a:avLst>
              <a:gd name="adj" fmla="val 11715"/>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Rounded Corners 2">
            <a:extLst>
              <a:ext uri="{FF2B5EF4-FFF2-40B4-BE49-F238E27FC236}">
                <a16:creationId xmlns:a16="http://schemas.microsoft.com/office/drawing/2014/main" id="{0D6070CB-C266-4F4D-8FC2-87CB421C5325}"/>
              </a:ext>
            </a:extLst>
          </p:cNvPr>
          <p:cNvSpPr/>
          <p:nvPr/>
        </p:nvSpPr>
        <p:spPr>
          <a:xfrm>
            <a:off x="658367" y="444843"/>
            <a:ext cx="5529600" cy="1293737"/>
          </a:xfrm>
          <a:prstGeom prst="roundRect">
            <a:avLst>
              <a:gd name="adj" fmla="val 50000"/>
            </a:avLst>
          </a:prstGeom>
          <a:solidFill>
            <a:srgbClr val="F04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Rounded Corners 5">
            <a:extLst>
              <a:ext uri="{FF2B5EF4-FFF2-40B4-BE49-F238E27FC236}">
                <a16:creationId xmlns:a16="http://schemas.microsoft.com/office/drawing/2014/main" id="{9AE52501-FB3C-4612-BA3B-BED4C1693212}"/>
              </a:ext>
            </a:extLst>
          </p:cNvPr>
          <p:cNvSpPr/>
          <p:nvPr/>
        </p:nvSpPr>
        <p:spPr>
          <a:xfrm>
            <a:off x="664200" y="2765299"/>
            <a:ext cx="5529600" cy="1702406"/>
          </a:xfrm>
          <a:prstGeom prst="roundRect">
            <a:avLst>
              <a:gd name="adj" fmla="val 50000"/>
            </a:avLst>
          </a:prstGeom>
          <a:solidFill>
            <a:srgbClr val="F04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FA3CF522-77D4-4AA1-95FC-B7F67EF48D2F}"/>
              </a:ext>
            </a:extLst>
          </p:cNvPr>
          <p:cNvSpPr txBox="1"/>
          <p:nvPr/>
        </p:nvSpPr>
        <p:spPr>
          <a:xfrm>
            <a:off x="1674716" y="601867"/>
            <a:ext cx="4427909" cy="938719"/>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Caso o CLIENTE identifique quaisquer tipos de Incidentes, este deverá, no prazo máximo de 24 (vinte e quatro) horas, notificar </a:t>
            </a:r>
          </a:p>
          <a:p>
            <a:r>
              <a:rPr lang="pt-BR" sz="1100" dirty="0">
                <a:solidFill>
                  <a:schemeClr val="bg1"/>
                </a:solidFill>
                <a:latin typeface="Roboto" panose="02000000000000000000" pitchFamily="2" charset="0"/>
                <a:ea typeface="Roboto" panose="02000000000000000000" pitchFamily="2" charset="0"/>
              </a:rPr>
              <a:t>a LINX para que esta tome as medidas cabíveis, bem como a Autoridade Nacional de Proteção de Dados e os titulares afetados, nos termos da legislação aplicável.</a:t>
            </a:r>
            <a:endParaRPr lang="en-US" sz="1100" dirty="0">
              <a:solidFill>
                <a:schemeClr val="bg1"/>
              </a:solidFill>
              <a:latin typeface="Roboto" panose="02000000000000000000" pitchFamily="2" charset="0"/>
              <a:ea typeface="Roboto" panose="02000000000000000000" pitchFamily="2" charset="0"/>
            </a:endParaRPr>
          </a:p>
        </p:txBody>
      </p:sp>
      <p:sp>
        <p:nvSpPr>
          <p:cNvPr id="10" name="TextBox 9">
            <a:extLst>
              <a:ext uri="{FF2B5EF4-FFF2-40B4-BE49-F238E27FC236}">
                <a16:creationId xmlns:a16="http://schemas.microsoft.com/office/drawing/2014/main" id="{E8F6E9A0-0F3B-4B9D-99BF-2A6A35EDED66}"/>
              </a:ext>
            </a:extLst>
          </p:cNvPr>
          <p:cNvSpPr txBox="1"/>
          <p:nvPr/>
        </p:nvSpPr>
        <p:spPr>
          <a:xfrm>
            <a:off x="569797" y="1862495"/>
            <a:ext cx="5687888" cy="769441"/>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As bases formadas pela LINX a partir de seus próprios dados e/ou por outros dados por ela obtidos e enriquecidos pela sua base de Dados Pessoais serão de propriedade exclusiva da LINX, permanecendo a titularidade dos Dados Pessoais com as pessoas físicas a quem eles se referem.</a:t>
            </a:r>
            <a:endParaRPr lang="en-US" sz="1100" dirty="0">
              <a:solidFill>
                <a:srgbClr val="525252"/>
              </a:solidFill>
              <a:latin typeface="Roboto" panose="02000000000000000000" pitchFamily="2" charset="0"/>
              <a:ea typeface="Roboto" panose="02000000000000000000" pitchFamily="2" charset="0"/>
            </a:endParaRPr>
          </a:p>
        </p:txBody>
      </p:sp>
      <p:sp>
        <p:nvSpPr>
          <p:cNvPr id="11" name="TextBox 10">
            <a:extLst>
              <a:ext uri="{FF2B5EF4-FFF2-40B4-BE49-F238E27FC236}">
                <a16:creationId xmlns:a16="http://schemas.microsoft.com/office/drawing/2014/main" id="{73F0278B-7F6E-41CB-AAFD-B5BF57DFD054}"/>
              </a:ext>
            </a:extLst>
          </p:cNvPr>
          <p:cNvSpPr txBox="1"/>
          <p:nvPr/>
        </p:nvSpPr>
        <p:spPr>
          <a:xfrm>
            <a:off x="1674716" y="2891692"/>
            <a:ext cx="4394779" cy="1446550"/>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Caso a LINX seja destinatária de qualquer ordem judicial ou comunicação oficial que determine o fornecimento ou divulgação de Dados Pessoais relacionados a este Contrato, deverá notificar </a:t>
            </a:r>
          </a:p>
          <a:p>
            <a:r>
              <a:rPr lang="pt-BR" sz="1100" dirty="0">
                <a:solidFill>
                  <a:schemeClr val="bg1"/>
                </a:solidFill>
                <a:latin typeface="Roboto" panose="02000000000000000000" pitchFamily="2" charset="0"/>
                <a:ea typeface="Roboto" panose="02000000000000000000" pitchFamily="2" charset="0"/>
              </a:rPr>
              <a:t>o CLIENTE, em prazo razoável para que este adote, em tempo hábil, as medidas legais para impedir ou mitigar os efeitos decorrentes da divulgação dos Dados Pessoais. Nesse contexto, a LINX não poderá ser responsabilizada ou obrigada a garantir a segurança dos Dados Pessoais divulgados.</a:t>
            </a:r>
            <a:endParaRPr lang="en-US" sz="1100" dirty="0">
              <a:solidFill>
                <a:schemeClr val="bg1"/>
              </a:solidFill>
              <a:latin typeface="Roboto" panose="02000000000000000000" pitchFamily="2" charset="0"/>
              <a:ea typeface="Roboto" panose="02000000000000000000" pitchFamily="2" charset="0"/>
            </a:endParaRPr>
          </a:p>
        </p:txBody>
      </p:sp>
      <p:sp>
        <p:nvSpPr>
          <p:cNvPr id="12" name="TextBox 11">
            <a:extLst>
              <a:ext uri="{FF2B5EF4-FFF2-40B4-BE49-F238E27FC236}">
                <a16:creationId xmlns:a16="http://schemas.microsoft.com/office/drawing/2014/main" id="{1E28A5DA-7CE8-4B3B-8882-D2ED4E572852}"/>
              </a:ext>
            </a:extLst>
          </p:cNvPr>
          <p:cNvSpPr txBox="1"/>
          <p:nvPr/>
        </p:nvSpPr>
        <p:spPr>
          <a:xfrm>
            <a:off x="569797" y="4792251"/>
            <a:ext cx="4682740" cy="1446550"/>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Caso algum titular dos Dados Pessoais Tratados no âmbito da execução do Contrato faça alguma requisição à qualquer das Partes no exercício de seus direitos previstos na Lei Geral de Proteção de Dados ou qualquer outra legislação pertinente, como por exemplo, sem limitação, solicite a alteração, atualização, correção, acesso, portabilidade ou exclusão de seus Dados Pessoais, as Partes deverão comunicar tal fato imediatamente entre si e proceder ao atendimento da requisição feita pelo titular dos Dados Pessoais de forma gratuita.</a:t>
            </a:r>
            <a:endParaRPr lang="en-US" sz="1100" dirty="0">
              <a:solidFill>
                <a:schemeClr val="bg1"/>
              </a:solidFill>
              <a:latin typeface="Roboto" panose="02000000000000000000" pitchFamily="2" charset="0"/>
              <a:ea typeface="Roboto" panose="02000000000000000000" pitchFamily="2" charset="0"/>
            </a:endParaRPr>
          </a:p>
        </p:txBody>
      </p:sp>
      <p:sp>
        <p:nvSpPr>
          <p:cNvPr id="14" name="TextBox 13">
            <a:extLst>
              <a:ext uri="{FF2B5EF4-FFF2-40B4-BE49-F238E27FC236}">
                <a16:creationId xmlns:a16="http://schemas.microsoft.com/office/drawing/2014/main" id="{D0D866DD-A188-4A56-90E0-1EE304BB5980}"/>
              </a:ext>
            </a:extLst>
          </p:cNvPr>
          <p:cNvSpPr txBox="1"/>
          <p:nvPr/>
        </p:nvSpPr>
        <p:spPr>
          <a:xfrm>
            <a:off x="5221858" y="5162878"/>
            <a:ext cx="1050234" cy="646331"/>
          </a:xfrm>
          <a:prstGeom prst="rect">
            <a:avLst/>
          </a:prstGeom>
          <a:noFill/>
        </p:spPr>
        <p:txBody>
          <a:bodyPr wrap="square">
            <a:spAutoFit/>
          </a:bodyPr>
          <a:lstStyle/>
          <a:p>
            <a:pPr algn="r"/>
            <a:r>
              <a:rPr lang="pt-BR" sz="1800" dirty="0">
                <a:solidFill>
                  <a:schemeClr val="bg1"/>
                </a:solidFill>
                <a:latin typeface="Dosis ExtraBold" pitchFamily="2" charset="0"/>
                <a:ea typeface="Roboto" panose="02000000000000000000" pitchFamily="2" charset="0"/>
              </a:rPr>
              <a:t>Art. 18 da LGPD</a:t>
            </a:r>
            <a:endParaRPr lang="en-US" dirty="0">
              <a:solidFill>
                <a:schemeClr val="bg1"/>
              </a:solidFill>
              <a:latin typeface="Dosis ExtraBold" pitchFamily="2" charset="0"/>
            </a:endParaRPr>
          </a:p>
        </p:txBody>
      </p:sp>
      <p:sp>
        <p:nvSpPr>
          <p:cNvPr id="15" name="TextBox 14">
            <a:extLst>
              <a:ext uri="{FF2B5EF4-FFF2-40B4-BE49-F238E27FC236}">
                <a16:creationId xmlns:a16="http://schemas.microsoft.com/office/drawing/2014/main" id="{C86B1E6D-ECE5-4B55-9007-7F2E769E2DBC}"/>
              </a:ext>
            </a:extLst>
          </p:cNvPr>
          <p:cNvSpPr txBox="1"/>
          <p:nvPr/>
        </p:nvSpPr>
        <p:spPr>
          <a:xfrm>
            <a:off x="569797" y="6482465"/>
            <a:ext cx="5702295" cy="1107996"/>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Nesse sentido, em conformidade com as melhores práticas de mercado, o CLIENTE concorda em cumprir com a legislação vigente, informando aos titulares dos Dados Pessoais, quando possível, o encerramento do Tratamento e do compartilhamento de seus Dados Pessoais ou para solicitar a exclusão desses Dados Pessoais ou, ainda, para o exercício de qualquer dos direitos mencionados acima, devendo o CLIENTE disponibilizar, por exemplo e se cabível, links ou meios que ofereçam tais possibilidades.</a:t>
            </a:r>
            <a:endParaRPr lang="en-US" sz="1100" dirty="0">
              <a:solidFill>
                <a:srgbClr val="525252"/>
              </a:solidFill>
              <a:latin typeface="Roboto" panose="02000000000000000000" pitchFamily="2" charset="0"/>
              <a:ea typeface="Roboto" panose="02000000000000000000" pitchFamily="2" charset="0"/>
            </a:endParaRPr>
          </a:p>
        </p:txBody>
      </p:sp>
      <p:sp>
        <p:nvSpPr>
          <p:cNvPr id="16" name="TextBox 15">
            <a:extLst>
              <a:ext uri="{FF2B5EF4-FFF2-40B4-BE49-F238E27FC236}">
                <a16:creationId xmlns:a16="http://schemas.microsoft.com/office/drawing/2014/main" id="{E8F9722A-49B7-43DD-BF3F-2CCC4D2AE34C}"/>
              </a:ext>
            </a:extLst>
          </p:cNvPr>
          <p:cNvSpPr txBox="1"/>
          <p:nvPr/>
        </p:nvSpPr>
        <p:spPr>
          <a:xfrm>
            <a:off x="569797" y="7717163"/>
            <a:ext cx="5618170" cy="769441"/>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A LINX, atuando no papel de Operadora, caso seja destinatária de qualquer requisição realizada por titular de Dados Pessoais baseada nos direitos previstos na Lei Geral de Proteção de Dados, irá redirecioná-la ao CLIENTE em prazo razoável, para que este cumpra tais requisições.</a:t>
            </a:r>
            <a:endParaRPr lang="en-US" sz="1100" dirty="0">
              <a:solidFill>
                <a:srgbClr val="525252"/>
              </a:solidFill>
              <a:latin typeface="Roboto" panose="02000000000000000000" pitchFamily="2" charset="0"/>
              <a:ea typeface="Roboto" panose="02000000000000000000" pitchFamily="2" charset="0"/>
            </a:endParaRPr>
          </a:p>
        </p:txBody>
      </p:sp>
      <p:sp>
        <p:nvSpPr>
          <p:cNvPr id="17" name="TextBox 16">
            <a:extLst>
              <a:ext uri="{FF2B5EF4-FFF2-40B4-BE49-F238E27FC236}">
                <a16:creationId xmlns:a16="http://schemas.microsoft.com/office/drawing/2014/main" id="{5071BAD3-B5A8-4C4F-8D55-57A4376E63DE}"/>
              </a:ext>
            </a:extLst>
          </p:cNvPr>
          <p:cNvSpPr txBox="1"/>
          <p:nvPr/>
        </p:nvSpPr>
        <p:spPr>
          <a:xfrm>
            <a:off x="569797" y="8613306"/>
            <a:ext cx="5618170" cy="938719"/>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O CLIENTE, nos casos em que contar, de forma direta ou indireta, com o suporte da LINX no atendimento dos direitos dos titulares, deverá garantir que os Dados Pessoais requeridos, de fato, pertencem aos Titulares dos Dados ou a representante legalmente constituído (podendo ser constituído por procuração, Contrato ou Estatuto Social, por exemplo).</a:t>
            </a:r>
            <a:endParaRPr lang="en-US" sz="1100" dirty="0">
              <a:solidFill>
                <a:srgbClr val="525252"/>
              </a:solidFill>
              <a:latin typeface="Roboto" panose="02000000000000000000" pitchFamily="2" charset="0"/>
              <a:ea typeface="Roboto" panose="02000000000000000000" pitchFamily="2" charset="0"/>
            </a:endParaRPr>
          </a:p>
        </p:txBody>
      </p:sp>
      <p:pic>
        <p:nvPicPr>
          <p:cNvPr id="20" name="Picture 19" descr="Icon&#10;&#10;Description automatically generated">
            <a:extLst>
              <a:ext uri="{FF2B5EF4-FFF2-40B4-BE49-F238E27FC236}">
                <a16:creationId xmlns:a16="http://schemas.microsoft.com/office/drawing/2014/main" id="{1CDE40F6-D5DE-4CAB-959F-E99EF1B384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929" y="762099"/>
            <a:ext cx="548641" cy="490729"/>
          </a:xfrm>
          <a:prstGeom prst="rect">
            <a:avLst/>
          </a:prstGeom>
        </p:spPr>
      </p:pic>
      <p:pic>
        <p:nvPicPr>
          <p:cNvPr id="21" name="Picture 20" descr="Icon&#10;&#10;Description automatically generated">
            <a:extLst>
              <a:ext uri="{FF2B5EF4-FFF2-40B4-BE49-F238E27FC236}">
                <a16:creationId xmlns:a16="http://schemas.microsoft.com/office/drawing/2014/main" id="{C5BB4FEC-C587-49DA-A539-61A148F40B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928" y="3316194"/>
            <a:ext cx="548641" cy="490729"/>
          </a:xfrm>
          <a:prstGeom prst="rect">
            <a:avLst/>
          </a:prstGeom>
        </p:spPr>
      </p:pic>
    </p:spTree>
    <p:extLst>
      <p:ext uri="{BB962C8B-B14F-4D97-AF65-F5344CB8AC3E}">
        <p14:creationId xmlns:p14="http://schemas.microsoft.com/office/powerpoint/2010/main" val="2428338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EF721FA6-38C7-4400-8BEE-9E0A6310ABAD}"/>
              </a:ext>
            </a:extLst>
          </p:cNvPr>
          <p:cNvSpPr/>
          <p:nvPr/>
        </p:nvSpPr>
        <p:spPr>
          <a:xfrm>
            <a:off x="376200" y="4706668"/>
            <a:ext cx="6105600" cy="1360631"/>
          </a:xfrm>
          <a:prstGeom prst="roundRect">
            <a:avLst>
              <a:gd name="adj" fmla="val 11715"/>
            </a:avLst>
          </a:prstGeom>
          <a:solidFill>
            <a:srgbClr val="224D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8A1EC9AD-F50C-48EF-8C6E-188AF4E1BF96}"/>
              </a:ext>
            </a:extLst>
          </p:cNvPr>
          <p:cNvSpPr/>
          <p:nvPr/>
        </p:nvSpPr>
        <p:spPr>
          <a:xfrm>
            <a:off x="664200" y="3018712"/>
            <a:ext cx="5529600" cy="1478750"/>
          </a:xfrm>
          <a:prstGeom prst="roundRect">
            <a:avLst>
              <a:gd name="adj" fmla="val 50000"/>
            </a:avLst>
          </a:prstGeom>
          <a:solidFill>
            <a:srgbClr val="F04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Rounded Corners 13">
            <a:extLst>
              <a:ext uri="{FF2B5EF4-FFF2-40B4-BE49-F238E27FC236}">
                <a16:creationId xmlns:a16="http://schemas.microsoft.com/office/drawing/2014/main" id="{98950886-0556-4320-B5F0-5C0B8D69B12C}"/>
              </a:ext>
            </a:extLst>
          </p:cNvPr>
          <p:cNvSpPr/>
          <p:nvPr/>
        </p:nvSpPr>
        <p:spPr>
          <a:xfrm>
            <a:off x="664200" y="7018220"/>
            <a:ext cx="5529600" cy="1002657"/>
          </a:xfrm>
          <a:prstGeom prst="roundRect">
            <a:avLst>
              <a:gd name="adj" fmla="val 50000"/>
            </a:avLst>
          </a:prstGeom>
          <a:solidFill>
            <a:srgbClr val="F04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3033797D-6080-4A44-B000-112A4E3F7478}"/>
              </a:ext>
            </a:extLst>
          </p:cNvPr>
          <p:cNvSpPr txBox="1"/>
          <p:nvPr/>
        </p:nvSpPr>
        <p:spPr>
          <a:xfrm>
            <a:off x="1142977" y="367922"/>
            <a:ext cx="5131926" cy="1107996"/>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Os Dados Pessoais serão excluídos ou serão efetivamente Anonimizados, assim que atingida a finalidade do Tratamento, conforme previsto neste Contrato, salvo se, por obrigação legal (como por exemplo aquelas oriundas de regulações setoriais) a LINX for obrigada a mantê-los, ou caso exista outro motivo que justifique a sua manutenção, amparado em uma base legal válida e adequada, como, por exemplo, exercício regular de direitos.</a:t>
            </a:r>
            <a:endParaRPr lang="en-US" sz="1100" dirty="0">
              <a:solidFill>
                <a:srgbClr val="525252"/>
              </a:solidFill>
              <a:latin typeface="Roboto" panose="02000000000000000000" pitchFamily="2" charset="0"/>
              <a:ea typeface="Roboto" panose="02000000000000000000" pitchFamily="2" charset="0"/>
            </a:endParaRPr>
          </a:p>
        </p:txBody>
      </p:sp>
      <p:sp>
        <p:nvSpPr>
          <p:cNvPr id="7" name="TextBox 6">
            <a:extLst>
              <a:ext uri="{FF2B5EF4-FFF2-40B4-BE49-F238E27FC236}">
                <a16:creationId xmlns:a16="http://schemas.microsoft.com/office/drawing/2014/main" id="{CC0E49B3-D181-427E-B97A-C4EFF69627C4}"/>
              </a:ext>
            </a:extLst>
          </p:cNvPr>
          <p:cNvSpPr txBox="1"/>
          <p:nvPr/>
        </p:nvSpPr>
        <p:spPr>
          <a:xfrm>
            <a:off x="573243" y="1581664"/>
            <a:ext cx="5642026" cy="1277273"/>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O CLIENTE declara possuir todas as autorizações legalmente necessárias para coletar, Tratar e compartilhar os Dados Pessoais com a LINX, assumindo total responsabilidade perante ela, os titulares dos Dados Pessoais e terceiros por tais autorizações. Nesse sentido, o CLIENTE concorda expressamente em incluir, em seus avisos de privacidade ou outros instrumentos firmados com os titulares dos Dados Pessoais, referências claras e destacadas das demais cláusulas contratuais quanto ao compartilhamento de dados com a LINX e o seu motivo.</a:t>
            </a:r>
            <a:endParaRPr lang="en-US" sz="1100" dirty="0">
              <a:solidFill>
                <a:srgbClr val="525252"/>
              </a:solidFill>
              <a:latin typeface="Roboto" panose="02000000000000000000" pitchFamily="2" charset="0"/>
              <a:ea typeface="Roboto" panose="02000000000000000000" pitchFamily="2" charset="0"/>
            </a:endParaRPr>
          </a:p>
        </p:txBody>
      </p:sp>
      <p:sp>
        <p:nvSpPr>
          <p:cNvPr id="8" name="TextBox 7">
            <a:extLst>
              <a:ext uri="{FF2B5EF4-FFF2-40B4-BE49-F238E27FC236}">
                <a16:creationId xmlns:a16="http://schemas.microsoft.com/office/drawing/2014/main" id="{75C2EA57-1D81-49BD-9464-62485C9F6F7D}"/>
              </a:ext>
            </a:extLst>
          </p:cNvPr>
          <p:cNvSpPr txBox="1"/>
          <p:nvPr/>
        </p:nvSpPr>
        <p:spPr>
          <a:xfrm>
            <a:off x="1635319" y="3183412"/>
            <a:ext cx="4287078" cy="1107996"/>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Para as operações nas quais for obrigatória a coleta do consentimento, o CLIENTE declara que não aceita, para os fins deste Contrato, o consentimento tácito através, por exemplo, mas sem limitação, de participação em pesquisas para fins diferentes dos previstos neste Contrato ou por meio de contatos ou coletas de dados através de scrapping e crawling em redes sociais.</a:t>
            </a:r>
            <a:endParaRPr lang="en-US" sz="1100" dirty="0">
              <a:solidFill>
                <a:schemeClr val="bg1"/>
              </a:solidFill>
              <a:latin typeface="Roboto" panose="02000000000000000000" pitchFamily="2" charset="0"/>
              <a:ea typeface="Roboto" panose="02000000000000000000" pitchFamily="2" charset="0"/>
            </a:endParaRPr>
          </a:p>
        </p:txBody>
      </p:sp>
      <p:sp>
        <p:nvSpPr>
          <p:cNvPr id="9" name="TextBox 8">
            <a:extLst>
              <a:ext uri="{FF2B5EF4-FFF2-40B4-BE49-F238E27FC236}">
                <a16:creationId xmlns:a16="http://schemas.microsoft.com/office/drawing/2014/main" id="{CC5BDD29-0B19-424B-8D5A-229C1605F6C9}"/>
              </a:ext>
            </a:extLst>
          </p:cNvPr>
          <p:cNvSpPr txBox="1"/>
          <p:nvPr/>
        </p:nvSpPr>
        <p:spPr>
          <a:xfrm>
            <a:off x="1142977" y="4778097"/>
            <a:ext cx="5023526" cy="600164"/>
          </a:xfrm>
          <a:prstGeom prst="rect">
            <a:avLst/>
          </a:prstGeom>
          <a:noFill/>
        </p:spPr>
        <p:txBody>
          <a:bodyPr wrap="square">
            <a:spAutoFit/>
          </a:bodyPr>
          <a:lstStyle/>
          <a:p>
            <a:r>
              <a:rPr lang="pt-BR" sz="1100" b="1" dirty="0">
                <a:solidFill>
                  <a:schemeClr val="bg1"/>
                </a:solidFill>
                <a:latin typeface="Roboto" panose="02000000000000000000" pitchFamily="2" charset="0"/>
                <a:ea typeface="Roboto" panose="02000000000000000000" pitchFamily="2" charset="0"/>
              </a:rPr>
              <a:t>"Scrapping" </a:t>
            </a:r>
            <a:r>
              <a:rPr lang="pt-BR" sz="1100" dirty="0">
                <a:solidFill>
                  <a:schemeClr val="bg1"/>
                </a:solidFill>
                <a:latin typeface="Roboto" panose="02000000000000000000" pitchFamily="2" charset="0"/>
                <a:ea typeface="Roboto" panose="02000000000000000000" pitchFamily="2" charset="0"/>
              </a:rPr>
              <a:t>= Coleta de dados web, ou raspagem web, é uma forma de mineração que permite a extração de dados de sites da web convertendo-os em informação estruturada para posterior análise.</a:t>
            </a:r>
            <a:endParaRPr lang="en-US" sz="1100" dirty="0">
              <a:solidFill>
                <a:schemeClr val="bg1"/>
              </a:solidFill>
              <a:latin typeface="Roboto" panose="02000000000000000000" pitchFamily="2" charset="0"/>
              <a:ea typeface="Roboto" panose="02000000000000000000" pitchFamily="2" charset="0"/>
            </a:endParaRPr>
          </a:p>
        </p:txBody>
      </p:sp>
      <p:sp>
        <p:nvSpPr>
          <p:cNvPr id="10" name="TextBox 9">
            <a:extLst>
              <a:ext uri="{FF2B5EF4-FFF2-40B4-BE49-F238E27FC236}">
                <a16:creationId xmlns:a16="http://schemas.microsoft.com/office/drawing/2014/main" id="{B6868713-A650-4E0A-9891-1D70FC182EF2}"/>
              </a:ext>
            </a:extLst>
          </p:cNvPr>
          <p:cNvSpPr txBox="1"/>
          <p:nvPr/>
        </p:nvSpPr>
        <p:spPr>
          <a:xfrm>
            <a:off x="1142977" y="5420833"/>
            <a:ext cx="4919870" cy="600164"/>
          </a:xfrm>
          <a:prstGeom prst="rect">
            <a:avLst/>
          </a:prstGeom>
          <a:noFill/>
        </p:spPr>
        <p:txBody>
          <a:bodyPr wrap="square">
            <a:spAutoFit/>
          </a:bodyPr>
          <a:lstStyle/>
          <a:p>
            <a:r>
              <a:rPr lang="pt-BR" sz="1100" b="1" dirty="0">
                <a:solidFill>
                  <a:schemeClr val="bg1"/>
                </a:solidFill>
                <a:latin typeface="Roboto" panose="02000000000000000000" pitchFamily="2" charset="0"/>
                <a:ea typeface="Roboto" panose="02000000000000000000" pitchFamily="2" charset="0"/>
              </a:rPr>
              <a:t>"Crawling" </a:t>
            </a:r>
            <a:r>
              <a:rPr lang="pt-BR" sz="1100" dirty="0">
                <a:solidFill>
                  <a:schemeClr val="bg1"/>
                </a:solidFill>
                <a:latin typeface="Roboto" panose="02000000000000000000" pitchFamily="2" charset="0"/>
                <a:ea typeface="Roboto" panose="02000000000000000000" pitchFamily="2" charset="0"/>
              </a:rPr>
              <a:t>= Rastreador da rede, em inglês web crawler, é um programa de computador que navega pela rede mundial de uma forma metódica e automatizada.</a:t>
            </a:r>
            <a:endParaRPr lang="en-US" sz="1100" dirty="0">
              <a:solidFill>
                <a:schemeClr val="bg1"/>
              </a:solidFill>
              <a:latin typeface="Roboto" panose="02000000000000000000" pitchFamily="2" charset="0"/>
              <a:ea typeface="Roboto" panose="02000000000000000000" pitchFamily="2" charset="0"/>
            </a:endParaRPr>
          </a:p>
        </p:txBody>
      </p:sp>
      <p:sp>
        <p:nvSpPr>
          <p:cNvPr id="11" name="TextBox 10">
            <a:extLst>
              <a:ext uri="{FF2B5EF4-FFF2-40B4-BE49-F238E27FC236}">
                <a16:creationId xmlns:a16="http://schemas.microsoft.com/office/drawing/2014/main" id="{DDC6C262-6DB8-4DFF-968E-8CB8F8932D96}"/>
              </a:ext>
            </a:extLst>
          </p:cNvPr>
          <p:cNvSpPr txBox="1"/>
          <p:nvPr/>
        </p:nvSpPr>
        <p:spPr>
          <a:xfrm>
            <a:off x="1142978" y="6262445"/>
            <a:ext cx="5072292" cy="600164"/>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O CLIENTE autoriza e concorda que a LINX poderá compartilhar com as empresas do seu grupo econômico toda e qualquer informação e Dados Pessoais em razão da execução deste Contrato.</a:t>
            </a:r>
            <a:endParaRPr lang="en-US" sz="1100" dirty="0">
              <a:solidFill>
                <a:srgbClr val="525252"/>
              </a:solidFill>
              <a:latin typeface="Roboto" panose="02000000000000000000" pitchFamily="2" charset="0"/>
              <a:ea typeface="Roboto" panose="02000000000000000000" pitchFamily="2" charset="0"/>
            </a:endParaRPr>
          </a:p>
        </p:txBody>
      </p:sp>
      <p:sp>
        <p:nvSpPr>
          <p:cNvPr id="12" name="TextBox 11">
            <a:extLst>
              <a:ext uri="{FF2B5EF4-FFF2-40B4-BE49-F238E27FC236}">
                <a16:creationId xmlns:a16="http://schemas.microsoft.com/office/drawing/2014/main" id="{2DAE5953-1498-41B5-9AF5-F6255EC9D037}"/>
              </a:ext>
            </a:extLst>
          </p:cNvPr>
          <p:cNvSpPr txBox="1"/>
          <p:nvPr/>
        </p:nvSpPr>
        <p:spPr>
          <a:xfrm>
            <a:off x="1170760" y="7134827"/>
            <a:ext cx="4662756" cy="769441"/>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Importante lembrar que sempre que for necessário coletar dados pessoais de seu cliente, este deve ser informado e consentir com essa coleta. Se questionar sobre o motivo, o cliente deve receber respostas claras para que decida se irá compartilhar seus dados ou não.</a:t>
            </a:r>
            <a:endParaRPr lang="en-US" sz="1100" dirty="0">
              <a:solidFill>
                <a:schemeClr val="bg1"/>
              </a:solidFill>
              <a:latin typeface="Roboto" panose="02000000000000000000" pitchFamily="2" charset="0"/>
              <a:ea typeface="Roboto" panose="02000000000000000000" pitchFamily="2" charset="0"/>
            </a:endParaRPr>
          </a:p>
        </p:txBody>
      </p:sp>
      <p:sp>
        <p:nvSpPr>
          <p:cNvPr id="17" name="TextBox 16">
            <a:extLst>
              <a:ext uri="{FF2B5EF4-FFF2-40B4-BE49-F238E27FC236}">
                <a16:creationId xmlns:a16="http://schemas.microsoft.com/office/drawing/2014/main" id="{D9AF2ADB-46B1-4CE8-B64D-65ACB8CC1F1C}"/>
              </a:ext>
            </a:extLst>
          </p:cNvPr>
          <p:cNvSpPr txBox="1"/>
          <p:nvPr/>
        </p:nvSpPr>
        <p:spPr>
          <a:xfrm>
            <a:off x="1142977" y="8259714"/>
            <a:ext cx="5023526" cy="1277273"/>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O CLIENTE declara que não adquiriu os Dados Pessoais sem base legal legítima que autorize o seu Tratamento pela LINX, tampouco que obteve os Dados Pessoais de forma ilícita, em desconformidade com quaisquer leis ou regulamentações a ela aplicáveis, declarando, ainda, sem limitação, que não participou na quebra de qualquer dever de sigilo de parceiros comerciais ou instituições terceiras com quem tenha contratações próprias, incluindo sigilo financeiro e fiscal.</a:t>
            </a:r>
            <a:endParaRPr lang="en-US" sz="1100" dirty="0">
              <a:solidFill>
                <a:srgbClr val="525252"/>
              </a:solidFill>
              <a:latin typeface="Roboto" panose="02000000000000000000" pitchFamily="2" charset="0"/>
              <a:ea typeface="Roboto" panose="02000000000000000000" pitchFamily="2" charset="0"/>
            </a:endParaRPr>
          </a:p>
        </p:txBody>
      </p:sp>
      <p:pic>
        <p:nvPicPr>
          <p:cNvPr id="22" name="Picture 21" descr="Icon&#10;&#10;Description automatically generated">
            <a:extLst>
              <a:ext uri="{FF2B5EF4-FFF2-40B4-BE49-F238E27FC236}">
                <a16:creationId xmlns:a16="http://schemas.microsoft.com/office/drawing/2014/main" id="{597C51DF-7CA4-4D7F-A3CD-93918C4052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280" y="707122"/>
            <a:ext cx="362713" cy="448057"/>
          </a:xfrm>
          <a:prstGeom prst="rect">
            <a:avLst/>
          </a:prstGeom>
        </p:spPr>
      </p:pic>
      <p:pic>
        <p:nvPicPr>
          <p:cNvPr id="24" name="Picture 23" descr="Graphical user interface&#10;&#10;Description automatically generated">
            <a:extLst>
              <a:ext uri="{FF2B5EF4-FFF2-40B4-BE49-F238E27FC236}">
                <a16:creationId xmlns:a16="http://schemas.microsoft.com/office/drawing/2014/main" id="{21A64989-9606-4192-A2BF-853E1E8A53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728" y="5166858"/>
            <a:ext cx="460249" cy="353569"/>
          </a:xfrm>
          <a:prstGeom prst="rect">
            <a:avLst/>
          </a:prstGeom>
        </p:spPr>
      </p:pic>
      <p:pic>
        <p:nvPicPr>
          <p:cNvPr id="26" name="Picture 25" descr="Icon&#10;&#10;Description automatically generated">
            <a:extLst>
              <a:ext uri="{FF2B5EF4-FFF2-40B4-BE49-F238E27FC236}">
                <a16:creationId xmlns:a16="http://schemas.microsoft.com/office/drawing/2014/main" id="{D389E649-3411-4171-AF02-89ECFA32C6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895" y="6318593"/>
            <a:ext cx="460249" cy="423673"/>
          </a:xfrm>
          <a:prstGeom prst="rect">
            <a:avLst/>
          </a:prstGeom>
        </p:spPr>
      </p:pic>
      <p:pic>
        <p:nvPicPr>
          <p:cNvPr id="28" name="Picture 27" descr="Icon&#10;&#10;Description automatically generated">
            <a:extLst>
              <a:ext uri="{FF2B5EF4-FFF2-40B4-BE49-F238E27FC236}">
                <a16:creationId xmlns:a16="http://schemas.microsoft.com/office/drawing/2014/main" id="{35A8F670-FC02-46F6-A08F-80FECBFCC0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0240" y="8313133"/>
            <a:ext cx="289561" cy="548641"/>
          </a:xfrm>
          <a:prstGeom prst="rect">
            <a:avLst/>
          </a:prstGeom>
        </p:spPr>
      </p:pic>
      <p:pic>
        <p:nvPicPr>
          <p:cNvPr id="20" name="Picture 19" descr="Icon&#10;&#10;Description automatically generated">
            <a:extLst>
              <a:ext uri="{FF2B5EF4-FFF2-40B4-BE49-F238E27FC236}">
                <a16:creationId xmlns:a16="http://schemas.microsoft.com/office/drawing/2014/main" id="{79F0263B-04F3-4E0A-B7E5-1C41B0CE4A0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6928" y="3413730"/>
            <a:ext cx="548641" cy="490729"/>
          </a:xfrm>
          <a:prstGeom prst="rect">
            <a:avLst/>
          </a:prstGeom>
        </p:spPr>
      </p:pic>
    </p:spTree>
    <p:extLst>
      <p:ext uri="{BB962C8B-B14F-4D97-AF65-F5344CB8AC3E}">
        <p14:creationId xmlns:p14="http://schemas.microsoft.com/office/powerpoint/2010/main" val="3263540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EFCC824D-2478-4FF5-8BC3-B084B9EC30E1}"/>
              </a:ext>
            </a:extLst>
          </p:cNvPr>
          <p:cNvSpPr/>
          <p:nvPr/>
        </p:nvSpPr>
        <p:spPr>
          <a:xfrm>
            <a:off x="664200" y="434008"/>
            <a:ext cx="5529600" cy="879297"/>
          </a:xfrm>
          <a:prstGeom prst="roundRect">
            <a:avLst>
              <a:gd name="adj" fmla="val 50000"/>
            </a:avLst>
          </a:prstGeom>
          <a:solidFill>
            <a:srgbClr val="F04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289319A3-CAC4-46CE-B0CB-74487FDC02CE}"/>
              </a:ext>
            </a:extLst>
          </p:cNvPr>
          <p:cNvSpPr/>
          <p:nvPr/>
        </p:nvSpPr>
        <p:spPr>
          <a:xfrm>
            <a:off x="376200" y="2610885"/>
            <a:ext cx="6105600" cy="2065630"/>
          </a:xfrm>
          <a:prstGeom prst="roundRect">
            <a:avLst>
              <a:gd name="adj" fmla="val 9046"/>
            </a:avLst>
          </a:prstGeom>
          <a:solidFill>
            <a:srgbClr val="FF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FF3FD742-53E3-4962-AF14-CFBB2DE68F3C}"/>
              </a:ext>
            </a:extLst>
          </p:cNvPr>
          <p:cNvSpPr txBox="1"/>
          <p:nvPr/>
        </p:nvSpPr>
        <p:spPr>
          <a:xfrm>
            <a:off x="1665621" y="572111"/>
            <a:ext cx="4526457" cy="600164"/>
          </a:xfrm>
          <a:prstGeom prst="rect">
            <a:avLst/>
          </a:prstGeom>
          <a:noFill/>
        </p:spPr>
        <p:txBody>
          <a:bodyPr wrap="square">
            <a:spAutoFit/>
          </a:bodyPr>
          <a:lstStyle/>
          <a:p>
            <a:r>
              <a:rPr lang="pt-BR" sz="1100" dirty="0">
                <a:solidFill>
                  <a:schemeClr val="bg1"/>
                </a:solidFill>
                <a:latin typeface="Roboto" panose="02000000000000000000" pitchFamily="2" charset="0"/>
                <a:ea typeface="Roboto" panose="02000000000000000000" pitchFamily="2" charset="0"/>
              </a:rPr>
              <a:t>A LINX poderá tomar qualquer medida legal cabível caso seja constatada tal situação, isentando-se de qualquer responsabilidade nesse sentido.</a:t>
            </a:r>
            <a:endParaRPr lang="en-US" sz="1100" dirty="0">
              <a:solidFill>
                <a:schemeClr val="bg1"/>
              </a:solidFill>
              <a:latin typeface="Roboto" panose="02000000000000000000" pitchFamily="2" charset="0"/>
              <a:ea typeface="Roboto" panose="02000000000000000000" pitchFamily="2" charset="0"/>
            </a:endParaRPr>
          </a:p>
        </p:txBody>
      </p:sp>
      <p:sp>
        <p:nvSpPr>
          <p:cNvPr id="8" name="TextBox 7">
            <a:extLst>
              <a:ext uri="{FF2B5EF4-FFF2-40B4-BE49-F238E27FC236}">
                <a16:creationId xmlns:a16="http://schemas.microsoft.com/office/drawing/2014/main" id="{9C173E2F-91AB-46D3-BEE9-9504AB45B528}"/>
              </a:ext>
            </a:extLst>
          </p:cNvPr>
          <p:cNvSpPr txBox="1"/>
          <p:nvPr/>
        </p:nvSpPr>
        <p:spPr>
          <a:xfrm>
            <a:off x="1152785" y="1422221"/>
            <a:ext cx="4963911" cy="938719"/>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As obrigações referentes a proteção de Dados Pessoais previstas no Contrato perdurarão enquanto alguma das Partes estiver na posse, adquirir ou realizar qualquer operação de Tratamento de Dados Pessoais obtidos em razão da relação contratual, mesmo que este Contrato tenha expirado ou rescindido, pelo prazo mínimo de 5 (cinco) anos.</a:t>
            </a:r>
            <a:endParaRPr lang="en-US" sz="1100" dirty="0">
              <a:solidFill>
                <a:srgbClr val="525252"/>
              </a:solidFill>
              <a:latin typeface="Roboto" panose="02000000000000000000" pitchFamily="2" charset="0"/>
              <a:ea typeface="Roboto" panose="02000000000000000000" pitchFamily="2" charset="0"/>
            </a:endParaRPr>
          </a:p>
        </p:txBody>
      </p:sp>
      <p:sp>
        <p:nvSpPr>
          <p:cNvPr id="9" name="TextBox 8">
            <a:extLst>
              <a:ext uri="{FF2B5EF4-FFF2-40B4-BE49-F238E27FC236}">
                <a16:creationId xmlns:a16="http://schemas.microsoft.com/office/drawing/2014/main" id="{57EB70E1-9DBB-4BEF-AE00-013B6CAC8316}"/>
              </a:ext>
            </a:extLst>
          </p:cNvPr>
          <p:cNvSpPr txBox="1"/>
          <p:nvPr/>
        </p:nvSpPr>
        <p:spPr>
          <a:xfrm>
            <a:off x="578857" y="2751915"/>
            <a:ext cx="4493016" cy="1785104"/>
          </a:xfrm>
          <a:prstGeom prst="rect">
            <a:avLst/>
          </a:prstGeom>
          <a:noFill/>
        </p:spPr>
        <p:txBody>
          <a:bodyPr wrap="square">
            <a:spAutoFit/>
          </a:bodyPr>
          <a:lstStyle/>
          <a:p>
            <a:r>
              <a:rPr lang="pt-BR" sz="1100" dirty="0">
                <a:solidFill>
                  <a:schemeClr val="tx1">
                    <a:lumMod val="75000"/>
                    <a:lumOff val="25000"/>
                  </a:schemeClr>
                </a:solidFill>
                <a:latin typeface="Roboto" panose="02000000000000000000" pitchFamily="2" charset="0"/>
                <a:ea typeface="Roboto" panose="02000000000000000000" pitchFamily="2" charset="0"/>
              </a:rPr>
              <a:t>Havendo responsabilização, dano ou prejuízo suportado pela LINX em razão de qualquer descumprimento, por ação ou omissão, de obrigações legais ou contratuais relacionadas à proteção dos Dados Pessoais, por culpa ou dolo do CLIENTE e/ou de seus colaboradores, incluindo penalidades administrativas e condenações em processos judiciais ou arbitrais, deverá a LINX ser indenizada pelo CLIENTE no valor integral das perdas e danos sofridos pela LINX, incluindo o valor da condenação, das custas, de acordos, de termos de ajuste de conduta, de honorários advocatícios, de honorários periciais e demais despesas decorrentes de tal descumprimento.</a:t>
            </a:r>
            <a:endParaRPr lang="en-US" sz="1100" dirty="0">
              <a:solidFill>
                <a:schemeClr val="tx1">
                  <a:lumMod val="75000"/>
                  <a:lumOff val="25000"/>
                </a:schemeClr>
              </a:solidFill>
              <a:latin typeface="Roboto" panose="02000000000000000000" pitchFamily="2" charset="0"/>
              <a:ea typeface="Roboto" panose="02000000000000000000" pitchFamily="2" charset="0"/>
            </a:endParaRPr>
          </a:p>
        </p:txBody>
      </p:sp>
      <p:sp>
        <p:nvSpPr>
          <p:cNvPr id="10" name="TextBox 9">
            <a:extLst>
              <a:ext uri="{FF2B5EF4-FFF2-40B4-BE49-F238E27FC236}">
                <a16:creationId xmlns:a16="http://schemas.microsoft.com/office/drawing/2014/main" id="{E771C523-51B7-48CA-9535-ED4CB34C93CF}"/>
              </a:ext>
            </a:extLst>
          </p:cNvPr>
          <p:cNvSpPr txBox="1"/>
          <p:nvPr/>
        </p:nvSpPr>
        <p:spPr>
          <a:xfrm>
            <a:off x="578857" y="4852769"/>
            <a:ext cx="5613221" cy="430887"/>
          </a:xfrm>
          <a:prstGeom prst="rect">
            <a:avLst/>
          </a:prstGeom>
          <a:noFill/>
        </p:spPr>
        <p:txBody>
          <a:bodyPr wrap="square">
            <a:spAutoFit/>
          </a:bodyPr>
          <a:lstStyle/>
          <a:p>
            <a:r>
              <a:rPr lang="pt-BR" sz="1100" dirty="0">
                <a:solidFill>
                  <a:srgbClr val="525252"/>
                </a:solidFill>
                <a:latin typeface="Roboto" panose="02000000000000000000" pitchFamily="2" charset="0"/>
                <a:ea typeface="Roboto" panose="02000000000000000000" pitchFamily="2" charset="0"/>
              </a:rPr>
              <a:t>Os valores deverão ser pagos à LINX no prazo de 15 (quinze) dias a contar do recebimento da notificação enviada pela LINX nesse sentido.</a:t>
            </a:r>
            <a:endParaRPr lang="en-US" sz="1100" dirty="0">
              <a:solidFill>
                <a:srgbClr val="525252"/>
              </a:solidFill>
              <a:latin typeface="Roboto" panose="02000000000000000000" pitchFamily="2" charset="0"/>
              <a:ea typeface="Roboto" panose="02000000000000000000" pitchFamily="2" charset="0"/>
            </a:endParaRPr>
          </a:p>
        </p:txBody>
      </p:sp>
      <p:sp>
        <p:nvSpPr>
          <p:cNvPr id="12" name="TextBox 11">
            <a:extLst>
              <a:ext uri="{FF2B5EF4-FFF2-40B4-BE49-F238E27FC236}">
                <a16:creationId xmlns:a16="http://schemas.microsoft.com/office/drawing/2014/main" id="{8E268CA1-FE50-48F4-8EBC-7162BC45A09F}"/>
              </a:ext>
            </a:extLst>
          </p:cNvPr>
          <p:cNvSpPr txBox="1"/>
          <p:nvPr/>
        </p:nvSpPr>
        <p:spPr>
          <a:xfrm>
            <a:off x="4970273" y="3114296"/>
            <a:ext cx="1291269" cy="923330"/>
          </a:xfrm>
          <a:prstGeom prst="rect">
            <a:avLst/>
          </a:prstGeom>
          <a:noFill/>
        </p:spPr>
        <p:txBody>
          <a:bodyPr wrap="square">
            <a:spAutoFit/>
          </a:bodyPr>
          <a:lstStyle/>
          <a:p>
            <a:pPr algn="r"/>
            <a:r>
              <a:rPr lang="pt-BR" sz="1800" dirty="0">
                <a:solidFill>
                  <a:srgbClr val="411E5A"/>
                </a:solidFill>
                <a:latin typeface="Dosis ExtraBold" pitchFamily="2" charset="0"/>
                <a:ea typeface="Roboto" panose="02000000000000000000" pitchFamily="2" charset="0"/>
              </a:rPr>
              <a:t>Art. 42, 43 e seguintes da LGPD</a:t>
            </a:r>
            <a:endParaRPr lang="en-US" dirty="0">
              <a:latin typeface="Dosis ExtraBold" pitchFamily="2" charset="0"/>
            </a:endParaRPr>
          </a:p>
        </p:txBody>
      </p:sp>
      <p:pic>
        <p:nvPicPr>
          <p:cNvPr id="14" name="Picture 13" descr="Icon&#10;&#10;Description automatically generated">
            <a:extLst>
              <a:ext uri="{FF2B5EF4-FFF2-40B4-BE49-F238E27FC236}">
                <a16:creationId xmlns:a16="http://schemas.microsoft.com/office/drawing/2014/main" id="{51FAE76C-1514-48F4-966C-0D4A7F5EE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1304" y="1481510"/>
            <a:ext cx="411481" cy="368809"/>
          </a:xfrm>
          <a:prstGeom prst="rect">
            <a:avLst/>
          </a:prstGeom>
        </p:spPr>
      </p:pic>
      <p:pic>
        <p:nvPicPr>
          <p:cNvPr id="17" name="Picture 16" descr="Icon&#10;&#10;Description automatically generated">
            <a:extLst>
              <a:ext uri="{FF2B5EF4-FFF2-40B4-BE49-F238E27FC236}">
                <a16:creationId xmlns:a16="http://schemas.microsoft.com/office/drawing/2014/main" id="{77E4A601-2628-4919-A61B-DB86787CF2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928" y="609570"/>
            <a:ext cx="548641" cy="490729"/>
          </a:xfrm>
          <a:prstGeom prst="rect">
            <a:avLst/>
          </a:prstGeom>
        </p:spPr>
      </p:pic>
      <p:grpSp>
        <p:nvGrpSpPr>
          <p:cNvPr id="2" name="Agrupar 1">
            <a:extLst>
              <a:ext uri="{FF2B5EF4-FFF2-40B4-BE49-F238E27FC236}">
                <a16:creationId xmlns:a16="http://schemas.microsoft.com/office/drawing/2014/main" id="{FC156211-D43B-493C-AD29-593B33F8B9C2}"/>
              </a:ext>
            </a:extLst>
          </p:cNvPr>
          <p:cNvGrpSpPr/>
          <p:nvPr/>
        </p:nvGrpSpPr>
        <p:grpSpPr>
          <a:xfrm>
            <a:off x="2375804" y="7881024"/>
            <a:ext cx="2106390" cy="1086931"/>
            <a:chOff x="3429000" y="8671440"/>
            <a:chExt cx="2106390" cy="1086931"/>
          </a:xfrm>
        </p:grpSpPr>
        <p:sp>
          <p:nvSpPr>
            <p:cNvPr id="18" name="Rectangle: Rounded Corners 15">
              <a:hlinkClick r:id="rId4"/>
              <a:extLst>
                <a:ext uri="{FF2B5EF4-FFF2-40B4-BE49-F238E27FC236}">
                  <a16:creationId xmlns:a16="http://schemas.microsoft.com/office/drawing/2014/main" id="{09A08BB7-B2A4-4FA8-86BB-E7EFD6CEF0E1}"/>
                </a:ext>
              </a:extLst>
            </p:cNvPr>
            <p:cNvSpPr/>
            <p:nvPr/>
          </p:nvSpPr>
          <p:spPr>
            <a:xfrm>
              <a:off x="3429000" y="8671440"/>
              <a:ext cx="2106390" cy="1086931"/>
            </a:xfrm>
            <a:prstGeom prst="roundRect">
              <a:avLst>
                <a:gd name="adj" fmla="val 50000"/>
              </a:avLst>
            </a:prstGeom>
            <a:solidFill>
              <a:srgbClr val="FF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6">
              <a:hlinkClick r:id="rId4"/>
              <a:extLst>
                <a:ext uri="{FF2B5EF4-FFF2-40B4-BE49-F238E27FC236}">
                  <a16:creationId xmlns:a16="http://schemas.microsoft.com/office/drawing/2014/main" id="{88C5ACF9-760E-4C98-B734-6D9AD0C64163}"/>
                </a:ext>
              </a:extLst>
            </p:cNvPr>
            <p:cNvSpPr txBox="1"/>
            <p:nvPr/>
          </p:nvSpPr>
          <p:spPr>
            <a:xfrm>
              <a:off x="3648914" y="8841398"/>
              <a:ext cx="1666562" cy="738664"/>
            </a:xfrm>
            <a:prstGeom prst="rect">
              <a:avLst/>
            </a:prstGeom>
            <a:noFill/>
          </p:spPr>
          <p:txBody>
            <a:bodyPr wrap="square">
              <a:spAutoFit/>
            </a:bodyPr>
            <a:lstStyle/>
            <a:p>
              <a:pPr marR="0" algn="ctr"/>
              <a:r>
                <a:rPr lang="pt-BR" sz="1400" dirty="0">
                  <a:solidFill>
                    <a:srgbClr val="3A195D"/>
                  </a:solidFill>
                  <a:latin typeface="Dosis ExtraBold" panose="02010903020202060003" pitchFamily="2" charset="0"/>
                </a:rPr>
                <a:t>Clique ou leia o QR Code para acessar o resumão da LGPD</a:t>
              </a:r>
              <a:endParaRPr lang="en-US" sz="1400" dirty="0">
                <a:solidFill>
                  <a:srgbClr val="3A195D"/>
                </a:solidFill>
                <a:latin typeface="Dosis ExtraBold" panose="02010903020202060003" pitchFamily="2" charset="0"/>
              </a:endParaRPr>
            </a:p>
          </p:txBody>
        </p:sp>
      </p:grpSp>
      <p:pic>
        <p:nvPicPr>
          <p:cNvPr id="20" name="Picture 13">
            <a:hlinkClick r:id="rId4"/>
            <a:extLst>
              <a:ext uri="{FF2B5EF4-FFF2-40B4-BE49-F238E27FC236}">
                <a16:creationId xmlns:a16="http://schemas.microsoft.com/office/drawing/2014/main" id="{FA1DA497-1B4D-4C1D-A6DA-80BABC768F7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925370" y="6768392"/>
            <a:ext cx="1007259" cy="1007259"/>
          </a:xfrm>
          <a:prstGeom prst="rect">
            <a:avLst/>
          </a:prstGeom>
        </p:spPr>
      </p:pic>
      <p:sp>
        <p:nvSpPr>
          <p:cNvPr id="21" name="Rectangle: Rounded Corners 30">
            <a:extLst>
              <a:ext uri="{FF2B5EF4-FFF2-40B4-BE49-F238E27FC236}">
                <a16:creationId xmlns:a16="http://schemas.microsoft.com/office/drawing/2014/main" id="{41DFFC7F-D79E-4878-B6FF-D07175EDDAF3}"/>
              </a:ext>
            </a:extLst>
          </p:cNvPr>
          <p:cNvSpPr/>
          <p:nvPr/>
        </p:nvSpPr>
        <p:spPr>
          <a:xfrm>
            <a:off x="0" y="5455812"/>
            <a:ext cx="6858000" cy="1036913"/>
          </a:xfrm>
          <a:prstGeom prst="roundRect">
            <a:avLst>
              <a:gd name="adj"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13">
            <a:extLst>
              <a:ext uri="{FF2B5EF4-FFF2-40B4-BE49-F238E27FC236}">
                <a16:creationId xmlns:a16="http://schemas.microsoft.com/office/drawing/2014/main" id="{FD314781-B11D-4B32-8181-D0B67876A084}"/>
              </a:ext>
            </a:extLst>
          </p:cNvPr>
          <p:cNvSpPr txBox="1"/>
          <p:nvPr/>
        </p:nvSpPr>
        <p:spPr>
          <a:xfrm>
            <a:off x="1119079" y="5512603"/>
            <a:ext cx="4581576" cy="923330"/>
          </a:xfrm>
          <a:prstGeom prst="rect">
            <a:avLst/>
          </a:prstGeom>
          <a:noFill/>
        </p:spPr>
        <p:txBody>
          <a:bodyPr wrap="square">
            <a:spAutoFit/>
          </a:bodyPr>
          <a:lstStyle/>
          <a:p>
            <a:pPr marR="0" algn="ctr"/>
            <a:r>
              <a:rPr lang="pt-BR" dirty="0">
                <a:solidFill>
                  <a:schemeClr val="bg1"/>
                </a:solidFill>
                <a:latin typeface="Dosis ExtraBold" panose="02010903020202060003" pitchFamily="2" charset="0"/>
              </a:rPr>
              <a:t>Se quiser saber mais sobre estes temas ou qualquer outro, acesse seu contrato na íntegra utilizando o link ou o QR Code. </a:t>
            </a:r>
            <a:endParaRPr lang="en-US" dirty="0">
              <a:solidFill>
                <a:schemeClr val="bg1"/>
              </a:solidFill>
              <a:latin typeface="Dosis ExtraBold" panose="02010903020202060003" pitchFamily="2" charset="0"/>
            </a:endParaRPr>
          </a:p>
        </p:txBody>
      </p:sp>
    </p:spTree>
    <p:extLst>
      <p:ext uri="{BB962C8B-B14F-4D97-AF65-F5344CB8AC3E}">
        <p14:creationId xmlns:p14="http://schemas.microsoft.com/office/powerpoint/2010/main" val="9097222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616</TotalTime>
  <Words>2627</Words>
  <Application>Microsoft Office PowerPoint</Application>
  <PresentationFormat>Papel A4 (210 x 297 mm)</PresentationFormat>
  <Paragraphs>88</Paragraphs>
  <Slides>7</Slides>
  <Notes>0</Notes>
  <HiddenSlides>0</HiddenSlides>
  <MMClips>0</MMClips>
  <ScaleCrop>false</ScaleCrop>
  <HeadingPairs>
    <vt:vector size="6" baseType="variant">
      <vt:variant>
        <vt:lpstr>Fontes usadas</vt:lpstr>
      </vt:variant>
      <vt:variant>
        <vt:i4>6</vt:i4>
      </vt:variant>
      <vt:variant>
        <vt:lpstr>Tema</vt:lpstr>
      </vt:variant>
      <vt:variant>
        <vt:i4>1</vt:i4>
      </vt:variant>
      <vt:variant>
        <vt:lpstr>Títulos de slides</vt:lpstr>
      </vt:variant>
      <vt:variant>
        <vt:i4>7</vt:i4>
      </vt:variant>
    </vt:vector>
  </HeadingPairs>
  <TitlesOfParts>
    <vt:vector size="14" baseType="lpstr">
      <vt:lpstr>Arial</vt:lpstr>
      <vt:lpstr>Calibri</vt:lpstr>
      <vt:lpstr>Calibri Light</vt:lpstr>
      <vt:lpstr>Dosis ExtraBold</vt:lpstr>
      <vt:lpstr>Dosis Medium</vt:lpstr>
      <vt:lpstr>Roboto</vt:lpstr>
      <vt:lpstr>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Tammy</dc:creator>
  <cp:lastModifiedBy>Agnes Leticia Neves Benites</cp:lastModifiedBy>
  <cp:revision>39</cp:revision>
  <dcterms:created xsi:type="dcterms:W3CDTF">2022-02-08T22:13:54Z</dcterms:created>
  <dcterms:modified xsi:type="dcterms:W3CDTF">2022-04-04T23:25:17Z</dcterms:modified>
</cp:coreProperties>
</file>