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1"/>
  </p:notesMasterIdLst>
  <p:sldIdLst>
    <p:sldId id="428" r:id="rId2"/>
    <p:sldId id="442" r:id="rId3"/>
    <p:sldId id="315" r:id="rId4"/>
    <p:sldId id="264" r:id="rId5"/>
    <p:sldId id="525" r:id="rId6"/>
    <p:sldId id="526" r:id="rId7"/>
    <p:sldId id="527" r:id="rId8"/>
    <p:sldId id="528" r:id="rId9"/>
    <p:sldId id="523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alibri Light" panose="020F0302020204030204" pitchFamily="34" charset="0"/>
      <p:regular r:id="rId16"/>
      <p:italic r:id="rId17"/>
    </p:embeddedFont>
    <p:embeddedFont>
      <p:font typeface="Dosis ExtraBold" panose="02010903020202060003" pitchFamily="2" charset="0"/>
      <p:bold r:id="rId18"/>
    </p:embeddedFont>
    <p:embeddedFont>
      <p:font typeface="Dosis Medium" panose="02010603020202060003" pitchFamily="2" charset="0"/>
      <p:regular r:id="rId19"/>
    </p:embeddedFont>
    <p:embeddedFont>
      <p:font typeface="Tahoma" panose="020B0604030504040204" pitchFamily="34" charset="0"/>
      <p:regular r:id="rId20"/>
      <p:bold r:id="rId21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0A3C"/>
    <a:srgbClr val="224D52"/>
    <a:srgbClr val="411E5A"/>
    <a:srgbClr val="414141"/>
    <a:srgbClr val="D8D8D8"/>
    <a:srgbClr val="FFB200"/>
    <a:srgbClr val="6E4B87"/>
    <a:srgbClr val="F0462D"/>
    <a:srgbClr val="EEEEEE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16" autoAdjust="0"/>
    <p:restoredTop sz="86395"/>
  </p:normalViewPr>
  <p:slideViewPr>
    <p:cSldViewPr snapToGrid="0">
      <p:cViewPr varScale="1">
        <p:scale>
          <a:sx n="91" d="100"/>
          <a:sy n="91" d="100"/>
        </p:scale>
        <p:origin x="90" y="24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3.xml"/><Relationship Id="rId5" Type="http://schemas.openxmlformats.org/officeDocument/2006/relationships/slide" Target="slides/slide8.xml"/><Relationship Id="rId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640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915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1414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010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4371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9270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1841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6659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23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24/05/2022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746CA78-7A1D-4379-B03F-2CA723951FA3}"/>
              </a:ext>
            </a:extLst>
          </p:cNvPr>
          <p:cNvSpPr txBox="1"/>
          <p:nvPr/>
        </p:nvSpPr>
        <p:spPr>
          <a:xfrm>
            <a:off x="7075652" y="4122404"/>
            <a:ext cx="3255635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5400" dirty="0">
                <a:solidFill>
                  <a:schemeClr val="bg1"/>
                </a:solidFill>
              </a:rPr>
              <a:t>LINX BIG</a:t>
            </a:r>
          </a:p>
          <a:p>
            <a:r>
              <a:rPr lang="pt-BR" sz="3200" dirty="0" err="1">
                <a:solidFill>
                  <a:schemeClr val="bg1"/>
                </a:solidFill>
              </a:rPr>
              <a:t>Roadmap</a:t>
            </a:r>
            <a:r>
              <a:rPr lang="pt-BR" sz="3200" dirty="0">
                <a:solidFill>
                  <a:schemeClr val="bg1"/>
                </a:solidFill>
              </a:rPr>
              <a:t> H2 2022</a:t>
            </a:r>
          </a:p>
        </p:txBody>
      </p:sp>
    </p:spTree>
    <p:extLst>
      <p:ext uri="{BB962C8B-B14F-4D97-AF65-F5344CB8AC3E}">
        <p14:creationId xmlns:p14="http://schemas.microsoft.com/office/powerpoint/2010/main" val="403899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11E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silhouette, clipart&#10;&#10;Description automatically generated">
            <a:extLst>
              <a:ext uri="{FF2B5EF4-FFF2-40B4-BE49-F238E27FC236}">
                <a16:creationId xmlns:a16="http://schemas.microsoft.com/office/drawing/2014/main" id="{9801BD02-47D4-44D9-A102-9A4D40C84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378" y="1419315"/>
            <a:ext cx="9892063" cy="4050794"/>
          </a:xfrm>
          <a:prstGeom prst="rect">
            <a:avLst/>
          </a:prstGeom>
        </p:spPr>
      </p:pic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2314A7EA-2E84-4C2C-A9A6-1DEE986B9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52" y="1419315"/>
            <a:ext cx="9485714" cy="4050794"/>
          </a:xfrm>
          <a:prstGeom prst="rect">
            <a:avLst/>
          </a:prstGeom>
        </p:spPr>
      </p:pic>
      <p:pic>
        <p:nvPicPr>
          <p:cNvPr id="8" name="Picture 7" descr="A picture containing text, lamp, light&#10;&#10;Description automatically generated">
            <a:extLst>
              <a:ext uri="{FF2B5EF4-FFF2-40B4-BE49-F238E27FC236}">
                <a16:creationId xmlns:a16="http://schemas.microsoft.com/office/drawing/2014/main" id="{325EE0DF-9E9F-4AE6-B2E0-23057EEAF3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936776"/>
            <a:ext cx="11104762" cy="50158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B4DF94B-9DCF-4D0D-9B83-13CDAEF97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490"/>
            <a:ext cx="790469" cy="475293"/>
          </a:xfrm>
          <a:prstGeom prst="rect">
            <a:avLst/>
          </a:prstGeom>
        </p:spPr>
      </p:pic>
      <p:sp>
        <p:nvSpPr>
          <p:cNvPr id="13" name="Retângulo 4">
            <a:extLst>
              <a:ext uri="{FF2B5EF4-FFF2-40B4-BE49-F238E27FC236}">
                <a16:creationId xmlns:a16="http://schemas.microsoft.com/office/drawing/2014/main" id="{389C3A3C-40B7-4DF1-84BC-650950D20A8A}"/>
              </a:ext>
            </a:extLst>
          </p:cNvPr>
          <p:cNvSpPr/>
          <p:nvPr/>
        </p:nvSpPr>
        <p:spPr>
          <a:xfrm>
            <a:off x="2992771" y="3291872"/>
            <a:ext cx="673527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O </a:t>
            </a:r>
            <a:r>
              <a:rPr lang="pt-BR" sz="2300" dirty="0" err="1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roadmap</a:t>
            </a:r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 H2 2022 tem como foco o produto e negócio. </a:t>
            </a:r>
          </a:p>
          <a:p>
            <a:pPr lvl="0" algn="ctr"/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O objetivo é remover gaps funcionais do produto, problemas crônicos além de incluir inovações que diferencie o </a:t>
            </a:r>
            <a:r>
              <a:rPr lang="pt-BR" sz="2300" dirty="0" err="1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Linx</a:t>
            </a:r>
            <a:r>
              <a:rPr lang="pt-BR" sz="2300" dirty="0">
                <a:solidFill>
                  <a:prstClr val="white">
                    <a:lumMod val="95000"/>
                  </a:prstClr>
                </a:solidFill>
                <a:latin typeface="Dosis Medium" panose="02010603020202060003" pitchFamily="2" charset="0"/>
                <a:ea typeface="Roboto"/>
                <a:sym typeface="Roboto"/>
              </a:rPr>
              <a:t> BIG de outros softwares.</a:t>
            </a:r>
          </a:p>
        </p:txBody>
      </p:sp>
      <p:sp>
        <p:nvSpPr>
          <p:cNvPr id="9" name="Retângulo 2">
            <a:extLst>
              <a:ext uri="{FF2B5EF4-FFF2-40B4-BE49-F238E27FC236}">
                <a16:creationId xmlns:a16="http://schemas.microsoft.com/office/drawing/2014/main" id="{B16B4B94-9BB3-4EF8-B30C-29EB7EC4AE14}"/>
              </a:ext>
            </a:extLst>
          </p:cNvPr>
          <p:cNvSpPr/>
          <p:nvPr/>
        </p:nvSpPr>
        <p:spPr>
          <a:xfrm>
            <a:off x="2721773" y="1870934"/>
            <a:ext cx="673527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800" b="0" i="0" u="none" strike="noStrike" kern="1200" cap="none" spc="0" normalizeH="0" baseline="0" noProof="0" dirty="0">
                <a:ln>
                  <a:noFill/>
                </a:ln>
                <a:solidFill>
                  <a:srgbClr val="FFB200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Qual o objetivo?</a:t>
            </a:r>
          </a:p>
        </p:txBody>
      </p:sp>
    </p:spTree>
    <p:extLst>
      <p:ext uri="{BB962C8B-B14F-4D97-AF65-F5344CB8AC3E}">
        <p14:creationId xmlns:p14="http://schemas.microsoft.com/office/powerpoint/2010/main" val="421973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19CC19-A095-4FC2-A2E0-893422A14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" y="9525"/>
            <a:ext cx="831746" cy="1466667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823DB750-8C1F-4AD6-8160-CA91EB22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15"/>
            <a:ext cx="1187302" cy="1834921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B836FE1C-E273-40DB-8552-3C4B067DF3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587" y="3968305"/>
            <a:ext cx="1098413" cy="1746032"/>
          </a:xfrm>
          <a:prstGeom prst="rect">
            <a:avLst/>
          </a:prstGeom>
        </p:spPr>
      </p:pic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D0999C4C-839B-4860-9A6C-22BDE5257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74" y="3773951"/>
            <a:ext cx="1949207" cy="260317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00BA43-C554-4D00-A9CC-8B17E617DA27}"/>
              </a:ext>
            </a:extLst>
          </p:cNvPr>
          <p:cNvSpPr/>
          <p:nvPr/>
        </p:nvSpPr>
        <p:spPr>
          <a:xfrm>
            <a:off x="2882004" y="346049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88F6F286-DCEF-4DAE-9C26-ED14DD1DA8EA}"/>
              </a:ext>
            </a:extLst>
          </p:cNvPr>
          <p:cNvSpPr txBox="1"/>
          <p:nvPr/>
        </p:nvSpPr>
        <p:spPr>
          <a:xfrm>
            <a:off x="3408598" y="406856"/>
            <a:ext cx="561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PARA ISSO SER POSSÍVEL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D059C2-9E23-49FA-B70F-4FC47E926D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pic>
        <p:nvPicPr>
          <p:cNvPr id="2052" name="Picture 4" descr="Tio Sam - ícone dos Estados Unidos - InfoEscola">
            <a:extLst>
              <a:ext uri="{FF2B5EF4-FFF2-40B4-BE49-F238E27FC236}">
                <a16:creationId xmlns:a16="http://schemas.microsoft.com/office/drawing/2014/main" id="{C0B1DFB7-2EDB-467F-98AF-8490786C0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454" y="1176337"/>
            <a:ext cx="3267075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: Rounded Corners 30">
            <a:extLst>
              <a:ext uri="{FF2B5EF4-FFF2-40B4-BE49-F238E27FC236}">
                <a16:creationId xmlns:a16="http://schemas.microsoft.com/office/drawing/2014/main" id="{9FA11AB1-C2FC-4F6E-AFB3-8875E9E7F587}"/>
              </a:ext>
            </a:extLst>
          </p:cNvPr>
          <p:cNvSpPr/>
          <p:nvPr/>
        </p:nvSpPr>
        <p:spPr>
          <a:xfrm>
            <a:off x="2952120" y="5342822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A0F70595-E1C6-4AB9-BAF3-C550F462926A}"/>
              </a:ext>
            </a:extLst>
          </p:cNvPr>
          <p:cNvSpPr txBox="1"/>
          <p:nvPr/>
        </p:nvSpPr>
        <p:spPr>
          <a:xfrm>
            <a:off x="3445464" y="5392681"/>
            <a:ext cx="561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PRECISAMOS DE VOCÊS!</a:t>
            </a:r>
          </a:p>
        </p:txBody>
      </p:sp>
    </p:spTree>
    <p:extLst>
      <p:ext uri="{BB962C8B-B14F-4D97-AF65-F5344CB8AC3E}">
        <p14:creationId xmlns:p14="http://schemas.microsoft.com/office/powerpoint/2010/main" val="267028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4707296-C3A9-4A20-84A9-227B35E17394}"/>
              </a:ext>
            </a:extLst>
          </p:cNvPr>
          <p:cNvGrpSpPr/>
          <p:nvPr/>
        </p:nvGrpSpPr>
        <p:grpSpPr>
          <a:xfrm>
            <a:off x="8774725" y="857"/>
            <a:ext cx="3417275" cy="6857143"/>
            <a:chOff x="8774725" y="857"/>
            <a:chExt cx="3417275" cy="6857143"/>
          </a:xfrm>
        </p:grpSpPr>
        <p:pic>
          <p:nvPicPr>
            <p:cNvPr id="7" name="Picture 6" descr="Shape&#10;&#10;Description automatically generated">
              <a:extLst>
                <a:ext uri="{FF2B5EF4-FFF2-40B4-BE49-F238E27FC236}">
                  <a16:creationId xmlns:a16="http://schemas.microsoft.com/office/drawing/2014/main" id="{44F98F30-A7ED-430F-AA1A-C890750E8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2317" y="857"/>
              <a:ext cx="2539683" cy="6857143"/>
            </a:xfrm>
            <a:prstGeom prst="rect">
              <a:avLst/>
            </a:prstGeom>
          </p:spPr>
        </p:pic>
        <p:pic>
          <p:nvPicPr>
            <p:cNvPr id="9" name="Picture 8" descr="Shape&#10;&#10;Description automatically generated">
              <a:extLst>
                <a:ext uri="{FF2B5EF4-FFF2-40B4-BE49-F238E27FC236}">
                  <a16:creationId xmlns:a16="http://schemas.microsoft.com/office/drawing/2014/main" id="{2E0FD243-20B8-4B1C-9650-12E2B3845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2662" y="515143"/>
              <a:ext cx="2857143" cy="634285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767EF11-C5E5-40A4-A228-9357F78E6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74725" y="1855758"/>
              <a:ext cx="215873" cy="2577778"/>
            </a:xfrm>
            <a:prstGeom prst="rect">
              <a:avLst/>
            </a:prstGeom>
          </p:spPr>
        </p:pic>
      </p:grpSp>
      <p:pic>
        <p:nvPicPr>
          <p:cNvPr id="12" name="Picture 11" descr="A picture containing person, cellphone, phone, holding&#10;&#10;Description automatically generated">
            <a:extLst>
              <a:ext uri="{FF2B5EF4-FFF2-40B4-BE49-F238E27FC236}">
                <a16:creationId xmlns:a16="http://schemas.microsoft.com/office/drawing/2014/main" id="{8FF6CACE-73B2-4784-866F-8594F8D3A5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6630" y="823499"/>
            <a:ext cx="3549206" cy="603174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D36FA83-BF9F-4103-BB12-AA084671B4E8}"/>
              </a:ext>
            </a:extLst>
          </p:cNvPr>
          <p:cNvSpPr/>
          <p:nvPr/>
        </p:nvSpPr>
        <p:spPr>
          <a:xfrm>
            <a:off x="-643198" y="261179"/>
            <a:ext cx="8527841" cy="1334158"/>
          </a:xfrm>
          <a:prstGeom prst="roundRect">
            <a:avLst/>
          </a:prstGeom>
          <a:noFill/>
          <a:ln w="38100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182AED-EC38-4B84-83D9-5AE0317ECC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84" y="215535"/>
            <a:ext cx="2279365" cy="209524"/>
          </a:xfrm>
          <a:prstGeom prst="rect">
            <a:avLst/>
          </a:prstGeom>
        </p:spPr>
      </p:pic>
      <p:sp>
        <p:nvSpPr>
          <p:cNvPr id="42" name="CaixaDeTexto 41">
            <a:extLst>
              <a:ext uri="{FF2B5EF4-FFF2-40B4-BE49-F238E27FC236}">
                <a16:creationId xmlns:a16="http://schemas.microsoft.com/office/drawing/2014/main" id="{11E13999-8ADE-48B3-AF1E-393119C4268B}"/>
              </a:ext>
            </a:extLst>
          </p:cNvPr>
          <p:cNvSpPr txBox="1"/>
          <p:nvPr/>
        </p:nvSpPr>
        <p:spPr>
          <a:xfrm>
            <a:off x="855413" y="686237"/>
            <a:ext cx="6450059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300" dirty="0">
                <a:solidFill>
                  <a:srgbClr val="411E5A"/>
                </a:solidFill>
                <a:latin typeface="Dosis ExtraBold" pitchFamily="2" charset="0"/>
              </a:rPr>
              <a:t>Resumo do Planejamento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C187B30-F49F-4384-8256-DD0BC20AE2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233" y="6120996"/>
            <a:ext cx="790469" cy="474281"/>
          </a:xfrm>
          <a:prstGeom prst="rect">
            <a:avLst/>
          </a:prstGeom>
        </p:spPr>
      </p:pic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FD40F5A-02DE-45FE-9987-E6489F9083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378759"/>
              </p:ext>
            </p:extLst>
          </p:nvPr>
        </p:nvGraphicFramePr>
        <p:xfrm>
          <a:off x="1785199" y="2467764"/>
          <a:ext cx="5767518" cy="2460429"/>
        </p:xfrm>
        <a:graphic>
          <a:graphicData uri="http://schemas.openxmlformats.org/drawingml/2006/table">
            <a:tbl>
              <a:tblPr/>
              <a:tblGrid>
                <a:gridCol w="1114928">
                  <a:extLst>
                    <a:ext uri="{9D8B030D-6E8A-4147-A177-3AD203B41FA5}">
                      <a16:colId xmlns:a16="http://schemas.microsoft.com/office/drawing/2014/main" val="4058594018"/>
                    </a:ext>
                  </a:extLst>
                </a:gridCol>
                <a:gridCol w="1486571">
                  <a:extLst>
                    <a:ext uri="{9D8B030D-6E8A-4147-A177-3AD203B41FA5}">
                      <a16:colId xmlns:a16="http://schemas.microsoft.com/office/drawing/2014/main" val="402462246"/>
                    </a:ext>
                  </a:extLst>
                </a:gridCol>
                <a:gridCol w="1848804">
                  <a:extLst>
                    <a:ext uri="{9D8B030D-6E8A-4147-A177-3AD203B41FA5}">
                      <a16:colId xmlns:a16="http://schemas.microsoft.com/office/drawing/2014/main" val="3074018479"/>
                    </a:ext>
                  </a:extLst>
                </a:gridCol>
                <a:gridCol w="1317215">
                  <a:extLst>
                    <a:ext uri="{9D8B030D-6E8A-4147-A177-3AD203B41FA5}">
                      <a16:colId xmlns:a16="http://schemas.microsoft.com/office/drawing/2014/main" val="2473585507"/>
                    </a:ext>
                  </a:extLst>
                </a:gridCol>
              </a:tblGrid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Mês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Itens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Representatividade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Acumulado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361477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968983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734359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Agosto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162920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Setembro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379167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Outubro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531249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6763670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Dezembro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8332699"/>
                  </a:ext>
                </a:extLst>
              </a:tr>
              <a:tr h="273381"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510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66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19CC19-A095-4FC2-A2E0-893422A14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" y="9525"/>
            <a:ext cx="831746" cy="1466667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823DB750-8C1F-4AD6-8160-CA91EB22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15"/>
            <a:ext cx="1187302" cy="1834921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B836FE1C-E273-40DB-8552-3C4B067DF3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587" y="3968305"/>
            <a:ext cx="1098413" cy="1746032"/>
          </a:xfrm>
          <a:prstGeom prst="rect">
            <a:avLst/>
          </a:prstGeom>
        </p:spPr>
      </p:pic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D0999C4C-839B-4860-9A6C-22BDE5257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74" y="3773951"/>
            <a:ext cx="1949207" cy="260317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00BA43-C554-4D00-A9CC-8B17E617DA27}"/>
              </a:ext>
            </a:extLst>
          </p:cNvPr>
          <p:cNvSpPr/>
          <p:nvPr/>
        </p:nvSpPr>
        <p:spPr>
          <a:xfrm>
            <a:off x="2882004" y="261969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88F6F286-DCEF-4DAE-9C26-ED14DD1DA8EA}"/>
              </a:ext>
            </a:extLst>
          </p:cNvPr>
          <p:cNvSpPr txBox="1"/>
          <p:nvPr/>
        </p:nvSpPr>
        <p:spPr>
          <a:xfrm>
            <a:off x="3408598" y="322776"/>
            <a:ext cx="561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MAI E JUN 2022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D059C2-9E23-49FA-B70F-4FC47E926D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09F8887-7BC7-4C39-BB3F-A04714230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389638"/>
              </p:ext>
            </p:extLst>
          </p:nvPr>
        </p:nvGraphicFramePr>
        <p:xfrm>
          <a:off x="1663586" y="1137779"/>
          <a:ext cx="8601388" cy="5568927"/>
        </p:xfrm>
        <a:graphic>
          <a:graphicData uri="http://schemas.openxmlformats.org/drawingml/2006/table">
            <a:tbl>
              <a:tblPr/>
              <a:tblGrid>
                <a:gridCol w="7461259">
                  <a:extLst>
                    <a:ext uri="{9D8B030D-6E8A-4147-A177-3AD203B41FA5}">
                      <a16:colId xmlns:a16="http://schemas.microsoft.com/office/drawing/2014/main" val="3326504618"/>
                    </a:ext>
                  </a:extLst>
                </a:gridCol>
                <a:gridCol w="1140129">
                  <a:extLst>
                    <a:ext uri="{9D8B030D-6E8A-4147-A177-3AD203B41FA5}">
                      <a16:colId xmlns:a16="http://schemas.microsoft.com/office/drawing/2014/main" val="4039640016"/>
                    </a:ext>
                  </a:extLst>
                </a:gridCol>
              </a:tblGrid>
              <a:tr h="17128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Atividade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Previsão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923259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Tela de administração de controlados para mais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famaceuticos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.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24/05/2022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666643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CNAB bancario (Importação de planilha do DDA Itau para atualização dos codigos de barras)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24/05/2022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24042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Nova precificação (antes da entrada)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3960952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Dashboards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616755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MariaDB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114514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Integração com Linx Humanus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561914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Commerce Multi Filiais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1806815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Simplificação do fechamento de caixa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331893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Entrada de quantidades com casas decimais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01/06/2022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539648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Tela de Orçamento não permite inclusão de prod. com estoque negativo</a:t>
                      </a:r>
                    </a:p>
                  </a:txBody>
                  <a:tcPr marL="9443" marR="9443" marT="9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2189379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Relatório Entradas de mercadorias sem demanda (adicionar ultima data de venda)</a:t>
                      </a:r>
                    </a:p>
                  </a:txBody>
                  <a:tcPr marL="9443" marR="9443" marT="9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501808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Permitir vendas para outras filiais com estoque negativo na loja origem</a:t>
                      </a:r>
                    </a:p>
                  </a:txBody>
                  <a:tcPr marL="9443" marR="9443" marT="9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5061006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Permitir vendas fidelidade (PEC) para outras filiais</a:t>
                      </a:r>
                    </a:p>
                  </a:txBody>
                  <a:tcPr marL="9443" marR="9443" marT="9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318408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Nota fiscal de serviço de concessionária lançar contas a pagar automatico.</a:t>
                      </a:r>
                    </a:p>
                  </a:txBody>
                  <a:tcPr marL="9443" marR="9443" marT="94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703462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Caderno de ofertas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24/06/2022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933447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Multiplas Ufs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9134077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Internet Banking - Emissão de boletos de convênio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104194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Linx Promo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036636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Raio X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675521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Conciliador Equals Lite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342085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Integração com Hub Market Place Linx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4650328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Commerce com emissão de NFCe e SAT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583175"/>
                  </a:ext>
                </a:extLst>
              </a:tr>
              <a:tr h="2344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Commerce com vale compras e embalagem para presente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30/06/2022</a:t>
                      </a:r>
                    </a:p>
                  </a:txBody>
                  <a:tcPr marL="9443" marR="9443" marT="94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388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787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19CC19-A095-4FC2-A2E0-893422A14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" y="9525"/>
            <a:ext cx="831746" cy="1466667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823DB750-8C1F-4AD6-8160-CA91EB22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15"/>
            <a:ext cx="1187302" cy="1834921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B836FE1C-E273-40DB-8552-3C4B067DF3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587" y="3968305"/>
            <a:ext cx="1098413" cy="1746032"/>
          </a:xfrm>
          <a:prstGeom prst="rect">
            <a:avLst/>
          </a:prstGeom>
        </p:spPr>
      </p:pic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D0999C4C-839B-4860-9A6C-22BDE5257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74" y="3773951"/>
            <a:ext cx="1949207" cy="260317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00BA43-C554-4D00-A9CC-8B17E617DA27}"/>
              </a:ext>
            </a:extLst>
          </p:cNvPr>
          <p:cNvSpPr/>
          <p:nvPr/>
        </p:nvSpPr>
        <p:spPr>
          <a:xfrm>
            <a:off x="2882004" y="261969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88F6F286-DCEF-4DAE-9C26-ED14DD1DA8EA}"/>
              </a:ext>
            </a:extLst>
          </p:cNvPr>
          <p:cNvSpPr txBox="1"/>
          <p:nvPr/>
        </p:nvSpPr>
        <p:spPr>
          <a:xfrm>
            <a:off x="3408598" y="322776"/>
            <a:ext cx="561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JUL E AGO 2022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D059C2-9E23-49FA-B70F-4FC47E926D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55AFB3CE-1E92-428A-91C9-8EF0ABD40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901975"/>
              </p:ext>
            </p:extLst>
          </p:nvPr>
        </p:nvGraphicFramePr>
        <p:xfrm>
          <a:off x="1545021" y="1440000"/>
          <a:ext cx="8450317" cy="4539070"/>
        </p:xfrm>
        <a:graphic>
          <a:graphicData uri="http://schemas.openxmlformats.org/drawingml/2006/table">
            <a:tbl>
              <a:tblPr/>
              <a:tblGrid>
                <a:gridCol w="7330212">
                  <a:extLst>
                    <a:ext uri="{9D8B030D-6E8A-4147-A177-3AD203B41FA5}">
                      <a16:colId xmlns:a16="http://schemas.microsoft.com/office/drawing/2014/main" val="1267202544"/>
                    </a:ext>
                  </a:extLst>
                </a:gridCol>
                <a:gridCol w="1120105">
                  <a:extLst>
                    <a:ext uri="{9D8B030D-6E8A-4147-A177-3AD203B41FA5}">
                      <a16:colId xmlns:a16="http://schemas.microsoft.com/office/drawing/2014/main" val="377124001"/>
                    </a:ext>
                  </a:extLst>
                </a:gridCol>
              </a:tblGrid>
              <a:tr h="22419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Atividade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Previsão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184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Melhoria para não permitir cancelamento na tela 998 cupons SAT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08/07/2022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657323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Praticar preço diferenciado na entrega (Marcelo Gerosa)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08/07/2022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981431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Perda de sequencia de cupons MFE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08/07/2022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812018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Santo Andre - Importação de Arquivo de Manipulação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660681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Santo Andre - Importação de preços do fornecedor (Santa Cruz, Profarma, Servimed)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3799660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Melhoria na comissão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516275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Integração com Venda via redes sociais (WhatsApp, Instagram, Telegram e Facebook)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2273045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Alerta de entrada de nota fiscal duplicada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1507328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Justificativa no campo SENHA DESCONTO SUPERVISOR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31/07/2022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769251"/>
                  </a:ext>
                </a:extLst>
              </a:tr>
              <a:tr h="28626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(Cobertura de ofertas) Possibilitar desconto em % no residual da venda e não na venda inteira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920222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Criar saldo mensal para limite do desconto supervisor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792349"/>
                  </a:ext>
                </a:extLst>
              </a:tr>
              <a:tr h="21723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Importação de principio ativo,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codigo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DCB entre outros do guia da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farmacia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 /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abcfarma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847562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Importar/exportar excel para dentro da tela de pedidos.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13125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Melhoria na compra por OL permitindo a inclusão de mais de um representante.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469688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Integração Interplayers PBM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1466162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Unificar quantidade de produtos na tela de compras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033326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Sistema Cobre Preço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191647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Relatório de comissão unitário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678487"/>
                  </a:ext>
                </a:extLst>
              </a:tr>
              <a:tr h="2241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Limite padrão de credito para novos clientes por empresa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26/08/2022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95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611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19CC19-A095-4FC2-A2E0-893422A14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" y="9525"/>
            <a:ext cx="831746" cy="1466667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823DB750-8C1F-4AD6-8160-CA91EB22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15"/>
            <a:ext cx="1187302" cy="1834921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B836FE1C-E273-40DB-8552-3C4B067DF3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587" y="3968305"/>
            <a:ext cx="1098413" cy="1746032"/>
          </a:xfrm>
          <a:prstGeom prst="rect">
            <a:avLst/>
          </a:prstGeom>
        </p:spPr>
      </p:pic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D0999C4C-839B-4860-9A6C-22BDE5257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74" y="3773951"/>
            <a:ext cx="1949207" cy="260317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00BA43-C554-4D00-A9CC-8B17E617DA27}"/>
              </a:ext>
            </a:extLst>
          </p:cNvPr>
          <p:cNvSpPr/>
          <p:nvPr/>
        </p:nvSpPr>
        <p:spPr>
          <a:xfrm>
            <a:off x="2882004" y="261969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88F6F286-DCEF-4DAE-9C26-ED14DD1DA8EA}"/>
              </a:ext>
            </a:extLst>
          </p:cNvPr>
          <p:cNvSpPr txBox="1"/>
          <p:nvPr/>
        </p:nvSpPr>
        <p:spPr>
          <a:xfrm>
            <a:off x="3408598" y="322776"/>
            <a:ext cx="561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SETEMBRO 2022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D059C2-9E23-49FA-B70F-4FC47E926D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E4A5610-B4B2-4A94-A00C-286349CEA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144718"/>
              </p:ext>
            </p:extLst>
          </p:nvPr>
        </p:nvGraphicFramePr>
        <p:xfrm>
          <a:off x="1524001" y="1440000"/>
          <a:ext cx="8408986" cy="4769037"/>
        </p:xfrm>
        <a:graphic>
          <a:graphicData uri="http://schemas.openxmlformats.org/drawingml/2006/table">
            <a:tbl>
              <a:tblPr/>
              <a:tblGrid>
                <a:gridCol w="7294360">
                  <a:extLst>
                    <a:ext uri="{9D8B030D-6E8A-4147-A177-3AD203B41FA5}">
                      <a16:colId xmlns:a16="http://schemas.microsoft.com/office/drawing/2014/main" val="1606557523"/>
                    </a:ext>
                  </a:extLst>
                </a:gridCol>
                <a:gridCol w="1114626">
                  <a:extLst>
                    <a:ext uri="{9D8B030D-6E8A-4147-A177-3AD203B41FA5}">
                      <a16:colId xmlns:a16="http://schemas.microsoft.com/office/drawing/2014/main" val="1172104214"/>
                    </a:ext>
                  </a:extLst>
                </a:gridCol>
              </a:tblGrid>
              <a:tr h="22709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Atividade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Previsão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635833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Configuração do PAI dentro do BIG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02/09/2022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7239531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Melhoria no desempenho da tela de prescrição de controlados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02/09/2022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608911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Integração Gestor Inteligente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09/09/2022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789491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Cadastro Inteligente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09/09/2022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672569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Relatorio de lucratividade de produtos nao vendidos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557396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Entrada de produtos bonificado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461811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Atualizar preço filial na atualização de preço no escritório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048429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Melhorar a permissão de usuario para acesso ao contas a pagar (autorização por plano de contas)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623669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Melhoria fechamento de caixa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090058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Conciliação das vendas QRLINX (Financeiro Avançado)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26/09/2022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88662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Atualizador Silencioso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808263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Correções no Comunicador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208013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Perda de cupom SAT/NFCe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093857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Na sugestão de compras trocar a grade de estoque para a grade da DevExpress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718574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Rotina para vinculos de rotas de entrega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013517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Associar plano de contas padrão para Nfs (Devolução fornecedores)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6534723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Permissão parcial no consultas e cancelamentos (Permissão de totalização)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3085900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Consulta de produto  - Trazer estoques em entrada/transferencia/pedido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505892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DRE BIG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473850"/>
                  </a:ext>
                </a:extLst>
              </a:tr>
              <a:tr h="2270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Impressao de etiquetas de gondulas por grupo de preço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30/09/2022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831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960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19CC19-A095-4FC2-A2E0-893422A141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" y="9525"/>
            <a:ext cx="831746" cy="1466667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medium confidence">
            <a:extLst>
              <a:ext uri="{FF2B5EF4-FFF2-40B4-BE49-F238E27FC236}">
                <a16:creationId xmlns:a16="http://schemas.microsoft.com/office/drawing/2014/main" id="{823DB750-8C1F-4AD6-8160-CA91EB22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15"/>
            <a:ext cx="1187302" cy="1834921"/>
          </a:xfrm>
          <a:prstGeom prst="rect">
            <a:avLst/>
          </a:prstGeom>
        </p:spPr>
      </p:pic>
      <p:pic>
        <p:nvPicPr>
          <p:cNvPr id="17" name="Picture 16" descr="Shape&#10;&#10;Description automatically generated">
            <a:extLst>
              <a:ext uri="{FF2B5EF4-FFF2-40B4-BE49-F238E27FC236}">
                <a16:creationId xmlns:a16="http://schemas.microsoft.com/office/drawing/2014/main" id="{B836FE1C-E273-40DB-8552-3C4B067DF3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3587" y="3968305"/>
            <a:ext cx="1098413" cy="1746032"/>
          </a:xfrm>
          <a:prstGeom prst="rect">
            <a:avLst/>
          </a:prstGeom>
        </p:spPr>
      </p:pic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D0999C4C-839B-4860-9A6C-22BDE5257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974" y="3773951"/>
            <a:ext cx="1949207" cy="2603175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BB00BA43-C554-4D00-A9CC-8B17E617DA27}"/>
              </a:ext>
            </a:extLst>
          </p:cNvPr>
          <p:cNvSpPr/>
          <p:nvPr/>
        </p:nvSpPr>
        <p:spPr>
          <a:xfrm>
            <a:off x="2882004" y="261969"/>
            <a:ext cx="6547745" cy="807605"/>
          </a:xfrm>
          <a:prstGeom prst="roundRect">
            <a:avLst>
              <a:gd name="adj" fmla="val 50000"/>
            </a:avLst>
          </a:prstGeom>
          <a:solidFill>
            <a:srgbClr val="280A3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88F6F286-DCEF-4DAE-9C26-ED14DD1DA8EA}"/>
              </a:ext>
            </a:extLst>
          </p:cNvPr>
          <p:cNvSpPr txBox="1"/>
          <p:nvPr/>
        </p:nvSpPr>
        <p:spPr>
          <a:xfrm>
            <a:off x="3408598" y="322776"/>
            <a:ext cx="561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OUT, NOV E DEZ 2022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D059C2-9E23-49FA-B70F-4FC47E926D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01324" y="6120996"/>
            <a:ext cx="790469" cy="474281"/>
          </a:xfrm>
          <a:prstGeom prst="rect">
            <a:avLst/>
          </a:prstGeom>
        </p:spPr>
      </p:pic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0259640-31C2-4BD5-860A-378FB6404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726942"/>
              </p:ext>
            </p:extLst>
          </p:nvPr>
        </p:nvGraphicFramePr>
        <p:xfrm>
          <a:off x="1502979" y="1440000"/>
          <a:ext cx="8355724" cy="4352121"/>
        </p:xfrm>
        <a:graphic>
          <a:graphicData uri="http://schemas.openxmlformats.org/drawingml/2006/table">
            <a:tbl>
              <a:tblPr/>
              <a:tblGrid>
                <a:gridCol w="7248158">
                  <a:extLst>
                    <a:ext uri="{9D8B030D-6E8A-4147-A177-3AD203B41FA5}">
                      <a16:colId xmlns:a16="http://schemas.microsoft.com/office/drawing/2014/main" val="2595764282"/>
                    </a:ext>
                  </a:extLst>
                </a:gridCol>
                <a:gridCol w="1107566">
                  <a:extLst>
                    <a:ext uri="{9D8B030D-6E8A-4147-A177-3AD203B41FA5}">
                      <a16:colId xmlns:a16="http://schemas.microsoft.com/office/drawing/2014/main" val="2107627538"/>
                    </a:ext>
                  </a:extLst>
                </a:gridCol>
              </a:tblGrid>
              <a:tr h="22905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Atividade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</a:rPr>
                        <a:t>Previsão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80A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103526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Ifood (Pedidos)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07/10/2022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027207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Alerta na tela dos produtos próximos do vencimento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09/10/2022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717702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Alertas para produtos parados em estoque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09/10/2022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055425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Melhoria relatorio minhas comissões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09/10/2022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673582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Pagamento com 2 cartões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394754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Alterações do Mfe (Novembro 2022)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21/10/2022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569685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Criação de VOUCHER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3454682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Manutenção de CMV através os servidor central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649980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Melhoria na rotina de remanejamento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23/10/2022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433911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Ignorar Pop-up de produtos bloqueados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500680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Montagem de KITs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28/10/2022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909707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Entrada de notas de uso e consumo com quantidade decimal (Kg, Lt, mts)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11/11/2022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038416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Emissão de NFC-e em São Paulo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18/11/2022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213097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Lançamento de depósito bancario na loja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18/11/2022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467217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Relatório de clientes que aceitaram o termo de aceite da LGPD (Auditoria)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25/11/2022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2943621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Vicente - Lançamento de entregas avulsas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02/12/2022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5048872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Emissão de nota fiscal de serviço eletrônica (FitarVida)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02/12/2022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944213"/>
                  </a:ext>
                </a:extLst>
              </a:tr>
              <a:tr h="2290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Marcar inicio de entrega pós impressão do comprovante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04/12/2022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7958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35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67DB728-514D-4A11-BE92-59794805F5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5936"/>
            <a:ext cx="5009524" cy="3892064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14AF3493-DD90-4872-B88B-C12E7A3BF5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94"/>
            <a:ext cx="5473016" cy="5949206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9BB4B459-3697-4D9E-BFA9-FB7DC8E54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714"/>
            <a:ext cx="5987302" cy="6514286"/>
          </a:xfrm>
          <a:prstGeom prst="rect">
            <a:avLst/>
          </a:prstGeom>
        </p:spPr>
      </p:pic>
      <p:pic>
        <p:nvPicPr>
          <p:cNvPr id="15" name="Picture 14" descr="A picture containing shape&#10;&#10;Description automatically generated">
            <a:extLst>
              <a:ext uri="{FF2B5EF4-FFF2-40B4-BE49-F238E27FC236}">
                <a16:creationId xmlns:a16="http://schemas.microsoft.com/office/drawing/2014/main" id="{11A954C8-BB5B-4E0D-BA0B-E8A62BA6F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603" y="3480222"/>
            <a:ext cx="2025397" cy="3377778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4F280CAE-022C-4304-AF80-F2E2D3D807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40" y="1954158"/>
            <a:ext cx="3790476" cy="271746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01AA8C86-D57C-4203-901B-874B395DD8DB}"/>
              </a:ext>
            </a:extLst>
          </p:cNvPr>
          <p:cNvSpPr txBox="1"/>
          <p:nvPr/>
        </p:nvSpPr>
        <p:spPr>
          <a:xfrm>
            <a:off x="7883047" y="4171042"/>
            <a:ext cx="240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</a:rPr>
              <a:t>OBRIGADO!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4224</TotalTime>
  <Words>830</Words>
  <Application>Microsoft Office PowerPoint</Application>
  <PresentationFormat>Widescreen</PresentationFormat>
  <Paragraphs>225</Paragraphs>
  <Slides>9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Calibri Light</vt:lpstr>
      <vt:lpstr>Calibri</vt:lpstr>
      <vt:lpstr>Arial</vt:lpstr>
      <vt:lpstr>Dosis ExtraBold</vt:lpstr>
      <vt:lpstr>Tahoma</vt:lpstr>
      <vt:lpstr>Dosis Medium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lastModifiedBy>Luiz Miguel Jorge</cp:lastModifiedBy>
  <cp:revision>641</cp:revision>
  <dcterms:created xsi:type="dcterms:W3CDTF">2020-06-26T23:06:56Z</dcterms:created>
  <dcterms:modified xsi:type="dcterms:W3CDTF">2022-05-24T19:18:46Z</dcterms:modified>
</cp:coreProperties>
</file>