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3"/>
  </p:notesMasterIdLst>
  <p:sldIdLst>
    <p:sldId id="263" r:id="rId2"/>
    <p:sldId id="465" r:id="rId3"/>
    <p:sldId id="371" r:id="rId4"/>
    <p:sldId id="440" r:id="rId5"/>
    <p:sldId id="527" r:id="rId6"/>
    <p:sldId id="525" r:id="rId7"/>
    <p:sldId id="526" r:id="rId8"/>
    <p:sldId id="528" r:id="rId9"/>
    <p:sldId id="530" r:id="rId10"/>
    <p:sldId id="531" r:id="rId11"/>
    <p:sldId id="529" r:id="rId12"/>
    <p:sldId id="532" r:id="rId13"/>
    <p:sldId id="536" r:id="rId14"/>
    <p:sldId id="548" r:id="rId15"/>
    <p:sldId id="537" r:id="rId16"/>
    <p:sldId id="538" r:id="rId17"/>
    <p:sldId id="539" r:id="rId18"/>
    <p:sldId id="540" r:id="rId19"/>
    <p:sldId id="541" r:id="rId20"/>
    <p:sldId id="547" r:id="rId21"/>
    <p:sldId id="549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Dosis ExtraBold" pitchFamily="2" charset="0"/>
      <p:bold r:id="rId30"/>
    </p:embeddedFont>
    <p:embeddedFont>
      <p:font typeface="Dosis Medium" pitchFamily="2" charset="0"/>
      <p:regular r:id="rId31"/>
    </p:embeddedFont>
    <p:embeddedFont>
      <p:font typeface="Dosis SemiBold" pitchFamily="2" charset="0"/>
      <p:regular r:id="rId32"/>
      <p:bold r:id="rId33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D52"/>
    <a:srgbClr val="411E5A"/>
    <a:srgbClr val="414141"/>
    <a:srgbClr val="280A3C"/>
    <a:srgbClr val="D8D8D8"/>
    <a:srgbClr val="FFB200"/>
    <a:srgbClr val="6E4B87"/>
    <a:srgbClr val="F0462D"/>
    <a:srgbClr val="EEEEEE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16" autoAdjust="0"/>
    <p:restoredTop sz="86395"/>
  </p:normalViewPr>
  <p:slideViewPr>
    <p:cSldViewPr snapToGrid="0">
      <p:cViewPr varScale="1">
        <p:scale>
          <a:sx n="79" d="100"/>
          <a:sy n="79" d="100"/>
        </p:scale>
        <p:origin x="946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3759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767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07/06/2022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cid:image008.jpg@01D720C6.36B4A1E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584405" y="1613118"/>
            <a:ext cx="49023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>
                <a:solidFill>
                  <a:srgbClr val="411E5A"/>
                </a:solidFill>
                <a:latin typeface="Dosis ExtraBold" pitchFamily="2" charset="0"/>
              </a:rPr>
              <a:t>BRAVOS Mobile:</a:t>
            </a:r>
          </a:p>
          <a:p>
            <a:endParaRPr lang="pt-BR" sz="4600" dirty="0">
              <a:solidFill>
                <a:srgbClr val="411E5A"/>
              </a:solidFill>
              <a:latin typeface="Dosis ExtraBold" pitchFamily="2" charset="0"/>
            </a:endParaRPr>
          </a:p>
          <a:p>
            <a:r>
              <a:rPr lang="pt-BR" sz="4600" dirty="0">
                <a:solidFill>
                  <a:srgbClr val="411E5A"/>
                </a:solidFill>
                <a:latin typeface="Dosis ExtraBold" pitchFamily="2" charset="0"/>
              </a:rPr>
              <a:t>Alteração Identidade Visual VW 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1056400" y="272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Avaliação de Seminovos: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0" name="Imagem 9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6BE3DDA2-2132-456C-B90E-FD756CDDF2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7971" y="225972"/>
            <a:ext cx="5400040" cy="3086735"/>
          </a:xfrm>
          <a:prstGeom prst="rect">
            <a:avLst/>
          </a:prstGeom>
        </p:spPr>
      </p:pic>
      <p:pic>
        <p:nvPicPr>
          <p:cNvPr id="12" name="Imagem 11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DFB2614C-A130-49E9-A952-4DFA21255C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5935" y="3478834"/>
            <a:ext cx="5400040" cy="306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4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1027992" y="255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Aprovação de Proposta: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2" name="Imagem 1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898DA455-D4D9-443C-98A2-61DE6CA503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3627" y="1690015"/>
            <a:ext cx="6063275" cy="347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63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10960" y="2437204"/>
            <a:ext cx="4432903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Check-In de Oficina – Quadro </a:t>
            </a:r>
            <a:r>
              <a:rPr lang="pt-BR" sz="4300">
                <a:solidFill>
                  <a:srgbClr val="FFB200"/>
                </a:solidFill>
                <a:latin typeface="Dosis ExtraBold" pitchFamily="2" charset="0"/>
              </a:rPr>
              <a:t>de Agendamento:</a:t>
            </a:r>
            <a:endParaRPr lang="pt-BR" sz="4300" dirty="0">
              <a:solidFill>
                <a:srgbClr val="FFB200"/>
              </a:solidFill>
              <a:latin typeface="Dosis ExtraBold" pitchFamily="2" charset="0"/>
            </a:endParaRP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0" name="Imagem 9" descr="Interface gráfica do usuário, Aplicativo, Tabela&#10;&#10;Descrição gerada automaticamente">
            <a:extLst>
              <a:ext uri="{FF2B5EF4-FFF2-40B4-BE49-F238E27FC236}">
                <a16:creationId xmlns:a16="http://schemas.microsoft.com/office/drawing/2014/main" id="{673B5196-FFE0-4BEF-B32D-B0C80A3F6D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1136" y="1764314"/>
            <a:ext cx="5808980" cy="332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53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51600" y="272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Check-In de Oficina – Cliente: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9" name="Imagem 8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8CDC3073-8C51-4436-9726-FF79E1AC0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8449" y="1794787"/>
            <a:ext cx="5861667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36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51600" y="2721114"/>
            <a:ext cx="4432903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Check-In de Oficina – Check-in Impresso: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F135FEE-1618-4E83-A784-5DC3139125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8964" y="1081087"/>
            <a:ext cx="6354705" cy="439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573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61760" y="272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Visualização de O.S.: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8" name="Imagem 7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359B46C-C8CA-4D27-AF00-D69618EA9F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5230" y="291294"/>
            <a:ext cx="5400040" cy="3089275"/>
          </a:xfrm>
          <a:prstGeom prst="rect">
            <a:avLst/>
          </a:prstGeom>
        </p:spPr>
      </p:pic>
      <p:pic>
        <p:nvPicPr>
          <p:cNvPr id="10" name="Imagem 9" descr="Tabela&#10;&#10;Descrição gerada automaticamente">
            <a:extLst>
              <a:ext uri="{FF2B5EF4-FFF2-40B4-BE49-F238E27FC236}">
                <a16:creationId xmlns:a16="http://schemas.microsoft.com/office/drawing/2014/main" id="{1543BB80-1730-421B-9C32-56D57BA6C6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5230" y="3506074"/>
            <a:ext cx="5400040" cy="309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52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02310" y="2617521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Encerramento de O.S.: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8" name="Imagem 7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EF9A54EE-528C-41C7-8EC0-A0243E1C42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9650" y="213272"/>
            <a:ext cx="5400040" cy="3112135"/>
          </a:xfrm>
          <a:prstGeom prst="rect">
            <a:avLst/>
          </a:prstGeom>
        </p:spPr>
      </p:pic>
      <p:pic>
        <p:nvPicPr>
          <p:cNvPr id="9" name="Imagem 8" descr="Interface gráfica do usuário&#10;&#10;Descrição gerada automaticamente">
            <a:extLst>
              <a:ext uri="{FF2B5EF4-FFF2-40B4-BE49-F238E27FC236}">
                <a16:creationId xmlns:a16="http://schemas.microsoft.com/office/drawing/2014/main" id="{80984717-2815-441D-AF1E-2E43642C3E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9650" y="3455708"/>
            <a:ext cx="5400040" cy="314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29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61760" y="272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Aprovação de Desconto: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8" name="Imagem 7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0B5483E4-BB50-4B7A-991D-798726A846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6049" y="1723072"/>
            <a:ext cx="5914067" cy="341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48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920" y="0"/>
            <a:ext cx="6911646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1684887" y="925788"/>
            <a:ext cx="2888785" cy="5181600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936623" y="2611605"/>
            <a:ext cx="473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Controle de Qualidade: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960" y="0"/>
            <a:ext cx="781304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8" name="Imagem 7" descr="Tabela&#10;&#10;Descrição gerada automaticamente">
            <a:extLst>
              <a:ext uri="{FF2B5EF4-FFF2-40B4-BE49-F238E27FC236}">
                <a16:creationId xmlns:a16="http://schemas.microsoft.com/office/drawing/2014/main" id="{E8EE63FB-E199-4EDE-9C37-8DE49AD412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1468" y="243799"/>
            <a:ext cx="5321351" cy="3017977"/>
          </a:xfrm>
          <a:prstGeom prst="rect">
            <a:avLst/>
          </a:prstGeom>
        </p:spPr>
      </p:pic>
      <p:pic>
        <p:nvPicPr>
          <p:cNvPr id="9" name="Imagem 8" descr="Interface gráfica do usuário, Aplicativo, Tabela&#10;&#10;Descrição gerada automaticamente">
            <a:extLst>
              <a:ext uri="{FF2B5EF4-FFF2-40B4-BE49-F238E27FC236}">
                <a16:creationId xmlns:a16="http://schemas.microsoft.com/office/drawing/2014/main" id="{791F32F5-3247-4F8A-A79E-4D3F96E770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1467" y="3429779"/>
            <a:ext cx="5321351" cy="306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05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320" y="0"/>
            <a:ext cx="836168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686077" y="2954794"/>
            <a:ext cx="443290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Relatório de C.Q: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0"/>
            <a:ext cx="7589157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9" name="Imagem 8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D8B932C3-AA7C-4BD8-BEEC-C9E4C2574B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5933" y="117854"/>
            <a:ext cx="5742889" cy="3216709"/>
          </a:xfrm>
          <a:prstGeom prst="rect">
            <a:avLst/>
          </a:prstGeom>
        </p:spPr>
      </p:pic>
      <p:pic>
        <p:nvPicPr>
          <p:cNvPr id="10" name="Imagem 9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01A85714-537E-4966-AD7B-FD9BB8C9D2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5934" y="3523438"/>
            <a:ext cx="5742888" cy="314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0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text, monitor&#10;&#10;Description automatically generated">
            <a:extLst>
              <a:ext uri="{FF2B5EF4-FFF2-40B4-BE49-F238E27FC236}">
                <a16:creationId xmlns:a16="http://schemas.microsoft.com/office/drawing/2014/main" id="{A8B3418B-2902-3746-AA8E-01BCF3BF8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93" y="2884606"/>
            <a:ext cx="4250630" cy="3379476"/>
          </a:xfrm>
          <a:prstGeom prst="rect">
            <a:avLst/>
          </a:prstGeom>
        </p:spPr>
      </p:pic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6CE4AF33-904D-2A41-9943-CC6D8954D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93404" cy="6858000"/>
          </a:xfrm>
          <a:prstGeom prst="rect">
            <a:avLst/>
          </a:prstGeom>
        </p:spPr>
      </p:pic>
      <p:pic>
        <p:nvPicPr>
          <p:cNvPr id="9" name="Picture 8" descr="A person working on a computer&#10;&#10;Description automatically generated with medium confidence">
            <a:extLst>
              <a:ext uri="{FF2B5EF4-FFF2-40B4-BE49-F238E27FC236}">
                <a16:creationId xmlns:a16="http://schemas.microsoft.com/office/drawing/2014/main" id="{609EB9EA-49A6-A344-BBB5-4A6EA5BCC1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0" y="1012832"/>
            <a:ext cx="6813433" cy="5840085"/>
          </a:xfrm>
          <a:prstGeom prst="rect">
            <a:avLst/>
          </a:prstGeom>
        </p:spPr>
      </p:pic>
      <p:sp>
        <p:nvSpPr>
          <p:cNvPr id="14" name="CaixaDeTexto 25">
            <a:extLst>
              <a:ext uri="{FF2B5EF4-FFF2-40B4-BE49-F238E27FC236}">
                <a16:creationId xmlns:a16="http://schemas.microsoft.com/office/drawing/2014/main" id="{F1B51BDD-E12D-7240-9271-27C1A59EC7B2}"/>
              </a:ext>
            </a:extLst>
          </p:cNvPr>
          <p:cNvSpPr txBox="1"/>
          <p:nvPr/>
        </p:nvSpPr>
        <p:spPr>
          <a:xfrm>
            <a:off x="4005093" y="85137"/>
            <a:ext cx="77343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300" dirty="0">
                <a:solidFill>
                  <a:srgbClr val="FFB915"/>
                </a:solidFill>
                <a:latin typeface="Dosis ExtraBold" pitchFamily="2" charset="0"/>
              </a:rPr>
              <a:t>Orientação Obtida junto a VW: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srgbClr val="FFB915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8" name="Retângulo 20">
            <a:extLst>
              <a:ext uri="{FF2B5EF4-FFF2-40B4-BE49-F238E27FC236}">
                <a16:creationId xmlns:a16="http://schemas.microsoft.com/office/drawing/2014/main" id="{AAF0F342-90E3-B141-A565-7F3277E21E94}"/>
              </a:ext>
            </a:extLst>
          </p:cNvPr>
          <p:cNvSpPr/>
          <p:nvPr/>
        </p:nvSpPr>
        <p:spPr>
          <a:xfrm>
            <a:off x="4871844" y="828780"/>
            <a:ext cx="72874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escolha do logo vai variar conforme a cor de fundo das aplicações, de maneira geral </a:t>
            </a:r>
            <a:r>
              <a:rPr lang="pt-BR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 novo conceito</a:t>
            </a:r>
            <a:r>
              <a:rPr lang="pt-B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da marca prevê fundo azul e logo branco, mas nada impede o uso das outras versões para melhor contraste, como exemplo abaixo, para fundo branco/ cinza recomendamos a opção </a:t>
            </a:r>
            <a:r>
              <a:rPr lang="pt-BR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dark</a:t>
            </a:r>
            <a:r>
              <a:rPr lang="pt-B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blue. A versão antiga 3D era padrão e não permitia flexibilização, já o novo logo pode ser usado nas 4 versões:</a:t>
            </a:r>
            <a:r>
              <a:rPr lang="pt-B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DarkBlue</a:t>
            </a:r>
            <a:r>
              <a:rPr lang="pt-B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pt-BR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LightBlue</a:t>
            </a:r>
            <a:r>
              <a:rPr lang="pt-B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Black e White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rgbClr val="6E4B86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5161D75-9AF8-4278-9C95-757CEC8096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A84B3F24-601D-422B-8360-EBA80CE8B0F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393" y="3602689"/>
            <a:ext cx="3600450" cy="1800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233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320" y="0"/>
            <a:ext cx="836168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863904" y="272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Relatório de Leads: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0"/>
            <a:ext cx="7589157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8" name="Imagem 7" descr="Uma imagem contendo Tabela&#10;&#10;Descrição gerada automaticamente">
            <a:extLst>
              <a:ext uri="{FF2B5EF4-FFF2-40B4-BE49-F238E27FC236}">
                <a16:creationId xmlns:a16="http://schemas.microsoft.com/office/drawing/2014/main" id="{ED5F125A-8553-4EA6-815C-28671309F3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5160" y="1721144"/>
            <a:ext cx="5942556" cy="341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3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584405" y="2743574"/>
            <a:ext cx="49023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>
                <a:solidFill>
                  <a:srgbClr val="411E5A"/>
                </a:solidFill>
                <a:latin typeface="Dosis ExtraBold" pitchFamily="2" charset="0"/>
              </a:rPr>
              <a:t>Obrigado !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9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54FEA199-6E45-433E-BA3B-56580D0F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85" y="0"/>
            <a:ext cx="6393651" cy="6673016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90A46E8-C46A-43EF-9D4C-4727A52169AD}"/>
              </a:ext>
            </a:extLst>
          </p:cNvPr>
          <p:cNvSpPr/>
          <p:nvPr/>
        </p:nvSpPr>
        <p:spPr>
          <a:xfrm rot="16200000">
            <a:off x="9181942" y="814447"/>
            <a:ext cx="2077493" cy="3996934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60705033-5D40-427D-B7F9-A36362EA7837}"/>
              </a:ext>
            </a:extLst>
          </p:cNvPr>
          <p:cNvSpPr/>
          <p:nvPr/>
        </p:nvSpPr>
        <p:spPr>
          <a:xfrm>
            <a:off x="8222222" y="1852450"/>
            <a:ext cx="3503751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Alteração BRAVOS Mobile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7EE298AB-1CA0-4222-82EF-073157F72D8F}"/>
              </a:ext>
            </a:extLst>
          </p:cNvPr>
          <p:cNvSpPr/>
          <p:nvPr/>
        </p:nvSpPr>
        <p:spPr>
          <a:xfrm>
            <a:off x="7126514" y="4025610"/>
            <a:ext cx="45476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/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Amostragem de telas alteradas no BRAVOS Mobile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79A0E-2C9E-4EF3-A912-1B5DFC50A1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36A50-8832-4134-A3AC-49ADBEF2C8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222222" cy="6660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5D484-A67B-4B74-9505-8C54B529F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57143" cy="6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7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92240" y="2421831"/>
            <a:ext cx="443290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Login APK: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4D190681-88E5-432B-AF81-8441DA9D8BB3}"/>
              </a:ext>
            </a:extLst>
          </p:cNvPr>
          <p:cNvSpPr txBox="1"/>
          <p:nvPr/>
        </p:nvSpPr>
        <p:spPr>
          <a:xfrm>
            <a:off x="792240" y="3175884"/>
            <a:ext cx="35185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Medium" panose="02010603020202060003" pitchFamily="2" charset="0"/>
              </a:rPr>
              <a:t>Alterado para o  novo logotipo na tela principal de login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5" name="Imagem 1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A440D796-34AB-401B-8B62-8DCA8FD895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8844" y="1448162"/>
            <a:ext cx="6135207" cy="36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1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6ED02C9C-B6E0-4ED3-BDBC-7FA6BE55CE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476"/>
            <a:ext cx="9771428" cy="6019048"/>
          </a:xfrm>
          <a:prstGeom prst="rect">
            <a:avLst/>
          </a:prstGeom>
        </p:spPr>
      </p:pic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A32147D1-5F8F-4FBA-82BB-9C986C7F913B}"/>
              </a:ext>
            </a:extLst>
          </p:cNvPr>
          <p:cNvSpPr/>
          <p:nvPr/>
        </p:nvSpPr>
        <p:spPr>
          <a:xfrm rot="5400000">
            <a:off x="1494972" y="-914401"/>
            <a:ext cx="5370287" cy="8650514"/>
          </a:xfrm>
          <a:prstGeom prst="round2SameRect">
            <a:avLst>
              <a:gd name="adj1" fmla="val 39370"/>
              <a:gd name="adj2" fmla="val 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EACFCD-E3CB-47BE-B4A2-21DA116DB4BB}"/>
              </a:ext>
            </a:extLst>
          </p:cNvPr>
          <p:cNvSpPr/>
          <p:nvPr/>
        </p:nvSpPr>
        <p:spPr>
          <a:xfrm>
            <a:off x="537030" y="1496407"/>
            <a:ext cx="11277600" cy="3859363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tângulo 27">
            <a:extLst>
              <a:ext uri="{FF2B5EF4-FFF2-40B4-BE49-F238E27FC236}">
                <a16:creationId xmlns:a16="http://schemas.microsoft.com/office/drawing/2014/main" id="{CDA9915D-8892-441F-8C99-51D8631ABC07}"/>
              </a:ext>
            </a:extLst>
          </p:cNvPr>
          <p:cNvSpPr/>
          <p:nvPr/>
        </p:nvSpPr>
        <p:spPr>
          <a:xfrm>
            <a:off x="1521066" y="2702970"/>
            <a:ext cx="637325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Logotipo durante o uso do BRAVOS Mobile.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30501D05-9A53-4CB5-B066-08903C0F9D26}"/>
              </a:ext>
            </a:extLst>
          </p:cNvPr>
          <p:cNvSpPr/>
          <p:nvPr/>
        </p:nvSpPr>
        <p:spPr>
          <a:xfrm>
            <a:off x="7749153" y="2549082"/>
            <a:ext cx="34805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Dosis SemiBold" panose="02010703020202060003" pitchFamily="2" charset="0"/>
              </a:rPr>
              <a:t>Em todas as telas a seguir, será possível visualizar o logotipo no cabeçalho (Canto superior esquerdo).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0E5A5E8-7B89-4533-86F6-74EE343E03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0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246968" y="-42691"/>
            <a:ext cx="2888785" cy="7037281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552602" y="2060177"/>
            <a:ext cx="49406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Configuração de Rede: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4D190681-88E5-432B-AF81-8441DA9D8BB3}"/>
              </a:ext>
            </a:extLst>
          </p:cNvPr>
          <p:cNvSpPr txBox="1"/>
          <p:nvPr/>
        </p:nvSpPr>
        <p:spPr>
          <a:xfrm>
            <a:off x="731520" y="3429000"/>
            <a:ext cx="3882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Dosis Medium" panose="02010603020202060003" pitchFamily="2" charset="0"/>
              </a:rPr>
              <a:t>Ajuste no canto superior esquerdo nas configurações.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0" name="Imagem 9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197B8EF7-2EEF-4A88-B77F-1BB234889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5519" y="1785404"/>
            <a:ext cx="5753093" cy="328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61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1305984" y="2975829"/>
            <a:ext cx="443290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Dashboard: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0" name="Imagem 9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867C6745-B7A6-4966-8843-72786B9224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2854" y="1625600"/>
            <a:ext cx="5889246" cy="338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56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1074794" y="2721114"/>
            <a:ext cx="433856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Ficha de Atendimento: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0" name="Imagem 9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1C9D488B-4DCA-4C51-B0E3-13D71F9C3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4956" y="277857"/>
            <a:ext cx="4878852" cy="2810618"/>
          </a:xfrm>
          <a:prstGeom prst="rect">
            <a:avLst/>
          </a:prstGeom>
        </p:spPr>
      </p:pic>
      <p:pic>
        <p:nvPicPr>
          <p:cNvPr id="12" name="Imagem 11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236B1E9E-F5FE-4878-9DC9-C1D7D17E3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4956" y="3371343"/>
            <a:ext cx="4923068" cy="281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659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843947" y="2551114"/>
            <a:ext cx="44329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Consulta de estoque: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10" name="Imagem 9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0D90FB57-1DBB-4713-A5C7-A15C7E4B7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7758" y="167185"/>
            <a:ext cx="5400040" cy="3091815"/>
          </a:xfrm>
          <a:prstGeom prst="rect">
            <a:avLst/>
          </a:prstGeom>
        </p:spPr>
      </p:pic>
      <p:pic>
        <p:nvPicPr>
          <p:cNvPr id="12" name="Imagem 1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A859C7DA-6124-4F88-A627-279AFB3420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7758" y="3473488"/>
            <a:ext cx="5400040" cy="312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55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4198</TotalTime>
  <Words>233</Words>
  <Application>Microsoft Office PowerPoint</Application>
  <PresentationFormat>Widescreen</PresentationFormat>
  <Paragraphs>30</Paragraphs>
  <Slides>21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8" baseType="lpstr">
      <vt:lpstr>Dosis ExtraBold</vt:lpstr>
      <vt:lpstr>Arial</vt:lpstr>
      <vt:lpstr>Calibri</vt:lpstr>
      <vt:lpstr>Dosis Medium</vt:lpstr>
      <vt:lpstr>Calibri Light</vt:lpstr>
      <vt:lpstr>Dosis SemiBold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lastModifiedBy>Fabio Rogerio da Silva Gomes</cp:lastModifiedBy>
  <cp:revision>641</cp:revision>
  <dcterms:created xsi:type="dcterms:W3CDTF">2020-06-26T23:06:56Z</dcterms:created>
  <dcterms:modified xsi:type="dcterms:W3CDTF">2022-06-07T19:20:58Z</dcterms:modified>
</cp:coreProperties>
</file>