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  <p:sldMasterId id="2147483648" r:id="rId5"/>
  </p:sldMasterIdLst>
  <p:notesMasterIdLst>
    <p:notesMasterId r:id="rId21"/>
  </p:notesMasterIdLst>
  <p:sldIdLst>
    <p:sldId id="2147473004" r:id="rId6"/>
    <p:sldId id="2147473019" r:id="rId7"/>
    <p:sldId id="2147473029" r:id="rId8"/>
    <p:sldId id="2147473012" r:id="rId9"/>
    <p:sldId id="2147473021" r:id="rId10"/>
    <p:sldId id="2147473030" r:id="rId11"/>
    <p:sldId id="2147473020" r:id="rId12"/>
    <p:sldId id="2147473028" r:id="rId13"/>
    <p:sldId id="2147473009" r:id="rId14"/>
    <p:sldId id="2147473024" r:id="rId15"/>
    <p:sldId id="2147473025" r:id="rId16"/>
    <p:sldId id="2147473031" r:id="rId17"/>
    <p:sldId id="2147473032" r:id="rId18"/>
    <p:sldId id="2147473033" r:id="rId19"/>
    <p:sldId id="539" r:id="rId20"/>
  </p:sldIdLst>
  <p:sldSz cx="12192000" cy="6858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Dosis" pitchFamily="2" charset="0"/>
      <p:regular r:id="rId26"/>
      <p:bold r:id="rId27"/>
    </p:embeddedFont>
    <p:embeddedFont>
      <p:font typeface="Dosis ExtraBold" pitchFamily="2" charset="0"/>
      <p:bold r:id="rId28"/>
    </p:embeddedFont>
    <p:embeddedFont>
      <p:font typeface="Dosis Medium" pitchFamily="2" charset="0"/>
      <p:regular r:id="rId29"/>
    </p:embeddedFont>
    <p:embeddedFont>
      <p:font typeface="Roboto" panose="02000000000000000000" pitchFamily="2" charset="0"/>
      <p:regular r:id="rId30"/>
      <p:bold r:id="rId31"/>
      <p:italic r:id="rId32"/>
      <p:boldItalic r:id="rId33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200"/>
    <a:srgbClr val="414141"/>
    <a:srgbClr val="280A3C"/>
    <a:srgbClr val="F0462D"/>
    <a:srgbClr val="411E5A"/>
    <a:srgbClr val="F0F0F0"/>
    <a:srgbClr val="6E4B87"/>
    <a:srgbClr val="F2F2F2"/>
    <a:srgbClr val="FFFFFF"/>
    <a:srgbClr val="224D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4A9867-4220-335B-0C2E-57ED1F16B3D3}" v="34" dt="2023-05-02T16:43:59.278"/>
    <p1510:client id="{04769C61-AB08-A2A6-AF82-6016E54AFA1A}" v="91" dt="2023-05-08T18:49:46.256"/>
    <p1510:client id="{1122BAEC-E8D4-EC22-9283-C5D7D6746EFA}" v="870" dt="2023-05-05T20:13:57.070"/>
    <p1510:client id="{190482B2-9B06-2E2E-15BB-558BD3A39431}" v="108" dt="2023-05-09T11:21:15.094"/>
    <p1510:client id="{1AD6CE7F-868A-915C-154C-3C1E436F812D}" v="938" dt="2023-05-08T19:59:41.697"/>
    <p1510:client id="{2C01CB61-D5E5-B0ED-CEB7-E2ACBB1559CE}" v="15" dt="2023-05-04T11:11:44.507"/>
    <p1510:client id="{4C5421D5-E46D-9C2D-FA40-35E0B7396C7B}" v="281" dt="2023-05-05T15:32:48.704"/>
    <p1510:client id="{4E84712D-6B55-BF5B-B063-FDB833159A37}" v="39" dt="2023-05-05T20:28:21.850"/>
    <p1510:client id="{56C5D87C-476A-AC67-B04A-B9484FF3D754}" v="685" dt="2023-05-05T18:13:32.603"/>
    <p1510:client id="{6EF1D545-F316-2770-0530-FB630A139BF6}" v="156" dt="2023-05-02T16:52:19.839"/>
    <p1510:client id="{898230D0-59DB-8547-B852-D2C37A0353DE}" v="1272" dt="2023-05-09T00:10:34.308"/>
    <p1510:client id="{A176D7E2-445C-E5DA-C334-1B46F893199C}" v="366" dt="2023-05-05T19:10:00.816"/>
    <p1510:client id="{A599C3BE-67EF-8A32-C037-96375E766124}" v="1" dt="2023-05-10T12:08:25.342"/>
    <p1510:client id="{B84F426F-2684-7439-7434-5B27BC21B813}" v="3" dt="2023-05-09T19:38:17.877"/>
    <p1510:client id="{D1ADD07D-33D7-F936-CB32-B9009DCA52E0}" v="1" dt="2023-05-02T17:11:26.603"/>
    <p1510:client id="{D880BF0E-6CD6-B9ED-921A-A702E5F2C9AD}" v="1019" dt="2023-05-08T17:29:18.083"/>
    <p1510:client id="{E6075A65-A9E4-2DFB-6500-2DF7E73A3121}" v="698" dt="2023-05-03T18:53:17.938"/>
    <p1510:client id="{EE71A51C-A501-DA65-7A73-709279C5B308}" v="363" dt="2023-05-08T18:54:58.525"/>
    <p1510:client id="{EF4FA873-B095-A4BB-6B3B-BD38BBDE4870}" v="1137" dt="2023-05-08T16:39:58.624"/>
    <p1510:client id="{F62284EC-9001-028F-4D95-931D28AA454F}" v="2" dt="2023-05-18T14:48:12.7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9049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971F7B-42AA-F239-D3EF-12D299C532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B8A866-7292-7468-4C39-CB035EEE63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8A7C02-27E3-0154-8D62-BB1DF65A1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731DE7-4FD5-8398-4EBE-74B71EFE3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A0D1A03-DEE1-2526-B327-3AA6F784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4828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09C5A0-900D-CCAE-FC84-B29D43A6D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7CD7B43-8F16-2EB9-09D0-53AE806D1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651FDA2-4673-328B-3D9F-FE164A0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0569B2B-F59D-E511-0B37-9E4A4949D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D53D59-81E1-A488-89C2-4B0A5C90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5928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7E54AD-95AB-9EAB-20D3-E026B8052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EB5A09A-EE3E-648E-6D17-113D8580FF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7D8D43-EFF2-B8E8-130F-9DE67440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640051-F620-6472-37E4-76B686AF3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F39AEDD-052D-B730-A885-AFDBFE11A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0433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0E5B54-CCB8-FC52-9C55-B7A77DE5C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6EB5999-7ACE-437D-3863-6ABDE1F98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8BE4453-1EB0-7D1B-DD91-6D03BC057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34090D0-96FC-8606-B387-5FDB36BAD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5D73E09-A13E-9678-6BB2-2D544851C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8EA8C53-61D1-6E04-5E80-5407F197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7207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AD5CEE-980D-BED2-F23F-203808BD2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37BA4E1-5BD2-398A-ABC7-2B71C6F86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82FE701-5AB2-C880-3C22-EF996E81D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F05FB85-6A16-BDC8-0F3F-62B211CBFB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6E2B633-EF86-7C9A-F34D-75CDAF5252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CE0F453-AB84-9233-9092-9DB9449C6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5CCA8F6-65E1-1929-B2F2-1EDD53C03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8CC57BE-F35A-E1A4-7F2D-60E0D4BEF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09830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7BF9F0-7D9B-8DEA-3437-18E27F743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86D15D7-35E7-6AED-8304-67B6320BC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5D037AE-240F-448A-3A79-4BEB65F6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9FB95AE-91BF-3F8E-9F14-92FC2A6D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23134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7ECC629-111E-FAD6-D319-D8433801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DE7B781-65CC-DDA8-A2FC-21381FF40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C41AF94-8DF8-BB38-E5EF-27F3CA83C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07391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7F21F6-2232-4C74-AAAF-1704F9137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E0EC52F-DB77-CF33-1D49-101E56923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2F803AE-D00E-B000-DEE5-3BFE6E4E8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07DAF08-9063-410A-2F4B-A2D2B8F16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3A84799-25F5-B73C-B4E2-39125C1AB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C3C533F-A281-E20C-75D4-9E265C2BE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2270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26CD2D-ED2B-8E2A-4994-606B4457C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DA079A5-33FB-502D-1D20-386A62B576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1F38AF-DB43-2E5A-9FCC-46CD33F05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0CE4F0F-9B72-0D02-4602-2B9448518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F8C26C7-F728-CE62-8235-2DE529671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85EC838-8801-3C28-5462-AC5058831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96750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8AD708-7099-BB3A-C956-CAAC1DD8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C81335B-36E7-62E2-9393-479E1F385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E235F6-4BF2-5B96-4AD9-100118FBE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67405C9-2727-83EE-4E50-CC8236F38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8D4EB91-155B-FE72-31A1-2A7F223C2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858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E603C24-81B4-E5B9-AC46-07C0209DBD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10B9D16-CA5C-B7BB-BB0E-25844FC062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19993B-2224-5DA2-AADE-0571C245E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455649D-8D8B-FFDE-A5A6-29E7DEB82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AEFBE3D-0CEF-3B8A-D390-1303BBBF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7780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9451E32-E229-077C-C767-1AF4103D6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0F39283-92D9-E2A0-A61D-B3ACBBA82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0DB76AE-7766-74D5-9E7B-58731066E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FAFA4-D3AF-4CDD-A85C-903504EA87BA}" type="datetimeFigureOut">
              <a:rPr lang="pt-BR" smtClean="0"/>
              <a:t>18/05/2023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4E3DBF-DBAD-39CB-FCC6-E65067B07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265F24-E1C2-8334-733B-7F904E9C9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356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4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4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7.png"/><Relationship Id="rId7" Type="http://schemas.openxmlformats.org/officeDocument/2006/relationships/image" Target="../media/image4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svg"/><Relationship Id="rId11" Type="http://schemas.openxmlformats.org/officeDocument/2006/relationships/image" Target="../media/image42.png"/><Relationship Id="rId5" Type="http://schemas.openxmlformats.org/officeDocument/2006/relationships/image" Target="../media/image38.png"/><Relationship Id="rId10" Type="http://schemas.openxmlformats.org/officeDocument/2006/relationships/image" Target="../media/image14.svg"/><Relationship Id="rId4" Type="http://schemas.microsoft.com/office/2007/relationships/hdphoto" Target="../media/hdphoto1.wdp"/><Relationship Id="rId9" Type="http://schemas.openxmlformats.org/officeDocument/2006/relationships/image" Target="../media/image41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2.png"/><Relationship Id="rId7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4.svg"/><Relationship Id="rId10" Type="http://schemas.openxmlformats.org/officeDocument/2006/relationships/image" Target="../media/image25.png"/><Relationship Id="rId4" Type="http://schemas.openxmlformats.org/officeDocument/2006/relationships/image" Target="../media/image13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tângulo 15">
            <a:extLst>
              <a:ext uri="{FF2B5EF4-FFF2-40B4-BE49-F238E27FC236}">
                <a16:creationId xmlns:a16="http://schemas.microsoft.com/office/drawing/2014/main" id="{6ED9C9C2-0C1A-E86D-9B21-F8A35EBCA2AB}"/>
              </a:ext>
            </a:extLst>
          </p:cNvPr>
          <p:cNvSpPr/>
          <p:nvPr/>
        </p:nvSpPr>
        <p:spPr>
          <a:xfrm rot="5400000" flipH="1">
            <a:off x="7728226" y="-2739"/>
            <a:ext cx="45719" cy="6574062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tângulo 15">
            <a:extLst>
              <a:ext uri="{FF2B5EF4-FFF2-40B4-BE49-F238E27FC236}">
                <a16:creationId xmlns:a16="http://schemas.microsoft.com/office/drawing/2014/main" id="{3419C06C-5162-75AE-A315-BF50A957F213}"/>
              </a:ext>
            </a:extLst>
          </p:cNvPr>
          <p:cNvSpPr/>
          <p:nvPr/>
        </p:nvSpPr>
        <p:spPr>
          <a:xfrm rot="5400000">
            <a:off x="6983614" y="966538"/>
            <a:ext cx="45719" cy="5069076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3" name="Gráfico 42">
            <a:extLst>
              <a:ext uri="{FF2B5EF4-FFF2-40B4-BE49-F238E27FC236}">
                <a16:creationId xmlns:a16="http://schemas.microsoft.com/office/drawing/2014/main" id="{B55B3A44-E1B2-408F-E5BB-29826824FF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619801" y="5326348"/>
            <a:ext cx="1144397" cy="1140235"/>
          </a:xfrm>
          <a:prstGeom prst="rect">
            <a:avLst/>
          </a:prstGeom>
        </p:spPr>
      </p:pic>
      <p:sp>
        <p:nvSpPr>
          <p:cNvPr id="45" name="Retângulo 44">
            <a:extLst>
              <a:ext uri="{FF2B5EF4-FFF2-40B4-BE49-F238E27FC236}">
                <a16:creationId xmlns:a16="http://schemas.microsoft.com/office/drawing/2014/main" id="{DAC2338C-2165-BAF3-F75C-4F73BDECA50A}"/>
              </a:ext>
            </a:extLst>
          </p:cNvPr>
          <p:cNvSpPr/>
          <p:nvPr/>
        </p:nvSpPr>
        <p:spPr>
          <a:xfrm>
            <a:off x="7145449" y="3841626"/>
            <a:ext cx="6357810" cy="129266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chemeClr val="bg1"/>
                </a:solidFill>
                <a:latin typeface="Dosis"/>
              </a:rPr>
              <a:t>Acompanhe aqui as novidades da versão</a:t>
            </a:r>
            <a:endParaRPr kumimoji="0" lang="pt-BR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6000">
                <a:solidFill>
                  <a:srgbClr val="FFB200"/>
                </a:solidFill>
                <a:latin typeface="Dosis ExtraBold"/>
              </a:rPr>
              <a:t>7.100.20</a:t>
            </a:r>
            <a:endParaRPr lang="pt-BR" sz="6000" b="0" i="0" u="none" strike="noStrike" kern="1200" cap="none" spc="0" normalizeH="0" baseline="0" noProof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5C571F85-63FA-CB05-B394-C959A6F30183}"/>
              </a:ext>
            </a:extLst>
          </p:cNvPr>
          <p:cNvSpPr/>
          <p:nvPr/>
        </p:nvSpPr>
        <p:spPr>
          <a:xfrm flipH="1">
            <a:off x="-1" y="0"/>
            <a:ext cx="4388639" cy="6858000"/>
          </a:xfrm>
          <a:prstGeom prst="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D50B5CEB-DCC0-7F09-A71D-B41DC57E97B9}"/>
              </a:ext>
            </a:extLst>
          </p:cNvPr>
          <p:cNvGrpSpPr/>
          <p:nvPr/>
        </p:nvGrpSpPr>
        <p:grpSpPr>
          <a:xfrm>
            <a:off x="-367559" y="398329"/>
            <a:ext cx="1874066" cy="1372338"/>
            <a:chOff x="43968" y="5049972"/>
            <a:chExt cx="1874066" cy="1372338"/>
          </a:xfrm>
        </p:grpSpPr>
        <p:pic>
          <p:nvPicPr>
            <p:cNvPr id="22" name="Gráfico 21">
              <a:extLst>
                <a:ext uri="{FF2B5EF4-FFF2-40B4-BE49-F238E27FC236}">
                  <a16:creationId xmlns:a16="http://schemas.microsoft.com/office/drawing/2014/main" id="{4DA40F41-6957-A954-9F46-29BE7674D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0687" y="5049972"/>
              <a:ext cx="1377347" cy="1372338"/>
            </a:xfrm>
            <a:prstGeom prst="rect">
              <a:avLst/>
            </a:prstGeom>
          </p:spPr>
        </p:pic>
        <p:pic>
          <p:nvPicPr>
            <p:cNvPr id="30" name="Gráfico 3">
              <a:extLst>
                <a:ext uri="{FF2B5EF4-FFF2-40B4-BE49-F238E27FC236}">
                  <a16:creationId xmlns:a16="http://schemas.microsoft.com/office/drawing/2014/main" id="{A8D0DC72-DDA2-3A6A-9922-1798B1BE33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76418"/>
            <a:stretch/>
          </p:blipFill>
          <p:spPr>
            <a:xfrm>
              <a:off x="43968" y="5049972"/>
              <a:ext cx="324813" cy="1372338"/>
            </a:xfrm>
            <a:prstGeom prst="rect">
              <a:avLst/>
            </a:prstGeom>
          </p:spPr>
        </p:pic>
      </p:grpSp>
      <p:pic>
        <p:nvPicPr>
          <p:cNvPr id="12" name="Imagem 11">
            <a:extLst>
              <a:ext uri="{FF2B5EF4-FFF2-40B4-BE49-F238E27FC236}">
                <a16:creationId xmlns:a16="http://schemas.microsoft.com/office/drawing/2014/main" id="{3C504B73-5E59-D880-B0CA-BA35E8E43A8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" t="12" r="42911" b="12"/>
          <a:stretch/>
        </p:blipFill>
        <p:spPr>
          <a:xfrm>
            <a:off x="186612" y="0"/>
            <a:ext cx="6773749" cy="6858000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4E081799-8594-9261-9506-831F4927B1F0}"/>
              </a:ext>
            </a:extLst>
          </p:cNvPr>
          <p:cNvSpPr txBox="1"/>
          <p:nvPr/>
        </p:nvSpPr>
        <p:spPr>
          <a:xfrm>
            <a:off x="6560212" y="915576"/>
            <a:ext cx="4789906" cy="19759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BR"/>
            </a:defPPr>
            <a:lvl1pPr>
              <a:lnSpc>
                <a:spcPct val="85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sz="2400" i="0">
                <a:solidFill>
                  <a:schemeClr val="bg1"/>
                </a:solidFill>
                <a:effectLst/>
                <a:latin typeface="Dosis"/>
                <a:ea typeface="Verdana"/>
                <a:cs typeface="Arial"/>
              </a:rPr>
              <a:t>Aqui na Linx SetaDigital estamos sempre trabalhando para facilitar o uso da tecnologia através de soluções </a:t>
            </a:r>
            <a:r>
              <a:rPr lang="pt-BR" sz="2400" b="1">
                <a:solidFill>
                  <a:schemeClr val="bg1"/>
                </a:solidFill>
                <a:latin typeface="Dosis"/>
                <a:ea typeface="Verdana"/>
                <a:cs typeface="Arial"/>
              </a:rPr>
              <a:t>simples</a:t>
            </a:r>
            <a:r>
              <a:rPr lang="pt-BR" sz="2400">
                <a:solidFill>
                  <a:schemeClr val="bg1"/>
                </a:solidFill>
                <a:latin typeface="Dosis"/>
                <a:ea typeface="Verdana"/>
                <a:cs typeface="Arial"/>
              </a:rPr>
              <a:t>, </a:t>
            </a:r>
            <a:r>
              <a:rPr lang="pt-BR" sz="2400" b="1">
                <a:solidFill>
                  <a:schemeClr val="bg1"/>
                </a:solidFill>
                <a:latin typeface="Dosis"/>
                <a:ea typeface="Verdana"/>
                <a:cs typeface="Arial"/>
              </a:rPr>
              <a:t>rápidas</a:t>
            </a:r>
            <a:r>
              <a:rPr lang="pt-BR" sz="2400">
                <a:solidFill>
                  <a:schemeClr val="bg1"/>
                </a:solidFill>
                <a:latin typeface="Dosis"/>
                <a:ea typeface="Verdana"/>
                <a:cs typeface="Arial"/>
              </a:rPr>
              <a:t> e </a:t>
            </a:r>
            <a:r>
              <a:rPr lang="pt-BR" sz="2400" b="1">
                <a:solidFill>
                  <a:schemeClr val="bg1"/>
                </a:solidFill>
                <a:latin typeface="Dosis"/>
                <a:ea typeface="Verdana"/>
                <a:cs typeface="Arial"/>
              </a:rPr>
              <a:t>confiáveis</a:t>
            </a:r>
            <a:r>
              <a:rPr lang="pt-BR" sz="2400">
                <a:solidFill>
                  <a:schemeClr val="bg1"/>
                </a:solidFill>
                <a:latin typeface="Dosis"/>
                <a:ea typeface="Verdana"/>
                <a:cs typeface="Arial"/>
              </a:rPr>
              <a:t>, que proporcione </a:t>
            </a:r>
            <a:r>
              <a:rPr lang="pt-BR" sz="2400" b="1" i="0">
                <a:solidFill>
                  <a:schemeClr val="bg1"/>
                </a:solidFill>
                <a:effectLst/>
                <a:latin typeface="Dosis"/>
                <a:ea typeface="Verdana"/>
                <a:cs typeface="Arial"/>
              </a:rPr>
              <a:t>vida leve</a:t>
            </a:r>
            <a:r>
              <a:rPr lang="pt-BR" sz="2400" b="0" i="0">
                <a:solidFill>
                  <a:schemeClr val="bg1"/>
                </a:solidFill>
                <a:effectLst/>
                <a:latin typeface="Dosis"/>
                <a:ea typeface="Verdana"/>
                <a:cs typeface="Arial"/>
              </a:rPr>
              <a:t>, e </a:t>
            </a:r>
            <a:r>
              <a:rPr lang="pt-BR" sz="2400" b="1" i="0">
                <a:solidFill>
                  <a:schemeClr val="bg1"/>
                </a:solidFill>
                <a:effectLst/>
                <a:latin typeface="Dosis"/>
                <a:ea typeface="Verdana"/>
                <a:cs typeface="Arial"/>
              </a:rPr>
              <a:t>resultados positivos </a:t>
            </a:r>
            <a:r>
              <a:rPr lang="pt-BR" sz="2400" b="0" i="0">
                <a:solidFill>
                  <a:schemeClr val="bg1"/>
                </a:solidFill>
                <a:effectLst/>
                <a:latin typeface="Dosis"/>
                <a:ea typeface="Verdana"/>
                <a:cs typeface="Arial"/>
              </a:rPr>
              <a:t>para a sua loja.</a:t>
            </a:r>
            <a:r>
              <a:rPr lang="pt-BR" sz="2400">
                <a:solidFill>
                  <a:schemeClr val="bg1"/>
                </a:solidFill>
                <a:latin typeface="Dosis"/>
                <a:ea typeface="Verdana"/>
                <a:cs typeface="Arial"/>
              </a:rPr>
              <a:t> </a:t>
            </a:r>
            <a:endParaRPr lang="pt-BR" sz="2400" b="0" i="0">
              <a:solidFill>
                <a:schemeClr val="bg1"/>
              </a:solidFill>
              <a:effectLst/>
              <a:latin typeface="Dosis"/>
            </a:endParaRPr>
          </a:p>
        </p:txBody>
      </p:sp>
      <p:pic>
        <p:nvPicPr>
          <p:cNvPr id="32" name="Imagem 31" descr="Fundo preto com letras brancas&#10;&#10;Descrição gerada automaticamente">
            <a:extLst>
              <a:ext uri="{FF2B5EF4-FFF2-40B4-BE49-F238E27FC236}">
                <a16:creationId xmlns:a16="http://schemas.microsoft.com/office/drawing/2014/main" id="{F87A6722-DE9B-4515-7B5F-07DE6D4AB7C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" t="21192" r="71492" b="37361"/>
          <a:stretch/>
        </p:blipFill>
        <p:spPr>
          <a:xfrm>
            <a:off x="768123" y="1434297"/>
            <a:ext cx="2727308" cy="2842428"/>
          </a:xfrm>
          <a:prstGeom prst="rect">
            <a:avLst/>
          </a:prstGeom>
        </p:spPr>
      </p:pic>
      <p:pic>
        <p:nvPicPr>
          <p:cNvPr id="34" name="Imagem 33" descr="Imagem em preto e branco&#10;&#10;Descrição gerada automaticamente">
            <a:extLst>
              <a:ext uri="{FF2B5EF4-FFF2-40B4-BE49-F238E27FC236}">
                <a16:creationId xmlns:a16="http://schemas.microsoft.com/office/drawing/2014/main" id="{1F39431A-0086-E5F2-CF24-0038ADE0678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18" r="70474" b="3537"/>
          <a:stretch/>
        </p:blipFill>
        <p:spPr>
          <a:xfrm>
            <a:off x="1524" y="3690837"/>
            <a:ext cx="3598926" cy="2924568"/>
          </a:xfrm>
          <a:prstGeom prst="rect">
            <a:avLst/>
          </a:prstGeom>
        </p:spPr>
      </p:pic>
      <p:pic>
        <p:nvPicPr>
          <p:cNvPr id="36" name="Imagem 35" descr="Tela preta com letras brancas&#10;&#10;Descrição gerada automaticamente">
            <a:extLst>
              <a:ext uri="{FF2B5EF4-FFF2-40B4-BE49-F238E27FC236}">
                <a16:creationId xmlns:a16="http://schemas.microsoft.com/office/drawing/2014/main" id="{0DC49074-2F43-5965-303B-DAE089ECD2A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4" r="61296"/>
          <a:stretch/>
        </p:blipFill>
        <p:spPr>
          <a:xfrm>
            <a:off x="1524" y="1434296"/>
            <a:ext cx="4717602" cy="5423703"/>
          </a:xfrm>
          <a:prstGeom prst="rect">
            <a:avLst/>
          </a:prstGeom>
        </p:spPr>
      </p:pic>
      <p:pic>
        <p:nvPicPr>
          <p:cNvPr id="2" name="Imagem 1" descr="Logotipo, Ícone&#10;&#10;Descrição gerada automaticamente">
            <a:extLst>
              <a:ext uri="{FF2B5EF4-FFF2-40B4-BE49-F238E27FC236}">
                <a16:creationId xmlns:a16="http://schemas.microsoft.com/office/drawing/2014/main" id="{A748CBB9-EDBE-C19C-F79A-9715D43981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10899" y="274558"/>
            <a:ext cx="910459" cy="528192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E8161BD7-DC9C-59BF-0746-EB8DF9ADA3C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071643" y="5326348"/>
            <a:ext cx="3767044" cy="93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5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12192000" cy="1675245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386038" y="515692"/>
            <a:ext cx="1047087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4000">
                <a:solidFill>
                  <a:srgbClr val="FFB200"/>
                </a:solidFill>
                <a:latin typeface="Dosis ExtraBold"/>
              </a:rPr>
              <a:t>VALIDAÇÃO BANCO DE DADOS - SETAERP</a:t>
            </a:r>
            <a:endParaRPr lang="pt-BR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4000" b="0" i="0" u="none" strike="noStrike" kern="1200" cap="none" spc="0" normalizeH="0" baseline="0" noProof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/>
            </a:endParaRPr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ED3CDD7D-1FFB-ED16-81FE-C10E9748DB43}"/>
              </a:ext>
            </a:extLst>
          </p:cNvPr>
          <p:cNvSpPr txBox="1"/>
          <p:nvPr/>
        </p:nvSpPr>
        <p:spPr>
          <a:xfrm>
            <a:off x="394915" y="1177471"/>
            <a:ext cx="1047087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/>
              </a:rPr>
              <a:t>Caminho:</a:t>
            </a: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/>
                <a:ea typeface="+mn-ea"/>
                <a:cs typeface="+mn-cs"/>
              </a:rPr>
              <a:t> 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Retaguarda &gt; Manutenção &gt; Banco de Dados #576512</a:t>
            </a: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03941" y="-5082552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294978" y="2015474"/>
            <a:ext cx="4028552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b="1">
                <a:solidFill>
                  <a:srgbClr val="280A3C"/>
                </a:solidFill>
                <a:latin typeface="Dosis ExtraBold"/>
              </a:rPr>
              <a:t>Banco de Dados.</a:t>
            </a:r>
          </a:p>
          <a:p>
            <a:pPr>
              <a:defRPr/>
            </a:pPr>
            <a:endParaRPr lang="pt-BR" b="1">
              <a:solidFill>
                <a:srgbClr val="280A3C"/>
              </a:solidFill>
              <a:latin typeface="Dosis ExtraBold"/>
              <a:ea typeface="Roboto"/>
              <a:cs typeface="Roboto"/>
            </a:endParaRPr>
          </a:p>
          <a:p>
            <a:pPr algn="just">
              <a:defRPr/>
            </a:pPr>
            <a:r>
              <a:rPr lang="pt-BR" sz="16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Ajustado para que apenas o usuário SETA DIGITAL (101) possa fazer alterações na janela Filtro do Banco de Dados.</a:t>
            </a: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grpSp>
        <p:nvGrpSpPr>
          <p:cNvPr id="17" name="Agrupar 16">
            <a:extLst>
              <a:ext uri="{FF2B5EF4-FFF2-40B4-BE49-F238E27FC236}">
                <a16:creationId xmlns:a16="http://schemas.microsoft.com/office/drawing/2014/main" id="{06A66DF9-017F-24E9-24BC-565DB5194888}"/>
              </a:ext>
            </a:extLst>
          </p:cNvPr>
          <p:cNvGrpSpPr/>
          <p:nvPr/>
        </p:nvGrpSpPr>
        <p:grpSpPr>
          <a:xfrm>
            <a:off x="11051047" y="400663"/>
            <a:ext cx="937943" cy="937943"/>
            <a:chOff x="11084516" y="201693"/>
            <a:chExt cx="937943" cy="937943"/>
          </a:xfrm>
        </p:grpSpPr>
        <p:pic>
          <p:nvPicPr>
            <p:cNvPr id="11" name="Imagem 10" descr="Ícone&#10;&#10;Descrição gerada automaticamente">
              <a:extLst>
                <a:ext uri="{FF2B5EF4-FFF2-40B4-BE49-F238E27FC236}">
                  <a16:creationId xmlns:a16="http://schemas.microsoft.com/office/drawing/2014/main" id="{9C07D9B2-D38B-FED9-111B-8E6EDE79D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84516" y="201693"/>
              <a:ext cx="937943" cy="937943"/>
            </a:xfrm>
            <a:prstGeom prst="rect">
              <a:avLst/>
            </a:prstGeom>
          </p:spPr>
        </p:pic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250E7D41-6432-61B7-7368-2AEF298360C6}"/>
                </a:ext>
              </a:extLst>
            </p:cNvPr>
            <p:cNvSpPr/>
            <p:nvPr/>
          </p:nvSpPr>
          <p:spPr>
            <a:xfrm>
              <a:off x="11250954" y="382542"/>
              <a:ext cx="606490" cy="5714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Imagem 14" descr="Ícone&#10;&#10;Descrição gerada automaticamente">
              <a:extLst>
                <a:ext uri="{FF2B5EF4-FFF2-40B4-BE49-F238E27FC236}">
                  <a16:creationId xmlns:a16="http://schemas.microsoft.com/office/drawing/2014/main" id="{CD750C08-7839-0A1F-B573-6BAD70E50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22411" y="382542"/>
              <a:ext cx="462152" cy="462152"/>
            </a:xfrm>
            <a:prstGeom prst="rect">
              <a:avLst/>
            </a:prstGeom>
          </p:spPr>
        </p:pic>
        <p:pic>
          <p:nvPicPr>
            <p:cNvPr id="16" name="Imagem 15" descr="Ícone&#10;&#10;Descrição gerada automaticamente">
              <a:extLst>
                <a:ext uri="{FF2B5EF4-FFF2-40B4-BE49-F238E27FC236}">
                  <a16:creationId xmlns:a16="http://schemas.microsoft.com/office/drawing/2014/main" id="{89DBAC93-1589-256A-CFD3-DF72B8100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3357" y="725986"/>
              <a:ext cx="211543" cy="211543"/>
            </a:xfrm>
            <a:prstGeom prst="rect">
              <a:avLst/>
            </a:prstGeom>
          </p:spPr>
        </p:pic>
      </p:grpSp>
      <p:pic>
        <p:nvPicPr>
          <p:cNvPr id="4" name="Imagem 7" descr="Tabela&#10;&#10;Descrição gerada automaticamente">
            <a:extLst>
              <a:ext uri="{FF2B5EF4-FFF2-40B4-BE49-F238E27FC236}">
                <a16:creationId xmlns:a16="http://schemas.microsoft.com/office/drawing/2014/main" id="{7D56B81C-8350-1A09-12F8-B0C0AE3CD2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32016" y="2038127"/>
            <a:ext cx="7331973" cy="405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26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12192000" cy="1675245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313467" y="515692"/>
            <a:ext cx="10470876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4000">
                <a:solidFill>
                  <a:srgbClr val="FFB200"/>
                </a:solidFill>
                <a:latin typeface="Dosis ExtraBold"/>
              </a:rPr>
              <a:t>TAXA BAIXA DE TÍTULOS - CAIXAS E BANCOS</a:t>
            </a:r>
            <a:endParaRPr lang="pt-BR"/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ED3CDD7D-1FFB-ED16-81FE-C10E9748DB43}"/>
              </a:ext>
            </a:extLst>
          </p:cNvPr>
          <p:cNvSpPr txBox="1"/>
          <p:nvPr/>
        </p:nvSpPr>
        <p:spPr>
          <a:xfrm>
            <a:off x="394915" y="1177471"/>
            <a:ext cx="1047087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/>
              </a:rPr>
              <a:t>Caminho:</a:t>
            </a: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/>
                <a:ea typeface="+mn-ea"/>
                <a:cs typeface="+mn-cs"/>
              </a:rPr>
              <a:t> 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Retaguarda &gt; Financeiro &gt; Caixas e Bancos  #580039</a:t>
            </a:r>
          </a:p>
          <a:p>
            <a:pPr>
              <a:defRPr/>
            </a:pP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Medium"/>
            </a:endParaRP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03941" y="-5082552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252017" y="2011880"/>
            <a:ext cx="4153155" cy="187743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b="1">
                <a:solidFill>
                  <a:srgbClr val="280A3C"/>
                </a:solidFill>
                <a:latin typeface="Dosis ExtraBold"/>
              </a:rPr>
              <a:t>Baixa de Títulos com </a:t>
            </a:r>
            <a:r>
              <a:rPr lang="pt-BR" b="1" err="1">
                <a:solidFill>
                  <a:srgbClr val="280A3C"/>
                </a:solidFill>
                <a:latin typeface="Dosis ExtraBold"/>
              </a:rPr>
              <a:t>Pix</a:t>
            </a:r>
            <a:r>
              <a:rPr lang="pt-BR" b="1">
                <a:solidFill>
                  <a:srgbClr val="280A3C"/>
                </a:solidFill>
                <a:latin typeface="Dosis ExtraBold"/>
              </a:rPr>
              <a:t> Fácil.</a:t>
            </a:r>
            <a:endParaRPr lang="pt-BR"/>
          </a:p>
          <a:p>
            <a:pPr>
              <a:defRPr/>
            </a:pPr>
            <a:endParaRPr lang="pt-BR" b="1">
              <a:solidFill>
                <a:srgbClr val="280A3C"/>
              </a:solidFill>
              <a:latin typeface="Dosis ExtraBold"/>
              <a:ea typeface="Roboto"/>
              <a:cs typeface="Roboto"/>
            </a:endParaRPr>
          </a:p>
          <a:p>
            <a:pPr algn="just">
              <a:defRPr/>
            </a:pPr>
            <a:r>
              <a:rPr lang="pt-BR" sz="16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Ajustado para que ao efetuar uma baixa de título utilizando </a:t>
            </a:r>
            <a:r>
              <a:rPr lang="pt-BR" sz="1600" err="1">
                <a:solidFill>
                  <a:srgbClr val="414141"/>
                </a:solidFill>
                <a:latin typeface="Roboto"/>
                <a:ea typeface="Roboto"/>
                <a:cs typeface="Roboto"/>
              </a:rPr>
              <a:t>Pix</a:t>
            </a:r>
            <a:r>
              <a:rPr lang="pt-BR" sz="16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 Fácil, além disso, estiver configurado a taxa de serviço do banco, na Tela de Caixas de Bancos a taxa apareça lançada como saída.</a:t>
            </a: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grpSp>
        <p:nvGrpSpPr>
          <p:cNvPr id="17" name="Agrupar 16">
            <a:extLst>
              <a:ext uri="{FF2B5EF4-FFF2-40B4-BE49-F238E27FC236}">
                <a16:creationId xmlns:a16="http://schemas.microsoft.com/office/drawing/2014/main" id="{06A66DF9-017F-24E9-24BC-565DB5194888}"/>
              </a:ext>
            </a:extLst>
          </p:cNvPr>
          <p:cNvGrpSpPr/>
          <p:nvPr/>
        </p:nvGrpSpPr>
        <p:grpSpPr>
          <a:xfrm>
            <a:off x="11051047" y="400663"/>
            <a:ext cx="937943" cy="937943"/>
            <a:chOff x="11084516" y="201693"/>
            <a:chExt cx="937943" cy="937943"/>
          </a:xfrm>
        </p:grpSpPr>
        <p:pic>
          <p:nvPicPr>
            <p:cNvPr id="11" name="Imagem 10" descr="Ícone&#10;&#10;Descrição gerada automaticamente">
              <a:extLst>
                <a:ext uri="{FF2B5EF4-FFF2-40B4-BE49-F238E27FC236}">
                  <a16:creationId xmlns:a16="http://schemas.microsoft.com/office/drawing/2014/main" id="{9C07D9B2-D38B-FED9-111B-8E6EDE79D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84516" y="201693"/>
              <a:ext cx="937943" cy="937943"/>
            </a:xfrm>
            <a:prstGeom prst="rect">
              <a:avLst/>
            </a:prstGeom>
          </p:spPr>
        </p:pic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250E7D41-6432-61B7-7368-2AEF298360C6}"/>
                </a:ext>
              </a:extLst>
            </p:cNvPr>
            <p:cNvSpPr/>
            <p:nvPr/>
          </p:nvSpPr>
          <p:spPr>
            <a:xfrm>
              <a:off x="11250954" y="382542"/>
              <a:ext cx="606490" cy="5714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Imagem 14" descr="Ícone&#10;&#10;Descrição gerada automaticamente">
              <a:extLst>
                <a:ext uri="{FF2B5EF4-FFF2-40B4-BE49-F238E27FC236}">
                  <a16:creationId xmlns:a16="http://schemas.microsoft.com/office/drawing/2014/main" id="{CD750C08-7839-0A1F-B573-6BAD70E50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22411" y="382542"/>
              <a:ext cx="462152" cy="462152"/>
            </a:xfrm>
            <a:prstGeom prst="rect">
              <a:avLst/>
            </a:prstGeom>
          </p:spPr>
        </p:pic>
        <p:pic>
          <p:nvPicPr>
            <p:cNvPr id="16" name="Imagem 15" descr="Ícone&#10;&#10;Descrição gerada automaticamente">
              <a:extLst>
                <a:ext uri="{FF2B5EF4-FFF2-40B4-BE49-F238E27FC236}">
                  <a16:creationId xmlns:a16="http://schemas.microsoft.com/office/drawing/2014/main" id="{89DBAC93-1589-256A-CFD3-DF72B8100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3357" y="725986"/>
              <a:ext cx="211543" cy="211543"/>
            </a:xfrm>
            <a:prstGeom prst="rect">
              <a:avLst/>
            </a:prstGeom>
          </p:spPr>
        </p:pic>
      </p:grpSp>
      <p:pic>
        <p:nvPicPr>
          <p:cNvPr id="2" name="Imagem 2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984673BA-E4E7-67CF-54F8-1E9F3DCD43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9496" y="2010259"/>
            <a:ext cx="7446993" cy="395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19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12192000" cy="1675245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386038" y="515692"/>
            <a:ext cx="1047087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4000">
                <a:solidFill>
                  <a:srgbClr val="FFB200"/>
                </a:solidFill>
                <a:latin typeface="Dosis ExtraBold"/>
              </a:rPr>
              <a:t>TERMINAL DE EMISSÃO - SEQUÊNCIA DE NOTAS 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4000" b="0" i="0" u="none" strike="noStrike" kern="1200" cap="none" spc="0" normalizeH="0" baseline="0" noProof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/>
            </a:endParaRPr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ED3CDD7D-1FFB-ED16-81FE-C10E9748DB43}"/>
              </a:ext>
            </a:extLst>
          </p:cNvPr>
          <p:cNvSpPr txBox="1"/>
          <p:nvPr/>
        </p:nvSpPr>
        <p:spPr>
          <a:xfrm>
            <a:off x="394915" y="1177471"/>
            <a:ext cx="1047087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/>
              </a:rPr>
              <a:t>Caminho: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 Terminal</a:t>
            </a: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/>
                <a:ea typeface="+mn-ea"/>
                <a:cs typeface="+mn-cs"/>
              </a:rPr>
              <a:t> 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&gt; Emissão fiscal #575890</a:t>
            </a: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03941" y="-5082552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294978" y="2015474"/>
            <a:ext cx="4697625" cy="31085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b="1">
                <a:solidFill>
                  <a:srgbClr val="280A3C"/>
                </a:solidFill>
                <a:latin typeface="Dosis ExtraBold"/>
              </a:rPr>
              <a:t>Terminal</a:t>
            </a:r>
            <a:endParaRPr lang="pt-BR"/>
          </a:p>
          <a:p>
            <a:pPr>
              <a:defRPr/>
            </a:pPr>
            <a:endParaRPr lang="pt-BR" b="1">
              <a:solidFill>
                <a:srgbClr val="280A3C"/>
              </a:solidFill>
              <a:latin typeface="Dosis ExtraBold"/>
              <a:ea typeface="Roboto"/>
              <a:cs typeface="Roboto"/>
            </a:endParaRPr>
          </a:p>
          <a:p>
            <a:pPr algn="just">
              <a:defRPr/>
            </a:pPr>
            <a:r>
              <a:rPr lang="pt-BR" sz="16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Correção realizada ao tentar emitir uma nota fiscal com rejeição, o </a:t>
            </a:r>
            <a:r>
              <a:rPr lang="pt-BR" sz="1600" b="1">
                <a:solidFill>
                  <a:srgbClr val="414141"/>
                </a:solidFill>
                <a:latin typeface="Roboto"/>
                <a:ea typeface="Roboto"/>
                <a:cs typeface="Roboto"/>
              </a:rPr>
              <a:t>terminal de auto - emissão</a:t>
            </a:r>
            <a:r>
              <a:rPr lang="pt-BR" sz="16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 estava pulando a numeração de notas.</a:t>
            </a:r>
            <a:endParaRPr lang="pt-BR">
              <a:solidFill>
                <a:srgbClr val="000000"/>
              </a:solidFill>
              <a:latin typeface="Calibri" panose="020F0502020204030204"/>
              <a:ea typeface="Roboto"/>
              <a:cs typeface="Calibri" panose="020F0502020204030204"/>
            </a:endParaRPr>
          </a:p>
          <a:p>
            <a:pPr algn="just">
              <a:defRPr/>
            </a:pPr>
            <a:endParaRPr lang="pt-BR" sz="160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algn="just">
              <a:defRPr/>
            </a:pPr>
            <a:endParaRPr lang="pt-BR" sz="160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algn="just">
              <a:defRPr/>
            </a:pPr>
            <a:r>
              <a:rPr lang="pt-BR" sz="16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Com isso uma nota com falha o terminal utilizava diversos números tentando emitir essa nota, mesmo sem a numeração ter sido realmente utilizada, deixando a sequência de notas incorretas no </a:t>
            </a:r>
            <a:r>
              <a:rPr lang="pt-BR" sz="1600" err="1">
                <a:solidFill>
                  <a:srgbClr val="414141"/>
                </a:solidFill>
                <a:latin typeface="Roboto"/>
                <a:ea typeface="Roboto"/>
                <a:cs typeface="Roboto"/>
              </a:rPr>
              <a:t>sefaz</a:t>
            </a:r>
            <a:r>
              <a:rPr lang="pt-BR" sz="16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.</a:t>
            </a:r>
            <a:endParaRPr lang="pt-BR">
              <a:cs typeface="Calibri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grpSp>
        <p:nvGrpSpPr>
          <p:cNvPr id="17" name="Agrupar 16">
            <a:extLst>
              <a:ext uri="{FF2B5EF4-FFF2-40B4-BE49-F238E27FC236}">
                <a16:creationId xmlns:a16="http://schemas.microsoft.com/office/drawing/2014/main" id="{06A66DF9-017F-24E9-24BC-565DB5194888}"/>
              </a:ext>
            </a:extLst>
          </p:cNvPr>
          <p:cNvGrpSpPr/>
          <p:nvPr/>
        </p:nvGrpSpPr>
        <p:grpSpPr>
          <a:xfrm>
            <a:off x="11051047" y="400663"/>
            <a:ext cx="937943" cy="937943"/>
            <a:chOff x="11084516" y="201693"/>
            <a:chExt cx="937943" cy="937943"/>
          </a:xfrm>
        </p:grpSpPr>
        <p:pic>
          <p:nvPicPr>
            <p:cNvPr id="11" name="Imagem 10" descr="Ícone&#10;&#10;Descrição gerada automaticamente">
              <a:extLst>
                <a:ext uri="{FF2B5EF4-FFF2-40B4-BE49-F238E27FC236}">
                  <a16:creationId xmlns:a16="http://schemas.microsoft.com/office/drawing/2014/main" id="{9C07D9B2-D38B-FED9-111B-8E6EDE79D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84516" y="201693"/>
              <a:ext cx="937943" cy="937943"/>
            </a:xfrm>
            <a:prstGeom prst="rect">
              <a:avLst/>
            </a:prstGeom>
          </p:spPr>
        </p:pic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250E7D41-6432-61B7-7368-2AEF298360C6}"/>
                </a:ext>
              </a:extLst>
            </p:cNvPr>
            <p:cNvSpPr/>
            <p:nvPr/>
          </p:nvSpPr>
          <p:spPr>
            <a:xfrm>
              <a:off x="11250954" y="382542"/>
              <a:ext cx="606490" cy="5714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Imagem 14" descr="Ícone&#10;&#10;Descrição gerada automaticamente">
              <a:extLst>
                <a:ext uri="{FF2B5EF4-FFF2-40B4-BE49-F238E27FC236}">
                  <a16:creationId xmlns:a16="http://schemas.microsoft.com/office/drawing/2014/main" id="{CD750C08-7839-0A1F-B573-6BAD70E50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22411" y="382542"/>
              <a:ext cx="462152" cy="462152"/>
            </a:xfrm>
            <a:prstGeom prst="rect">
              <a:avLst/>
            </a:prstGeom>
          </p:spPr>
        </p:pic>
        <p:pic>
          <p:nvPicPr>
            <p:cNvPr id="16" name="Imagem 15" descr="Ícone&#10;&#10;Descrição gerada automaticamente">
              <a:extLst>
                <a:ext uri="{FF2B5EF4-FFF2-40B4-BE49-F238E27FC236}">
                  <a16:creationId xmlns:a16="http://schemas.microsoft.com/office/drawing/2014/main" id="{89DBAC93-1589-256A-CFD3-DF72B8100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3357" y="725986"/>
              <a:ext cx="211543" cy="211543"/>
            </a:xfrm>
            <a:prstGeom prst="rect">
              <a:avLst/>
            </a:prstGeom>
          </p:spPr>
        </p:pic>
      </p:grpSp>
      <p:pic>
        <p:nvPicPr>
          <p:cNvPr id="2" name="Imagem 2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8A0D3EBD-99A5-41D9-9630-EF68119115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70034" y="2126803"/>
            <a:ext cx="5846955" cy="376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20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" y="-3629"/>
            <a:ext cx="12173858" cy="1085603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1864681" y="252620"/>
            <a:ext cx="714166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VERSÃO COMPLENTAR – </a:t>
            </a:r>
            <a:r>
              <a:rPr lang="pt-BR" sz="4000">
                <a:solidFill>
                  <a:srgbClr val="FFB200"/>
                </a:solidFill>
                <a:latin typeface="Dosis ExtraBold"/>
              </a:rPr>
              <a:t>7.100.21</a:t>
            </a:r>
            <a:endParaRPr kumimoji="0" lang="pt-BR" sz="4000" b="0" i="0" u="none" strike="noStrike" kern="1200" cap="none" spc="0" normalizeH="0" baseline="0" noProof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/>
              <a:ea typeface="+mn-ea"/>
              <a:cs typeface="+mn-cs"/>
            </a:endParaRP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13012" y="-5309337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183429" y="1156511"/>
            <a:ext cx="11709213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dirty="0">
                <a:solidFill>
                  <a:srgbClr val="F0462D"/>
                </a:solidFill>
                <a:latin typeface="Dosis"/>
              </a:rPr>
              <a:t>Caminho:</a:t>
            </a:r>
            <a:r>
              <a:rPr lang="pt-BR" dirty="0">
                <a:solidFill>
                  <a:srgbClr val="F0462D"/>
                </a:solidFill>
                <a:latin typeface="Dosis ExtraBold"/>
              </a:rPr>
              <a:t> </a:t>
            </a:r>
            <a:r>
              <a:rPr lang="pt-BR" dirty="0">
                <a:solidFill>
                  <a:srgbClr val="280A3C"/>
                </a:solidFill>
                <a:latin typeface="Dosis"/>
              </a:rPr>
              <a:t>Retaguarda &gt; Compras &gt; Lançamento das Notas #579801</a:t>
            </a:r>
            <a:endParaRPr lang="pt-BR" sz="1800" i="0" u="none" strike="noStrike" kern="1200" cap="none" spc="0" normalizeH="0" baseline="0" noProof="0" dirty="0">
              <a:ln>
                <a:noFill/>
              </a:ln>
              <a:solidFill>
                <a:srgbClr val="280A3C"/>
              </a:solidFill>
              <a:effectLst/>
              <a:uLnTx/>
              <a:uFillTx/>
              <a:latin typeface="Dosis"/>
              <a:ea typeface="Roboto" panose="02000000000000000000" pitchFamily="2" charset="0"/>
            </a:endParaRPr>
          </a:p>
          <a:p>
            <a:pPr>
              <a:defRPr/>
            </a:pPr>
            <a:r>
              <a:rPr lang="pt-BR" dirty="0">
                <a:solidFill>
                  <a:schemeClr val="bg2">
                    <a:lumMod val="25000"/>
                  </a:schemeClr>
                </a:solidFill>
                <a:latin typeface="Dosis"/>
                <a:ea typeface="Roboto"/>
                <a:cs typeface="Roboto"/>
              </a:rPr>
              <a:t>Ajustamos a gravação e cálculo dos campos Valor e Base Cálculo ICMS nas operações de entrada geradas a partir de Importações de XML.</a:t>
            </a:r>
            <a:endParaRPr lang="pt-BR" dirty="0">
              <a:solidFill>
                <a:schemeClr val="bg2">
                  <a:lumMod val="25000"/>
                </a:schemeClr>
              </a:solidFill>
              <a:latin typeface="Dosis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grpSp>
        <p:nvGrpSpPr>
          <p:cNvPr id="17" name="Agrupar 16">
            <a:extLst>
              <a:ext uri="{FF2B5EF4-FFF2-40B4-BE49-F238E27FC236}">
                <a16:creationId xmlns:a16="http://schemas.microsoft.com/office/drawing/2014/main" id="{06A66DF9-017F-24E9-24BC-565DB5194888}"/>
              </a:ext>
            </a:extLst>
          </p:cNvPr>
          <p:cNvGrpSpPr/>
          <p:nvPr/>
        </p:nvGrpSpPr>
        <p:grpSpPr>
          <a:xfrm>
            <a:off x="11159904" y="146663"/>
            <a:ext cx="928872" cy="738372"/>
            <a:chOff x="11084516" y="201693"/>
            <a:chExt cx="937943" cy="937943"/>
          </a:xfrm>
        </p:grpSpPr>
        <p:pic>
          <p:nvPicPr>
            <p:cNvPr id="11" name="Imagem 10" descr="Ícone&#10;&#10;Descrição gerada automaticamente">
              <a:extLst>
                <a:ext uri="{FF2B5EF4-FFF2-40B4-BE49-F238E27FC236}">
                  <a16:creationId xmlns:a16="http://schemas.microsoft.com/office/drawing/2014/main" id="{9C07D9B2-D38B-FED9-111B-8E6EDE79D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84516" y="201693"/>
              <a:ext cx="937943" cy="937943"/>
            </a:xfrm>
            <a:prstGeom prst="rect">
              <a:avLst/>
            </a:prstGeom>
          </p:spPr>
        </p:pic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250E7D41-6432-61B7-7368-2AEF298360C6}"/>
                </a:ext>
              </a:extLst>
            </p:cNvPr>
            <p:cNvSpPr/>
            <p:nvPr/>
          </p:nvSpPr>
          <p:spPr>
            <a:xfrm>
              <a:off x="11250954" y="382542"/>
              <a:ext cx="606490" cy="5714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Imagem 14" descr="Ícone&#10;&#10;Descrição gerada automaticamente">
              <a:extLst>
                <a:ext uri="{FF2B5EF4-FFF2-40B4-BE49-F238E27FC236}">
                  <a16:creationId xmlns:a16="http://schemas.microsoft.com/office/drawing/2014/main" id="{CD750C08-7839-0A1F-B573-6BAD70E50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22411" y="382542"/>
              <a:ext cx="462152" cy="462152"/>
            </a:xfrm>
            <a:prstGeom prst="rect">
              <a:avLst/>
            </a:prstGeom>
          </p:spPr>
        </p:pic>
        <p:pic>
          <p:nvPicPr>
            <p:cNvPr id="16" name="Imagem 15" descr="Ícone&#10;&#10;Descrição gerada automaticamente">
              <a:extLst>
                <a:ext uri="{FF2B5EF4-FFF2-40B4-BE49-F238E27FC236}">
                  <a16:creationId xmlns:a16="http://schemas.microsoft.com/office/drawing/2014/main" id="{89DBAC93-1589-256A-CFD3-DF72B8100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3357" y="725986"/>
              <a:ext cx="211543" cy="211543"/>
            </a:xfrm>
            <a:prstGeom prst="rect">
              <a:avLst/>
            </a:prstGeom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6DED3365-93E4-4673-6767-5CC1616CE5EA}"/>
              </a:ext>
            </a:extLst>
          </p:cNvPr>
          <p:cNvSpPr txBox="1"/>
          <p:nvPr/>
        </p:nvSpPr>
        <p:spPr>
          <a:xfrm>
            <a:off x="183428" y="2193540"/>
            <a:ext cx="11709213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dirty="0">
                <a:solidFill>
                  <a:srgbClr val="F0462D"/>
                </a:solidFill>
                <a:latin typeface="Dosis"/>
              </a:rPr>
              <a:t>Caminho:</a:t>
            </a:r>
            <a:r>
              <a:rPr lang="pt-BR" dirty="0">
                <a:solidFill>
                  <a:srgbClr val="F0462D"/>
                </a:solidFill>
                <a:latin typeface="Dosis ExtraBold"/>
              </a:rPr>
              <a:t> </a:t>
            </a:r>
            <a:r>
              <a:rPr lang="pt-BR" dirty="0">
                <a:solidFill>
                  <a:srgbClr val="280A3C"/>
                </a:solidFill>
                <a:latin typeface="Dosis"/>
              </a:rPr>
              <a:t>Pré-Venda #592266</a:t>
            </a:r>
            <a:endParaRPr lang="pt-BR" sz="1800" i="0" u="none" strike="noStrike" kern="1200" cap="none" spc="0" normalizeH="0" baseline="0" noProof="0" dirty="0">
              <a:ln>
                <a:noFill/>
              </a:ln>
              <a:solidFill>
                <a:srgbClr val="280A3C"/>
              </a:solidFill>
              <a:effectLst/>
              <a:uLnTx/>
              <a:uFillTx/>
              <a:latin typeface="Dosis"/>
              <a:ea typeface="Roboto" panose="02000000000000000000" pitchFamily="2" charset="0"/>
            </a:endParaRPr>
          </a:p>
          <a:p>
            <a:pPr>
              <a:defRPr/>
            </a:pPr>
            <a:r>
              <a:rPr lang="pt-BR" dirty="0">
                <a:solidFill>
                  <a:srgbClr val="414141"/>
                </a:solidFill>
                <a:latin typeface="Dosis"/>
                <a:ea typeface="Roboto"/>
                <a:cs typeface="Roboto"/>
              </a:rPr>
              <a:t>Efetuado o ajuste do valor negociado na Pré-Venda ao importá-la no Caixa. Sendo assim, trazendo preenchido automaticamente somente o campo de valor negociado no Caixa.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B641102-36A8-B6B8-A172-44FFB9C5993B}"/>
              </a:ext>
            </a:extLst>
          </p:cNvPr>
          <p:cNvSpPr txBox="1"/>
          <p:nvPr/>
        </p:nvSpPr>
        <p:spPr>
          <a:xfrm>
            <a:off x="183427" y="3291182"/>
            <a:ext cx="11709213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dirty="0">
                <a:solidFill>
                  <a:srgbClr val="F0462D"/>
                </a:solidFill>
                <a:latin typeface="Dosis"/>
              </a:rPr>
              <a:t>Caminho:</a:t>
            </a:r>
            <a:r>
              <a:rPr lang="pt-BR" dirty="0">
                <a:solidFill>
                  <a:srgbClr val="F0462D"/>
                </a:solidFill>
                <a:latin typeface="Dosis ExtraBold"/>
              </a:rPr>
              <a:t> </a:t>
            </a:r>
            <a:r>
              <a:rPr lang="pt-BR" dirty="0">
                <a:solidFill>
                  <a:srgbClr val="280A3C"/>
                </a:solidFill>
                <a:latin typeface="Dosis"/>
              </a:rPr>
              <a:t>Devoluções de Produtos (DP) #587617</a:t>
            </a:r>
            <a:endParaRPr lang="pt-BR" sz="1800" i="0" u="none" strike="noStrike" kern="1200" cap="none" spc="0" normalizeH="0" baseline="0" noProof="0" dirty="0">
              <a:ln>
                <a:noFill/>
              </a:ln>
              <a:solidFill>
                <a:srgbClr val="280A3C"/>
              </a:solidFill>
              <a:effectLst/>
              <a:uLnTx/>
              <a:uFillTx/>
              <a:latin typeface="Dosis"/>
              <a:ea typeface="Roboto" panose="02000000000000000000" pitchFamily="2" charset="0"/>
            </a:endParaRPr>
          </a:p>
          <a:p>
            <a:pPr>
              <a:defRPr/>
            </a:pPr>
            <a:r>
              <a:rPr lang="pt-BR" dirty="0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Ajustamos no processo de Devolução, através da tela de Devoluções de Produtos (DP), para não gerar mais crédito nas devoluções do tipo Análise de Loja ou Fábrica.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CFEACC6-5EEE-1E3A-20F9-18D4FC47CDE2}"/>
              </a:ext>
            </a:extLst>
          </p:cNvPr>
          <p:cNvSpPr txBox="1"/>
          <p:nvPr/>
        </p:nvSpPr>
        <p:spPr>
          <a:xfrm>
            <a:off x="183426" y="4570253"/>
            <a:ext cx="11709213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dirty="0">
                <a:solidFill>
                  <a:srgbClr val="F0462D"/>
                </a:solidFill>
                <a:latin typeface="Dosis"/>
              </a:rPr>
              <a:t>Caminho:</a:t>
            </a:r>
            <a:r>
              <a:rPr lang="pt-BR" dirty="0">
                <a:solidFill>
                  <a:srgbClr val="F0462D"/>
                </a:solidFill>
                <a:latin typeface="Dosis ExtraBold"/>
              </a:rPr>
              <a:t> </a:t>
            </a:r>
            <a:r>
              <a:rPr lang="pt-BR" dirty="0">
                <a:solidFill>
                  <a:srgbClr val="280A3C"/>
                </a:solidFill>
                <a:latin typeface="Dosis"/>
              </a:rPr>
              <a:t>Caixa &gt; Nova Venda #582035</a:t>
            </a:r>
            <a:endParaRPr lang="pt-BR" sz="1800" i="0" u="none" strike="noStrike" kern="1200" cap="none" spc="0" normalizeH="0" baseline="0" noProof="0" dirty="0">
              <a:ln>
                <a:noFill/>
              </a:ln>
              <a:solidFill>
                <a:srgbClr val="280A3C"/>
              </a:solidFill>
              <a:effectLst/>
              <a:uLnTx/>
              <a:uFillTx/>
              <a:latin typeface="Dosis"/>
              <a:ea typeface="Roboto" panose="02000000000000000000" pitchFamily="2" charset="0"/>
            </a:endParaRPr>
          </a:p>
          <a:p>
            <a:pPr>
              <a:defRPr/>
            </a:pPr>
            <a:r>
              <a:rPr lang="pt-BR" dirty="0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Melhoramos a funcionalidade de emissão de NFC-e em modo Contingência (automática) através do Caixa Fácil. Agora, na tentativa de emissão de uma NFC-e, caso sejam retornados pela SEFAZ, "</a:t>
            </a:r>
            <a:r>
              <a:rPr lang="pt-BR" b="1" dirty="0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105-Erro no envio de </a:t>
            </a:r>
            <a:r>
              <a:rPr lang="pt-BR" b="1" dirty="0" err="1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NFe</a:t>
            </a:r>
            <a:r>
              <a:rPr lang="pt-BR" b="1" dirty="0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 (Lote em processamento)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", "</a:t>
            </a:r>
            <a:r>
              <a:rPr lang="pt-BR" b="1" dirty="0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108-Serviço paralisado momentaneamente (curto prazo)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", "</a:t>
            </a:r>
            <a:r>
              <a:rPr lang="pt-BR" b="1" dirty="0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109-Rejeição: Serviço paralisado sem previsão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", o </a:t>
            </a:r>
            <a:r>
              <a:rPr lang="pt-BR" dirty="0" err="1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SetaERP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  <a:latin typeface="Dosis"/>
                <a:ea typeface="+mn-lt"/>
                <a:cs typeface="+mn-lt"/>
              </a:rPr>
              <a:t> operará nas vendas em modo Contingência por 1 hora, a partir disso, realizará uma nova tentativa em modo de emissão normal.</a:t>
            </a:r>
            <a:endParaRPr lang="pt-BR" dirty="0">
              <a:solidFill>
                <a:schemeClr val="bg2">
                  <a:lumMod val="25000"/>
                </a:schemeClr>
              </a:solidFill>
              <a:latin typeface="Dosis"/>
            </a:endParaRPr>
          </a:p>
        </p:txBody>
      </p:sp>
    </p:spTree>
    <p:extLst>
      <p:ext uri="{BB962C8B-B14F-4D97-AF65-F5344CB8AC3E}">
        <p14:creationId xmlns:p14="http://schemas.microsoft.com/office/powerpoint/2010/main" val="104815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" y="-3629"/>
            <a:ext cx="12173858" cy="1085603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1864681" y="252620"/>
            <a:ext cx="714166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VERSÃO COMPLENTAR – </a:t>
            </a:r>
            <a:r>
              <a:rPr lang="pt-BR" sz="4000" dirty="0">
                <a:solidFill>
                  <a:srgbClr val="FFB200"/>
                </a:solidFill>
                <a:latin typeface="Dosis ExtraBold"/>
              </a:rPr>
              <a:t>7.100.22</a:t>
            </a:r>
            <a:endParaRPr kumimoji="0" lang="pt-BR" sz="4000" b="0" i="0" u="none" strike="noStrike" kern="1200" cap="none" spc="0" normalizeH="0" baseline="0" noProof="0" dirty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/>
              <a:ea typeface="+mn-ea"/>
              <a:cs typeface="+mn-cs"/>
            </a:endParaRP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13012" y="-5309337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183429" y="1156511"/>
            <a:ext cx="11709213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dirty="0">
                <a:solidFill>
                  <a:srgbClr val="F0462D"/>
                </a:solidFill>
                <a:latin typeface="Dosis"/>
              </a:rPr>
              <a:t>Caminho:</a:t>
            </a:r>
            <a:r>
              <a:rPr lang="pt-BR" dirty="0">
                <a:solidFill>
                  <a:srgbClr val="F0462D"/>
                </a:solidFill>
                <a:latin typeface="Dosis ExtraBold"/>
              </a:rPr>
              <a:t> </a:t>
            </a:r>
            <a:r>
              <a:rPr lang="pt-BR" dirty="0">
                <a:solidFill>
                  <a:srgbClr val="280A3C"/>
                </a:solidFill>
                <a:latin typeface="Dosis"/>
              </a:rPr>
              <a:t>Retaguarda &gt; Compras &gt; Lançamento das Notas #SETAERP-9119</a:t>
            </a:r>
            <a:endParaRPr lang="pt-BR" sz="1800" i="0" u="none" strike="noStrike" kern="1200" cap="none" spc="0" normalizeH="0" baseline="0" noProof="0" dirty="0">
              <a:ln>
                <a:noFill/>
              </a:ln>
              <a:solidFill>
                <a:srgbClr val="280A3C"/>
              </a:solidFill>
              <a:effectLst/>
              <a:uLnTx/>
              <a:uFillTx/>
              <a:latin typeface="Dosis"/>
              <a:ea typeface="Roboto" panose="02000000000000000000" pitchFamily="2" charset="0"/>
            </a:endParaRPr>
          </a:p>
          <a:p>
            <a:pPr>
              <a:defRPr/>
            </a:pPr>
            <a:r>
              <a:rPr lang="pt-BR" dirty="0">
                <a:solidFill>
                  <a:schemeClr val="bg2">
                    <a:lumMod val="25000"/>
                  </a:schemeClr>
                </a:solidFill>
                <a:latin typeface="Dosis"/>
                <a:ea typeface="Roboto"/>
                <a:cs typeface="Roboto"/>
              </a:rPr>
              <a:t>Ajustamos a abertura de lançamentos de nota de entrada, através dos campos </a:t>
            </a:r>
            <a:r>
              <a:rPr lang="pt-BR" b="1" dirty="0">
                <a:solidFill>
                  <a:schemeClr val="bg2">
                    <a:lumMod val="25000"/>
                  </a:schemeClr>
                </a:solidFill>
                <a:latin typeface="Dosis"/>
                <a:ea typeface="Roboto"/>
                <a:cs typeface="Roboto"/>
              </a:rPr>
              <a:t>Código 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  <a:latin typeface="Dosis"/>
                <a:ea typeface="Roboto"/>
                <a:cs typeface="Roboto"/>
              </a:rPr>
              <a:t>ou </a:t>
            </a:r>
            <a:r>
              <a:rPr lang="pt-BR" b="1" dirty="0">
                <a:solidFill>
                  <a:schemeClr val="bg2">
                    <a:lumMod val="25000"/>
                  </a:schemeClr>
                </a:solidFill>
                <a:latin typeface="Dosis"/>
                <a:ea typeface="Roboto"/>
                <a:cs typeface="Roboto"/>
              </a:rPr>
              <a:t>Nota Fiscal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  <a:latin typeface="Dosis"/>
                <a:ea typeface="Roboto"/>
                <a:cs typeface="Roboto"/>
              </a:rPr>
              <a:t>.</a:t>
            </a: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grpSp>
        <p:nvGrpSpPr>
          <p:cNvPr id="17" name="Agrupar 16">
            <a:extLst>
              <a:ext uri="{FF2B5EF4-FFF2-40B4-BE49-F238E27FC236}">
                <a16:creationId xmlns:a16="http://schemas.microsoft.com/office/drawing/2014/main" id="{06A66DF9-017F-24E9-24BC-565DB5194888}"/>
              </a:ext>
            </a:extLst>
          </p:cNvPr>
          <p:cNvGrpSpPr/>
          <p:nvPr/>
        </p:nvGrpSpPr>
        <p:grpSpPr>
          <a:xfrm>
            <a:off x="11159904" y="146663"/>
            <a:ext cx="928872" cy="738372"/>
            <a:chOff x="11084516" y="201693"/>
            <a:chExt cx="937943" cy="937943"/>
          </a:xfrm>
        </p:grpSpPr>
        <p:pic>
          <p:nvPicPr>
            <p:cNvPr id="11" name="Imagem 10" descr="Ícone&#10;&#10;Descrição gerada automaticamente">
              <a:extLst>
                <a:ext uri="{FF2B5EF4-FFF2-40B4-BE49-F238E27FC236}">
                  <a16:creationId xmlns:a16="http://schemas.microsoft.com/office/drawing/2014/main" id="{9C07D9B2-D38B-FED9-111B-8E6EDE79D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84516" y="201693"/>
              <a:ext cx="937943" cy="937943"/>
            </a:xfrm>
            <a:prstGeom prst="rect">
              <a:avLst/>
            </a:prstGeom>
          </p:spPr>
        </p:pic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250E7D41-6432-61B7-7368-2AEF298360C6}"/>
                </a:ext>
              </a:extLst>
            </p:cNvPr>
            <p:cNvSpPr/>
            <p:nvPr/>
          </p:nvSpPr>
          <p:spPr>
            <a:xfrm>
              <a:off x="11250954" y="382542"/>
              <a:ext cx="606490" cy="5714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Imagem 14" descr="Ícone&#10;&#10;Descrição gerada automaticamente">
              <a:extLst>
                <a:ext uri="{FF2B5EF4-FFF2-40B4-BE49-F238E27FC236}">
                  <a16:creationId xmlns:a16="http://schemas.microsoft.com/office/drawing/2014/main" id="{CD750C08-7839-0A1F-B573-6BAD70E50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22411" y="382542"/>
              <a:ext cx="462152" cy="462152"/>
            </a:xfrm>
            <a:prstGeom prst="rect">
              <a:avLst/>
            </a:prstGeom>
          </p:spPr>
        </p:pic>
        <p:pic>
          <p:nvPicPr>
            <p:cNvPr id="16" name="Imagem 15" descr="Ícone&#10;&#10;Descrição gerada automaticamente">
              <a:extLst>
                <a:ext uri="{FF2B5EF4-FFF2-40B4-BE49-F238E27FC236}">
                  <a16:creationId xmlns:a16="http://schemas.microsoft.com/office/drawing/2014/main" id="{89DBAC93-1589-256A-CFD3-DF72B8100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3357" y="725986"/>
              <a:ext cx="211543" cy="2115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1356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Agrupar 12">
            <a:extLst>
              <a:ext uri="{FF2B5EF4-FFF2-40B4-BE49-F238E27FC236}">
                <a16:creationId xmlns:a16="http://schemas.microsoft.com/office/drawing/2014/main" id="{886037D0-948F-4D36-3DEE-083D0C70E2F7}"/>
              </a:ext>
            </a:extLst>
          </p:cNvPr>
          <p:cNvGrpSpPr/>
          <p:nvPr/>
        </p:nvGrpSpPr>
        <p:grpSpPr>
          <a:xfrm>
            <a:off x="2440918" y="-11702"/>
            <a:ext cx="9751082" cy="6877340"/>
            <a:chOff x="2216138" y="0"/>
            <a:chExt cx="9751082" cy="6877340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2C4F36E4-C45A-E00C-0096-6CE47D18CFA1}"/>
                </a:ext>
              </a:extLst>
            </p:cNvPr>
            <p:cNvSpPr/>
            <p:nvPr/>
          </p:nvSpPr>
          <p:spPr>
            <a:xfrm>
              <a:off x="2892490" y="0"/>
              <a:ext cx="9074730" cy="68773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tângulo: Cantos Arredondados 14">
              <a:extLst>
                <a:ext uri="{FF2B5EF4-FFF2-40B4-BE49-F238E27FC236}">
                  <a16:creationId xmlns:a16="http://schemas.microsoft.com/office/drawing/2014/main" id="{7573DA1D-665D-5818-8C88-242E1454F79D}"/>
                </a:ext>
              </a:extLst>
            </p:cNvPr>
            <p:cNvSpPr/>
            <p:nvPr/>
          </p:nvSpPr>
          <p:spPr>
            <a:xfrm>
              <a:off x="2216138" y="4064"/>
              <a:ext cx="2228590" cy="68732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8" name="Retângulo 15">
            <a:extLst>
              <a:ext uri="{FF2B5EF4-FFF2-40B4-BE49-F238E27FC236}">
                <a16:creationId xmlns:a16="http://schemas.microsoft.com/office/drawing/2014/main" id="{3CD4962A-581B-13C6-94E1-AB5928F1ABB2}"/>
              </a:ext>
            </a:extLst>
          </p:cNvPr>
          <p:cNvSpPr/>
          <p:nvPr/>
        </p:nvSpPr>
        <p:spPr>
          <a:xfrm rot="5400000">
            <a:off x="8589173" y="-927376"/>
            <a:ext cx="45719" cy="7159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C82D33D-0EA3-D8DD-44D7-E8A55487D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81261" y="20601"/>
            <a:ext cx="11934825" cy="671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CaixaDeTexto 42">
            <a:extLst>
              <a:ext uri="{FF2B5EF4-FFF2-40B4-BE49-F238E27FC236}">
                <a16:creationId xmlns:a16="http://schemas.microsoft.com/office/drawing/2014/main" id="{54D74445-26B7-EC5B-44C8-70DCDFFB6DC3}"/>
              </a:ext>
            </a:extLst>
          </p:cNvPr>
          <p:cNvSpPr txBox="1"/>
          <p:nvPr/>
        </p:nvSpPr>
        <p:spPr>
          <a:xfrm>
            <a:off x="6147592" y="864149"/>
            <a:ext cx="4623190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 ExtraBold"/>
              </a:rPr>
              <a:t>Agora é fácil:</a:t>
            </a: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 Medium"/>
              </a:rPr>
              <a:t> atualize o </a:t>
            </a:r>
            <a:r>
              <a:rPr kumimoji="0" lang="pt-BR" sz="2400" b="0" i="0" u="none" strike="noStrike" kern="1200" cap="none" spc="0" normalizeH="0" baseline="0" noProof="0" err="1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 Medium"/>
              </a:rPr>
              <a:t>SetaERP</a:t>
            </a: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 Medium"/>
              </a:rPr>
              <a:t> após o fechamento das lojas, ou amanhã bem cedinho para utilizar as novidades da versão </a:t>
            </a:r>
            <a:r>
              <a:rPr lang="pt-BR" sz="2400">
                <a:solidFill>
                  <a:srgbClr val="414141"/>
                </a:solidFill>
                <a:latin typeface="Dosis Medium"/>
              </a:rPr>
              <a:t>7.100.20</a:t>
            </a: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 Medium"/>
              </a:rPr>
              <a:t>.</a:t>
            </a:r>
          </a:p>
        </p:txBody>
      </p:sp>
      <p:pic>
        <p:nvPicPr>
          <p:cNvPr id="16" name="Gráfico 2">
            <a:extLst>
              <a:ext uri="{FF2B5EF4-FFF2-40B4-BE49-F238E27FC236}">
                <a16:creationId xmlns:a16="http://schemas.microsoft.com/office/drawing/2014/main" id="{3C44847B-A172-957E-519F-B7413388AD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3307800" y="-670091"/>
            <a:ext cx="1202229" cy="1197857"/>
          </a:xfrm>
          <a:prstGeom prst="rect">
            <a:avLst/>
          </a:prstGeom>
        </p:spPr>
      </p:pic>
      <p:pic>
        <p:nvPicPr>
          <p:cNvPr id="17" name="Gráfico 2">
            <a:extLst>
              <a:ext uri="{FF2B5EF4-FFF2-40B4-BE49-F238E27FC236}">
                <a16:creationId xmlns:a16="http://schemas.microsoft.com/office/drawing/2014/main" id="{6A591146-93F9-8E9C-28DF-2B70B9D48D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3307800" y="6394615"/>
            <a:ext cx="1202229" cy="1197857"/>
          </a:xfrm>
          <a:prstGeom prst="rect">
            <a:avLst/>
          </a:prstGeom>
        </p:spPr>
      </p:pic>
      <p:sp>
        <p:nvSpPr>
          <p:cNvPr id="7" name="CaixaDeTexto 42">
            <a:extLst>
              <a:ext uri="{FF2B5EF4-FFF2-40B4-BE49-F238E27FC236}">
                <a16:creationId xmlns:a16="http://schemas.microsoft.com/office/drawing/2014/main" id="{E19575FF-BF3B-FA8F-7E34-0E9814E605D8}"/>
              </a:ext>
            </a:extLst>
          </p:cNvPr>
          <p:cNvSpPr txBox="1"/>
          <p:nvPr/>
        </p:nvSpPr>
        <p:spPr>
          <a:xfrm>
            <a:off x="6163815" y="2940356"/>
            <a:ext cx="46231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err="1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itchFamily="2" charset="0"/>
              </a:rPr>
              <a:t>Ahhhh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itchFamily="2" charset="0"/>
              </a:rPr>
              <a:t>, para que possamos evoluir, seu feedback é muito importante avalie o conteúdo apresentado nesta versão.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Dosis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itchFamily="2" charset="0"/>
              </a:rPr>
              <a:t>O link de acesso está logo abaixo da apresentação, contamos com você!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>
              <a:solidFill>
                <a:srgbClr val="414141"/>
              </a:solidFill>
              <a:latin typeface="Dosis" pitchFamily="2" charset="0"/>
            </a:endParaRPr>
          </a:p>
          <a:p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Com carinho </a:t>
            </a:r>
            <a:r>
              <a:rPr lang="pt-BR" sz="1800">
                <a:solidFill>
                  <a:srgbClr val="FF0000"/>
                </a:solidFill>
              </a:rPr>
              <a:t>♥</a:t>
            </a:r>
            <a:r>
              <a:rPr lang="pt-BR" sz="2000" b="1">
                <a:solidFill>
                  <a:srgbClr val="280A3C"/>
                </a:solidFill>
                <a:latin typeface="Dosis"/>
                <a:sym typeface="Wingdings" panose="05000000000000000000" pitchFamily="2" charset="2"/>
              </a:rPr>
              <a:t> 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47A4520D-9DB7-9F8D-8879-8E67521BED29}"/>
              </a:ext>
            </a:extLst>
          </p:cNvPr>
          <p:cNvSpPr/>
          <p:nvPr/>
        </p:nvSpPr>
        <p:spPr>
          <a:xfrm>
            <a:off x="-1168705" y="864149"/>
            <a:ext cx="6134116" cy="4111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B6E714F7-E766-7096-F955-5A0CDB6B3C7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416"/>
          <a:stretch/>
        </p:blipFill>
        <p:spPr>
          <a:xfrm>
            <a:off x="-211434" y="2603151"/>
            <a:ext cx="5119318" cy="2087083"/>
          </a:xfrm>
          <a:prstGeom prst="rect">
            <a:avLst/>
          </a:prstGeom>
        </p:spPr>
      </p:pic>
      <p:pic>
        <p:nvPicPr>
          <p:cNvPr id="18" name="Gráfico 17">
            <a:extLst>
              <a:ext uri="{FF2B5EF4-FFF2-40B4-BE49-F238E27FC236}">
                <a16:creationId xmlns:a16="http://schemas.microsoft.com/office/drawing/2014/main" id="{0DD0C061-032F-E1FC-8BFE-15E82FF862D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20231" y="1797919"/>
            <a:ext cx="3357608" cy="831813"/>
          </a:xfrm>
          <a:prstGeom prst="rect">
            <a:avLst/>
          </a:prstGeom>
        </p:spPr>
      </p:pic>
      <p:pic>
        <p:nvPicPr>
          <p:cNvPr id="19" name="Gráfico 18">
            <a:extLst>
              <a:ext uri="{FF2B5EF4-FFF2-40B4-BE49-F238E27FC236}">
                <a16:creationId xmlns:a16="http://schemas.microsoft.com/office/drawing/2014/main" id="{BD668C98-ED95-FC16-D08C-126A97FC11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096000" y="5378197"/>
            <a:ext cx="3013495" cy="746562"/>
          </a:xfrm>
          <a:prstGeom prst="rect">
            <a:avLst/>
          </a:prstGeom>
        </p:spPr>
      </p:pic>
      <p:pic>
        <p:nvPicPr>
          <p:cNvPr id="20" name="object 4">
            <a:extLst>
              <a:ext uri="{FF2B5EF4-FFF2-40B4-BE49-F238E27FC236}">
                <a16:creationId xmlns:a16="http://schemas.microsoft.com/office/drawing/2014/main" id="{9C23F67B-9046-B39E-2BE1-48C9080F602F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21" name="CaixaDeTexto 42">
            <a:extLst>
              <a:ext uri="{FF2B5EF4-FFF2-40B4-BE49-F238E27FC236}">
                <a16:creationId xmlns:a16="http://schemas.microsoft.com/office/drawing/2014/main" id="{55427800-BF7F-F8BA-6D79-4861D7FF78CB}"/>
              </a:ext>
            </a:extLst>
          </p:cNvPr>
          <p:cNvSpPr txBox="1"/>
          <p:nvPr/>
        </p:nvSpPr>
        <p:spPr>
          <a:xfrm>
            <a:off x="6163815" y="6041818"/>
            <a:ext cx="3587267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1400">
                <a:solidFill>
                  <a:srgbClr val="414141"/>
                </a:solidFill>
                <a:latin typeface="Dosis"/>
                <a:sym typeface="Wingdings" panose="05000000000000000000" pitchFamily="2" charset="2"/>
              </a:rPr>
              <a:t>Cascavel, 09 de Maio de 2023.</a:t>
            </a:r>
            <a:endParaRPr lang="pt-BR" sz="1400">
              <a:solidFill>
                <a:srgbClr val="280A3C"/>
              </a:solidFill>
              <a:latin typeface="Dosis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6316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12192000" cy="1675245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395330" y="511156"/>
            <a:ext cx="10386609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2400" b="1">
                <a:solidFill>
                  <a:srgbClr val="FFB200"/>
                </a:solidFill>
                <a:latin typeface="Dosis"/>
                <a:ea typeface="+mn-lt"/>
                <a:cs typeface="+mn-lt"/>
              </a:rPr>
              <a:t>REPAGINAÇÃO DE ELEMENTOS VISUAIS - ÍCONE, FONTES, ELEMENTOS E CORES.</a:t>
            </a:r>
            <a:endParaRPr lang="pt-BR" sz="2400" b="1">
              <a:solidFill>
                <a:srgbClr val="FFB200"/>
              </a:solidFill>
              <a:latin typeface="Dosis"/>
              <a:cs typeface="Calibri"/>
            </a:endParaRPr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ED3CDD7D-1FFB-ED16-81FE-C10E9748DB43}"/>
              </a:ext>
            </a:extLst>
          </p:cNvPr>
          <p:cNvSpPr txBox="1"/>
          <p:nvPr/>
        </p:nvSpPr>
        <p:spPr>
          <a:xfrm>
            <a:off x="440272" y="1104900"/>
            <a:ext cx="1047087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1400">
                <a:solidFill>
                  <a:schemeClr val="bg1"/>
                </a:solidFill>
                <a:latin typeface="Dosis ExtraBold"/>
              </a:rPr>
              <a:t>Caminho: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 </a:t>
            </a:r>
            <a:r>
              <a:rPr lang="pt-BR" sz="1400" err="1">
                <a:solidFill>
                  <a:schemeClr val="bg1"/>
                </a:solidFill>
                <a:latin typeface="Dosis Medium"/>
              </a:rPr>
              <a:t>SetaERP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 #575875</a:t>
            </a: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Medium"/>
            </a:endParaRP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03941" y="-5082552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m 2" descr="Uma imagem contendo Ícone&#10;&#10;Descrição gerada automaticamente">
            <a:extLst>
              <a:ext uri="{FF2B5EF4-FFF2-40B4-BE49-F238E27FC236}">
                <a16:creationId xmlns:a16="http://schemas.microsoft.com/office/drawing/2014/main" id="{E83C1CBA-71AF-E1BE-0474-88A9CC6912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232" y="370421"/>
            <a:ext cx="947574" cy="94757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219715" y="1872610"/>
            <a:ext cx="4833070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>
                <a:solidFill>
                  <a:srgbClr val="280A3C"/>
                </a:solidFill>
                <a:latin typeface="Dosis ExtraBold"/>
              </a:rPr>
              <a:t>Repaginação; Ícones da tela inicial; Fontes; Local de elementos de leitura; Cores.</a:t>
            </a:r>
          </a:p>
          <a:p>
            <a:pPr algn="just">
              <a:defRPr/>
            </a:pPr>
            <a:endParaRPr lang="pt-BR" sz="1400">
              <a:solidFill>
                <a:srgbClr val="172B4D"/>
              </a:solidFill>
              <a:latin typeface="Calibri"/>
              <a:ea typeface="Roboto"/>
              <a:cs typeface="Calibri"/>
            </a:endParaRPr>
          </a:p>
          <a:p>
            <a:pPr algn="just">
              <a:defRPr/>
            </a:pPr>
            <a:r>
              <a:rPr lang="pt-BR" sz="1600">
                <a:solidFill>
                  <a:srgbClr val="172B4D"/>
                </a:solidFill>
                <a:latin typeface="Roboto"/>
                <a:ea typeface="+mn-lt"/>
                <a:cs typeface="+mn-lt"/>
              </a:rPr>
              <a:t>Reformulamos o ícone do </a:t>
            </a:r>
            <a:r>
              <a:rPr lang="pt-BR" sz="1600" err="1">
                <a:solidFill>
                  <a:srgbClr val="172B4D"/>
                </a:solidFill>
                <a:latin typeface="Roboto"/>
                <a:ea typeface="+mn-lt"/>
                <a:cs typeface="+mn-lt"/>
              </a:rPr>
              <a:t>SetaERP</a:t>
            </a:r>
            <a:r>
              <a:rPr lang="pt-BR" sz="1600">
                <a:solidFill>
                  <a:srgbClr val="172B4D"/>
                </a:solidFill>
                <a:latin typeface="Roboto"/>
                <a:ea typeface="+mn-lt"/>
                <a:cs typeface="+mn-lt"/>
              </a:rPr>
              <a:t> em todas as telas; Atualizamos a cor da barra superior do sistema de acordo com o padrão de cores da Linx. Alterado o posicionamento da orientação da tela do Caixa Fácil, seguindo a direção que fazemos a leitura, agilizando a visualização dos dados quando necessário.</a:t>
            </a:r>
            <a:endParaRPr lang="pt-BR" sz="1600">
              <a:solidFill>
                <a:srgbClr val="172B4D"/>
              </a:solidFill>
              <a:latin typeface="Roboto"/>
              <a:cs typeface="Calibri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grpSp>
        <p:nvGrpSpPr>
          <p:cNvPr id="4" name="Agrupar 3">
            <a:extLst>
              <a:ext uri="{FF2B5EF4-FFF2-40B4-BE49-F238E27FC236}">
                <a16:creationId xmlns:a16="http://schemas.microsoft.com/office/drawing/2014/main" id="{A2887ADD-76AF-47AA-93A9-8C7BC8CA34A9}"/>
              </a:ext>
            </a:extLst>
          </p:cNvPr>
          <p:cNvGrpSpPr/>
          <p:nvPr/>
        </p:nvGrpSpPr>
        <p:grpSpPr>
          <a:xfrm>
            <a:off x="5163128" y="1871427"/>
            <a:ext cx="6735038" cy="4044091"/>
            <a:chOff x="5036128" y="1871427"/>
            <a:chExt cx="6735038" cy="4044091"/>
          </a:xfrm>
        </p:grpSpPr>
        <p:pic>
          <p:nvPicPr>
            <p:cNvPr id="2" name="Imagem 3" descr="Interface gráfica do usuário, Aplicativo&#10;&#10;Descrição gerada automaticamente">
              <a:extLst>
                <a:ext uri="{FF2B5EF4-FFF2-40B4-BE49-F238E27FC236}">
                  <a16:creationId xmlns:a16="http://schemas.microsoft.com/office/drawing/2014/main" id="{63299430-C097-D42D-B2DA-D1162F7ED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21830" y="3427642"/>
              <a:ext cx="3349336" cy="2487876"/>
            </a:xfrm>
            <a:prstGeom prst="rect">
              <a:avLst/>
            </a:prstGeom>
          </p:spPr>
        </p:pic>
        <p:pic>
          <p:nvPicPr>
            <p:cNvPr id="8" name="Imagem 8" descr="Interface gráfica do usuário, Aplicativo&#10;&#10;Descrição gerada automaticamente">
              <a:extLst>
                <a:ext uri="{FF2B5EF4-FFF2-40B4-BE49-F238E27FC236}">
                  <a16:creationId xmlns:a16="http://schemas.microsoft.com/office/drawing/2014/main" id="{3307673B-1CB9-8469-1082-5DD07B5DEC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36128" y="3431682"/>
              <a:ext cx="3349335" cy="2064158"/>
            </a:xfrm>
            <a:prstGeom prst="rect">
              <a:avLst/>
            </a:prstGeom>
          </p:spPr>
        </p:pic>
        <p:pic>
          <p:nvPicPr>
            <p:cNvPr id="9" name="Imagem 9" descr="Interface gráfica do usuário, Texto, Aplicativo&#10;&#10;Descrição gerada automaticamente">
              <a:extLst>
                <a:ext uri="{FF2B5EF4-FFF2-40B4-BE49-F238E27FC236}">
                  <a16:creationId xmlns:a16="http://schemas.microsoft.com/office/drawing/2014/main" id="{1E147D91-B12D-B71E-BD01-D96786463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43105" y="1871427"/>
              <a:ext cx="5470813" cy="1591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629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12192000" cy="1675245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395330" y="606406"/>
            <a:ext cx="9615950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2400" b="1">
                <a:solidFill>
                  <a:srgbClr val="FFB200"/>
                </a:solidFill>
                <a:latin typeface="Dosis"/>
                <a:ea typeface="+mn-lt"/>
                <a:cs typeface="+mn-lt"/>
              </a:rPr>
              <a:t>REPAGINAÇÃO DE FERRAMENTAS DE RELACIONAMENTO COM CLIENTE</a:t>
            </a:r>
            <a:endParaRPr lang="pt-BR" sz="2400" b="1">
              <a:solidFill>
                <a:srgbClr val="FFB200"/>
              </a:solidFill>
              <a:latin typeface="Dosis"/>
              <a:cs typeface="Calibri"/>
            </a:endParaRPr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ED3CDD7D-1FFB-ED16-81FE-C10E9748DB43}"/>
              </a:ext>
            </a:extLst>
          </p:cNvPr>
          <p:cNvSpPr txBox="1"/>
          <p:nvPr/>
        </p:nvSpPr>
        <p:spPr>
          <a:xfrm>
            <a:off x="422129" y="1023257"/>
            <a:ext cx="1047087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1400">
                <a:solidFill>
                  <a:schemeClr val="bg1"/>
                </a:solidFill>
                <a:latin typeface="Dosis ExtraBold"/>
              </a:rPr>
              <a:t>Caminho: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 SIS #561746</a:t>
            </a: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Medium"/>
            </a:endParaRP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03941" y="-5082552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m 2" descr="Uma imagem contendo Ícone&#10;&#10;Descrição gerada automaticamente">
            <a:extLst>
              <a:ext uri="{FF2B5EF4-FFF2-40B4-BE49-F238E27FC236}">
                <a16:creationId xmlns:a16="http://schemas.microsoft.com/office/drawing/2014/main" id="{E83C1CBA-71AF-E1BE-0474-88A9CC6912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232" y="370421"/>
            <a:ext cx="947574" cy="94757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183429" y="2228045"/>
            <a:ext cx="4533713" cy="33239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>
                <a:solidFill>
                  <a:srgbClr val="280A3C"/>
                </a:solidFill>
                <a:latin typeface="Dosis ExtraBold"/>
              </a:rPr>
              <a:t>Repaginação; Seta Tagarela; Novidades da Versão e Área do Cliente.</a:t>
            </a:r>
          </a:p>
          <a:p>
            <a:pPr algn="just">
              <a:defRPr/>
            </a:pPr>
            <a:endParaRPr lang="pt-BR" sz="1400">
              <a:solidFill>
                <a:srgbClr val="172B4D"/>
              </a:solidFill>
              <a:latin typeface="Calibri"/>
              <a:ea typeface="Roboto"/>
              <a:cs typeface="Calibri"/>
            </a:endParaRPr>
          </a:p>
          <a:p>
            <a:pPr algn="just">
              <a:defRPr/>
            </a:pPr>
            <a:r>
              <a:rPr lang="pt-BR" sz="1600">
                <a:solidFill>
                  <a:srgbClr val="172B4D"/>
                </a:solidFill>
                <a:latin typeface="Roboto"/>
                <a:ea typeface="+mn-lt"/>
                <a:cs typeface="+mn-lt"/>
              </a:rPr>
              <a:t>Reformulamos a área onde são apresentados os dados do Seta Tagarela para que tenhamos um componente com melhor visualização e usabilidade, nesse componente serão exibidas seguintes opções:</a:t>
            </a:r>
          </a:p>
          <a:p>
            <a:pPr algn="just">
              <a:defRPr/>
            </a:pPr>
            <a:endParaRPr lang="pt-BR" sz="1600">
              <a:solidFill>
                <a:srgbClr val="172B4D"/>
              </a:solidFill>
              <a:latin typeface="Roboto"/>
              <a:ea typeface="+mn-lt"/>
              <a:cs typeface="+mn-lt"/>
            </a:endParaRPr>
          </a:p>
          <a:p>
            <a:pPr algn="just">
              <a:defRPr/>
            </a:pPr>
            <a:r>
              <a:rPr lang="pt-BR" sz="1600">
                <a:solidFill>
                  <a:srgbClr val="172B4D"/>
                </a:solidFill>
                <a:latin typeface="Roboto"/>
                <a:ea typeface="+mn-lt"/>
                <a:cs typeface="+mn-lt"/>
              </a:rPr>
              <a:t>- Seta Tagarela; </a:t>
            </a:r>
            <a:endParaRPr lang="pt-BR">
              <a:solidFill>
                <a:srgbClr val="000000"/>
              </a:solidFill>
              <a:latin typeface="Calibri" panose="020F0502020204030204"/>
              <a:ea typeface="+mn-lt"/>
              <a:cs typeface="+mn-lt"/>
            </a:endParaRPr>
          </a:p>
          <a:p>
            <a:pPr algn="just">
              <a:defRPr/>
            </a:pPr>
            <a:r>
              <a:rPr lang="pt-BR" sz="1600">
                <a:solidFill>
                  <a:srgbClr val="172B4D"/>
                </a:solidFill>
                <a:latin typeface="Roboto"/>
                <a:ea typeface="+mn-lt"/>
                <a:cs typeface="+mn-lt"/>
              </a:rPr>
              <a:t>- Suporte Seta; </a:t>
            </a:r>
            <a:endParaRPr lang="pt-BR">
              <a:solidFill>
                <a:srgbClr val="000000"/>
              </a:solidFill>
              <a:latin typeface="Calibri" panose="020F0502020204030204"/>
              <a:ea typeface="+mn-lt"/>
              <a:cs typeface="+mn-lt"/>
            </a:endParaRPr>
          </a:p>
          <a:p>
            <a:pPr algn="just">
              <a:defRPr/>
            </a:pPr>
            <a:r>
              <a:rPr lang="pt-BR" sz="1600">
                <a:solidFill>
                  <a:srgbClr val="172B4D"/>
                </a:solidFill>
                <a:latin typeface="Roboto"/>
                <a:ea typeface="+mn-lt"/>
                <a:cs typeface="+mn-lt"/>
              </a:rPr>
              <a:t>- Área do Cliente; </a:t>
            </a:r>
            <a:endParaRPr lang="pt-BR">
              <a:solidFill>
                <a:srgbClr val="000000"/>
              </a:solidFill>
              <a:latin typeface="Calibri" panose="020F0502020204030204"/>
              <a:ea typeface="+mn-lt"/>
              <a:cs typeface="+mn-lt"/>
            </a:endParaRPr>
          </a:p>
          <a:p>
            <a:pPr algn="just">
              <a:defRPr/>
            </a:pPr>
            <a:r>
              <a:rPr lang="pt-BR" sz="1600">
                <a:solidFill>
                  <a:srgbClr val="172B4D"/>
                </a:solidFill>
                <a:latin typeface="Roboto"/>
                <a:ea typeface="+mn-lt"/>
                <a:cs typeface="+mn-lt"/>
              </a:rPr>
              <a:t>- Seta Store.</a:t>
            </a:r>
            <a:endParaRPr lang="pt-BR">
              <a:cs typeface="Calibri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pic>
        <p:nvPicPr>
          <p:cNvPr id="11" name="Imagem 12">
            <a:extLst>
              <a:ext uri="{FF2B5EF4-FFF2-40B4-BE49-F238E27FC236}">
                <a16:creationId xmlns:a16="http://schemas.microsoft.com/office/drawing/2014/main" id="{9F145E58-4BFD-77BB-A5A4-E9933DB3F9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7937" y="2227069"/>
            <a:ext cx="6757638" cy="376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3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12192000" cy="1675245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60795" y="515692"/>
            <a:ext cx="11139947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4000">
                <a:solidFill>
                  <a:srgbClr val="FFB200"/>
                </a:solidFill>
                <a:latin typeface="Dosis ExtraBold"/>
              </a:rPr>
              <a:t> </a:t>
            </a:r>
            <a:r>
              <a:rPr lang="pt-BR" sz="2800">
                <a:solidFill>
                  <a:srgbClr val="FFB200"/>
                </a:solidFill>
                <a:latin typeface="Dosis ExtraBold"/>
              </a:rPr>
              <a:t>SETA COLETOR – NÃO MOSTRAR FOTO AO USAR OPÇÃO UTILIZA COLETOR</a:t>
            </a:r>
            <a:endParaRPr lang="pt-BR" sz="2800">
              <a:cs typeface="Calibri"/>
            </a:endParaRPr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ED3CDD7D-1FFB-ED16-81FE-C10E9748DB43}"/>
              </a:ext>
            </a:extLst>
          </p:cNvPr>
          <p:cNvSpPr txBox="1"/>
          <p:nvPr/>
        </p:nvSpPr>
        <p:spPr>
          <a:xfrm>
            <a:off x="186272" y="1123042"/>
            <a:ext cx="1047087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1400">
                <a:solidFill>
                  <a:schemeClr val="bg1"/>
                </a:solidFill>
                <a:latin typeface="Dosis ExtraBold"/>
              </a:rPr>
              <a:t>Caminho: Configurações &gt;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 Configurações Avançadas &gt; Inventário de Estoques #560668</a:t>
            </a:r>
            <a:endParaRPr lang="pt-BR">
              <a:solidFill>
                <a:schemeClr val="bg1"/>
              </a:solidFill>
            </a:endParaRP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03941" y="-5082552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m 2" descr="Uma imagem contendo Ícone&#10;&#10;Descrição gerada automaticamente">
            <a:extLst>
              <a:ext uri="{FF2B5EF4-FFF2-40B4-BE49-F238E27FC236}">
                <a16:creationId xmlns:a16="http://schemas.microsoft.com/office/drawing/2014/main" id="{E83C1CBA-71AF-E1BE-0474-88A9CC6912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232" y="370421"/>
            <a:ext cx="947574" cy="94757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283215" y="1855011"/>
            <a:ext cx="5468070" cy="264687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>
                <a:solidFill>
                  <a:srgbClr val="280A3C"/>
                </a:solidFill>
                <a:latin typeface="Dosis ExtraBold"/>
                <a:ea typeface="Roboto"/>
              </a:rPr>
              <a:t>Não permitir utilizar as opções mostrar foto ao ler produto e utiliza coletor em paralelo.</a:t>
            </a:r>
            <a:endParaRPr lang="pt-BR" b="1">
              <a:solidFill>
                <a:srgbClr val="280A3C"/>
              </a:solidFill>
              <a:latin typeface="Dosis ExtraBold" pitchFamily="2" charset="0"/>
              <a:ea typeface="Roboto" panose="02000000000000000000" pitchFamily="2" charset="0"/>
            </a:endParaRPr>
          </a:p>
          <a:p>
            <a:endParaRPr lang="pt-BR" b="1" i="0" u="none" strike="noStrike" kern="1200" cap="none" spc="0" normalizeH="0" baseline="0" noProof="0">
              <a:ln>
                <a:noFill/>
              </a:ln>
              <a:solidFill>
                <a:srgbClr val="280A3C"/>
              </a:solidFill>
              <a:effectLst/>
              <a:uLnTx/>
              <a:uFillTx/>
              <a:latin typeface="Dosis ExtraBold" pitchFamily="2" charset="0"/>
              <a:ea typeface="Roboto" panose="02000000000000000000" pitchFamily="2" charset="0"/>
            </a:endParaRPr>
          </a:p>
          <a:p>
            <a:pPr>
              <a:defRPr/>
            </a:pPr>
            <a:r>
              <a:rPr lang="pt-BR" sz="14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Para evitar conflitos na utilização do Seta Coletor, não será permitida a utilização simultânea das opções "</a:t>
            </a:r>
            <a:r>
              <a:rPr lang="pt-BR" sz="1400" b="1">
                <a:solidFill>
                  <a:srgbClr val="414141"/>
                </a:solidFill>
                <a:latin typeface="Roboto"/>
                <a:ea typeface="Roboto"/>
                <a:cs typeface="Roboto"/>
              </a:rPr>
              <a:t>Mostrar foto ao ler produto</a:t>
            </a:r>
            <a:r>
              <a:rPr lang="pt-BR" sz="14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" e "</a:t>
            </a:r>
            <a:r>
              <a:rPr lang="pt-BR" sz="1400" b="1">
                <a:solidFill>
                  <a:srgbClr val="414141"/>
                </a:solidFill>
                <a:latin typeface="Roboto"/>
                <a:ea typeface="Roboto"/>
                <a:cs typeface="Roboto"/>
              </a:rPr>
              <a:t>Utiliza coletor</a:t>
            </a:r>
            <a:r>
              <a:rPr lang="pt-BR" sz="14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".</a:t>
            </a:r>
          </a:p>
          <a:p>
            <a:pPr>
              <a:defRPr/>
            </a:pPr>
            <a:endParaRPr lang="pt-BR" sz="140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  <a:cs typeface="Roboto"/>
            </a:endParaRPr>
          </a:p>
          <a:p>
            <a:pPr>
              <a:defRPr/>
            </a:pPr>
            <a:r>
              <a:rPr lang="pt-BR" sz="14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Ocorria durante a execução do inventário, na leitura do código de barras com, situações onde não era lida a informação, pois estava fora do campo correto. Com essa alteração iremos validar e avisar o lojista para escolher uma dentre as opções citadas.</a:t>
            </a: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grpSp>
        <p:nvGrpSpPr>
          <p:cNvPr id="8" name="Agrupar 7">
            <a:extLst>
              <a:ext uri="{FF2B5EF4-FFF2-40B4-BE49-F238E27FC236}">
                <a16:creationId xmlns:a16="http://schemas.microsoft.com/office/drawing/2014/main" id="{C00D206B-632D-37EE-FF58-3EEB2EB98BF7}"/>
              </a:ext>
            </a:extLst>
          </p:cNvPr>
          <p:cNvGrpSpPr/>
          <p:nvPr/>
        </p:nvGrpSpPr>
        <p:grpSpPr>
          <a:xfrm>
            <a:off x="6074002" y="1854819"/>
            <a:ext cx="4817321" cy="4542653"/>
            <a:chOff x="6074002" y="1854819"/>
            <a:chExt cx="4817321" cy="4542653"/>
          </a:xfrm>
        </p:grpSpPr>
        <p:pic>
          <p:nvPicPr>
            <p:cNvPr id="2" name="Imagem 3" descr="Interface gráfica do usuário, Texto, Aplicativo, chat ou mensagem de texto&#10;&#10;Descrição gerada automaticamente">
              <a:extLst>
                <a:ext uri="{FF2B5EF4-FFF2-40B4-BE49-F238E27FC236}">
                  <a16:creationId xmlns:a16="http://schemas.microsoft.com/office/drawing/2014/main" id="{1C1953AE-64B5-6CBC-1DC1-E339AEC45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74002" y="1854819"/>
              <a:ext cx="2227775" cy="454265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4" name="Imagem 7" descr="Interface gráfica do usuário, Texto, Aplicativo, chat ou mensagem de texto&#10;&#10;Descrição gerada automaticamente">
              <a:extLst>
                <a:ext uri="{FF2B5EF4-FFF2-40B4-BE49-F238E27FC236}">
                  <a16:creationId xmlns:a16="http://schemas.microsoft.com/office/drawing/2014/main" id="{EB0BCCB1-4F55-63BB-40DF-8BC47A9F3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69773" y="1854819"/>
              <a:ext cx="2221550" cy="454265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11219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12192000" cy="1675245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395330" y="515692"/>
            <a:ext cx="961595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2800" b="1">
                <a:solidFill>
                  <a:srgbClr val="FFB200"/>
                </a:solidFill>
                <a:latin typeface="Dosis"/>
                <a:cs typeface="Calibri"/>
              </a:rPr>
              <a:t>ELEMENTOS VISUAIS MENSAGENS DO SETA NOVO PADRÃO</a:t>
            </a:r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ED3CDD7D-1FFB-ED16-81FE-C10E9748DB43}"/>
              </a:ext>
            </a:extLst>
          </p:cNvPr>
          <p:cNvSpPr txBox="1"/>
          <p:nvPr/>
        </p:nvSpPr>
        <p:spPr>
          <a:xfrm>
            <a:off x="394915" y="1177471"/>
            <a:ext cx="1047087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1400">
                <a:solidFill>
                  <a:schemeClr val="bg1"/>
                </a:solidFill>
                <a:latin typeface="Dosis ExtraBold"/>
              </a:rPr>
              <a:t>Caminho: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 SETAERP #SETAERP-8421</a:t>
            </a: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Medium"/>
            </a:endParaRP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03941" y="-5082552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m 2" descr="Uma imagem contendo Ícone&#10;&#10;Descrição gerada automaticamente">
            <a:extLst>
              <a:ext uri="{FF2B5EF4-FFF2-40B4-BE49-F238E27FC236}">
                <a16:creationId xmlns:a16="http://schemas.microsoft.com/office/drawing/2014/main" id="{E83C1CBA-71AF-E1BE-0474-88A9CC6912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232" y="370421"/>
            <a:ext cx="947574" cy="94757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355786" y="1928688"/>
            <a:ext cx="4374188" cy="181588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>
                <a:solidFill>
                  <a:srgbClr val="280A3C"/>
                </a:solidFill>
                <a:latin typeface="Dosis ExtraBold"/>
              </a:rPr>
              <a:t>Novo padrão de mensagens – </a:t>
            </a:r>
            <a:r>
              <a:rPr lang="pt-BR" b="1" err="1">
                <a:solidFill>
                  <a:srgbClr val="280A3C"/>
                </a:solidFill>
                <a:latin typeface="Dosis ExtraBold"/>
              </a:rPr>
              <a:t>SetaERP</a:t>
            </a:r>
            <a:r>
              <a:rPr lang="pt-BR" b="1">
                <a:solidFill>
                  <a:srgbClr val="280A3C"/>
                </a:solidFill>
                <a:latin typeface="Dosis ExtraBold"/>
              </a:rPr>
              <a:t>.</a:t>
            </a:r>
            <a:endParaRPr lang="pt-BR" err="1"/>
          </a:p>
          <a:p>
            <a:pPr algn="just">
              <a:defRPr/>
            </a:pPr>
            <a:endParaRPr lang="pt-BR" sz="1400">
              <a:solidFill>
                <a:srgbClr val="172B4D"/>
              </a:solidFill>
              <a:latin typeface="Calibri"/>
              <a:ea typeface="Roboto"/>
              <a:cs typeface="Calibri"/>
            </a:endParaRPr>
          </a:p>
          <a:p>
            <a:pPr algn="just">
              <a:defRPr/>
            </a:pPr>
            <a:r>
              <a:rPr lang="pt-BR" sz="1600">
                <a:solidFill>
                  <a:srgbClr val="172B4D"/>
                </a:solidFill>
                <a:latin typeface="Roboto"/>
                <a:ea typeface="+mn-lt"/>
                <a:cs typeface="+mn-lt"/>
              </a:rPr>
              <a:t>Criamos um novo padrão de mensagens no </a:t>
            </a:r>
            <a:r>
              <a:rPr lang="pt-BR" sz="1600" err="1">
                <a:solidFill>
                  <a:srgbClr val="172B4D"/>
                </a:solidFill>
                <a:latin typeface="Roboto"/>
                <a:ea typeface="+mn-lt"/>
                <a:cs typeface="+mn-lt"/>
              </a:rPr>
              <a:t>SetaERP</a:t>
            </a:r>
            <a:r>
              <a:rPr lang="pt-BR" sz="1600">
                <a:solidFill>
                  <a:srgbClr val="172B4D"/>
                </a:solidFill>
                <a:latin typeface="Roboto"/>
                <a:ea typeface="+mn-lt"/>
                <a:cs typeface="+mn-lt"/>
              </a:rPr>
              <a:t>, as mensagens ganharam um layout atualizado, seguindo o projeto de repaginação do sistema.</a:t>
            </a:r>
          </a:p>
          <a:p>
            <a:pPr algn="just">
              <a:defRPr/>
            </a:pPr>
            <a:endParaRPr lang="pt-BR" sz="1600">
              <a:solidFill>
                <a:srgbClr val="172B4D"/>
              </a:solidFill>
              <a:latin typeface="Roboto"/>
              <a:cs typeface="Calibri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236BB5D7-3EFF-D317-3985-4C8ADBF6A0B4}"/>
              </a:ext>
            </a:extLst>
          </p:cNvPr>
          <p:cNvGrpSpPr/>
          <p:nvPr/>
        </p:nvGrpSpPr>
        <p:grpSpPr>
          <a:xfrm>
            <a:off x="4979506" y="1927265"/>
            <a:ext cx="6787730" cy="4125351"/>
            <a:chOff x="4389863" y="2226622"/>
            <a:chExt cx="7259444" cy="4406565"/>
          </a:xfrm>
        </p:grpSpPr>
        <p:pic>
          <p:nvPicPr>
            <p:cNvPr id="4" name="Imagem 7" descr="Interface gráfica do usuário, Texto, Aplicativo&#10;&#10;Descrição gerada automaticamente">
              <a:extLst>
                <a:ext uri="{FF2B5EF4-FFF2-40B4-BE49-F238E27FC236}">
                  <a16:creationId xmlns:a16="http://schemas.microsoft.com/office/drawing/2014/main" id="{41752F96-15A9-45FE-DC35-A78C4638C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89863" y="2226622"/>
              <a:ext cx="3737517" cy="2943733"/>
            </a:xfrm>
            <a:prstGeom prst="rect">
              <a:avLst/>
            </a:prstGeom>
          </p:spPr>
        </p:pic>
        <p:pic>
          <p:nvPicPr>
            <p:cNvPr id="8" name="Imagem 8" descr="Interface gráfica do usuário, Texto, Aplicativo&#10;&#10;Descrição gerada automaticamente">
              <a:extLst>
                <a:ext uri="{FF2B5EF4-FFF2-40B4-BE49-F238E27FC236}">
                  <a16:creationId xmlns:a16="http://schemas.microsoft.com/office/drawing/2014/main" id="{55AE6EE2-CD26-BFD8-6377-AE61B6672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37034" y="2297049"/>
              <a:ext cx="3412273" cy="1390389"/>
            </a:xfrm>
            <a:prstGeom prst="rect">
              <a:avLst/>
            </a:prstGeom>
          </p:spPr>
        </p:pic>
        <p:pic>
          <p:nvPicPr>
            <p:cNvPr id="9" name="Imagem 9" descr="Interface gráfica do usuário, Texto, Aplicativo&#10;&#10;Descrição gerada automaticamente">
              <a:extLst>
                <a:ext uri="{FF2B5EF4-FFF2-40B4-BE49-F238E27FC236}">
                  <a16:creationId xmlns:a16="http://schemas.microsoft.com/office/drawing/2014/main" id="{666FACCC-B1CB-8B78-88F4-5CB202B1780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37034" y="5248707"/>
              <a:ext cx="3412273" cy="1378634"/>
            </a:xfrm>
            <a:prstGeom prst="rect">
              <a:avLst/>
            </a:prstGeom>
          </p:spPr>
        </p:pic>
        <p:pic>
          <p:nvPicPr>
            <p:cNvPr id="10" name="Imagem 12" descr="Interface gráfica do usuário, Texto, Aplicativo&#10;&#10;Descrição gerada automaticamente">
              <a:extLst>
                <a:ext uri="{FF2B5EF4-FFF2-40B4-BE49-F238E27FC236}">
                  <a16:creationId xmlns:a16="http://schemas.microsoft.com/office/drawing/2014/main" id="{75394091-AD3F-61E0-C99E-5F4987DE46C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389863" y="5242862"/>
              <a:ext cx="3709639" cy="1390325"/>
            </a:xfrm>
            <a:prstGeom prst="rect">
              <a:avLst/>
            </a:prstGeom>
          </p:spPr>
        </p:pic>
        <p:pic>
          <p:nvPicPr>
            <p:cNvPr id="13" name="Imagem 14" descr="Interface gráfica do usuário, Texto, Aplicativo&#10;&#10;Descrição gerada automaticamente">
              <a:extLst>
                <a:ext uri="{FF2B5EF4-FFF2-40B4-BE49-F238E27FC236}">
                  <a16:creationId xmlns:a16="http://schemas.microsoft.com/office/drawing/2014/main" id="{B9A84129-74F6-CDAB-7B05-EBD7B05EA0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237034" y="3739836"/>
              <a:ext cx="3412273" cy="13855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947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12192000" cy="1675245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395330" y="515692"/>
            <a:ext cx="961595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2800" b="1">
                <a:solidFill>
                  <a:srgbClr val="FFB200"/>
                </a:solidFill>
                <a:latin typeface="Dosis"/>
                <a:cs typeface="Calibri"/>
              </a:rPr>
              <a:t>ELEMENTOS VISUAIS ÍCONES DO SETA NOVO PADRÃO</a:t>
            </a:r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ED3CDD7D-1FFB-ED16-81FE-C10E9748DB43}"/>
              </a:ext>
            </a:extLst>
          </p:cNvPr>
          <p:cNvSpPr txBox="1"/>
          <p:nvPr/>
        </p:nvSpPr>
        <p:spPr>
          <a:xfrm>
            <a:off x="394915" y="1177471"/>
            <a:ext cx="1047087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1400">
                <a:solidFill>
                  <a:schemeClr val="bg1"/>
                </a:solidFill>
                <a:latin typeface="Dosis ExtraBold"/>
              </a:rPr>
              <a:t>Caminho: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 SETAERP  #SETAERP-8291</a:t>
            </a: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Medium"/>
            </a:endParaRP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03941" y="-5082552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m 2" descr="Uma imagem contendo Ícone&#10;&#10;Descrição gerada automaticamente">
            <a:extLst>
              <a:ext uri="{FF2B5EF4-FFF2-40B4-BE49-F238E27FC236}">
                <a16:creationId xmlns:a16="http://schemas.microsoft.com/office/drawing/2014/main" id="{E83C1CBA-71AF-E1BE-0474-88A9CC6912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232" y="370421"/>
            <a:ext cx="947574" cy="94757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246929" y="1955902"/>
            <a:ext cx="5145260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b="1">
                <a:solidFill>
                  <a:srgbClr val="280A3C"/>
                </a:solidFill>
                <a:latin typeface="Dosis ExtraBold"/>
              </a:rPr>
              <a:t>Atualizar ícones do sistema.</a:t>
            </a:r>
          </a:p>
          <a:p>
            <a:pPr algn="just">
              <a:defRPr/>
            </a:pPr>
            <a:endParaRPr lang="pt-BR" sz="1400">
              <a:solidFill>
                <a:srgbClr val="172B4D"/>
              </a:solidFill>
              <a:latin typeface="Calibri"/>
              <a:ea typeface="Roboto"/>
              <a:cs typeface="Calibri"/>
            </a:endParaRPr>
          </a:p>
          <a:p>
            <a:pPr algn="just">
              <a:defRPr/>
            </a:pPr>
            <a:r>
              <a:rPr lang="pt-BR" sz="1600">
                <a:solidFill>
                  <a:srgbClr val="172B4D"/>
                </a:solidFill>
                <a:latin typeface="Roboto"/>
                <a:ea typeface="+mn-lt"/>
                <a:cs typeface="+mn-lt"/>
              </a:rPr>
              <a:t>Atualizamos os ícones do </a:t>
            </a:r>
            <a:r>
              <a:rPr lang="pt-BR" sz="1600" err="1">
                <a:solidFill>
                  <a:srgbClr val="172B4D"/>
                </a:solidFill>
                <a:latin typeface="Roboto"/>
                <a:ea typeface="+mn-lt"/>
                <a:cs typeface="+mn-lt"/>
              </a:rPr>
              <a:t>SetaERP</a:t>
            </a:r>
            <a:r>
              <a:rPr lang="pt-BR" sz="1600">
                <a:solidFill>
                  <a:srgbClr val="172B4D"/>
                </a:solidFill>
                <a:latin typeface="Roboto"/>
                <a:ea typeface="+mn-lt"/>
                <a:cs typeface="+mn-lt"/>
              </a:rPr>
              <a:t>, na pasta do sistema e em todas as telas  da aplicação.</a:t>
            </a:r>
            <a:r>
              <a:rPr lang="pt-BR" sz="1600">
                <a:solidFill>
                  <a:srgbClr val="172B4D"/>
                </a:solidFill>
                <a:latin typeface="Roboto"/>
                <a:cs typeface="Calibri"/>
              </a:rPr>
              <a:t> Seguindo a nova estrutura visual repaginada.</a:t>
            </a:r>
            <a:endParaRPr lang="pt-BR" sz="1600">
              <a:solidFill>
                <a:srgbClr val="172B4D"/>
              </a:solidFill>
              <a:latin typeface="Roboto"/>
              <a:ea typeface="Roboto"/>
              <a:cs typeface="Calibri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pic>
        <p:nvPicPr>
          <p:cNvPr id="2" name="Imagem 10" descr="Uma imagem contendo Logotipo&#10;&#10;Descrição gerada automaticamente">
            <a:extLst>
              <a:ext uri="{FF2B5EF4-FFF2-40B4-BE49-F238E27FC236}">
                <a16:creationId xmlns:a16="http://schemas.microsoft.com/office/drawing/2014/main" id="{0BBF876D-8F56-619A-8AAB-100FE4CB03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3669" y="1995942"/>
            <a:ext cx="4062760" cy="1435044"/>
          </a:xfrm>
          <a:prstGeom prst="rect">
            <a:avLst/>
          </a:prstGeom>
        </p:spPr>
      </p:pic>
      <p:pic>
        <p:nvPicPr>
          <p:cNvPr id="11" name="Imagem 14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E586937D-8336-CBD2-A5B1-209534B845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9327" y="3594642"/>
            <a:ext cx="4137102" cy="241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2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12192000" cy="1675245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386038" y="515692"/>
            <a:ext cx="1047087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4000">
                <a:solidFill>
                  <a:srgbClr val="FFB200"/>
                </a:solidFill>
                <a:latin typeface="Dosis ExtraBold"/>
              </a:rPr>
              <a:t>RATEIO DE TÍTULOS A PAGAR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4000" b="0" i="0" u="none" strike="noStrike" kern="1200" cap="none" spc="0" normalizeH="0" baseline="0" noProof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/>
            </a:endParaRPr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ED3CDD7D-1FFB-ED16-81FE-C10E9748DB43}"/>
              </a:ext>
            </a:extLst>
          </p:cNvPr>
          <p:cNvSpPr txBox="1"/>
          <p:nvPr/>
        </p:nvSpPr>
        <p:spPr>
          <a:xfrm>
            <a:off x="394915" y="1177471"/>
            <a:ext cx="1047087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/>
              </a:rPr>
              <a:t>Caminho:</a:t>
            </a: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/>
                <a:ea typeface="+mn-ea"/>
                <a:cs typeface="+mn-cs"/>
              </a:rPr>
              <a:t> 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Financeiro &gt; Títulos a Pagar &gt; Rateio de despesa #580454</a:t>
            </a: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Medium"/>
            </a:endParaRP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03941" y="-5082552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388089" y="1839523"/>
            <a:ext cx="5477584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b="1">
                <a:solidFill>
                  <a:srgbClr val="280A3C"/>
                </a:solidFill>
                <a:latin typeface="Dosis ExtraBold"/>
              </a:rPr>
              <a:t>Rateio de lançamento.</a:t>
            </a:r>
            <a:endParaRPr lang="pt-BR"/>
          </a:p>
          <a:p>
            <a:pPr>
              <a:defRPr/>
            </a:pPr>
            <a:endParaRPr lang="pt-BR" b="1">
              <a:solidFill>
                <a:srgbClr val="280A3C"/>
              </a:solidFill>
              <a:latin typeface="Dosis ExtraBold"/>
              <a:ea typeface="Roboto"/>
              <a:cs typeface="Roboto"/>
            </a:endParaRPr>
          </a:p>
          <a:p>
            <a:pPr algn="just">
              <a:defRPr/>
            </a:pPr>
            <a:r>
              <a:rPr lang="pt-BR" sz="16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Ajustado o arredondamento no rateio de títulos a pagar por empresa, permitindo o salvamento em casos de conferência dos valores existentes entre a coluna Rateio e o Total Rateado.</a:t>
            </a: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grpSp>
        <p:nvGrpSpPr>
          <p:cNvPr id="17" name="Agrupar 16">
            <a:extLst>
              <a:ext uri="{FF2B5EF4-FFF2-40B4-BE49-F238E27FC236}">
                <a16:creationId xmlns:a16="http://schemas.microsoft.com/office/drawing/2014/main" id="{06A66DF9-017F-24E9-24BC-565DB5194888}"/>
              </a:ext>
            </a:extLst>
          </p:cNvPr>
          <p:cNvGrpSpPr/>
          <p:nvPr/>
        </p:nvGrpSpPr>
        <p:grpSpPr>
          <a:xfrm>
            <a:off x="11051047" y="400663"/>
            <a:ext cx="937943" cy="937943"/>
            <a:chOff x="11084516" y="201693"/>
            <a:chExt cx="937943" cy="937943"/>
          </a:xfrm>
        </p:grpSpPr>
        <p:pic>
          <p:nvPicPr>
            <p:cNvPr id="11" name="Imagem 10" descr="Ícone&#10;&#10;Descrição gerada automaticamente">
              <a:extLst>
                <a:ext uri="{FF2B5EF4-FFF2-40B4-BE49-F238E27FC236}">
                  <a16:creationId xmlns:a16="http://schemas.microsoft.com/office/drawing/2014/main" id="{9C07D9B2-D38B-FED9-111B-8E6EDE79D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84516" y="201693"/>
              <a:ext cx="937943" cy="937943"/>
            </a:xfrm>
            <a:prstGeom prst="rect">
              <a:avLst/>
            </a:prstGeom>
          </p:spPr>
        </p:pic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250E7D41-6432-61B7-7368-2AEF298360C6}"/>
                </a:ext>
              </a:extLst>
            </p:cNvPr>
            <p:cNvSpPr/>
            <p:nvPr/>
          </p:nvSpPr>
          <p:spPr>
            <a:xfrm>
              <a:off x="11250954" y="382542"/>
              <a:ext cx="606490" cy="5714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Imagem 14" descr="Ícone&#10;&#10;Descrição gerada automaticamente">
              <a:extLst>
                <a:ext uri="{FF2B5EF4-FFF2-40B4-BE49-F238E27FC236}">
                  <a16:creationId xmlns:a16="http://schemas.microsoft.com/office/drawing/2014/main" id="{CD750C08-7839-0A1F-B573-6BAD70E50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22411" y="382542"/>
              <a:ext cx="462152" cy="462152"/>
            </a:xfrm>
            <a:prstGeom prst="rect">
              <a:avLst/>
            </a:prstGeom>
          </p:spPr>
        </p:pic>
        <p:pic>
          <p:nvPicPr>
            <p:cNvPr id="16" name="Imagem 15" descr="Ícone&#10;&#10;Descrição gerada automaticamente">
              <a:extLst>
                <a:ext uri="{FF2B5EF4-FFF2-40B4-BE49-F238E27FC236}">
                  <a16:creationId xmlns:a16="http://schemas.microsoft.com/office/drawing/2014/main" id="{89DBAC93-1589-256A-CFD3-DF72B8100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3357" y="725986"/>
              <a:ext cx="211543" cy="211543"/>
            </a:xfrm>
            <a:prstGeom prst="rect">
              <a:avLst/>
            </a:prstGeom>
          </p:spPr>
        </p:pic>
      </p:grpSp>
      <p:pic>
        <p:nvPicPr>
          <p:cNvPr id="3" name="Imagem 3" descr="Interface gráfica do usuário&#10;&#10;Descrição gerada automaticamente">
            <a:extLst>
              <a:ext uri="{FF2B5EF4-FFF2-40B4-BE49-F238E27FC236}">
                <a16:creationId xmlns:a16="http://schemas.microsoft.com/office/drawing/2014/main" id="{DEDEFBCB-1097-E0BA-B87E-1A27758EF3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7405" y="1842306"/>
            <a:ext cx="5112834" cy="453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78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12192000" cy="1675245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386038" y="515692"/>
            <a:ext cx="1047087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3200">
                <a:solidFill>
                  <a:srgbClr val="FFB200"/>
                </a:solidFill>
                <a:latin typeface="Dosis ExtraBold"/>
              </a:rPr>
              <a:t>FINALIZAÇÃO DA VENDA + DOC FISCAL PELO PRÉ-VENDA</a:t>
            </a:r>
            <a:endParaRPr lang="pt-BR" sz="3200"/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ED3CDD7D-1FFB-ED16-81FE-C10E9748DB43}"/>
              </a:ext>
            </a:extLst>
          </p:cNvPr>
          <p:cNvSpPr txBox="1"/>
          <p:nvPr/>
        </p:nvSpPr>
        <p:spPr>
          <a:xfrm>
            <a:off x="394915" y="1177471"/>
            <a:ext cx="1047087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/>
              </a:rPr>
              <a:t>Caminho:</a:t>
            </a: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/>
                <a:ea typeface="+mn-ea"/>
                <a:cs typeface="+mn-cs"/>
              </a:rPr>
              <a:t> 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Pré-Venda &gt; Nova Venda #</a:t>
            </a:r>
            <a:r>
              <a:rPr lang="pt-BR" sz="1400">
                <a:solidFill>
                  <a:schemeClr val="bg1"/>
                </a:solidFill>
                <a:latin typeface="Dosis Medium"/>
                <a:ea typeface="+mn-lt"/>
                <a:cs typeface="+mn-lt"/>
              </a:rPr>
              <a:t>SETAERP-8619</a:t>
            </a: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Medium"/>
            </a:endParaRP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03941" y="-5082552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360873" y="2032457"/>
            <a:ext cx="4781176" cy="45858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b="1">
                <a:solidFill>
                  <a:srgbClr val="280A3C"/>
                </a:solidFill>
                <a:latin typeface="Dosis ExtraBold"/>
              </a:rPr>
              <a:t>Venda finalizada pelo módulo de Pré-Venda + Geração do documento fiscal</a:t>
            </a:r>
            <a:endParaRPr lang="pt-BR"/>
          </a:p>
          <a:p>
            <a:pPr>
              <a:defRPr/>
            </a:pPr>
            <a:endParaRPr lang="pt-BR" b="1">
              <a:solidFill>
                <a:srgbClr val="280A3C"/>
              </a:solidFill>
              <a:latin typeface="Dosis ExtraBold"/>
              <a:ea typeface="Roboto"/>
              <a:cs typeface="Roboto"/>
            </a:endParaRPr>
          </a:p>
          <a:p>
            <a:pPr algn="just">
              <a:defRPr/>
            </a:pPr>
            <a:r>
              <a:rPr lang="pt-BR" sz="16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Implementamos a finalização de vendas geradas pelo módulo de Pré-Venda, semelhante ao comportamento existente no Balcão Crediário. Para operar com essa funcionalidade, serão necessários os seguintes pré-requisitos a opção:</a:t>
            </a:r>
          </a:p>
          <a:p>
            <a:pPr marL="285750" indent="-285750" algn="just">
              <a:buFont typeface="Arial"/>
              <a:buChar char="•"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+mn-lt"/>
                <a:cs typeface="+mn-lt"/>
              </a:rPr>
              <a:t>Habilitar a opção</a:t>
            </a:r>
            <a:r>
              <a:rPr lang="pt-BR" sz="1600" b="1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+mn-lt"/>
                <a:cs typeface="+mn-lt"/>
              </a:rPr>
              <a:t> Imprime documento fiscal no balcão</a:t>
            </a: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+mn-lt"/>
                <a:cs typeface="+mn-lt"/>
              </a:rPr>
              <a:t> (Configurações Globais &gt; Fiscais);</a:t>
            </a:r>
            <a:endParaRPr lang="pt-BR" sz="1600">
              <a:solidFill>
                <a:schemeClr val="tx1">
                  <a:lumMod val="75000"/>
                  <a:lumOff val="25000"/>
                </a:schemeClr>
              </a:solidFill>
              <a:latin typeface="Roboto"/>
              <a:ea typeface="Roboto"/>
              <a:cs typeface="Roboto"/>
            </a:endParaRPr>
          </a:p>
          <a:p>
            <a:pPr marL="285750" indent="-285750" algn="just">
              <a:buFont typeface="Arial"/>
              <a:buChar char="•"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+mn-lt"/>
                <a:cs typeface="+mn-lt"/>
              </a:rPr>
              <a:t>Desmarcar a opção</a:t>
            </a:r>
            <a:r>
              <a:rPr lang="pt-BR" sz="1600" b="1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+mn-lt"/>
                <a:cs typeface="+mn-lt"/>
              </a:rPr>
              <a:t> Todas as vendas passam no caixa, inclusive crediário.</a:t>
            </a: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+mn-lt"/>
                <a:cs typeface="+mn-lt"/>
              </a:rPr>
              <a:t> (Configurações Globais &gt; Vendas);</a:t>
            </a:r>
          </a:p>
          <a:p>
            <a:pPr marL="285750" indent="-285750" algn="just">
              <a:buFont typeface="Arial"/>
              <a:buChar char="•"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Calibri" panose="020F0502020204030204"/>
              </a:rPr>
              <a:t>Concluir a venda pelo módulo de Pré-Venda com pagamento 100% Crediário.</a:t>
            </a:r>
          </a:p>
          <a:p>
            <a:pPr algn="just">
              <a:defRPr/>
            </a:pPr>
            <a:endParaRPr lang="pt-BR" sz="160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Roboto" panose="02000000000000000000" pitchFamily="2" charset="0"/>
              <a:cs typeface="Calibri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/>
              <a:buChar char="-"/>
              <a:tabLst/>
              <a:defRPr/>
            </a:pPr>
            <a:endParaRPr lang="pt-BR" sz="1600" i="0" u="none" strike="noStrike" kern="1200" cap="none" spc="0" normalizeH="0" baseline="0" noProof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/>
            </a:endParaRPr>
          </a:p>
          <a:p>
            <a:pPr>
              <a:defRPr/>
            </a:pPr>
            <a:endParaRPr lang="pt-BR" sz="1400" b="1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  <a:cs typeface="Roboto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grpSp>
        <p:nvGrpSpPr>
          <p:cNvPr id="17" name="Agrupar 16">
            <a:extLst>
              <a:ext uri="{FF2B5EF4-FFF2-40B4-BE49-F238E27FC236}">
                <a16:creationId xmlns:a16="http://schemas.microsoft.com/office/drawing/2014/main" id="{06A66DF9-017F-24E9-24BC-565DB5194888}"/>
              </a:ext>
            </a:extLst>
          </p:cNvPr>
          <p:cNvGrpSpPr/>
          <p:nvPr/>
        </p:nvGrpSpPr>
        <p:grpSpPr>
          <a:xfrm>
            <a:off x="11051047" y="400663"/>
            <a:ext cx="937943" cy="937943"/>
            <a:chOff x="11084516" y="201693"/>
            <a:chExt cx="937943" cy="937943"/>
          </a:xfrm>
        </p:grpSpPr>
        <p:pic>
          <p:nvPicPr>
            <p:cNvPr id="11" name="Imagem 10" descr="Ícone&#10;&#10;Descrição gerada automaticamente">
              <a:extLst>
                <a:ext uri="{FF2B5EF4-FFF2-40B4-BE49-F238E27FC236}">
                  <a16:creationId xmlns:a16="http://schemas.microsoft.com/office/drawing/2014/main" id="{9C07D9B2-D38B-FED9-111B-8E6EDE79D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84516" y="201693"/>
              <a:ext cx="937943" cy="937943"/>
            </a:xfrm>
            <a:prstGeom prst="rect">
              <a:avLst/>
            </a:prstGeom>
          </p:spPr>
        </p:pic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250E7D41-6432-61B7-7368-2AEF298360C6}"/>
                </a:ext>
              </a:extLst>
            </p:cNvPr>
            <p:cNvSpPr/>
            <p:nvPr/>
          </p:nvSpPr>
          <p:spPr>
            <a:xfrm>
              <a:off x="11250954" y="382542"/>
              <a:ext cx="606490" cy="5714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Imagem 14" descr="Ícone&#10;&#10;Descrição gerada automaticamente">
              <a:extLst>
                <a:ext uri="{FF2B5EF4-FFF2-40B4-BE49-F238E27FC236}">
                  <a16:creationId xmlns:a16="http://schemas.microsoft.com/office/drawing/2014/main" id="{CD750C08-7839-0A1F-B573-6BAD70E50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22411" y="382542"/>
              <a:ext cx="462152" cy="462152"/>
            </a:xfrm>
            <a:prstGeom prst="rect">
              <a:avLst/>
            </a:prstGeom>
          </p:spPr>
        </p:pic>
        <p:pic>
          <p:nvPicPr>
            <p:cNvPr id="16" name="Imagem 15" descr="Ícone&#10;&#10;Descrição gerada automaticamente">
              <a:extLst>
                <a:ext uri="{FF2B5EF4-FFF2-40B4-BE49-F238E27FC236}">
                  <a16:creationId xmlns:a16="http://schemas.microsoft.com/office/drawing/2014/main" id="{89DBAC93-1589-256A-CFD3-DF72B8100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3357" y="725986"/>
              <a:ext cx="211543" cy="211543"/>
            </a:xfrm>
            <a:prstGeom prst="rect">
              <a:avLst/>
            </a:prstGeom>
          </p:spPr>
        </p:pic>
      </p:grpSp>
      <p:pic>
        <p:nvPicPr>
          <p:cNvPr id="3" name="Imagem 3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80D4FC49-109D-1F7B-3DA2-26E0A7581D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54729" y="2109640"/>
            <a:ext cx="6530870" cy="272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66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66AE40C-9D1B-F145-8959-0CCEE4E2D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12192000" cy="1675245"/>
          </a:xfrm>
          <a:prstGeom prst="rect">
            <a:avLst/>
          </a:prstGeom>
        </p:spPr>
      </p:pic>
      <p:sp>
        <p:nvSpPr>
          <p:cNvPr id="7" name="CaixaDeTexto 41">
            <a:extLst>
              <a:ext uri="{FF2B5EF4-FFF2-40B4-BE49-F238E27FC236}">
                <a16:creationId xmlns:a16="http://schemas.microsoft.com/office/drawing/2014/main" id="{F9F445BB-9D3B-F9F7-86A5-013946D4E2EC}"/>
              </a:ext>
            </a:extLst>
          </p:cNvPr>
          <p:cNvSpPr txBox="1"/>
          <p:nvPr/>
        </p:nvSpPr>
        <p:spPr>
          <a:xfrm>
            <a:off x="386038" y="515692"/>
            <a:ext cx="1047087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4000">
                <a:solidFill>
                  <a:srgbClr val="FFB200"/>
                </a:solidFill>
                <a:latin typeface="Dosis ExtraBold"/>
              </a:rPr>
              <a:t>NEGOCIAÇÃO DE CREDIÁRIO - PRÉ-VENDA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4000" b="0" i="0" u="none" strike="noStrike" kern="1200" cap="none" spc="0" normalizeH="0" baseline="0" noProof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/>
            </a:endParaRPr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ED3CDD7D-1FFB-ED16-81FE-C10E9748DB43}"/>
              </a:ext>
            </a:extLst>
          </p:cNvPr>
          <p:cNvSpPr txBox="1"/>
          <p:nvPr/>
        </p:nvSpPr>
        <p:spPr>
          <a:xfrm>
            <a:off x="394915" y="1177471"/>
            <a:ext cx="1047087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/>
              </a:rPr>
              <a:t>Caminho:</a:t>
            </a: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Medium"/>
                <a:ea typeface="+mn-ea"/>
                <a:cs typeface="+mn-cs"/>
              </a:rPr>
              <a:t> </a:t>
            </a:r>
            <a:r>
              <a:rPr lang="pt-BR" sz="1400">
                <a:solidFill>
                  <a:schemeClr val="bg1"/>
                </a:solidFill>
                <a:latin typeface="Dosis Medium"/>
              </a:rPr>
              <a:t>Caixa &gt; Vendas Pendentes &gt; Pagamento #578860</a:t>
            </a: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Medium"/>
            </a:endParaRPr>
          </a:p>
        </p:txBody>
      </p:sp>
      <p:sp>
        <p:nvSpPr>
          <p:cNvPr id="37" name="Retângulo 15">
            <a:extLst>
              <a:ext uri="{FF2B5EF4-FFF2-40B4-BE49-F238E27FC236}">
                <a16:creationId xmlns:a16="http://schemas.microsoft.com/office/drawing/2014/main" id="{129CDB02-3A1F-7ADE-AE46-1D8C1C18414B}"/>
              </a:ext>
            </a:extLst>
          </p:cNvPr>
          <p:cNvSpPr/>
          <p:nvPr/>
        </p:nvSpPr>
        <p:spPr>
          <a:xfrm rot="5400000" flipH="1">
            <a:off x="5403941" y="-5082552"/>
            <a:ext cx="49032" cy="1085691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0CBB24F-152F-93B8-2F08-5D65C7F732BA}"/>
              </a:ext>
            </a:extLst>
          </p:cNvPr>
          <p:cNvSpPr txBox="1"/>
          <p:nvPr/>
        </p:nvSpPr>
        <p:spPr>
          <a:xfrm>
            <a:off x="179446" y="2349957"/>
            <a:ext cx="5132870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b="1">
                <a:solidFill>
                  <a:srgbClr val="280A3C"/>
                </a:solidFill>
                <a:latin typeface="Dosis ExtraBold"/>
              </a:rPr>
              <a:t>Pré-Venda com Negociação.</a:t>
            </a: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280A3C"/>
              </a:solidFill>
              <a:effectLst/>
              <a:uLnTx/>
              <a:uFillTx/>
              <a:latin typeface="Dosis ExtraBold"/>
              <a:ea typeface="Roboto" panose="02000000000000000000" pitchFamily="2" charset="0"/>
            </a:endParaRPr>
          </a:p>
          <a:p>
            <a:pPr>
              <a:defRPr/>
            </a:pPr>
            <a:endParaRPr lang="pt-BR" b="1">
              <a:solidFill>
                <a:srgbClr val="280A3C"/>
              </a:solidFill>
              <a:latin typeface="Dosis ExtraBold"/>
              <a:ea typeface="Roboto"/>
              <a:cs typeface="Roboto"/>
            </a:endParaRPr>
          </a:p>
          <a:p>
            <a:pPr algn="just">
              <a:defRPr/>
            </a:pPr>
            <a:r>
              <a:rPr lang="pt-BR" sz="160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Efetuado o ajuste na Pré-Venda, para que quando houver negociação de pagamento, o mesmo seja replicado para o caixa.</a:t>
            </a: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58EB015C-F8B1-5279-207A-C52177852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429" y="6157581"/>
            <a:ext cx="2081589" cy="515692"/>
          </a:xfrm>
          <a:prstGeom prst="rect">
            <a:avLst/>
          </a:prstGeom>
        </p:spPr>
      </p:pic>
      <p:grpSp>
        <p:nvGrpSpPr>
          <p:cNvPr id="17" name="Agrupar 16">
            <a:extLst>
              <a:ext uri="{FF2B5EF4-FFF2-40B4-BE49-F238E27FC236}">
                <a16:creationId xmlns:a16="http://schemas.microsoft.com/office/drawing/2014/main" id="{06A66DF9-017F-24E9-24BC-565DB5194888}"/>
              </a:ext>
            </a:extLst>
          </p:cNvPr>
          <p:cNvGrpSpPr/>
          <p:nvPr/>
        </p:nvGrpSpPr>
        <p:grpSpPr>
          <a:xfrm>
            <a:off x="11051047" y="400663"/>
            <a:ext cx="937943" cy="937943"/>
            <a:chOff x="11084516" y="201693"/>
            <a:chExt cx="937943" cy="937943"/>
          </a:xfrm>
        </p:grpSpPr>
        <p:pic>
          <p:nvPicPr>
            <p:cNvPr id="11" name="Imagem 10" descr="Ícone&#10;&#10;Descrição gerada automaticamente">
              <a:extLst>
                <a:ext uri="{FF2B5EF4-FFF2-40B4-BE49-F238E27FC236}">
                  <a16:creationId xmlns:a16="http://schemas.microsoft.com/office/drawing/2014/main" id="{9C07D9B2-D38B-FED9-111B-8E6EDE79D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84516" y="201693"/>
              <a:ext cx="937943" cy="937943"/>
            </a:xfrm>
            <a:prstGeom prst="rect">
              <a:avLst/>
            </a:prstGeom>
          </p:spPr>
        </p:pic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250E7D41-6432-61B7-7368-2AEF298360C6}"/>
                </a:ext>
              </a:extLst>
            </p:cNvPr>
            <p:cNvSpPr/>
            <p:nvPr/>
          </p:nvSpPr>
          <p:spPr>
            <a:xfrm>
              <a:off x="11250954" y="382542"/>
              <a:ext cx="606490" cy="5714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Imagem 14" descr="Ícone&#10;&#10;Descrição gerada automaticamente">
              <a:extLst>
                <a:ext uri="{FF2B5EF4-FFF2-40B4-BE49-F238E27FC236}">
                  <a16:creationId xmlns:a16="http://schemas.microsoft.com/office/drawing/2014/main" id="{CD750C08-7839-0A1F-B573-6BAD70E50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22411" y="382542"/>
              <a:ext cx="462152" cy="462152"/>
            </a:xfrm>
            <a:prstGeom prst="rect">
              <a:avLst/>
            </a:prstGeom>
          </p:spPr>
        </p:pic>
        <p:pic>
          <p:nvPicPr>
            <p:cNvPr id="16" name="Imagem 15" descr="Ícone&#10;&#10;Descrição gerada automaticamente">
              <a:extLst>
                <a:ext uri="{FF2B5EF4-FFF2-40B4-BE49-F238E27FC236}">
                  <a16:creationId xmlns:a16="http://schemas.microsoft.com/office/drawing/2014/main" id="{89DBAC93-1589-256A-CFD3-DF72B8100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3357" y="725986"/>
              <a:ext cx="211543" cy="211543"/>
            </a:xfrm>
            <a:prstGeom prst="rect">
              <a:avLst/>
            </a:prstGeom>
          </p:spPr>
        </p:pic>
      </p:grpSp>
      <p:pic>
        <p:nvPicPr>
          <p:cNvPr id="2" name="Imagem 2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ACEFC379-E688-F8A7-049C-4A9BB5F016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621" y="2348263"/>
            <a:ext cx="5205760" cy="381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97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901480F75E62439BE29E32F844F2FD" ma:contentTypeVersion="11" ma:contentTypeDescription="Crie um novo documento." ma:contentTypeScope="" ma:versionID="4438ba95fc389d740b2c984ea912083e">
  <xsd:schema xmlns:xsd="http://www.w3.org/2001/XMLSchema" xmlns:xs="http://www.w3.org/2001/XMLSchema" xmlns:p="http://schemas.microsoft.com/office/2006/metadata/properties" xmlns:ns2="35f51cc3-9f19-4fd8-bb9b-a0f3c4c29c35" xmlns:ns3="c4828d0d-95ab-432a-a0b6-e5bfba67c020" targetNamespace="http://schemas.microsoft.com/office/2006/metadata/properties" ma:root="true" ma:fieldsID="07ac1e53541afbe9f994901ab29c0236" ns2:_="" ns3:_="">
    <xsd:import namespace="35f51cc3-9f19-4fd8-bb9b-a0f3c4c29c35"/>
    <xsd:import namespace="c4828d0d-95ab-432a-a0b6-e5bfba67c0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51cc3-9f19-4fd8-bb9b-a0f3c4c29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8d0d-95ab-432a-a0b6-e5bfba67c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5a8ebf70-35fb-4f4a-9e9a-76539c35495d}" ma:internalName="TaxCatchAll" ma:showField="CatchAllData" ma:web="c4828d0d-95ab-432a-a0b6-e5bfba67c0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4828d0d-95ab-432a-a0b6-e5bfba67c020" xsi:nil="true"/>
    <lcf76f155ced4ddcb4097134ff3c332f xmlns="35f51cc3-9f19-4fd8-bb9b-a0f3c4c29c35">
      <Terms xmlns="http://schemas.microsoft.com/office/infopath/2007/PartnerControls"/>
    </lcf76f155ced4ddcb4097134ff3c332f>
    <SharedWithUsers xmlns="c4828d0d-95ab-432a-a0b6-e5bfba67c020">
      <UserInfo>
        <DisplayName>Denise Beatriz Bonfanti</DisplayName>
        <AccountId>13</AccountId>
        <AccountType/>
      </UserInfo>
      <UserInfo>
        <DisplayName>Roberta Kimie Morine</DisplayName>
        <AccountId>880</AccountId>
        <AccountType/>
      </UserInfo>
      <UserInfo>
        <DisplayName>Danilo Calixto Silva</DisplayName>
        <AccountId>881</AccountId>
        <AccountType/>
      </UserInfo>
      <UserInfo>
        <DisplayName>Eduardo Torres Dos Santos</DisplayName>
        <AccountId>487</AccountId>
        <AccountType/>
      </UserInfo>
      <UserInfo>
        <DisplayName>Victor Vinicius De Souza Lopes</DisplayName>
        <AccountId>22</AccountId>
        <AccountType/>
      </UserInfo>
      <UserInfo>
        <DisplayName>Isadora Campos</DisplayName>
        <AccountId>9</AccountId>
        <AccountType/>
      </UserInfo>
      <UserInfo>
        <DisplayName>Tiago Pessoa de Mello</DisplayName>
        <AccountId>478</AccountId>
        <AccountType/>
      </UserInfo>
      <UserInfo>
        <DisplayName>Taylyta Ingrid Araujo Barbosa</DisplayName>
        <AccountId>776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AB4655F-857A-4F63-B3FC-2EA94C6FA9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7353E1-2F72-4FC4-8085-E9AAC9BA9188}">
  <ds:schemaRefs>
    <ds:schemaRef ds:uri="35f51cc3-9f19-4fd8-bb9b-a0f3c4c29c35"/>
    <ds:schemaRef ds:uri="c4828d0d-95ab-432a-a0b6-e5bfba67c02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465CC13-A363-4AFC-B624-EE65EB598C06}">
  <ds:schemaRefs>
    <ds:schemaRef ds:uri="35f51cc3-9f19-4fd8-bb9b-a0f3c4c29c35"/>
    <ds:schemaRef ds:uri="6ea39f0d-8b44-4227-a269-ddfcc27c2b31"/>
    <ds:schemaRef ds:uri="c4828d0d-95ab-432a-a0b6-e5bfba67c020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15</Slides>
  <Notes>1</Notes>
  <HiddenSlides>0</HiddenSlide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15</vt:i4>
      </vt:variant>
    </vt:vector>
  </HeadingPairs>
  <TitlesOfParts>
    <vt:vector size="17" baseType="lpstr">
      <vt:lpstr>Tema do Office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revision>8</cp:revision>
  <dcterms:created xsi:type="dcterms:W3CDTF">2020-06-26T23:06:56Z</dcterms:created>
  <dcterms:modified xsi:type="dcterms:W3CDTF">2023-05-18T14:48:50Z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0x01010081901480F75E62439BE29E32F844F2FD</vt:lpwstr>
  </property>
  <property fmtid="{D5CDD505-2E9C-101B-9397-08002B2CF9AE}" pid="3" name="MediaServiceImageTags">
    <vt:lpwstr/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_activity">
    <vt:lpwstr>{"FileActivityType":"9","FileActivityTimeStamp":"2023-03-02T19:38:40.360Z","FileActivityUsersOnPage":[{"DisplayName":"Aline Ito Maruyama","Id":"aline.maruyama@linx.com.br"},{"DisplayName":"Isadora Campos","Id":"isadora.campos@linx.com.br"},{"DisplayName":"Eduardo Torres Dos Santos","Id":"eduardo.torres@linx.com.br"},{"DisplayName":"Danilo Calixto Silva","Id":"danilo.calixto@linx.com.br"},{"DisplayName":"Denise Beatriz Bonfanti","Id":"denise.bonfanti@linx.com.br"},{"DisplayName":"Roberta Kimie Morine","Id":"roberta.morine@linx.com.br"},{"DisplayName":"Victor Vinicius De Souza Lopes","Id":"victor.vinicius@linx.com.br"}],"FileActivityNavigationId":null}</vt:lpwstr>
  </property>
  <property fmtid="{D5CDD505-2E9C-101B-9397-08002B2CF9AE}" pid="7" name="TriggerFlowInfo">
    <vt:lpwstr/>
  </property>
</Properties>
</file>