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145707041" r:id="rId2"/>
    <p:sldId id="2145707042" r:id="rId3"/>
    <p:sldId id="505" r:id="rId4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inimized">
    <p:restoredLeft sz="14994" autoAdjust="0"/>
    <p:restoredTop sz="27237" autoAdjust="0"/>
  </p:normalViewPr>
  <p:slideViewPr>
    <p:cSldViewPr snapToGrid="0">
      <p:cViewPr varScale="1">
        <p:scale>
          <a:sx n="22" d="100"/>
          <a:sy n="22" d="100"/>
        </p:scale>
        <p:origin x="3024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8AA0A6-4C1C-4BB2-B7D4-45B3C0BF8DE7}" type="datetimeFigureOut">
              <a:rPr lang="es-AR" smtClean="0"/>
              <a:t>16/11/2022</a:t>
            </a:fld>
            <a:endParaRPr lang="es-A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DC5C4-F168-4FB0-B3BF-92763211C26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16529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DFA5A-B3BF-4087-BBE5-B46DEE02C946}" type="slidenum">
              <a:rPr lang="es-AR" smtClean="0"/>
              <a:t>1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00725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86047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es-AR" dirty="0"/>
              <a:t>Diferenciar Atributos BASE que se comparten con PROMO de los dinámicos. </a:t>
            </a:r>
          </a:p>
          <a:p>
            <a:pPr marL="1543050" lvl="3" indent="-171450">
              <a:buFont typeface="Arial" panose="020B0604020202020204" pitchFamily="34" charset="0"/>
              <a:buChar char="•"/>
            </a:pPr>
            <a:endParaRPr lang="es-AR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b="1" dirty="0"/>
              <a:t>La sincronización de catálogos para atributos básicos es desde BMC &gt; MONITOREO &gt; Monitor de Exportación &gt; Sincronizar catálogos con </a:t>
            </a:r>
            <a:r>
              <a:rPr lang="es-AR" b="1" dirty="0" err="1"/>
              <a:t>Promo</a:t>
            </a:r>
            <a:r>
              <a:rPr lang="es-AR" b="1" dirty="0"/>
              <a:t>. Por ejemplo, dar de alta </a:t>
            </a:r>
            <a:r>
              <a:rPr lang="es-AR" b="1" u="sng" dirty="0"/>
              <a:t>una nueva marca en BMC y sincronizarla con PROMO.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b="1" u="none" dirty="0"/>
              <a:t>Dar de alta una nueva marca y sincronizarla con </a:t>
            </a:r>
            <a:r>
              <a:rPr lang="es-AR" b="1" u="none" dirty="0" err="1"/>
              <a:t>Promo</a:t>
            </a:r>
            <a:endParaRPr lang="es-AR" b="1" u="none" dirty="0"/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b="1" u="none" dirty="0"/>
              <a:t>Mostrar </a:t>
            </a:r>
            <a:r>
              <a:rPr lang="es-AR" b="1" u="none" dirty="0" err="1"/>
              <a:t>job</a:t>
            </a:r>
            <a:r>
              <a:rPr lang="es-AR" b="1" u="none" dirty="0"/>
              <a:t> programado en MONITOREO &gt; PROCESOS PROGRAMADOS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b="1" u="none" dirty="0"/>
              <a:t>En </a:t>
            </a:r>
            <a:r>
              <a:rPr lang="es-AR" b="1" u="none" dirty="0" err="1"/>
              <a:t>promo</a:t>
            </a:r>
            <a:r>
              <a:rPr lang="es-AR" b="1" u="none" dirty="0"/>
              <a:t> se sigue la sincronización en Soporte &gt; Monitor de importación &gt; filtrar por fecha del día y estado “Todos”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AR" b="1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b="1" dirty="0">
                <a:solidFill>
                  <a:srgbClr val="FF0000"/>
                </a:solidFill>
              </a:rPr>
              <a:t>Los atributos de </a:t>
            </a:r>
            <a:r>
              <a:rPr lang="es-AR" b="1" dirty="0" err="1">
                <a:solidFill>
                  <a:srgbClr val="FF0000"/>
                </a:solidFill>
              </a:rPr>
              <a:t>items</a:t>
            </a:r>
            <a:r>
              <a:rPr lang="es-AR" b="1" dirty="0">
                <a:solidFill>
                  <a:srgbClr val="FF0000"/>
                </a:solidFill>
              </a:rPr>
              <a:t> dados de alta en Bridge </a:t>
            </a:r>
            <a:r>
              <a:rPr lang="es-AR" b="1" i="1" dirty="0">
                <a:solidFill>
                  <a:srgbClr val="FF0000"/>
                </a:solidFill>
              </a:rPr>
              <a:t>no</a:t>
            </a:r>
            <a:r>
              <a:rPr lang="es-AR" b="1" dirty="0">
                <a:solidFill>
                  <a:srgbClr val="FF0000"/>
                </a:solidFill>
              </a:rPr>
              <a:t> se sincronizan automáticamente con </a:t>
            </a:r>
            <a:r>
              <a:rPr lang="es-AR" b="1" dirty="0" err="1">
                <a:solidFill>
                  <a:srgbClr val="FF0000"/>
                </a:solidFill>
              </a:rPr>
              <a:t>Promo</a:t>
            </a:r>
            <a:r>
              <a:rPr lang="es-AR" b="1" dirty="0">
                <a:solidFill>
                  <a:srgbClr val="FF0000"/>
                </a:solidFill>
              </a:rPr>
              <a:t> por medio del botón sincronizar. Hay que darlo de alta a mano en </a:t>
            </a:r>
            <a:r>
              <a:rPr lang="es-AR" b="1" dirty="0" err="1">
                <a:solidFill>
                  <a:srgbClr val="FF0000"/>
                </a:solidFill>
              </a:rPr>
              <a:t>Promo</a:t>
            </a:r>
            <a:r>
              <a:rPr lang="es-AR" b="1" dirty="0">
                <a:solidFill>
                  <a:srgbClr val="FF0000"/>
                </a:solidFill>
              </a:rPr>
              <a:t>, cargarle los mismos datos por servicio o catalogo.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AR" b="1" dirty="0">
                <a:solidFill>
                  <a:srgbClr val="FF0000"/>
                </a:solidFill>
              </a:rPr>
              <a:t>	Solo se sincronizan los base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es-AR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s-AR" dirty="0"/>
              <a:t>BRIDGE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AR" dirty="0"/>
              <a:t>Definición de muevo atributo en BMC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AR" dirty="0"/>
              <a:t>BMC – Administración &gt; Artículos &gt; Atributos del ítem &gt; nuevo &gt; orden 11  ---   Alfanumérico minúscula, código igual a nombre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s-AR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AR" dirty="0"/>
              <a:t>Ejemplos de atributos a dar de alta: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s-AR" dirty="0"/>
              <a:t>Estrategia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s-AR" dirty="0"/>
              <a:t>Oferta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s-AR" dirty="0"/>
              <a:t>Discontinuo 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s-AR" dirty="0"/>
              <a:t>Regular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s-AR" dirty="0"/>
              <a:t>Baja rotación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s-AR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s-AR" dirty="0"/>
              <a:t>Asociarlo a un nuevo ítem o ítem actual. Ejemplo 1907 en BMC &gt; desde inventario &gt; artículos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s-AR" dirty="0"/>
              <a:t>Replicación en BMC a Tienda en Monitoreo &gt; monitor de replicación &gt; Filtrar por estados “todos” y la fecha del día y ver la replicación a Tienda 1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dirty="0"/>
              <a:t>Replicación en BMT a POS 30 en Monitoreo &gt; monitor de replicación &gt; Filtrar por estados “todos” y la fecha del día y ver la replicación a POS 30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dirty="0"/>
              <a:t>Mostrar en POS como se ve el nuevo atributo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dirty="0"/>
              <a:t>Mostrar en DB como se ve el nuevo atributo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AR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AR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AR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s-AR" dirty="0"/>
              <a:t>PROMO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dirty="0"/>
              <a:t>Mostrar permisos por rol para poder dar de alta atributos dinámicos con </a:t>
            </a:r>
            <a:r>
              <a:rPr lang="es-AR" dirty="0" err="1"/>
              <a:t>usr</a:t>
            </a:r>
            <a:r>
              <a:rPr lang="es-AR" dirty="0"/>
              <a:t> </a:t>
            </a:r>
            <a:r>
              <a:rPr lang="es-AR" dirty="0" err="1"/>
              <a:t>admin</a:t>
            </a:r>
            <a:endParaRPr lang="es-AR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dirty="0"/>
              <a:t>Definir nuevo atributo del elemento igual que en BMC – AUTOCOMPLETABLE POR CATALOGO (para que se pueda cargar por catálogo)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AR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dirty="0"/>
              <a:t>Distribuir archivo </a:t>
            </a:r>
            <a:r>
              <a:rPr lang="es-AR" dirty="0" err="1"/>
              <a:t>entitis</a:t>
            </a:r>
            <a:r>
              <a:rPr lang="es-AR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dirty="0"/>
              <a:t>Reiniciar el POS para que se tomen los nuevos atributos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dirty="0"/>
              <a:t>Mostrar el nuevo archivo de definición en el </a:t>
            </a:r>
            <a:r>
              <a:rPr lang="es-AR" dirty="0" err="1"/>
              <a:t>pos</a:t>
            </a:r>
            <a:r>
              <a:rPr lang="es-AR" dirty="0"/>
              <a:t> (entitis.xml) </a:t>
            </a:r>
            <a:r>
              <a:rPr lang="it-IT" dirty="0"/>
              <a:t>C:\napse\posDemo82\bridge\app</a:t>
            </a:r>
            <a:endParaRPr lang="es-AR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AR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dirty="0"/>
              <a:t>Mostrar nuevo atributo </a:t>
            </a:r>
            <a:r>
              <a:rPr lang="es-AR"/>
              <a:t>en administración </a:t>
            </a:r>
            <a:r>
              <a:rPr lang="es-AR" dirty="0"/>
              <a:t>&gt; importación de catalogo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dirty="0"/>
              <a:t>Mostrar estructura de archivo .</a:t>
            </a:r>
            <a:r>
              <a:rPr lang="es-AR" dirty="0" err="1"/>
              <a:t>catalog</a:t>
            </a:r>
            <a:r>
              <a:rPr lang="es-AR" dirty="0"/>
              <a:t> en caso de alta por consola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AR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dirty="0"/>
              <a:t>Vía POSTMAN, dar de alta los datos para el nuevo atributo “</a:t>
            </a:r>
            <a:r>
              <a:rPr lang="es-AR" dirty="0" err="1"/>
              <a:t>catalogestrategia</a:t>
            </a:r>
            <a:r>
              <a:rPr lang="es-AR" dirty="0"/>
              <a:t>” &gt;&gt; POST </a:t>
            </a:r>
            <a:r>
              <a:rPr lang="es-AR" b="0" i="0" dirty="0">
                <a:solidFill>
                  <a:srgbClr val="212121"/>
                </a:solidFill>
                <a:effectLst/>
                <a:latin typeface="Inter"/>
              </a:rPr>
              <a:t>https://demo.napse.global/promo/api/rest/catalogs</a:t>
            </a:r>
            <a:endParaRPr lang="es-AR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dirty="0"/>
              <a:t>Mostrar en </a:t>
            </a:r>
            <a:r>
              <a:rPr lang="es-AR" dirty="0" err="1"/>
              <a:t>Promo</a:t>
            </a:r>
            <a:r>
              <a:rPr lang="es-AR" dirty="0"/>
              <a:t> Soporte &gt; Monitor de importación como llega el catalogo.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dirty="0"/>
              <a:t>Dar de alta una promoción que aplique al nuevo atributo dinámico, mostrar nuevo atributo en el elemento ítem para la definición de promoción.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dirty="0"/>
              <a:t>Distribuir el mapa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dirty="0"/>
              <a:t>Mostrar en el Mapa como se muestra el nuevo atributo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AR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s-AR" dirty="0"/>
              <a:t>POS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dirty="0"/>
              <a:t>Vender el </a:t>
            </a:r>
            <a:r>
              <a:rPr lang="es-AR" dirty="0" err="1"/>
              <a:t>item</a:t>
            </a:r>
            <a:r>
              <a:rPr lang="es-AR" dirty="0"/>
              <a:t> en el </a:t>
            </a:r>
            <a:r>
              <a:rPr lang="es-AR" dirty="0" err="1"/>
              <a:t>pos</a:t>
            </a:r>
            <a:r>
              <a:rPr lang="es-AR" dirty="0"/>
              <a:t>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dirty="0"/>
              <a:t>Mostrar en el log como se muestra el nuevo atributo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dirty="0"/>
              <a:t>Mostrar aplicación de la </a:t>
            </a:r>
            <a:r>
              <a:rPr lang="es-AR" dirty="0" err="1"/>
              <a:t>promo</a:t>
            </a:r>
            <a:r>
              <a:rPr lang="es-AR" dirty="0"/>
              <a:t> en POS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dirty="0"/>
              <a:t>Mostrar aplicación de la </a:t>
            </a:r>
            <a:r>
              <a:rPr lang="es-AR" dirty="0" err="1"/>
              <a:t>promo</a:t>
            </a:r>
            <a:r>
              <a:rPr lang="es-AR" dirty="0"/>
              <a:t> en el Ticket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AR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dirty="0"/>
              <a:t>POSTMAN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b="1" dirty="0">
                <a:solidFill>
                  <a:srgbClr val="FF0000"/>
                </a:solidFill>
              </a:rPr>
              <a:t>Mostrar como se carga un </a:t>
            </a:r>
            <a:r>
              <a:rPr lang="es-AR" b="1" dirty="0" err="1">
                <a:solidFill>
                  <a:srgbClr val="FF0000"/>
                </a:solidFill>
              </a:rPr>
              <a:t>item</a:t>
            </a:r>
            <a:r>
              <a:rPr lang="es-AR" b="1" dirty="0">
                <a:solidFill>
                  <a:srgbClr val="FF0000"/>
                </a:solidFill>
              </a:rPr>
              <a:t> por servicio con el atributo dinámico. </a:t>
            </a:r>
            <a:r>
              <a:rPr lang="es-AR" b="1" dirty="0">
                <a:solidFill>
                  <a:srgbClr val="FF0000"/>
                </a:solidFill>
                <a:highlight>
                  <a:srgbClr val="FFFF00"/>
                </a:highlight>
              </a:rPr>
              <a:t>Los atributos dinámicos solo pueden ser asociados a la estructura de un </a:t>
            </a:r>
            <a:r>
              <a:rPr lang="es-AR" b="1" dirty="0" err="1">
                <a:solidFill>
                  <a:srgbClr val="FF0000"/>
                </a:solidFill>
                <a:highlight>
                  <a:srgbClr val="FFFF00"/>
                </a:highlight>
              </a:rPr>
              <a:t>item</a:t>
            </a:r>
            <a:r>
              <a:rPr lang="es-AR" b="1" dirty="0">
                <a:solidFill>
                  <a:srgbClr val="FF0000"/>
                </a:solidFill>
                <a:highlight>
                  <a:srgbClr val="FFFF00"/>
                </a:highlight>
              </a:rPr>
              <a:t> por servicio. </a:t>
            </a:r>
            <a:r>
              <a:rPr lang="es-AR" b="1" dirty="0">
                <a:solidFill>
                  <a:srgbClr val="FF0000"/>
                </a:solidFill>
              </a:rPr>
              <a:t>Diferenciar del catalogo de </a:t>
            </a:r>
            <a:r>
              <a:rPr lang="es-AR" b="1" dirty="0" err="1">
                <a:solidFill>
                  <a:srgbClr val="FF0000"/>
                </a:solidFill>
              </a:rPr>
              <a:t>item</a:t>
            </a:r>
            <a:r>
              <a:rPr lang="es-AR" b="1" dirty="0">
                <a:solidFill>
                  <a:srgbClr val="FF0000"/>
                </a:solidFill>
              </a:rPr>
              <a:t> donde solo se pueden cargar los atributos base.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AR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AR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s-AR" dirty="0"/>
          </a:p>
          <a:p>
            <a:pPr marL="1085850" lvl="2" indent="-171450">
              <a:buFont typeface="Arial" panose="020B0604020202020204" pitchFamily="34" charset="0"/>
              <a:buChar char="•"/>
            </a:pPr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DC5C4-F168-4FB0-B3BF-92763211C26E}" type="slidenum">
              <a:rPr lang="es-AR" smtClean="0"/>
              <a:t>3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56894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71F1EA-197A-7726-8BC8-151B6A30C6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5C10495-47F0-AB3B-8CA8-C8CF3F7291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153642-2B33-A9BC-6683-D12ED6D5B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16/11/2022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7172951-9D41-6624-1AEE-46FEC67DA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4D1E4C-FE38-FCF1-CB63-97F49B41D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968542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3B0DA8-7BD2-4711-72F5-5DA3E2E8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8FF59AC-EE0A-5787-E18F-872CC45A7A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7A8DE41-0148-8D7D-F9F0-4A73FACF5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16/11/2022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9E06E83-1B0E-ACDD-FEF5-C965917AA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0DA6153-7815-5BED-E26C-E0B575831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57190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871A648-F193-6618-61DB-02C92050CF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6E100A9-3D28-B8FF-D764-8C5096B62E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F097D00-8CE2-9113-7655-E384581E0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16/11/2022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11B4CE-ABAA-D8D2-1988-05B0D1890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10F4328-B39B-0DF8-D8EE-16A2639E5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60974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acto">
  <p:cSld name="Contacto">
    <p:spTree>
      <p:nvGrpSpPr>
        <p:cNvPr id="1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p2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pic>
        <p:nvPicPr>
          <p:cNvPr id="640" name="Google Shape;640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1" name="Google Shape;641;p27"/>
          <p:cNvPicPr preferRelativeResize="0"/>
          <p:nvPr/>
        </p:nvPicPr>
        <p:blipFill rotWithShape="1">
          <a:blip r:embed="rId3">
            <a:alphaModFix/>
          </a:blip>
          <a:srcRect t="31252" r="16895"/>
          <a:stretch/>
        </p:blipFill>
        <p:spPr>
          <a:xfrm rot="10800000">
            <a:off x="1069968" y="-1"/>
            <a:ext cx="11122032" cy="69004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42" name="Google Shape;642;p27" descr="Logotipo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 l="75512" r="2" b="45091"/>
          <a:stretch/>
        </p:blipFill>
        <p:spPr>
          <a:xfrm>
            <a:off x="568467" y="476056"/>
            <a:ext cx="506232" cy="58083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43" name="Google Shape;643;p27"/>
          <p:cNvGrpSpPr/>
          <p:nvPr/>
        </p:nvGrpSpPr>
        <p:grpSpPr>
          <a:xfrm>
            <a:off x="9580851" y="645744"/>
            <a:ext cx="1150671" cy="1216472"/>
            <a:chOff x="7906788" y="1108933"/>
            <a:chExt cx="863003" cy="912354"/>
          </a:xfrm>
        </p:grpSpPr>
        <p:sp>
          <p:nvSpPr>
            <p:cNvPr id="644" name="Google Shape;644;p27"/>
            <p:cNvSpPr/>
            <p:nvPr/>
          </p:nvSpPr>
          <p:spPr>
            <a:xfrm>
              <a:off x="8111591" y="1108933"/>
              <a:ext cx="658200" cy="658200"/>
            </a:xfrm>
            <a:prstGeom prst="ellipse">
              <a:avLst/>
            </a:prstGeom>
            <a:gradFill>
              <a:gsLst>
                <a:gs pos="0">
                  <a:srgbClr val="FFB200"/>
                </a:gs>
                <a:gs pos="87000">
                  <a:srgbClr val="F0462D"/>
                </a:gs>
                <a:gs pos="100000">
                  <a:srgbClr val="F0462D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24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5" name="Google Shape;645;p27"/>
            <p:cNvSpPr/>
            <p:nvPr/>
          </p:nvSpPr>
          <p:spPr>
            <a:xfrm>
              <a:off x="7906788" y="1796887"/>
              <a:ext cx="224400" cy="224400"/>
            </a:xfrm>
            <a:prstGeom prst="ellipse">
              <a:avLst/>
            </a:prstGeom>
            <a:gradFill>
              <a:gsLst>
                <a:gs pos="0">
                  <a:srgbClr val="FFB200"/>
                </a:gs>
                <a:gs pos="87000">
                  <a:srgbClr val="F0462D"/>
                </a:gs>
                <a:gs pos="100000">
                  <a:srgbClr val="F0462D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24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646" name="Google Shape;646;p27"/>
          <p:cNvCxnSpPr/>
          <p:nvPr/>
        </p:nvCxnSpPr>
        <p:spPr>
          <a:xfrm rot="10800000" flipH="1">
            <a:off x="6024383" y="5183528"/>
            <a:ext cx="1213200" cy="1170800"/>
          </a:xfrm>
          <a:prstGeom prst="straightConnector1">
            <a:avLst/>
          </a:prstGeom>
          <a:noFill/>
          <a:ln w="50800" cap="rnd" cmpd="sng">
            <a:solidFill>
              <a:srgbClr val="FFB20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47" name="Google Shape;647;p27"/>
          <p:cNvSpPr txBox="1">
            <a:spLocks noGrp="1"/>
          </p:cNvSpPr>
          <p:nvPr>
            <p:ph type="ctrTitle"/>
          </p:nvPr>
        </p:nvSpPr>
        <p:spPr>
          <a:xfrm>
            <a:off x="683267" y="2515033"/>
            <a:ext cx="4827200" cy="187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Dosis ExtraLight"/>
              <a:buNone/>
              <a:defRPr sz="5333">
                <a:solidFill>
                  <a:srgbClr val="FFFFFF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1325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0578F9-6390-9C3E-5571-923600A41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C3D1733-21B6-60F5-6711-C248FBA2BF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7D16985-A38B-B185-C001-56B05B83A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16/11/2022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9D04B2-3B6A-D8AA-8F78-449C61A52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DC54B66-020A-9C4C-CA9F-4B1AC0764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80891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C84A90-8999-04F6-FE05-68B389104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0E7A3B6-7AFD-F834-E927-77C941FEDE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81E255D-98E4-F8E8-7EAA-38F01F008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16/11/2022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F03EBB-A839-9807-B9D9-9EF51DC02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3D33A7C-3448-4046-A8B9-BD759CBA4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78802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CBCF0D-663A-DC44-D68D-174CD18EE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B1D7C51-35E0-674D-5954-F6193ACB10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0C4EB26-1A3F-F5E9-24E8-6EED686978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1B18A14-BA12-5216-514D-BEBE0CDFD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16/11/2022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C42E94D-FCA0-C7BB-9600-A7260BA88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A222B88-0B75-4B66-91A9-B9C45532E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19825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96AA12-C2CC-5D46-F4E0-E9519BED7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CC7D701-65DA-7340-0A1F-1C087E192E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3117F68-5EA8-3FB5-5D70-A9A217E8D4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A2C7ECF-AFCB-46F5-E830-4E8453DC50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89CCD6F-D0B5-3DB2-A51B-1DC8BBAA78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B68A1B2-8BC2-F3D4-7650-A1580AC26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16/11/2022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3E7C740-2CCB-F0EF-4987-A97704CAF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4CDD35A-D153-39CB-B4DC-5405FBC72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59303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973AB2-4410-0E0F-FC7F-10DB46A37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38C80E7-D6AF-7A02-9639-C21836D94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16/11/2022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D20C062-5971-E225-242A-6BAF2C2F8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F405575-29D4-AA2E-D996-91041842C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81503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3586CF1-5AA8-C3A0-CB63-D616C0C7D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16/11/2022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1F77DF0-022E-2F44-07D4-5A7AF8944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C6828AE-98BD-1116-A214-950EACFFD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68963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53D266-1F4F-823E-58BE-8AC3B954C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7E5E69-F3B2-3E07-81BD-7A3D9644E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55B9447-D040-C69D-A501-821C6FE230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1127940-3EB2-FB90-ACB4-27EB64736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16/11/2022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B699316-2C14-BB1A-A0CE-0E6E4CF5E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7E5B8F6-385C-3CAE-EE29-C65C98C60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2423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0841F4-8096-22B5-4785-91383C3C3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92671BE-8027-93ED-9D5D-376AFC20C1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34BCB16-3B76-8128-48DA-B6319420AD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C2E3EC0-ED87-4C2B-7D14-0B1718849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16/11/2022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C323A1D-CD5C-1EEB-EA45-F1175ECC0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E71869A-049B-7987-BA25-79BEA268D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56608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D9843EE-A09B-9AD4-ADDC-3048B1F37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2BDDBD-317D-6AD8-E5FF-AF0770226D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46B807B-E250-8F39-A8E7-B549FB95C3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D5E01-5658-44A6-974F-CE9126568C75}" type="datetimeFigureOut">
              <a:rPr lang="es-AR" smtClean="0"/>
              <a:t>16/11/2022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76E7DFC-D6A2-4858-B595-F450DB27D2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0C0CF85-8276-C474-37C6-61A9A8B8C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52436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6882" y="280374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7B2B519-1F3E-4B57-8A88-E3E4645171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6351" y="433545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spcBef>
                <a:spcPct val="0"/>
              </a:spcBef>
            </a:pPr>
            <a:r>
              <a:rPr lang="es-AR" sz="5400" b="1" dirty="0">
                <a:latin typeface="+mj-lt"/>
                <a:ea typeface="+mj-ea"/>
                <a:cs typeface="+mj-cs"/>
              </a:rPr>
              <a:t>Atributos dinámicos.</a:t>
            </a:r>
            <a:endParaRPr lang="es-AR" sz="5400" dirty="0">
              <a:latin typeface="+mj-lt"/>
              <a:ea typeface="+mj-ea"/>
              <a:cs typeface="+mj-cs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30078" y="152229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n 11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1261BE9E-5B93-E2D7-7524-0BF2C3A0C6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758" y="3027558"/>
            <a:ext cx="5455917" cy="2796156"/>
          </a:xfrm>
          <a:prstGeom prst="rect">
            <a:avLst/>
          </a:prstGeom>
        </p:spPr>
      </p:pic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627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n 8" descr="Imagen que contiene vajilla, plato, alimentos, dibujo&#10;&#10;Descripción generada automáticamente">
            <a:extLst>
              <a:ext uri="{FF2B5EF4-FFF2-40B4-BE49-F238E27FC236}">
                <a16:creationId xmlns:a16="http://schemas.microsoft.com/office/drawing/2014/main" id="{F96E6C68-2972-8BE9-4CD1-433573D22D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82" y="3027558"/>
            <a:ext cx="5455917" cy="279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198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B361C1B4-862E-4295-9E4A-7E01031004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5188159"/>
            <a:ext cx="952381" cy="1669841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5075459-50DC-4851-A4AA-1DA38DE356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399885" y="0"/>
            <a:ext cx="787302" cy="1879365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1D50AAC-6E07-45EE-A31B-1C126530EBD7}"/>
              </a:ext>
            </a:extLst>
          </p:cNvPr>
          <p:cNvSpPr/>
          <p:nvPr/>
        </p:nvSpPr>
        <p:spPr>
          <a:xfrm>
            <a:off x="1137536" y="1190171"/>
            <a:ext cx="9690121" cy="4862286"/>
          </a:xfrm>
          <a:prstGeom prst="roundRect">
            <a:avLst>
              <a:gd name="adj" fmla="val 25622"/>
            </a:avLst>
          </a:prstGeom>
          <a:noFill/>
          <a:ln w="38100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2582695" y="698131"/>
            <a:ext cx="6799802" cy="92827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CaixaDeTexto 31">
            <a:extLst>
              <a:ext uri="{FF2B5EF4-FFF2-40B4-BE49-F238E27FC236}">
                <a16:creationId xmlns:a16="http://schemas.microsoft.com/office/drawing/2014/main" id="{DB9FD9C1-D7C9-4AEB-89B9-55165AB0EE03}"/>
              </a:ext>
            </a:extLst>
          </p:cNvPr>
          <p:cNvSpPr txBox="1"/>
          <p:nvPr/>
        </p:nvSpPr>
        <p:spPr>
          <a:xfrm>
            <a:off x="3270939" y="785239"/>
            <a:ext cx="5650121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¿</a:t>
            </a:r>
            <a:r>
              <a:rPr kumimoji="0" lang="pt-BR" sz="43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Qué</a:t>
            </a:r>
            <a:r>
              <a:rPr kumimoji="0" lang="pt-BR" sz="4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 </a:t>
            </a:r>
            <a:r>
              <a:rPr kumimoji="0" lang="pt-BR" sz="43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son</a:t>
            </a:r>
            <a:r>
              <a:rPr kumimoji="0" lang="pt-BR" sz="4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 </a:t>
            </a:r>
            <a:r>
              <a:rPr kumimoji="0" lang="pt-BR" sz="43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los</a:t>
            </a:r>
            <a:r>
              <a:rPr kumimoji="0" lang="pt-BR" sz="4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 Atributos?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D479B6F-54E4-438A-920D-1A96A1E6DE6C}"/>
              </a:ext>
            </a:extLst>
          </p:cNvPr>
          <p:cNvSpPr txBox="1"/>
          <p:nvPr/>
        </p:nvSpPr>
        <p:spPr>
          <a:xfrm>
            <a:off x="1519651" y="4346798"/>
            <a:ext cx="91526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3600" b="0" i="0" u="none" strike="noStrike" kern="1200" cap="none" spc="0" normalizeH="0" baseline="0" noProof="0" dirty="0">
                <a:ln>
                  <a:noFill/>
                </a:ln>
                <a:solidFill>
                  <a:srgbClr val="280A3C"/>
                </a:solidFill>
                <a:effectLst/>
                <a:uLnTx/>
                <a:uFillTx/>
                <a:latin typeface="Dosis Medium" panose="02010603020202060003" pitchFamily="2" charset="0"/>
                <a:ea typeface="+mn-ea"/>
                <a:cs typeface="+mn-cs"/>
              </a:rPr>
              <a:t>Características por </a:t>
            </a:r>
            <a:r>
              <a:rPr kumimoji="0" lang="es-AR" sz="3600" b="0" i="0" u="none" strike="noStrike" kern="1200" cap="none" spc="0" normalizeH="0" baseline="0" dirty="0">
                <a:ln>
                  <a:noFill/>
                </a:ln>
                <a:solidFill>
                  <a:srgbClr val="280A3C"/>
                </a:solidFill>
                <a:effectLst/>
                <a:uLnTx/>
                <a:uFillTx/>
                <a:latin typeface="Dosis Medium" panose="02010603020202060003" pitchFamily="2" charset="0"/>
                <a:ea typeface="+mn-ea"/>
                <a:cs typeface="+mn-cs"/>
              </a:rPr>
              <a:t>las</a:t>
            </a:r>
            <a:r>
              <a:rPr kumimoji="0" lang="es-AR" sz="3600" b="0" i="0" u="none" strike="noStrike" kern="1200" cap="none" spc="0" normalizeH="0" baseline="0" noProof="0" dirty="0">
                <a:ln>
                  <a:noFill/>
                </a:ln>
                <a:solidFill>
                  <a:srgbClr val="280A3C"/>
                </a:solidFill>
                <a:effectLst/>
                <a:uLnTx/>
                <a:uFillTx/>
                <a:latin typeface="Dosis Medium" panose="02010603020202060003" pitchFamily="2" charset="0"/>
                <a:ea typeface="+mn-ea"/>
                <a:cs typeface="+mn-cs"/>
              </a:rPr>
              <a:t> </a:t>
            </a:r>
            <a:r>
              <a:rPr kumimoji="0" lang="es-AR" sz="3600" b="0" i="0" u="none" strike="noStrike" kern="1200" cap="none" spc="0" normalizeH="0" baseline="0" dirty="0">
                <a:ln>
                  <a:noFill/>
                </a:ln>
                <a:solidFill>
                  <a:srgbClr val="280A3C"/>
                </a:solidFill>
                <a:effectLst/>
                <a:uLnTx/>
                <a:uFillTx/>
                <a:latin typeface="Dosis Medium" panose="02010603020202060003" pitchFamily="2" charset="0"/>
                <a:ea typeface="+mn-ea"/>
                <a:cs typeface="+mn-cs"/>
              </a:rPr>
              <a:t>cuales</a:t>
            </a:r>
            <a:r>
              <a:rPr kumimoji="0" lang="es-AR" sz="3600" b="0" i="0" u="none" strike="noStrike" kern="1200" cap="none" spc="0" normalizeH="0" baseline="0" noProof="0" dirty="0">
                <a:ln>
                  <a:noFill/>
                </a:ln>
                <a:solidFill>
                  <a:srgbClr val="280A3C"/>
                </a:solidFill>
                <a:effectLst/>
                <a:uLnTx/>
                <a:uFillTx/>
                <a:latin typeface="Dosis Medium" panose="02010603020202060003" pitchFamily="2" charset="0"/>
                <a:ea typeface="+mn-ea"/>
                <a:cs typeface="+mn-cs"/>
              </a:rPr>
              <a:t> se podrá</a:t>
            </a:r>
            <a:r>
              <a:rPr lang="es-AR" sz="3600" dirty="0">
                <a:solidFill>
                  <a:srgbClr val="280A3C"/>
                </a:solidFill>
                <a:latin typeface="Dosis Medium" panose="02010603020202060003" pitchFamily="2" charset="0"/>
              </a:rPr>
              <a:t>n identificar elementos en la definición de promociones.</a:t>
            </a:r>
            <a:endParaRPr kumimoji="0" lang="es-AR" sz="3600" b="0" i="0" u="none" strike="noStrike" kern="1200" cap="none" spc="0" normalizeH="0" baseline="0" noProof="0" dirty="0">
              <a:ln>
                <a:noFill/>
              </a:ln>
              <a:solidFill>
                <a:srgbClr val="280A3C"/>
              </a:solidFill>
              <a:effectLst/>
              <a:uLnTx/>
              <a:uFillTx/>
              <a:latin typeface="Dosis Medium" panose="02010603020202060003" pitchFamily="2" charset="0"/>
              <a:ea typeface="+mn-ea"/>
              <a:cs typeface="+mn-cs"/>
            </a:endParaRPr>
          </a:p>
        </p:txBody>
      </p:sp>
      <p:pic>
        <p:nvPicPr>
          <p:cNvPr id="10" name="Google Shape;683;p106">
            <a:extLst>
              <a:ext uri="{FF2B5EF4-FFF2-40B4-BE49-F238E27FC236}">
                <a16:creationId xmlns:a16="http://schemas.microsoft.com/office/drawing/2014/main" id="{14D2C649-533B-4C48-A39C-DEE8B4A6FB7C}"/>
              </a:ext>
            </a:extLst>
          </p:cNvPr>
          <p:cNvPicPr preferRelativeResize="0"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63334" y="6139731"/>
            <a:ext cx="923453" cy="4215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 descr="Un letrero de color negro&#10;&#10;Descripción generada automáticamente con confianza baja">
            <a:extLst>
              <a:ext uri="{FF2B5EF4-FFF2-40B4-BE49-F238E27FC236}">
                <a16:creationId xmlns:a16="http://schemas.microsoft.com/office/drawing/2014/main" id="{901AE3D0-DF29-A3F2-4400-37AA05E790D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371" y="2031333"/>
            <a:ext cx="4054334" cy="2074468"/>
          </a:xfrm>
          <a:prstGeom prst="rect">
            <a:avLst/>
          </a:prstGeom>
        </p:spPr>
      </p:pic>
      <p:pic>
        <p:nvPicPr>
          <p:cNvPr id="6" name="Imagen 5" descr="Un letrero de color blanco&#10;&#10;Descripción generada automáticamente con confianza media">
            <a:extLst>
              <a:ext uri="{FF2B5EF4-FFF2-40B4-BE49-F238E27FC236}">
                <a16:creationId xmlns:a16="http://schemas.microsoft.com/office/drawing/2014/main" id="{CE1A8126-C434-19B0-BC59-5299046D92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824" y="2031333"/>
            <a:ext cx="4054334" cy="2074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339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0ADA6C9-3E62-4A0E-A03A-190D75AAAE07}"/>
              </a:ext>
            </a:extLst>
          </p:cNvPr>
          <p:cNvSpPr/>
          <p:nvPr/>
        </p:nvSpPr>
        <p:spPr>
          <a:xfrm>
            <a:off x="560070" y="2294625"/>
            <a:ext cx="5250179" cy="3801375"/>
          </a:xfrm>
          <a:prstGeom prst="roundRect">
            <a:avLst>
              <a:gd name="adj" fmla="val 16199"/>
            </a:avLst>
          </a:prstGeom>
          <a:noFill/>
          <a:ln w="28575">
            <a:solidFill>
              <a:srgbClr val="F046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ED27CEE2-242B-4F9A-A9B9-48CC8EE5004A}"/>
              </a:ext>
            </a:extLst>
          </p:cNvPr>
          <p:cNvSpPr/>
          <p:nvPr/>
        </p:nvSpPr>
        <p:spPr>
          <a:xfrm>
            <a:off x="6254692" y="2269223"/>
            <a:ext cx="5141018" cy="3801375"/>
          </a:xfrm>
          <a:prstGeom prst="roundRect">
            <a:avLst>
              <a:gd name="adj" fmla="val 16199"/>
            </a:avLst>
          </a:prstGeom>
          <a:noFill/>
          <a:ln w="28575">
            <a:solidFill>
              <a:srgbClr val="F046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: Top Corners Rounded 16">
            <a:extLst>
              <a:ext uri="{FF2B5EF4-FFF2-40B4-BE49-F238E27FC236}">
                <a16:creationId xmlns:a16="http://schemas.microsoft.com/office/drawing/2014/main" id="{343D1B5D-322F-4547-A01C-83DBD7941ED6}"/>
              </a:ext>
            </a:extLst>
          </p:cNvPr>
          <p:cNvSpPr/>
          <p:nvPr/>
        </p:nvSpPr>
        <p:spPr>
          <a:xfrm rot="16200000" flipH="1">
            <a:off x="7519743" y="-2819134"/>
            <a:ext cx="1435778" cy="7969893"/>
          </a:xfrm>
          <a:prstGeom prst="round2SameRect">
            <a:avLst>
              <a:gd name="adj1" fmla="val 25800"/>
              <a:gd name="adj2" fmla="val 0"/>
            </a:avLst>
          </a:prstGeom>
          <a:noFill/>
          <a:ln w="38100"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C66863CA-0EDE-4A5A-A11E-64E4069AA779}"/>
              </a:ext>
            </a:extLst>
          </p:cNvPr>
          <p:cNvSpPr/>
          <p:nvPr/>
        </p:nvSpPr>
        <p:spPr>
          <a:xfrm rot="5400000">
            <a:off x="2603330" y="-2016866"/>
            <a:ext cx="1107055" cy="6313713"/>
          </a:xfrm>
          <a:prstGeom prst="round2SameRect">
            <a:avLst>
              <a:gd name="adj1" fmla="val 25800"/>
              <a:gd name="adj2" fmla="val 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tângulo: Cantos Arredondados 28">
            <a:extLst>
              <a:ext uri="{FF2B5EF4-FFF2-40B4-BE49-F238E27FC236}">
                <a16:creationId xmlns:a16="http://schemas.microsoft.com/office/drawing/2014/main" id="{6215FB9E-2B61-4BEC-A332-4CD183D7E0B6}"/>
              </a:ext>
            </a:extLst>
          </p:cNvPr>
          <p:cNvSpPr/>
          <p:nvPr/>
        </p:nvSpPr>
        <p:spPr>
          <a:xfrm>
            <a:off x="1520189" y="2185057"/>
            <a:ext cx="3557651" cy="553998"/>
          </a:xfrm>
          <a:prstGeom prst="roundRect">
            <a:avLst>
              <a:gd name="adj" fmla="val 50000"/>
            </a:avLst>
          </a:prstGeom>
          <a:solidFill>
            <a:srgbClr val="F04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CaixaDeTexto 22">
            <a:extLst>
              <a:ext uri="{FF2B5EF4-FFF2-40B4-BE49-F238E27FC236}">
                <a16:creationId xmlns:a16="http://schemas.microsoft.com/office/drawing/2014/main" id="{681C1FBE-DB78-472E-8414-F1DCEA3D5B64}"/>
              </a:ext>
            </a:extLst>
          </p:cNvPr>
          <p:cNvSpPr txBox="1"/>
          <p:nvPr/>
        </p:nvSpPr>
        <p:spPr>
          <a:xfrm>
            <a:off x="1638246" y="2156085"/>
            <a:ext cx="30938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BRIDGE</a:t>
            </a:r>
          </a:p>
        </p:txBody>
      </p:sp>
      <p:sp>
        <p:nvSpPr>
          <p:cNvPr id="14" name="CaixaDeTexto 27">
            <a:extLst>
              <a:ext uri="{FF2B5EF4-FFF2-40B4-BE49-F238E27FC236}">
                <a16:creationId xmlns:a16="http://schemas.microsoft.com/office/drawing/2014/main" id="{E7553EE7-4397-470A-B083-8653AB34B527}"/>
              </a:ext>
            </a:extLst>
          </p:cNvPr>
          <p:cNvSpPr txBox="1"/>
          <p:nvPr/>
        </p:nvSpPr>
        <p:spPr>
          <a:xfrm>
            <a:off x="212876" y="767270"/>
            <a:ext cx="6172276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4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Nuestra agenda de hoy …</a:t>
            </a:r>
            <a:endParaRPr kumimoji="0" lang="pt-BR" sz="4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sp>
        <p:nvSpPr>
          <p:cNvPr id="15" name="CaixaDeTexto 30">
            <a:extLst>
              <a:ext uri="{FF2B5EF4-FFF2-40B4-BE49-F238E27FC236}">
                <a16:creationId xmlns:a16="http://schemas.microsoft.com/office/drawing/2014/main" id="{15D78C38-51EE-40F8-9EED-2EF42235164D}"/>
              </a:ext>
            </a:extLst>
          </p:cNvPr>
          <p:cNvSpPr txBox="1"/>
          <p:nvPr/>
        </p:nvSpPr>
        <p:spPr>
          <a:xfrm>
            <a:off x="6691085" y="714150"/>
            <a:ext cx="48902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Texto introdutório sobre o assunto abordado</a:t>
            </a:r>
          </a:p>
        </p:txBody>
      </p:sp>
      <p:pic>
        <p:nvPicPr>
          <p:cNvPr id="21" name="Imagem 25">
            <a:extLst>
              <a:ext uri="{FF2B5EF4-FFF2-40B4-BE49-F238E27FC236}">
                <a16:creationId xmlns:a16="http://schemas.microsoft.com/office/drawing/2014/main" id="{366A4637-7B5C-4239-BBD0-A461E9922B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33955" y="6127865"/>
            <a:ext cx="854645" cy="437293"/>
          </a:xfrm>
          <a:prstGeom prst="rect">
            <a:avLst/>
          </a:prstGeom>
        </p:spPr>
      </p:pic>
      <p:sp>
        <p:nvSpPr>
          <p:cNvPr id="2" name="Retângulo: Cantos Arredondados 28">
            <a:extLst>
              <a:ext uri="{FF2B5EF4-FFF2-40B4-BE49-F238E27FC236}">
                <a16:creationId xmlns:a16="http://schemas.microsoft.com/office/drawing/2014/main" id="{DEE8FC2A-039A-72C9-55A4-D20C85485702}"/>
              </a:ext>
            </a:extLst>
          </p:cNvPr>
          <p:cNvSpPr/>
          <p:nvPr/>
        </p:nvSpPr>
        <p:spPr>
          <a:xfrm>
            <a:off x="7114160" y="2185057"/>
            <a:ext cx="3557651" cy="553998"/>
          </a:xfrm>
          <a:prstGeom prst="roundRect">
            <a:avLst>
              <a:gd name="adj" fmla="val 50000"/>
            </a:avLst>
          </a:prstGeom>
          <a:solidFill>
            <a:srgbClr val="F04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aixaDeTexto 22">
            <a:extLst>
              <a:ext uri="{FF2B5EF4-FFF2-40B4-BE49-F238E27FC236}">
                <a16:creationId xmlns:a16="http://schemas.microsoft.com/office/drawing/2014/main" id="{558D78AB-A93D-D437-B62F-557DA8E17729}"/>
              </a:ext>
            </a:extLst>
          </p:cNvPr>
          <p:cNvSpPr txBox="1"/>
          <p:nvPr/>
        </p:nvSpPr>
        <p:spPr>
          <a:xfrm>
            <a:off x="7232217" y="2156085"/>
            <a:ext cx="30938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PROMO</a:t>
            </a:r>
          </a:p>
        </p:txBody>
      </p:sp>
      <p:sp>
        <p:nvSpPr>
          <p:cNvPr id="4" name="Retângulo 46">
            <a:extLst>
              <a:ext uri="{FF2B5EF4-FFF2-40B4-BE49-F238E27FC236}">
                <a16:creationId xmlns:a16="http://schemas.microsoft.com/office/drawing/2014/main" id="{D1D395A4-1C43-5DC6-6476-0F9D1937AD24}"/>
              </a:ext>
            </a:extLst>
          </p:cNvPr>
          <p:cNvSpPr/>
          <p:nvPr/>
        </p:nvSpPr>
        <p:spPr>
          <a:xfrm>
            <a:off x="1540035" y="3907025"/>
            <a:ext cx="392370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2300" b="0" i="0" u="none" strike="noStrike" kern="1200" cap="none" spc="0" normalizeH="0" baseline="0" dirty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anose="02010903020202060003" pitchFamily="2" charset="0"/>
                <a:ea typeface="+mn-ea"/>
                <a:cs typeface="+mn-cs"/>
              </a:rPr>
              <a:t>Asociar el atributo a un nuevo ítem o a uno ya existente.</a:t>
            </a:r>
            <a:endParaRPr kumimoji="0" lang="es-AR" sz="2300" b="0" i="0" u="none" strike="noStrike" kern="1200" cap="none" spc="0" normalizeH="0" baseline="0" dirty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 ExtraBold" panose="02010903020202060003" pitchFamily="2" charset="0"/>
              <a:ea typeface="Roboto"/>
              <a:cs typeface="+mn-cs"/>
            </a:endParaRPr>
          </a:p>
        </p:txBody>
      </p:sp>
      <p:sp>
        <p:nvSpPr>
          <p:cNvPr id="5" name="Retângulo 47">
            <a:extLst>
              <a:ext uri="{FF2B5EF4-FFF2-40B4-BE49-F238E27FC236}">
                <a16:creationId xmlns:a16="http://schemas.microsoft.com/office/drawing/2014/main" id="{344A7A91-90B5-729A-A327-B4AA6A40B692}"/>
              </a:ext>
            </a:extLst>
          </p:cNvPr>
          <p:cNvSpPr/>
          <p:nvPr/>
        </p:nvSpPr>
        <p:spPr>
          <a:xfrm>
            <a:off x="1540035" y="4925341"/>
            <a:ext cx="3923709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2300" b="0" i="0" u="none" strike="noStrike" kern="1200" cap="none" spc="0" normalizeH="0" baseline="0" dirty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anose="02010903020202060003" pitchFamily="2" charset="0"/>
                <a:ea typeface="+mn-ea"/>
                <a:cs typeface="+mn-cs"/>
              </a:rPr>
              <a:t>Verificación</a:t>
            </a:r>
            <a:r>
              <a:rPr kumimoji="0" lang="es-AR" sz="2300" b="0" i="0" u="none" strike="noStrike" kern="1200" cap="none" spc="0" normalizeH="0" baseline="0" noProof="0" dirty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anose="02010903020202060003" pitchFamily="2" charset="0"/>
                <a:ea typeface="+mn-ea"/>
                <a:cs typeface="+mn-cs"/>
              </a:rPr>
              <a:t> de replicación a Tienda y a POS. Sincronización con PROMO</a:t>
            </a:r>
            <a:endParaRPr kumimoji="0" lang="es-AR" sz="2300" b="0" i="0" u="none" strike="noStrike" kern="1200" cap="none" spc="0" normalizeH="0" baseline="0" noProof="0" dirty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 ExtraBold" panose="02010903020202060003" pitchFamily="2" charset="0"/>
              <a:ea typeface="Roboto"/>
              <a:cs typeface="+mn-cs"/>
            </a:endParaRPr>
          </a:p>
        </p:txBody>
      </p:sp>
      <p:sp>
        <p:nvSpPr>
          <p:cNvPr id="6" name="Retângulo 29">
            <a:extLst>
              <a:ext uri="{FF2B5EF4-FFF2-40B4-BE49-F238E27FC236}">
                <a16:creationId xmlns:a16="http://schemas.microsoft.com/office/drawing/2014/main" id="{E31C90EA-23A5-563C-4B73-3A10EF457385}"/>
              </a:ext>
            </a:extLst>
          </p:cNvPr>
          <p:cNvSpPr/>
          <p:nvPr/>
        </p:nvSpPr>
        <p:spPr>
          <a:xfrm>
            <a:off x="1540035" y="2911079"/>
            <a:ext cx="392370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2300" b="0" i="0" u="none" strike="noStrike" kern="1200" cap="none" spc="0" normalizeH="0" baseline="0" dirty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anose="02010903020202060003" pitchFamily="2" charset="0"/>
                <a:ea typeface="+mn-ea"/>
                <a:cs typeface="+mn-cs"/>
              </a:rPr>
              <a:t>Definición en BMC de un nuevo atributo del ítem.</a:t>
            </a:r>
            <a:endParaRPr kumimoji="0" lang="es-AR" sz="2300" b="0" i="0" u="none" strike="noStrike" kern="1200" cap="none" spc="0" normalizeH="0" baseline="0" dirty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 ExtraBold" panose="02010903020202060003" pitchFamily="2" charset="0"/>
              <a:ea typeface="Roboto"/>
              <a:cs typeface="+mn-cs"/>
            </a:endParaRPr>
          </a:p>
        </p:txBody>
      </p:sp>
      <p:sp>
        <p:nvSpPr>
          <p:cNvPr id="7" name="Retângulo 49">
            <a:extLst>
              <a:ext uri="{FF2B5EF4-FFF2-40B4-BE49-F238E27FC236}">
                <a16:creationId xmlns:a16="http://schemas.microsoft.com/office/drawing/2014/main" id="{78664386-18C0-6FF4-B283-FC273E2297A6}"/>
              </a:ext>
            </a:extLst>
          </p:cNvPr>
          <p:cNvSpPr/>
          <p:nvPr/>
        </p:nvSpPr>
        <p:spPr>
          <a:xfrm>
            <a:off x="7181411" y="2906652"/>
            <a:ext cx="366486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2300" b="0" i="0" u="none" strike="noStrike" kern="1200" cap="none" spc="0" normalizeH="0" baseline="0" dirty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anose="02010903020202060003" pitchFamily="2" charset="0"/>
                <a:ea typeface="+mn-ea"/>
                <a:cs typeface="+mn-cs"/>
              </a:rPr>
              <a:t>Alta de nuevo atributo en PROMO.</a:t>
            </a:r>
          </a:p>
        </p:txBody>
      </p:sp>
      <p:sp>
        <p:nvSpPr>
          <p:cNvPr id="20" name="Retângulo 50">
            <a:extLst>
              <a:ext uri="{FF2B5EF4-FFF2-40B4-BE49-F238E27FC236}">
                <a16:creationId xmlns:a16="http://schemas.microsoft.com/office/drawing/2014/main" id="{D0A40909-78C8-AB12-C1E6-F20C3EFDEC4C}"/>
              </a:ext>
            </a:extLst>
          </p:cNvPr>
          <p:cNvSpPr/>
          <p:nvPr/>
        </p:nvSpPr>
        <p:spPr>
          <a:xfrm>
            <a:off x="7181411" y="4876132"/>
            <a:ext cx="4046854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2300" b="0" i="0" u="none" strike="noStrike" kern="1200" cap="none" spc="0" normalizeH="0" baseline="0" dirty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anose="02010903020202060003" pitchFamily="2" charset="0"/>
                <a:ea typeface="+mn-ea"/>
                <a:cs typeface="+mn-cs"/>
              </a:rPr>
              <a:t>Carga por Servicio o por Catalogo de los valores para el nuevo atributo.</a:t>
            </a:r>
            <a:endParaRPr kumimoji="0" lang="es-AR" sz="2300" b="0" i="0" u="none" strike="noStrike" kern="1200" cap="none" spc="0" normalizeH="0" baseline="0" dirty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 ExtraBold" panose="02010903020202060003" pitchFamily="2" charset="0"/>
              <a:ea typeface="Roboto"/>
              <a:cs typeface="+mn-c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64D67AE0-CDFB-916B-D513-FC8ADEE6E164}"/>
              </a:ext>
            </a:extLst>
          </p:cNvPr>
          <p:cNvSpPr/>
          <p:nvPr/>
        </p:nvSpPr>
        <p:spPr>
          <a:xfrm>
            <a:off x="7181411" y="3907025"/>
            <a:ext cx="366486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AR" sz="2300" dirty="0">
                <a:solidFill>
                  <a:srgbClr val="411E5A"/>
                </a:solidFill>
                <a:latin typeface="Dosis ExtraBold" panose="02010903020202060003" pitchFamily="2" charset="0"/>
              </a:rPr>
              <a:t>Envío</a:t>
            </a:r>
            <a:r>
              <a:rPr kumimoji="0" lang="es-AR" sz="2300" b="0" i="0" u="none" strike="noStrike" kern="1200" cap="none" spc="0" normalizeH="0" baseline="0" dirty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anose="02010903020202060003" pitchFamily="2" charset="0"/>
                <a:ea typeface="+mn-ea"/>
                <a:cs typeface="+mn-cs"/>
              </a:rPr>
              <a:t> de archivo de definiciones al POS.</a:t>
            </a:r>
            <a:endParaRPr kumimoji="0" lang="es-AR" sz="2300" b="0" i="0" u="none" strike="noStrike" kern="1200" cap="none" spc="0" normalizeH="0" baseline="0" dirty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 ExtraBold" panose="02010903020202060003" pitchFamily="2" charset="0"/>
              <a:ea typeface="Roboto"/>
              <a:cs typeface="+mn-cs"/>
            </a:endParaRPr>
          </a:p>
        </p:txBody>
      </p:sp>
      <p:pic>
        <p:nvPicPr>
          <p:cNvPr id="23" name="Google Shape;1042;p118">
            <a:extLst>
              <a:ext uri="{FF2B5EF4-FFF2-40B4-BE49-F238E27FC236}">
                <a16:creationId xmlns:a16="http://schemas.microsoft.com/office/drawing/2014/main" id="{E4C2C123-D15D-929C-8D4D-2BDC5A5F01A4}"/>
              </a:ext>
            </a:extLst>
          </p:cNvPr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416" y="5064950"/>
            <a:ext cx="812520" cy="6537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1042;p118">
            <a:extLst>
              <a:ext uri="{FF2B5EF4-FFF2-40B4-BE49-F238E27FC236}">
                <a16:creationId xmlns:a16="http://schemas.microsoft.com/office/drawing/2014/main" id="{478995D2-EC1F-5F9B-774D-5F0BF0EB9440}"/>
              </a:ext>
            </a:extLst>
          </p:cNvPr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5152" y="3980270"/>
            <a:ext cx="812520" cy="6537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985;p114">
            <a:extLst>
              <a:ext uri="{FF2B5EF4-FFF2-40B4-BE49-F238E27FC236}">
                <a16:creationId xmlns:a16="http://schemas.microsoft.com/office/drawing/2014/main" id="{5BC27761-258C-2A6A-E3F9-9F5224AD9C8B}"/>
              </a:ext>
            </a:extLst>
          </p:cNvPr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6127" y="5060771"/>
            <a:ext cx="868174" cy="65790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985;p114">
            <a:extLst>
              <a:ext uri="{FF2B5EF4-FFF2-40B4-BE49-F238E27FC236}">
                <a16:creationId xmlns:a16="http://schemas.microsoft.com/office/drawing/2014/main" id="{2A4594C7-089D-FA30-066A-66029F956D1E}"/>
              </a:ext>
            </a:extLst>
          </p:cNvPr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843" y="3966881"/>
            <a:ext cx="868174" cy="65790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987;p114">
            <a:extLst>
              <a:ext uri="{FF2B5EF4-FFF2-40B4-BE49-F238E27FC236}">
                <a16:creationId xmlns:a16="http://schemas.microsoft.com/office/drawing/2014/main" id="{D8A8C2C8-3E69-4330-1885-5ABE667BFCF8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669" y="2979203"/>
            <a:ext cx="812520" cy="657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987;p114">
            <a:extLst>
              <a:ext uri="{FF2B5EF4-FFF2-40B4-BE49-F238E27FC236}">
                <a16:creationId xmlns:a16="http://schemas.microsoft.com/office/drawing/2014/main" id="{70354B41-9EF9-1483-C7BF-261F1972E5E3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4538" y="2979203"/>
            <a:ext cx="812520" cy="6578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4583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2621</TotalTime>
  <Words>634</Words>
  <Application>Microsoft Office PowerPoint</Application>
  <PresentationFormat>Panorámica</PresentationFormat>
  <Paragraphs>72</Paragraphs>
  <Slides>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12" baseType="lpstr">
      <vt:lpstr>Arial</vt:lpstr>
      <vt:lpstr>Calibri</vt:lpstr>
      <vt:lpstr>Calibri Light</vt:lpstr>
      <vt:lpstr>Dosis ExtraBold</vt:lpstr>
      <vt:lpstr>Dosis ExtraLight</vt:lpstr>
      <vt:lpstr>Dosis Medium</vt:lpstr>
      <vt:lpstr>Inter</vt:lpstr>
      <vt:lpstr>Wingdings</vt:lpstr>
      <vt:lpstr>Tema de Office</vt:lpstr>
      <vt:lpstr>Atributos dinámicos.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Atributos dinamicos.</dc:title>
  <dc:creator>María Gala Higgins</dc:creator>
  <cp:lastModifiedBy>Paola Messidoro</cp:lastModifiedBy>
  <cp:revision>8</cp:revision>
  <dcterms:created xsi:type="dcterms:W3CDTF">2022-09-26T18:59:57Z</dcterms:created>
  <dcterms:modified xsi:type="dcterms:W3CDTF">2022-11-16T15:54:11Z</dcterms:modified>
</cp:coreProperties>
</file>