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145707042" r:id="rId3"/>
    <p:sldId id="505" r:id="rId4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59740" autoAdjust="0"/>
  </p:normalViewPr>
  <p:slideViewPr>
    <p:cSldViewPr snapToGrid="0">
      <p:cViewPr varScale="1">
        <p:scale>
          <a:sx n="41" d="100"/>
          <a:sy n="41" d="100"/>
        </p:scale>
        <p:origin x="1860" y="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1A9A-4294-4356-93F9-77C6A20E685A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5749C-C58A-4F2B-BF28-B863F9540DC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52848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baf19e6ce9_1_5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gbaf19e6ce9_1_5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Descarga del motor 7.2.3 del </a:t>
            </a:r>
            <a:r>
              <a:rPr lang="es-AR" dirty="0" err="1"/>
              <a:t>jenkis</a:t>
            </a: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Pre requisitos de la instalación  - Versión de JAVA 1.8 – Configuración de variables de entorno.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Ejecución del instalador de </a:t>
            </a:r>
            <a:r>
              <a:rPr lang="es-AR" dirty="0" err="1"/>
              <a:t>promo</a:t>
            </a: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Servicios que se instalan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Estructura de directorios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Archivo de configuración config.xml – Definir id y nombre del motor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Archivo de nivel de </a:t>
            </a:r>
            <a:r>
              <a:rPr lang="es-AR" dirty="0" err="1"/>
              <a:t>logueo</a:t>
            </a:r>
            <a:r>
              <a:rPr lang="es-AR" dirty="0"/>
              <a:t> -  </a:t>
            </a:r>
            <a:r>
              <a:rPr lang="es-AR" dirty="0" err="1"/>
              <a:t>logging.propertis</a:t>
            </a: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Ejecución del motor TCP.bat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Mostrar en consola </a:t>
            </a:r>
            <a:r>
              <a:rPr lang="es-AR" dirty="0" err="1"/>
              <a:t>promo</a:t>
            </a:r>
            <a:r>
              <a:rPr lang="es-AR" dirty="0"/>
              <a:t> demo como se ve el nuevo motor en estados del sistema (id y nombre definidos en el config.xml)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Asociar el motor a una tienda 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Definir una </a:t>
            </a:r>
            <a:r>
              <a:rPr lang="es-AR" dirty="0" err="1"/>
              <a:t>promo</a:t>
            </a:r>
            <a:r>
              <a:rPr lang="es-AR" dirty="0"/>
              <a:t> con condición simple (-10% en marca coca)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Definir </a:t>
            </a:r>
            <a:r>
              <a:rPr lang="es-AR" dirty="0" err="1"/>
              <a:t>promocion</a:t>
            </a:r>
            <a:r>
              <a:rPr lang="es-AR" dirty="0"/>
              <a:t> con condición simple (2X1 en marca coca)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Poner ambas promociones en un mapa con función TODAS – Distribuir – MOSTRAR DEFINICION DE SUGERENCIAS a nivel mapa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Mostrar como llega el mapa al nuevo motor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Mostrar estructura del mapa – como se ven las condiciones simples, las condiciones compuestas los beneficios y las funciones de convivencia.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Mostrar </a:t>
            </a:r>
            <a:r>
              <a:rPr lang="es-AR" dirty="0" err="1"/>
              <a:t>appSwing</a:t>
            </a: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Detalle de </a:t>
            </a:r>
            <a:r>
              <a:rPr lang="es-AR" dirty="0" err="1"/>
              <a:t>mensajeria</a:t>
            </a:r>
            <a:r>
              <a:rPr lang="es-AR" dirty="0"/>
              <a:t> XML Input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Enviar mensaje que aplique a las promociones distribuidas. Detalles del Output – aplicación de promociones en función todas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Poner ambas promociones en un mapa con función SECUENCIAL – primero la del combo y luego la de </a:t>
            </a:r>
            <a:r>
              <a:rPr lang="es-AR" dirty="0" err="1"/>
              <a:t>cond</a:t>
            </a:r>
            <a:r>
              <a:rPr lang="es-AR" dirty="0"/>
              <a:t> simple – Distribuir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Mostrar estructura del mapa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Detalle de </a:t>
            </a:r>
            <a:r>
              <a:rPr lang="es-AR" dirty="0" err="1"/>
              <a:t>mensajeria</a:t>
            </a:r>
            <a:r>
              <a:rPr lang="es-AR" dirty="0"/>
              <a:t> XML Input y Output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Enviar mensaje que aplique a las promociones distribuidas. – Mostrar e interpretar sugerencias en mensaje de </a:t>
            </a:r>
            <a:r>
              <a:rPr lang="es-AR" dirty="0" err="1"/>
              <a:t>rta</a:t>
            </a:r>
            <a:r>
              <a:rPr lang="es-AR" dirty="0"/>
              <a:t> del motor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Ver la diferencia de aplicación de promociones en base a la función de convivencia usada.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POS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Mostrar donde se actualiza el motor embebido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Configuraciones en BMT para la terminal 19 y como se modifica el motor que apunta atiende al </a:t>
            </a:r>
            <a:r>
              <a:rPr lang="es-AR" dirty="0" err="1"/>
              <a:t>pos</a:t>
            </a:r>
            <a:r>
              <a:rPr lang="es-AR" dirty="0"/>
              <a:t> *****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es-AR" dirty="0"/>
              <a:t>Distribuir mapa al motor embebido y aplicar promociones en el </a:t>
            </a:r>
            <a:r>
              <a:rPr lang="es-AR" dirty="0" err="1"/>
              <a:t>pos</a:t>
            </a:r>
            <a:r>
              <a:rPr lang="es-AR" dirty="0"/>
              <a:t>… mapa con función todas y mapa con función SECUENCIAL – Mostrar como sugiere en POS</a:t>
            </a:r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56894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9241FE-E792-04DB-F428-AE18F0AE5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4B95341-08A9-0685-EF93-26483470A7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75F126-E16B-EA6D-572C-6ED8228A4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D5339C-1853-66C4-CB50-5C2031B9F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C0A23E-4504-CA69-BF98-CD154015C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59709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2A3373-1B02-68E4-410A-DA920F729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8B29DED-7F80-F1EC-37B7-347511F80F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D55EDF4-041A-AE33-3068-F1E791FDD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6D8A54-09A3-0C0E-7C59-40452BE7B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9BC6D2-5288-BB82-B66C-D83460400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1309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60A3901-8B6F-FCFC-65ED-546232B57F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D717C7-65E9-02C4-06F6-436F9D431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136558-9017-0C92-6CEC-CF59B5094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26AE15-ADD7-1AF0-E28D-A60E204BE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07546E-6F4D-0F12-22E6-718C7D0CE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7864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BBC4E3-E2E8-8563-8304-2198EC086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47C68C-C505-6278-A97A-0E51493BB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177A1E-1B4D-7B92-7FF1-AA5974645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AE6EEF-ED80-8D1E-3DFD-D07B3CC0D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FEC793-23A2-83CD-41CF-A1C22B931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8181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85D7E1-0B66-AA33-ADA2-2C03306C3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3B86E9-C491-9CB1-5578-E1A3A4838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D8F13E-2C34-93C3-A00C-6DB0D7650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03BF66-6E85-3D99-D747-1724F24EF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3A940C-7FFA-A7D8-01D8-81C6B964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88026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B97732-AA34-5F15-AFD1-C7DED9C28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44B598-B87B-5ED5-CF08-2C6383917D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588BC21-5CCB-14F4-6E17-02B11B7468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EA2F3A5-EC92-121D-711A-4B389F17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742FA41-7DE2-C698-AA0C-90C5FB48A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EF099D-B6C1-2678-6C81-0828BF5FA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64758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23F488-BDBF-E90A-EC75-007CD6D58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907B4F-F822-2ADC-A65C-293AA14F3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233670-C46D-916A-56AE-EEEA853608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B4282EB-00B8-51A1-00D9-A5A3AD87C1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689C5B9-24A5-BA5D-8FF4-5217FDC901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8CBA8F9-82FB-50B0-BEB6-BF93214BB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E62F1B4-64E1-A2AE-EDBE-75224F4EB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F951107-27F2-463A-B4A6-8DAFCFA71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07569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146779-2F6D-5EAC-5478-68C84C906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3B0A7CB-61B0-9B13-0949-8583E29AB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B5819BE-6F5B-AC2D-9998-BF2DF366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92D7BA8-EE29-BF27-8B5F-C996CDEE9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78794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3796B95-78B1-D029-BD2F-70640BB05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04B0751-03DF-8C31-7F48-C91BBCE7F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7C1CAE1-8972-2B39-4EB5-5655BBC2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8853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585765-9288-F7E3-FDAF-1D0D0DC0A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EE94ED-E2EF-7B40-7E8A-17920CFAB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7B27C36-D0E0-D5FF-EA55-989688984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7D4E69-3DAA-625C-DB72-1C2558DBC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75F5507-74D3-A280-36C1-AC8543F8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7FFB76-971E-6463-A4E4-C2464239C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77242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96134-1B49-00E9-80CA-928C90EBB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D73F7C2-2F35-8A4F-5F1C-2D54657D33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A77AEAF-195E-2C19-9706-8AF3CE5A31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A24C97-B850-4C09-67C5-1C93B5A32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E450BB8-8F0D-748C-557C-372775EFB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46911E0-746F-6823-21FC-BA0A7CD6F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430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8C22195-8D0C-376B-9EF7-8010FDA11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A41F97-77B7-4DAF-7B42-049C5FBBD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754365-AE37-C585-8309-99CBC4F3E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9F0C-2BC1-4F6F-BB2C-4A4CDB832C68}" type="datetimeFigureOut">
              <a:rPr lang="es-AR" smtClean="0"/>
              <a:t>18/11/2022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EC50BD-9AC4-BB53-DFEA-CEAE007E4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4BEA8A-866C-885F-FBFB-00C025D260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D18E8-9DA5-4D60-9CBF-822D70D0BA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99757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descr="Uma imagem contendo água&#10;&#10;Descrição gerad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 descr="Uma imagem contendo laptop, comida, quarto&#10;&#10;Descrição gerada automaticamente"/>
          <p:cNvPicPr preferRelativeResize="0"/>
          <p:nvPr/>
        </p:nvPicPr>
        <p:blipFill rotWithShape="1">
          <a:blip r:embed="rId4">
            <a:alphaModFix/>
          </a:blip>
          <a:srcRect l="-4390" r="30725" b="-4264"/>
          <a:stretch/>
        </p:blipFill>
        <p:spPr>
          <a:xfrm>
            <a:off x="-533400" y="1"/>
            <a:ext cx="8978901" cy="715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 rot="-2700000">
            <a:off x="3879259" y="6076019"/>
            <a:ext cx="1471348" cy="4582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B813"/>
              </a:gs>
              <a:gs pos="100000">
                <a:srgbClr val="EE462C"/>
              </a:gs>
            </a:gsLst>
            <a:lin ang="8400134" scaled="0"/>
          </a:gra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8" name="Google Shape;58;p13"/>
          <p:cNvGrpSpPr/>
          <p:nvPr/>
        </p:nvGrpSpPr>
        <p:grpSpPr>
          <a:xfrm rot="-1734371">
            <a:off x="1527800" y="1152661"/>
            <a:ext cx="611945" cy="819108"/>
            <a:chOff x="2777700" y="4034766"/>
            <a:chExt cx="612000" cy="819182"/>
          </a:xfrm>
        </p:grpSpPr>
        <p:sp>
          <p:nvSpPr>
            <p:cNvPr id="59" name="Google Shape;59;p13"/>
            <p:cNvSpPr/>
            <p:nvPr/>
          </p:nvSpPr>
          <p:spPr>
            <a:xfrm>
              <a:off x="2777700" y="4241948"/>
              <a:ext cx="612000" cy="612000"/>
            </a:xfrm>
            <a:prstGeom prst="ellipse">
              <a:avLst/>
            </a:prstGeom>
            <a:gradFill>
              <a:gsLst>
                <a:gs pos="0">
                  <a:srgbClr val="FFB813"/>
                </a:gs>
                <a:gs pos="94000">
                  <a:srgbClr val="EE462C"/>
                </a:gs>
                <a:gs pos="100000">
                  <a:srgbClr val="EE462C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2906756" y="4034766"/>
              <a:ext cx="150300" cy="150300"/>
            </a:xfrm>
            <a:prstGeom prst="ellipse">
              <a:avLst/>
            </a:prstGeom>
            <a:gradFill>
              <a:gsLst>
                <a:gs pos="0">
                  <a:srgbClr val="FFB813"/>
                </a:gs>
                <a:gs pos="94000">
                  <a:srgbClr val="EE462C"/>
                </a:gs>
                <a:gs pos="100000">
                  <a:srgbClr val="EE462C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61" name="Google Shape;61;p13" descr="Logotipo&#10;&#10;Descripción generada automá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194553" y="5683169"/>
            <a:ext cx="1882997" cy="1052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F811AAEF-6545-FE68-9CB6-1936214272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368" y="30821"/>
            <a:ext cx="5699062" cy="291602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2038317-C195-12D1-7661-AF00D0812F29}"/>
              </a:ext>
            </a:extLst>
          </p:cNvPr>
          <p:cNvSpPr txBox="1"/>
          <p:nvPr/>
        </p:nvSpPr>
        <p:spPr>
          <a:xfrm>
            <a:off x="3246468" y="3429000"/>
            <a:ext cx="6530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000" b="1" dirty="0">
                <a:solidFill>
                  <a:schemeClr val="bg1"/>
                </a:solidFill>
              </a:rPr>
              <a:t>INSTALACIÓN DE MOTOR, CONFIGURACIONES Y MAPAS.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82000" y="1166972"/>
            <a:ext cx="5736812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1203416" y="870176"/>
            <a:ext cx="3571524" cy="638233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602923" y="2074621"/>
            <a:ext cx="48949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2400" dirty="0"/>
              <a:t>Es el componente de PROMO encargado de recibir requerimientos desde el punto de venta y luego responderlos.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2400" dirty="0"/>
              <a:t>Interacción a través de mensajes en formato XML.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2400" dirty="0"/>
              <a:t>Puede operar como servidor TCP/IP o servidor REST.</a:t>
            </a:r>
          </a:p>
        </p:txBody>
      </p:sp>
      <p:pic>
        <p:nvPicPr>
          <p:cNvPr id="10" name="Google Shape;683;p106">
            <a:extLst>
              <a:ext uri="{FF2B5EF4-FFF2-40B4-BE49-F238E27FC236}">
                <a16:creationId xmlns:a16="http://schemas.microsoft.com/office/drawing/2014/main" id="{14D2C649-533B-4C48-A39C-DEE8B4A6FB7C}"/>
              </a:ext>
            </a:extLst>
          </p:cNvPr>
          <p:cNvPicPr preferRelativeResize="0"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63334" y="6139731"/>
            <a:ext cx="923453" cy="421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 descr="Un letrero de color blanco&#10;&#10;Descripción generada automáticamente con confianza media">
            <a:extLst>
              <a:ext uri="{FF2B5EF4-FFF2-40B4-BE49-F238E27FC236}">
                <a16:creationId xmlns:a16="http://schemas.microsoft.com/office/drawing/2014/main" id="{CE1A8126-C434-19B0-BC59-5299046D92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5" y="99919"/>
            <a:ext cx="1443666" cy="738676"/>
          </a:xfrm>
          <a:prstGeom prst="rect">
            <a:avLst/>
          </a:prstGeom>
        </p:spPr>
      </p:pic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EDDB3F38-D3D0-69A8-FE69-B184BD9122C0}"/>
              </a:ext>
            </a:extLst>
          </p:cNvPr>
          <p:cNvSpPr/>
          <p:nvPr/>
        </p:nvSpPr>
        <p:spPr>
          <a:xfrm>
            <a:off x="6100812" y="1166972"/>
            <a:ext cx="5941888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16">
            <a:extLst>
              <a:ext uri="{FF2B5EF4-FFF2-40B4-BE49-F238E27FC236}">
                <a16:creationId xmlns:a16="http://schemas.microsoft.com/office/drawing/2014/main" id="{A351E743-F90E-574D-54B7-E126940825AC}"/>
              </a:ext>
            </a:extLst>
          </p:cNvPr>
          <p:cNvSpPr/>
          <p:nvPr/>
        </p:nvSpPr>
        <p:spPr>
          <a:xfrm>
            <a:off x="7417060" y="897064"/>
            <a:ext cx="3571524" cy="638233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aixaDeTexto 31">
            <a:extLst>
              <a:ext uri="{FF2B5EF4-FFF2-40B4-BE49-F238E27FC236}">
                <a16:creationId xmlns:a16="http://schemas.microsoft.com/office/drawing/2014/main" id="{AED493B4-0BAF-2493-957D-B66CBDD6A1F1}"/>
              </a:ext>
            </a:extLst>
          </p:cNvPr>
          <p:cNvSpPr txBox="1"/>
          <p:nvPr/>
        </p:nvSpPr>
        <p:spPr>
          <a:xfrm>
            <a:off x="8321922" y="932620"/>
            <a:ext cx="179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MAPA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13" name="CaixaDeTexto 31">
            <a:extLst>
              <a:ext uri="{FF2B5EF4-FFF2-40B4-BE49-F238E27FC236}">
                <a16:creationId xmlns:a16="http://schemas.microsoft.com/office/drawing/2014/main" id="{07E6BF4A-D109-7D27-EADB-1EBA2661A939}"/>
              </a:ext>
            </a:extLst>
          </p:cNvPr>
          <p:cNvSpPr txBox="1"/>
          <p:nvPr/>
        </p:nvSpPr>
        <p:spPr>
          <a:xfrm>
            <a:off x="2081552" y="897064"/>
            <a:ext cx="179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MOTOR</a:t>
            </a:r>
          </a:p>
        </p:txBody>
      </p:sp>
      <p:sp>
        <p:nvSpPr>
          <p:cNvPr id="15" name="CaixaDeTexto 24">
            <a:extLst>
              <a:ext uri="{FF2B5EF4-FFF2-40B4-BE49-F238E27FC236}">
                <a16:creationId xmlns:a16="http://schemas.microsoft.com/office/drawing/2014/main" id="{4EBB785B-D3AB-0758-DF2F-F6EABF42F78C}"/>
              </a:ext>
            </a:extLst>
          </p:cNvPr>
          <p:cNvSpPr txBox="1"/>
          <p:nvPr/>
        </p:nvSpPr>
        <p:spPr>
          <a:xfrm>
            <a:off x="6773839" y="1903752"/>
            <a:ext cx="4894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2400" dirty="0"/>
              <a:t>Es un grupo de promociones, con una vigencia y reglas que convivirán en el motor de promociones en un momento determinado.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2400" dirty="0"/>
              <a:t>Contiene Promociones y algoritmos de Evaluación (funciones de convivencia),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2400" dirty="0"/>
              <a:t>Define la información o no de sugerencias.</a:t>
            </a:r>
          </a:p>
        </p:txBody>
      </p:sp>
    </p:spTree>
    <p:extLst>
      <p:ext uri="{BB962C8B-B14F-4D97-AF65-F5344CB8AC3E}">
        <p14:creationId xmlns:p14="http://schemas.microsoft.com/office/powerpoint/2010/main" val="219433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D27CEE2-242B-4F9A-A9B9-48CC8EE5004A}"/>
              </a:ext>
            </a:extLst>
          </p:cNvPr>
          <p:cNvSpPr/>
          <p:nvPr/>
        </p:nvSpPr>
        <p:spPr>
          <a:xfrm>
            <a:off x="552893" y="2269223"/>
            <a:ext cx="10842817" cy="3801375"/>
          </a:xfrm>
          <a:prstGeom prst="roundRect">
            <a:avLst>
              <a:gd name="adj" fmla="val 16199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43D1B5D-322F-4547-A01C-83DBD7941ED6}"/>
              </a:ext>
            </a:extLst>
          </p:cNvPr>
          <p:cNvSpPr/>
          <p:nvPr/>
        </p:nvSpPr>
        <p:spPr>
          <a:xfrm rot="16200000" flipH="1">
            <a:off x="7519743" y="-2819134"/>
            <a:ext cx="1435778" cy="7969893"/>
          </a:xfrm>
          <a:prstGeom prst="round2SameRect">
            <a:avLst>
              <a:gd name="adj1" fmla="val 25800"/>
              <a:gd name="adj2" fmla="val 0"/>
            </a:avLst>
          </a:prstGeom>
          <a:noFill/>
          <a:ln w="38100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C66863CA-0EDE-4A5A-A11E-64E4069AA779}"/>
              </a:ext>
            </a:extLst>
          </p:cNvPr>
          <p:cNvSpPr/>
          <p:nvPr/>
        </p:nvSpPr>
        <p:spPr>
          <a:xfrm rot="5400000">
            <a:off x="2603330" y="-2016866"/>
            <a:ext cx="1107055" cy="6313713"/>
          </a:xfrm>
          <a:prstGeom prst="round2SameRect">
            <a:avLst>
              <a:gd name="adj1" fmla="val 258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CaixaDeTexto 27">
            <a:extLst>
              <a:ext uri="{FF2B5EF4-FFF2-40B4-BE49-F238E27FC236}">
                <a16:creationId xmlns:a16="http://schemas.microsoft.com/office/drawing/2014/main" id="{E7553EE7-4397-470A-B083-8653AB34B527}"/>
              </a:ext>
            </a:extLst>
          </p:cNvPr>
          <p:cNvSpPr txBox="1"/>
          <p:nvPr/>
        </p:nvSpPr>
        <p:spPr>
          <a:xfrm>
            <a:off x="212876" y="767270"/>
            <a:ext cx="617227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Nuestra agenda de hoy …</a:t>
            </a:r>
            <a:endParaRPr kumimoji="0" lang="pt-BR" sz="4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5" name="CaixaDeTexto 30">
            <a:extLst>
              <a:ext uri="{FF2B5EF4-FFF2-40B4-BE49-F238E27FC236}">
                <a16:creationId xmlns:a16="http://schemas.microsoft.com/office/drawing/2014/main" id="{15D78C38-51EE-40F8-9EED-2EF42235164D}"/>
              </a:ext>
            </a:extLst>
          </p:cNvPr>
          <p:cNvSpPr txBox="1"/>
          <p:nvPr/>
        </p:nvSpPr>
        <p:spPr>
          <a:xfrm>
            <a:off x="6691085" y="714150"/>
            <a:ext cx="48902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Texto introdutório sobre o assunto abordado</a:t>
            </a:r>
          </a:p>
        </p:txBody>
      </p:sp>
      <p:pic>
        <p:nvPicPr>
          <p:cNvPr id="21" name="Imagem 25">
            <a:extLst>
              <a:ext uri="{FF2B5EF4-FFF2-40B4-BE49-F238E27FC236}">
                <a16:creationId xmlns:a16="http://schemas.microsoft.com/office/drawing/2014/main" id="{366A4637-7B5C-4239-BBD0-A461E9922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33955" y="6127865"/>
            <a:ext cx="854645" cy="437293"/>
          </a:xfrm>
          <a:prstGeom prst="rect">
            <a:avLst/>
          </a:prstGeom>
        </p:spPr>
      </p:pic>
      <p:sp>
        <p:nvSpPr>
          <p:cNvPr id="2" name="Retângulo: Cantos Arredondados 28">
            <a:extLst>
              <a:ext uri="{FF2B5EF4-FFF2-40B4-BE49-F238E27FC236}">
                <a16:creationId xmlns:a16="http://schemas.microsoft.com/office/drawing/2014/main" id="{DEE8FC2A-039A-72C9-55A4-D20C85485702}"/>
              </a:ext>
            </a:extLst>
          </p:cNvPr>
          <p:cNvSpPr/>
          <p:nvPr/>
        </p:nvSpPr>
        <p:spPr>
          <a:xfrm>
            <a:off x="3998821" y="1983178"/>
            <a:ext cx="3557651" cy="553998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aixaDeTexto 22">
            <a:extLst>
              <a:ext uri="{FF2B5EF4-FFF2-40B4-BE49-F238E27FC236}">
                <a16:creationId xmlns:a16="http://schemas.microsoft.com/office/drawing/2014/main" id="{558D78AB-A93D-D437-B62F-557DA8E17729}"/>
              </a:ext>
            </a:extLst>
          </p:cNvPr>
          <p:cNvSpPr txBox="1"/>
          <p:nvPr/>
        </p:nvSpPr>
        <p:spPr>
          <a:xfrm>
            <a:off x="4148777" y="1964839"/>
            <a:ext cx="3093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PROMO</a:t>
            </a:r>
          </a:p>
        </p:txBody>
      </p:sp>
      <p:sp>
        <p:nvSpPr>
          <p:cNvPr id="7" name="Retângulo 49">
            <a:extLst>
              <a:ext uri="{FF2B5EF4-FFF2-40B4-BE49-F238E27FC236}">
                <a16:creationId xmlns:a16="http://schemas.microsoft.com/office/drawing/2014/main" id="{78664386-18C0-6FF4-B283-FC273E2297A6}"/>
              </a:ext>
            </a:extLst>
          </p:cNvPr>
          <p:cNvSpPr/>
          <p:nvPr/>
        </p:nvSpPr>
        <p:spPr>
          <a:xfrm>
            <a:off x="7382599" y="3767299"/>
            <a:ext cx="366486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AR" sz="2300" dirty="0">
                <a:solidFill>
                  <a:srgbClr val="411E5A"/>
                </a:solidFill>
                <a:latin typeface="Dosis ExtraBold" panose="02010903020202060003" pitchFamily="2" charset="0"/>
              </a:rPr>
              <a:t>Diferencias en la aplicación de promociones en función TODAS y SECUENCIAL.</a:t>
            </a:r>
            <a:endParaRPr kumimoji="0" lang="es-AR" sz="23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+mn-ea"/>
              <a:cs typeface="+mn-cs"/>
            </a:endParaRPr>
          </a:p>
        </p:txBody>
      </p:sp>
      <p:sp>
        <p:nvSpPr>
          <p:cNvPr id="20" name="Retângulo 50">
            <a:extLst>
              <a:ext uri="{FF2B5EF4-FFF2-40B4-BE49-F238E27FC236}">
                <a16:creationId xmlns:a16="http://schemas.microsoft.com/office/drawing/2014/main" id="{D0A40909-78C8-AB12-C1E6-F20C3EFDEC4C}"/>
              </a:ext>
            </a:extLst>
          </p:cNvPr>
          <p:cNvSpPr/>
          <p:nvPr/>
        </p:nvSpPr>
        <p:spPr>
          <a:xfrm>
            <a:off x="7309565" y="2842890"/>
            <a:ext cx="404685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2300" dirty="0">
                <a:solidFill>
                  <a:srgbClr val="411E5A"/>
                </a:solidFill>
                <a:latin typeface="Dosis ExtraBold" panose="02010903020202060003" pitchFamily="2" charset="0"/>
                <a:ea typeface="Roboto"/>
              </a:rPr>
              <a:t>Evaluación de promociones y análisis del mapa y mensajería.</a:t>
            </a:r>
            <a:endParaRPr kumimoji="0" lang="es-AR" sz="23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64D67AE0-CDFB-916B-D513-FC8ADEE6E164}"/>
              </a:ext>
            </a:extLst>
          </p:cNvPr>
          <p:cNvSpPr/>
          <p:nvPr/>
        </p:nvSpPr>
        <p:spPr>
          <a:xfrm>
            <a:off x="7382599" y="4936247"/>
            <a:ext cx="36648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3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Roboto"/>
                <a:cs typeface="+mn-cs"/>
              </a:rPr>
              <a:t>Motor externo y motor embebido en el </a:t>
            </a:r>
            <a:r>
              <a:rPr lang="es-AR" sz="2300" dirty="0">
                <a:solidFill>
                  <a:srgbClr val="411E5A"/>
                </a:solidFill>
                <a:latin typeface="Dosis ExtraBold" panose="02010903020202060003" pitchFamily="2" charset="0"/>
                <a:ea typeface="Roboto"/>
              </a:rPr>
              <a:t>POS.</a:t>
            </a:r>
            <a:endParaRPr kumimoji="0" lang="es-AR" sz="23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pic>
        <p:nvPicPr>
          <p:cNvPr id="25" name="Google Shape;985;p114">
            <a:extLst>
              <a:ext uri="{FF2B5EF4-FFF2-40B4-BE49-F238E27FC236}">
                <a16:creationId xmlns:a16="http://schemas.microsoft.com/office/drawing/2014/main" id="{5BC27761-258C-2A6A-E3F9-9F5224AD9C8B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152" y="2932320"/>
            <a:ext cx="868174" cy="65790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tângulo 49">
            <a:extLst>
              <a:ext uri="{FF2B5EF4-FFF2-40B4-BE49-F238E27FC236}">
                <a16:creationId xmlns:a16="http://schemas.microsoft.com/office/drawing/2014/main" id="{89861382-E210-703D-C165-611A5851CE59}"/>
              </a:ext>
            </a:extLst>
          </p:cNvPr>
          <p:cNvSpPr/>
          <p:nvPr/>
        </p:nvSpPr>
        <p:spPr>
          <a:xfrm>
            <a:off x="1814790" y="3093814"/>
            <a:ext cx="36648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3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Instalación y configuración del motor de Promociones.</a:t>
            </a:r>
          </a:p>
        </p:txBody>
      </p:sp>
      <p:sp>
        <p:nvSpPr>
          <p:cNvPr id="13" name="Retângulo 49">
            <a:extLst>
              <a:ext uri="{FF2B5EF4-FFF2-40B4-BE49-F238E27FC236}">
                <a16:creationId xmlns:a16="http://schemas.microsoft.com/office/drawing/2014/main" id="{C1CAB254-EA62-E9BF-4B51-726614F5B701}"/>
              </a:ext>
            </a:extLst>
          </p:cNvPr>
          <p:cNvSpPr/>
          <p:nvPr/>
        </p:nvSpPr>
        <p:spPr>
          <a:xfrm>
            <a:off x="1692466" y="4140354"/>
            <a:ext cx="366486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2300" dirty="0">
                <a:solidFill>
                  <a:srgbClr val="411E5A"/>
                </a:solidFill>
                <a:latin typeface="Dosis ExtraBold" panose="02010903020202060003" pitchFamily="2" charset="0"/>
              </a:rPr>
              <a:t>Armado y distribución de un mapa de promociones al nuevo motor.</a:t>
            </a:r>
            <a:endParaRPr kumimoji="0" lang="es-AR" sz="23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+mn-ea"/>
              <a:cs typeface="+mn-cs"/>
            </a:endParaRPr>
          </a:p>
        </p:txBody>
      </p:sp>
      <p:pic>
        <p:nvPicPr>
          <p:cNvPr id="31" name="Google Shape;1048;p118">
            <a:extLst>
              <a:ext uri="{FF2B5EF4-FFF2-40B4-BE49-F238E27FC236}">
                <a16:creationId xmlns:a16="http://schemas.microsoft.com/office/drawing/2014/main" id="{4C0E3DB7-6EF5-1A96-4A6C-DE6CA302FEAB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096" y="434438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042;p118">
            <a:extLst>
              <a:ext uri="{FF2B5EF4-FFF2-40B4-BE49-F238E27FC236}">
                <a16:creationId xmlns:a16="http://schemas.microsoft.com/office/drawing/2014/main" id="{75F0055A-B4BA-C131-EA6F-A37FE4846E9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096" y="3093814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33;p114">
            <a:extLst>
              <a:ext uri="{FF2B5EF4-FFF2-40B4-BE49-F238E27FC236}">
                <a16:creationId xmlns:a16="http://schemas.microsoft.com/office/drawing/2014/main" id="{8868ED49-757D-BACE-3B62-3DCAA978EA7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011" y="3768447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042;p118">
            <a:extLst>
              <a:ext uri="{FF2B5EF4-FFF2-40B4-BE49-F238E27FC236}">
                <a16:creationId xmlns:a16="http://schemas.microsoft.com/office/drawing/2014/main" id="{885C1DC8-EDDA-64AE-3DB1-EAD7952DB4D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011" y="4863535"/>
            <a:ext cx="1088455" cy="8237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458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</TotalTime>
  <Words>473</Words>
  <Application>Microsoft Office PowerPoint</Application>
  <PresentationFormat>Panorámica</PresentationFormat>
  <Paragraphs>57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Dosis ExtraBold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Gala Higgins</dc:creator>
  <cp:lastModifiedBy>María Gala Higgins</cp:lastModifiedBy>
  <cp:revision>8</cp:revision>
  <dcterms:created xsi:type="dcterms:W3CDTF">2022-11-15T22:25:30Z</dcterms:created>
  <dcterms:modified xsi:type="dcterms:W3CDTF">2022-11-18T20:06:29Z</dcterms:modified>
</cp:coreProperties>
</file>