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145707043" r:id="rId2"/>
    <p:sldId id="2145707046" r:id="rId3"/>
    <p:sldId id="2145707044" r:id="rId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345E"/>
    <a:srgbClr val="5A3D6F"/>
    <a:srgbClr val="6E4B87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27458" autoAdjust="0"/>
  </p:normalViewPr>
  <p:slideViewPr>
    <p:cSldViewPr snapToGrid="0">
      <p:cViewPr varScale="1">
        <p:scale>
          <a:sx n="90" d="100"/>
          <a:sy n="90" d="100"/>
        </p:scale>
        <p:origin x="16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aela Soto" userId="ac32b236-48c2-47c1-8efb-4699c15977eb" providerId="ADAL" clId="{0306D2D9-9947-4400-8969-7FF610498893}"/>
    <pc:docChg chg="undo custSel modSld">
      <pc:chgData name="Micaela Soto" userId="ac32b236-48c2-47c1-8efb-4699c15977eb" providerId="ADAL" clId="{0306D2D9-9947-4400-8969-7FF610498893}" dt="2023-03-02T14:29:14.894" v="126" actId="20577"/>
      <pc:docMkLst>
        <pc:docMk/>
      </pc:docMkLst>
      <pc:sldChg chg="modNotesTx">
        <pc:chgData name="Micaela Soto" userId="ac32b236-48c2-47c1-8efb-4699c15977eb" providerId="ADAL" clId="{0306D2D9-9947-4400-8969-7FF610498893}" dt="2023-03-02T14:29:14.894" v="126" actId="20577"/>
        <pc:sldMkLst>
          <pc:docMk/>
          <pc:sldMk cId="2683561120" sldId="21457070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AA0A6-4C1C-4BB2-B7D4-45B3C0BF8DE7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DC5C4-F168-4FB0-B3BF-92763211C26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65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Hoy vamos a estar presentando un poquito la consola de 360 y algunas de sus funcionalidades.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360 </a:t>
            </a: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una solución de Napse para analizar la conducta y el comportamiento de compra de sus clientes, promoviendo así, potenciales oportunidades de interés y retención. </a:t>
            </a:r>
          </a:p>
          <a:p>
            <a:endParaRPr lang="es-ES" dirty="0"/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734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s-AR" dirty="0"/>
              <a:t>360 se integra con Bridge y Promo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s-AR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AR" dirty="0"/>
              <a:t>Desde Bridge se obtiene información sobre las transacciones, los clientes y los ítems.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AR" dirty="0"/>
              <a:t>Y desde Promo se obtiene las promociones, las tarjetas de fidelidad a las que están asociados los clientes, y los cupones. 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 posibilita que en 360 se puedan armar </a:t>
            </a:r>
            <a:r>
              <a:rPr lang="es-E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segmentos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preferenciales, agrupando a los clientes mediante diferentes lógicas o métodos basados en su comportamiento de compras, y con esta información se le podrán comunicar, por ejemplo, promociones adaptadas por sus intereses a través de las </a:t>
            </a:r>
            <a:r>
              <a:rPr lang="es-E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campaña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s, o se le podrán realizar diferentes </a:t>
            </a:r>
            <a:r>
              <a:rPr lang="es-E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encuestas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satisfacción para analizar y potenciar estratégicamente el relacionamiento con el negocio.  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Font typeface="Arial" panose="020B0604020202020204" pitchFamily="34" charset="0"/>
              <a:buNone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343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s-AR" dirty="0"/>
              <a:t>Hoy justamente vamos a estar viendo estas tres funcionalidades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0" indent="0">
              <a:buFont typeface="Wingdings" panose="05000000000000000000" pitchFamily="2" charset="2"/>
              <a:buNone/>
            </a:pPr>
            <a:endParaRPr lang="es-AR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AR" dirty="0"/>
              <a:t>El armado de segmentos preferenciales: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dirty="0"/>
              <a:t>Donde vamos a ver las distintos métodos que nos facilita 360 para armar agrupaciones de clientes.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AR" dirty="0"/>
              <a:t>Vamos a estar creando campañas: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Y podremos ver cómo le llegarían estas campañas a los clientes, cómo así también vamos a poder analizar la eficiencia de la campaña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AR" dirty="0"/>
              <a:t>Y por último, vamos a estar creando una encuesta: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AR" dirty="0"/>
              <a:t>En este caso va a ser una encuesta de satisfacción, y vamos a ver cómo, en base a las respuestas del cliente, se puede analizar la calidad de relacionamiento del negocio, a nivel tienda y cajero.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AR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AR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7712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71F1EA-197A-7726-8BC8-151B6A30C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C10495-47F0-AB3B-8CA8-C8CF3F729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53642-2B33-A9BC-6683-D12ED6D5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172951-9D41-6624-1AEE-46FEC67DA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4D1E4C-FE38-FCF1-CB63-97F49B41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54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3B0DA8-7BD2-4711-72F5-5DA3E2E8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FF59AC-EE0A-5787-E18F-872CC45A7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A8DE41-0148-8D7D-F9F0-4A73FACF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E06E83-1B0E-ACDD-FEF5-C965917AA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DA6153-7815-5BED-E26C-E0B57583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719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71A648-F193-6618-61DB-02C92050C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E100A9-3D28-B8FF-D764-8C5096B62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097D00-8CE2-9113-7655-E384581E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11B4CE-ABAA-D8D2-1988-05B0D189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0F4328-B39B-0DF8-D8EE-16A2639E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0974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o">
  <p:cSld name="Contacto"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640" name="Google Shape;6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27"/>
          <p:cNvPicPr preferRelativeResize="0"/>
          <p:nvPr/>
        </p:nvPicPr>
        <p:blipFill rotWithShape="1">
          <a:blip r:embed="rId3">
            <a:alphaModFix/>
          </a:blip>
          <a:srcRect t="31252" r="16895"/>
          <a:stretch/>
        </p:blipFill>
        <p:spPr>
          <a:xfrm rot="10800000">
            <a:off x="1069968" y="-1"/>
            <a:ext cx="11122032" cy="6900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27" descr="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 l="75512" r="2" b="45091"/>
          <a:stretch/>
        </p:blipFill>
        <p:spPr>
          <a:xfrm>
            <a:off x="568467" y="476056"/>
            <a:ext cx="506232" cy="5808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27"/>
          <p:cNvGrpSpPr/>
          <p:nvPr/>
        </p:nvGrpSpPr>
        <p:grpSpPr>
          <a:xfrm>
            <a:off x="9580851" y="645744"/>
            <a:ext cx="1150671" cy="1216472"/>
            <a:chOff x="7906788" y="1108933"/>
            <a:chExt cx="863003" cy="912354"/>
          </a:xfrm>
        </p:grpSpPr>
        <p:sp>
          <p:nvSpPr>
            <p:cNvPr id="644" name="Google Shape;644;p27"/>
            <p:cNvSpPr/>
            <p:nvPr/>
          </p:nvSpPr>
          <p:spPr>
            <a:xfrm>
              <a:off x="8111591" y="1108933"/>
              <a:ext cx="658200" cy="6582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7"/>
            <p:cNvSpPr/>
            <p:nvPr/>
          </p:nvSpPr>
          <p:spPr>
            <a:xfrm>
              <a:off x="7906788" y="1796887"/>
              <a:ext cx="224400" cy="2244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6" name="Google Shape;646;p27"/>
          <p:cNvCxnSpPr/>
          <p:nvPr/>
        </p:nvCxnSpPr>
        <p:spPr>
          <a:xfrm rot="10800000" flipH="1">
            <a:off x="6024383" y="5183528"/>
            <a:ext cx="1213200" cy="1170800"/>
          </a:xfrm>
          <a:prstGeom prst="straightConnector1">
            <a:avLst/>
          </a:prstGeom>
          <a:noFill/>
          <a:ln w="50800" cap="rnd" cmpd="sng">
            <a:solidFill>
              <a:srgbClr val="FFB2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7" name="Google Shape;647;p27"/>
          <p:cNvSpPr txBox="1">
            <a:spLocks noGrp="1"/>
          </p:cNvSpPr>
          <p:nvPr>
            <p:ph type="ctrTitle"/>
          </p:nvPr>
        </p:nvSpPr>
        <p:spPr>
          <a:xfrm>
            <a:off x="683267" y="2515033"/>
            <a:ext cx="4827200" cy="187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Dosis ExtraLight"/>
              <a:buNone/>
              <a:defRPr sz="5333">
                <a:solidFill>
                  <a:srgbClr val="FFFFFF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2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578F9-6390-9C3E-5571-923600A4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D1733-21B6-60F5-6711-C248FBA2B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D16985-A38B-B185-C001-56B05B83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9D04B2-3B6A-D8AA-8F78-449C61A52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C54B66-020A-9C4C-CA9F-4B1AC076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089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84A90-8999-04F6-FE05-68B38910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E7A3B6-7AFD-F834-E927-77C941FE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E255D-98E4-F8E8-7EAA-38F01F00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F03EBB-A839-9807-B9D9-9EF51DC02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D33A7C-3448-4046-A8B9-BD759CBA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880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CBCF0D-663A-DC44-D68D-174CD18EE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1D7C51-35E0-674D-5954-F6193ACB1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C4EB26-1A3F-F5E9-24E8-6EED68697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18A14-BA12-5216-514D-BEBE0CDF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42E94D-FCA0-C7BB-9600-A7260BA8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222B88-0B75-4B66-91A9-B9C45532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982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AA12-C2CC-5D46-F4E0-E9519BED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C7D701-65DA-7340-0A1F-1C087E192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117F68-5EA8-3FB5-5D70-A9A217E8D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A2C7ECF-AFCB-46F5-E830-4E8453DC5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89CCD6F-D0B5-3DB2-A51B-1DC8BBAA7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B68A1B2-8BC2-F3D4-7650-A1580AC2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E7C740-2CCB-F0EF-4987-A97704CA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4CDD35A-D153-39CB-B4DC-5405FBC7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5930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973AB2-4410-0E0F-FC7F-10DB46A3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8C80E7-D6AF-7A02-9639-C21836D9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D20C062-5971-E225-242A-6BAF2C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405575-29D4-AA2E-D996-91041842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150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3586CF1-5AA8-C3A0-CB63-D616C0C7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F77DF0-022E-2F44-07D4-5A7AF8944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C6828AE-98BD-1116-A214-950EACFF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896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3D266-1F4F-823E-58BE-8AC3B954C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E5E69-F3B2-3E07-81BD-7A3D9644E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5B9447-D040-C69D-A501-821C6FE23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127940-3EB2-FB90-ACB4-27EB64736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699316-2C14-BB1A-A0CE-0E6E4CF5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5B8F6-385C-3CAE-EE29-C65C98C6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42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841F4-8096-22B5-4785-91383C3C3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2671BE-8027-93ED-9D5D-376AFC20C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4BCB16-3B76-8128-48DA-B6319420A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2E3EC0-ED87-4C2B-7D14-0B1718849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323A1D-CD5C-1EEB-EA45-F1175EC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71869A-049B-7987-BA25-79BEA268D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660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D9843EE-A09B-9AD4-ADDC-3048B1F3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2BDDBD-317D-6AD8-E5FF-AF0770226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6B807B-E250-8F39-A8E7-B549FB95C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5E01-5658-44A6-974F-CE9126568C75}" type="datetimeFigureOut">
              <a:rPr lang="es-AR" smtClean="0"/>
              <a:t>2/3/2023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6E7DFC-D6A2-4858-B595-F450DB27D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0CF85-8276-C474-37C6-61A9A8B8C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243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574EA7F9-BB4E-8D1F-2972-C576E872C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3523" y="2566886"/>
            <a:ext cx="4502691" cy="172422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Segmentación,</a:t>
            </a:r>
            <a:b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campañas y</a:t>
            </a:r>
            <a:b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encuestas</a:t>
            </a:r>
            <a:endParaRPr lang="en-US" sz="4000" kern="1200" dirty="0">
              <a:solidFill>
                <a:schemeClr val="accent3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Imagen 3" descr="Imagen que contiene plato, dibujo&#10;&#10;Descripción generada automáticamente">
            <a:extLst>
              <a:ext uri="{FF2B5EF4-FFF2-40B4-BE49-F238E27FC236}">
                <a16:creationId xmlns:a16="http://schemas.microsoft.com/office/drawing/2014/main" id="{8663A153-5823-21EB-1C51-1261D6D11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2008746"/>
            <a:ext cx="5551479" cy="284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832115" y="-3131505"/>
            <a:ext cx="811036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5813893" y="212620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6096000" y="195717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INTEGRACIONES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628" y="6213021"/>
            <a:ext cx="854645" cy="437293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2B99C970-8D21-98E8-4F38-12D49AAA08A4}"/>
              </a:ext>
            </a:extLst>
          </p:cNvPr>
          <p:cNvSpPr/>
          <p:nvPr/>
        </p:nvSpPr>
        <p:spPr>
          <a:xfrm>
            <a:off x="4982816" y="1456573"/>
            <a:ext cx="2226367" cy="1972427"/>
          </a:xfrm>
          <a:prstGeom prst="ellipse">
            <a:avLst/>
          </a:prstGeom>
          <a:solidFill>
            <a:srgbClr val="4C345E"/>
          </a:solidFill>
          <a:ln>
            <a:solidFill>
              <a:srgbClr val="4C3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3F9AF7F5-336B-0E14-F814-5F4967ACAA53}"/>
              </a:ext>
            </a:extLst>
          </p:cNvPr>
          <p:cNvSpPr/>
          <p:nvPr/>
        </p:nvSpPr>
        <p:spPr>
          <a:xfrm>
            <a:off x="1460551" y="3914851"/>
            <a:ext cx="2226367" cy="1972427"/>
          </a:xfrm>
          <a:prstGeom prst="ellipse">
            <a:avLst/>
          </a:prstGeom>
          <a:solidFill>
            <a:srgbClr val="4C345E"/>
          </a:solidFill>
          <a:ln>
            <a:solidFill>
              <a:srgbClr val="4C3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19CBD2C2-F822-F396-A138-30DC5FF27ACD}"/>
              </a:ext>
            </a:extLst>
          </p:cNvPr>
          <p:cNvSpPr/>
          <p:nvPr/>
        </p:nvSpPr>
        <p:spPr>
          <a:xfrm>
            <a:off x="8505083" y="3914851"/>
            <a:ext cx="2226367" cy="1972427"/>
          </a:xfrm>
          <a:prstGeom prst="ellipse">
            <a:avLst/>
          </a:prstGeom>
          <a:solidFill>
            <a:srgbClr val="4C345E"/>
          </a:solidFill>
          <a:ln>
            <a:solidFill>
              <a:srgbClr val="4C3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9" name="Imagen 18" descr="Imagen que contiene vajilla, plato, alimentos, dibujo&#10;&#10;Descripción generada automáticamente">
            <a:extLst>
              <a:ext uri="{FF2B5EF4-FFF2-40B4-BE49-F238E27FC236}">
                <a16:creationId xmlns:a16="http://schemas.microsoft.com/office/drawing/2014/main" id="{A6A7846F-5284-2DC9-7AE8-000089C82F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50" y="4331485"/>
            <a:ext cx="2226367" cy="1139158"/>
          </a:xfrm>
          <a:prstGeom prst="rect">
            <a:avLst/>
          </a:prstGeom>
        </p:spPr>
      </p:pic>
      <p:pic>
        <p:nvPicPr>
          <p:cNvPr id="22" name="Imagen 21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8E52794C-10B9-B37A-03E6-214AB07D90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060" y="4366779"/>
            <a:ext cx="2088411" cy="106857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236B348-0F7F-443E-8F6D-30706FE189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816" y="1918696"/>
            <a:ext cx="2048558" cy="1048179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10B68688-8598-DEFA-5188-9C3D52E97A16}"/>
              </a:ext>
            </a:extLst>
          </p:cNvPr>
          <p:cNvCxnSpPr/>
          <p:nvPr/>
        </p:nvCxnSpPr>
        <p:spPr>
          <a:xfrm flipV="1">
            <a:off x="3458817" y="2966875"/>
            <a:ext cx="1523999" cy="1181055"/>
          </a:xfrm>
          <a:prstGeom prst="straightConnector1">
            <a:avLst/>
          </a:prstGeom>
          <a:ln w="38100">
            <a:solidFill>
              <a:srgbClr val="F0462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8D2ECF21-513A-353F-66E1-774BE4BF47F4}"/>
              </a:ext>
            </a:extLst>
          </p:cNvPr>
          <p:cNvCxnSpPr/>
          <p:nvPr/>
        </p:nvCxnSpPr>
        <p:spPr>
          <a:xfrm flipH="1" flipV="1">
            <a:off x="7301948" y="2966875"/>
            <a:ext cx="1417982" cy="1181055"/>
          </a:xfrm>
          <a:prstGeom prst="straightConnector1">
            <a:avLst/>
          </a:prstGeom>
          <a:ln w="38100">
            <a:solidFill>
              <a:srgbClr val="F0462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CE3D7E1-479B-A77C-E354-553824521CC8}"/>
              </a:ext>
            </a:extLst>
          </p:cNvPr>
          <p:cNvSpPr txBox="1"/>
          <p:nvPr/>
        </p:nvSpPr>
        <p:spPr>
          <a:xfrm>
            <a:off x="2727539" y="2507341"/>
            <a:ext cx="191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Envío 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Transacciones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Ítems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Clientes</a:t>
            </a:r>
            <a:endParaRPr lang="es-AR" sz="1600" dirty="0">
              <a:solidFill>
                <a:srgbClr val="5A3D6F"/>
              </a:solidFill>
              <a:latin typeface="Abadi" panose="020B06040201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70F5A0F-B967-282B-8911-3EAE39A92772}"/>
              </a:ext>
            </a:extLst>
          </p:cNvPr>
          <p:cNvSpPr txBox="1"/>
          <p:nvPr/>
        </p:nvSpPr>
        <p:spPr>
          <a:xfrm>
            <a:off x="8010939" y="2480184"/>
            <a:ext cx="2405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Envío 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Promociones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Cupones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5A3D6F"/>
                </a:solidFill>
                <a:latin typeface="Abadi" panose="020B0604020104020204" pitchFamily="34" charset="0"/>
                <a:cs typeface="Times New Roman" panose="02020603050405020304" pitchFamily="18" charset="0"/>
              </a:rPr>
              <a:t>Tarjetas de fidelidad</a:t>
            </a:r>
            <a:endParaRPr lang="es-AR" sz="1600" dirty="0">
              <a:solidFill>
                <a:srgbClr val="5A3D6F"/>
              </a:solidFill>
              <a:latin typeface="Abadi" panose="020B06040201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940;p114">
            <a:extLst>
              <a:ext uri="{FF2B5EF4-FFF2-40B4-BE49-F238E27FC236}">
                <a16:creationId xmlns:a16="http://schemas.microsoft.com/office/drawing/2014/main" id="{7C0CCDA1-B7C6-5AB5-D3A9-05433574A9F3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95" y="4753063"/>
            <a:ext cx="905966" cy="69105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0ADA6C9-3E62-4A0E-A03A-190D75AAAE07}"/>
              </a:ext>
            </a:extLst>
          </p:cNvPr>
          <p:cNvSpPr/>
          <p:nvPr/>
        </p:nvSpPr>
        <p:spPr>
          <a:xfrm>
            <a:off x="560070" y="2294625"/>
            <a:ext cx="7073182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519743" y="-2819134"/>
            <a:ext cx="1435778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603330" y="-2016866"/>
            <a:ext cx="1107055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1520189" y="2185057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1638246" y="2156085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360</a:t>
            </a: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212876" y="767270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Nuestra agenda de hoy …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3955" y="6127865"/>
            <a:ext cx="854645" cy="437293"/>
          </a:xfrm>
          <a:prstGeom prst="rect">
            <a:avLst/>
          </a:prstGeom>
        </p:spPr>
      </p:pic>
      <p:sp>
        <p:nvSpPr>
          <p:cNvPr id="4" name="Retângulo 46">
            <a:extLst>
              <a:ext uri="{FF2B5EF4-FFF2-40B4-BE49-F238E27FC236}">
                <a16:creationId xmlns:a16="http://schemas.microsoft.com/office/drawing/2014/main" id="{D1D395A4-1C43-5DC6-6476-0F9D1937AD24}"/>
              </a:ext>
            </a:extLst>
          </p:cNvPr>
          <p:cNvSpPr/>
          <p:nvPr/>
        </p:nvSpPr>
        <p:spPr>
          <a:xfrm>
            <a:off x="1540035" y="3980350"/>
            <a:ext cx="4773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Roboto"/>
                <a:cs typeface="+mn-cs"/>
              </a:rPr>
              <a:t>Configuración y envío de campañas.</a:t>
            </a:r>
          </a:p>
        </p:txBody>
      </p:sp>
      <p:sp>
        <p:nvSpPr>
          <p:cNvPr id="6" name="Retângulo 29">
            <a:extLst>
              <a:ext uri="{FF2B5EF4-FFF2-40B4-BE49-F238E27FC236}">
                <a16:creationId xmlns:a16="http://schemas.microsoft.com/office/drawing/2014/main" id="{E31C90EA-23A5-563C-4B73-3A10EF457385}"/>
              </a:ext>
            </a:extLst>
          </p:cNvPr>
          <p:cNvSpPr/>
          <p:nvPr/>
        </p:nvSpPr>
        <p:spPr>
          <a:xfrm>
            <a:off x="1540035" y="3121171"/>
            <a:ext cx="52848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200" dirty="0">
                <a:solidFill>
                  <a:srgbClr val="411E5A"/>
                </a:solidFill>
                <a:latin typeface="Dosis ExtraBold" panose="02010903020202060003" pitchFamily="2" charset="0"/>
              </a:rPr>
              <a:t>Armado de segmentos preferenciales.</a:t>
            </a:r>
            <a:endParaRPr kumimoji="0" lang="es-AR" sz="22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23" name="Google Shape;1042;p118">
            <a:extLst>
              <a:ext uri="{FF2B5EF4-FFF2-40B4-BE49-F238E27FC236}">
                <a16:creationId xmlns:a16="http://schemas.microsoft.com/office/drawing/2014/main" id="{E4C2C123-D15D-929C-8D4D-2BDC5A5F01A4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93" y="3863991"/>
            <a:ext cx="812520" cy="653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50">
            <a:extLst>
              <a:ext uri="{FF2B5EF4-FFF2-40B4-BE49-F238E27FC236}">
                <a16:creationId xmlns:a16="http://schemas.microsoft.com/office/drawing/2014/main" id="{22B5C2FA-774D-25AC-A6E8-7D7785BB55D2}"/>
              </a:ext>
            </a:extLst>
          </p:cNvPr>
          <p:cNvSpPr/>
          <p:nvPr/>
        </p:nvSpPr>
        <p:spPr>
          <a:xfrm>
            <a:off x="1540035" y="4945551"/>
            <a:ext cx="55052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2200" dirty="0">
                <a:solidFill>
                  <a:srgbClr val="411E5A"/>
                </a:solidFill>
                <a:latin typeface="Dosis ExtraBold" panose="02010903020202060003" pitchFamily="2" charset="0"/>
              </a:rPr>
              <a:t>Configuración y envío de encuestas.</a:t>
            </a:r>
            <a:endParaRPr kumimoji="0" lang="es-AR" sz="22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11" name="Google Shape;1057;p118">
            <a:extLst>
              <a:ext uri="{FF2B5EF4-FFF2-40B4-BE49-F238E27FC236}">
                <a16:creationId xmlns:a16="http://schemas.microsoft.com/office/drawing/2014/main" id="{206FF6E8-2793-A1FD-4480-D673654D67A3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34" y="2826363"/>
            <a:ext cx="1065489" cy="805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35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3098</TotalTime>
  <Words>330</Words>
  <Application>Microsoft Office PowerPoint</Application>
  <PresentationFormat>Panorámica</PresentationFormat>
  <Paragraphs>45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Abadi</vt:lpstr>
      <vt:lpstr>Arial</vt:lpstr>
      <vt:lpstr>Calibri</vt:lpstr>
      <vt:lpstr>Calibri Light</vt:lpstr>
      <vt:lpstr>Dosis ExtraBold</vt:lpstr>
      <vt:lpstr>Dosis ExtraLight</vt:lpstr>
      <vt:lpstr>Wingdings</vt:lpstr>
      <vt:lpstr>Tema de Office</vt:lpstr>
      <vt:lpstr>Segmentación, campañas y encuestas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Atributos dinamicos.</dc:title>
  <dc:creator>María Gala Higgins</dc:creator>
  <cp:lastModifiedBy>Micaela Soto</cp:lastModifiedBy>
  <cp:revision>11</cp:revision>
  <dcterms:created xsi:type="dcterms:W3CDTF">2022-09-26T18:59:57Z</dcterms:created>
  <dcterms:modified xsi:type="dcterms:W3CDTF">2023-03-02T14:29:23Z</dcterms:modified>
</cp:coreProperties>
</file>