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6" r:id="rId3"/>
  </p:sldMasterIdLst>
  <p:notesMasterIdLst>
    <p:notesMasterId r:id="rId19"/>
  </p:notesMasterIdLst>
  <p:sldIdLst>
    <p:sldId id="2147473322" r:id="rId4"/>
    <p:sldId id="2147473308" r:id="rId5"/>
    <p:sldId id="444" r:id="rId6"/>
    <p:sldId id="2147473178" r:id="rId7"/>
    <p:sldId id="2145707199" r:id="rId8"/>
    <p:sldId id="2147473372" r:id="rId9"/>
    <p:sldId id="2145707025" r:id="rId10"/>
    <p:sldId id="2147473370" r:id="rId11"/>
    <p:sldId id="2147473365" r:id="rId12"/>
    <p:sldId id="2147473366" r:id="rId13"/>
    <p:sldId id="2147473367" r:id="rId14"/>
    <p:sldId id="2147473368" r:id="rId15"/>
    <p:sldId id="2147473369" r:id="rId16"/>
    <p:sldId id="2147473371" r:id="rId17"/>
    <p:sldId id="523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96CC74-7B70-4287-97FD-FAE5DE2E8599}" v="1" dt="2023-07-05T17:20:22.7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F96DA-E33D-4405-95A8-31D605BA38A0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0F08C-38B6-43A7-885B-C1B6400928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6193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Comitê de Franquias Farma 🗞️Estatuto 🗞️Regras 🗓️Calendário de Reuniões - Mensal- Bimensal- Trimestral 🤷🏽‍♂️Grupos por Temas?- Sim - Não 🗓️Reuniões </a:t>
            </a:r>
            <a:r>
              <a:rPr lang="pt-BR" dirty="0" err="1"/>
              <a:t>pré</a:t>
            </a:r>
            <a:r>
              <a:rPr lang="pt-BR" dirty="0"/>
              <a:t> Comitê - Convocação Geral- Discussão entre Comitê 🗓️Pós Comitê - Divulgação das ações para os demais.🗞️* Quais veículos?  ❇️! E-mail   ❇️! </a:t>
            </a:r>
            <a:r>
              <a:rPr lang="pt-BR" dirty="0" err="1"/>
              <a:t>Whatsapp</a:t>
            </a:r>
            <a:r>
              <a:rPr lang="pt-BR" dirty="0"/>
              <a:t> (lista de transmissão)  ❇️! Outros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20F08C-38B6-43A7-885B-C1B64009280A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08340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8647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1222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236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289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5779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“Faça poucas coisas mas, as faças bem!”</a:t>
            </a:r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4218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4190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5987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9570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4000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4390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C677BC-02D3-01EC-10DA-3374DD731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325C944-83E4-61AD-BF65-6281153168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E138A16-1ED9-F917-4B86-8924FFA9E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8C178BD-AEA9-8B32-9250-E78BAD05D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2B3DC2-31BC-0E8B-3EC7-649280C2F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697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EB6CA4-1E0C-5622-06C7-CD8DF46FE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65DA706-4B22-140D-B508-1FEFCBA81D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FCBC912-9A44-923F-AF92-941F5E35C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BEB7C0E-4FD7-9981-8D93-847CAEFA3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4352289-873D-4CDB-C6CD-9BC6077AD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575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5D2F05D-72F7-CD3F-7A12-0B7EF45767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B101E59-3BA8-C598-8110-882376D9EA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50D41C-9DDD-275F-7254-24E20CD29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38DA30B-0BFC-0256-BD39-35D863975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FE80FE6-4ADA-3D4B-0728-82BE8FE8D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4504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32848B53-D49A-4FB4-A71C-6986FEFE02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400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AD8250-7321-4BB1-93F5-029A67FB26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572D33-DD76-4356-AC5A-D2B68EED1E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CED60C1-87E4-4E2D-ABBF-15875504A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644C08-FD2F-49DC-AC2B-D1EE9D40C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93EED07-2C87-4936-97E1-D2DF352B5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9269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961AA0-45AF-47ED-9830-80E8BE9D1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32167C9-73E7-43C6-A4A7-E7C7DA84B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120984-BD1D-4B41-9FD4-E599D5DF2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C61B9A-219F-47FE-A04F-79B1D6FF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FA3730C-2694-46E5-BBB7-DDF568627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9294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5BF4CA-30B3-48C3-9391-7D2E472B4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DAA38FB-A0D4-4C29-9F8D-174D6CCD7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0C8A436-F809-4103-807A-987E9DE16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3A573F-DE34-4BBD-A65C-10FB0BDBB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A921EC-7791-4D87-8CD2-0D47C749B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80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FA9F40-1217-477B-9856-B853B80AF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6F109A4-563F-4CF9-9F0F-D6C711E87C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0F04A5-C42F-47F7-820D-799D0A6822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EDA033-2117-45B2-A4F6-41B0B5C50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262FB6F-7BE4-4825-B0D9-7C3946A59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569C235-3123-49D6-B034-D23E328CA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7529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56DF20-D101-4E00-AA5A-4EAB6CB94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41DE966-004B-4787-8ABD-D61DA69FF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57B9D2E-89BB-4344-BA8A-6D76FD886A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748E57A-2001-4E4D-AFF0-DB5D2EBA36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4946C35-0091-4E9D-9305-4F9DDF0279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389FED1-0AD6-47AE-ACA2-FE6FB2514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6E34430-891F-4907-A7B2-CD2A98825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6251861-1981-48AE-85D5-458ECE746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0965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83B7C6-4884-418A-91B9-C285E3714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F4A0582-D739-48D9-BAC4-FFE51FDE0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D096CBC-F09F-48DA-ADF3-7A354A339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288D9FC-4C5E-4331-A544-3B5D3C927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328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0ED35C3-AC6A-4FB5-A5CB-C3F17CBBC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CA418EA-6276-4E0B-A49A-D5A4D1761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A844FD3-978E-455F-AAFD-088F114C5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281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00D46D-2539-2402-A6E5-684E91826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D17D4D8-555A-7479-50C5-B356BA7A2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09498CC-7ADE-7742-01D7-DA38BC795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D39C4C-C568-A943-9F9A-EF9F31E33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90E26FA-2584-B6D4-071D-E8458B918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571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19993D-C516-4866-8A79-56B16B631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30F61F-B2D9-4065-BAD1-9DCD637D9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D43F279-B7FF-4E8D-8E69-8F5E9B6B1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557B4D5-DE34-431E-8D22-CFA44C033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42D3B73-7213-422B-9FBF-118BAC018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47B7941-ACEB-46FD-A7F5-45503815A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76774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292B53-CF14-471B-8F5A-CE85960C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1C634B5-BB2E-4085-B9FF-E010F1CC75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77CF48C-223C-491B-9032-F0B52AA3D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AFBDDB8-FA0A-4762-90E1-C38B5AFD4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2E65B6D-45AB-4308-B660-D9CD824FD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F18E72-EB79-4CEF-A09C-3BC33F0EB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294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73FC59-238B-428D-BEC6-A006BC2CF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01C52C3-EDED-41AE-B5CA-036C0ECD1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01902DC-4657-4792-8117-C51AF952E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FCC28B3-DCC8-47C7-A2B7-D5103CBD6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7814F46-1B98-4DCB-A583-1C7833949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1270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B4F25EB-0867-4B32-9557-2E230E172F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5BBBF93-0A13-4A45-B5F4-E2D506C7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AF471CB-27CC-4D82-AEF5-6E87A3329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96C62E5-41B8-4344-8D0E-ACC08AC48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444AAF7-EE44-4CB5-BF78-FCF61F3E0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27865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65467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enas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10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573509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C8EC9C-5BE1-395E-3A30-6DC9ECD86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A4E41FB-B338-D45B-C8CE-3ED15237A5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3EF236-A192-BCC7-EA42-0F939AB72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3A7E568-1CB9-F328-3979-101B935E7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D10889-41ED-953A-186B-3AA426886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89016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01D976-AC3E-535C-3E09-676026AEE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808C014-C830-8D34-2951-7E467E087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86E9943-4744-9C8B-C536-A4037B43A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D8E25A8-B89F-EB3F-73F4-932A15786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811B743-4F61-084C-4D61-BEF36E7CE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83104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532FAE-15EA-E71E-1A31-C49F80D8E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697F855-F7A8-AC4A-0EE6-60BC77339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320C296-7854-097D-87FD-FEB2D17CC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B3122-4F10-E013-3788-EF6ECA252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EC6937B-22C9-C80D-C608-709168C3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363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A80F07-51B5-5322-0FFA-1AD8A703C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9CE9DF3-CA4C-240E-EEC5-020646C02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3E2BE9-B189-930E-94F9-AD767F5A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D5549F5-D771-4792-9B42-19C8DFEA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D08CBD0-0069-2372-C76C-605AE8F8F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0801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A25FB0-4308-B09C-14DD-B302A3C96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14F507C-4895-D496-9192-5BBFFEE279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E1EA60C-31BC-DCC7-AA2D-6734E0516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A996E98-6CCD-A587-93B7-BE19F821B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2C63055-6905-B2D1-42ED-42228EC7F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9D04DA0-B091-4F67-DDBC-C4572F2E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1325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833B05-D0BD-ED3D-43F9-0AD4BE776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139B72A-A49F-A3B6-943E-C2E40442B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547641D-190A-2E4E-5BBE-05CFDD002D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A4D8DEB-C454-FA47-25DD-8853BC0172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B7C66AF-07F7-3621-E91E-2AA6ACFA9D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1BA9DA4-8A53-14D4-7F7F-4426FB0E9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777C399-17A4-915D-A7F5-8F20FEC68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BD985F22-357D-C6ED-4B0E-BE9FD4966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051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F9ECAD-2C73-1C33-114F-5A0262232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39A47FE-1EE8-31CE-B755-B311A7527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951F0B0-A44D-FB68-A8D4-7E4336BA3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404D3A2-5137-B827-696B-4A9EBA263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82819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F35755E-1EB7-4FBF-4DB9-A8071E37F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6D285B8-D2C0-D119-A327-B04C42CBD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E962BCB-3951-BB37-0218-3DA0A0191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08747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B9A0F9-AF7D-817A-B970-321C6B080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45A10F-FA64-5200-4117-748539558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445317F-BBEC-508E-CB37-B67237400C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5DC3E21-F450-ABB6-F403-2700D5A71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D73E10D-21CA-EAC0-417A-7FA53C1A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C03F1D2-6BE8-A4FE-9AD8-5C93B56ED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19163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24E00B-F79D-B7E9-C861-69853885F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4B0E4F7-C8A9-7EB8-7D7D-35AC8E6300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FE70C05-454A-A65B-326D-6890235D9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143C6E9-332B-A1D6-1F8B-DA1C63571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8028D75-B807-FF68-CFAF-C4ADEAA7E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CE1C4A-2424-339B-E783-D2AE1235F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5539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E8F3A4-12A1-9569-D98E-69B8721A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7F0517B-BF1E-DDA9-4B88-B21E44AB4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AEDF44F-B632-27FE-A4D6-6B81CB725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9A09BB-A009-09AA-EC47-35EB90A6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EB4DF7D-7EDC-8104-4BCF-F88FB546C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64412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AF5A736-6466-65DE-E6AB-30F273EBBA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44DDC0B-134C-A138-D87C-6CE2594C4C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A28CAB-4C8E-541E-8A51-27D41852A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B00AB89-8E4C-5F36-8E62-8FB885BD0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5AF0444-0BC1-C0B1-EDBD-8EDFDF9DD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80492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32848B53-D49A-4FB4-A71C-6986FEFE02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6595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D7EBDEFE-20F4-DD01-E82B-5A430D7112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1"/>
            <a:ext cx="1218895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5816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5C6D82-0CEA-EB45-0D52-8DF4502EE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6A69681-F054-0F5A-0325-66D0E13B3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EC09178-DFB1-1B03-09D0-1967DA5D7F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FAAF3C5-92CA-AC90-1BC5-58E8754D9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5338EDC-FC66-E734-5E88-224B3BAF3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596FC5F-5F64-0D29-FBCC-539B31CA3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5259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3" descr="Padrão do plano de fundo&#10;&#10;Descrição gerada automaticamente">
            <a:extLst>
              <a:ext uri="{FF2B5EF4-FFF2-40B4-BE49-F238E27FC236}">
                <a16:creationId xmlns:a16="http://schemas.microsoft.com/office/drawing/2014/main" id="{797A2F89-8630-4C7C-847A-D0AAB3327D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m 2">
            <a:extLst>
              <a:ext uri="{FF2B5EF4-FFF2-40B4-BE49-F238E27FC236}">
                <a16:creationId xmlns:a16="http://schemas.microsoft.com/office/drawing/2014/main" id="{C8172429-D6D9-4E2D-8EEE-DBEFF7C533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587" y="155047"/>
            <a:ext cx="214842" cy="1002242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E40F8C8B-02CE-47E8-9301-AB4084972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669" y="307401"/>
            <a:ext cx="11804075" cy="503527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rgbClr val="00A868"/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A28EBE57-4A7E-42DD-9385-873F47B98C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669" y="764454"/>
            <a:ext cx="11804075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F84D61AD-70A1-4DE3-A3B9-D05578E49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1374582" cy="365125"/>
          </a:xfrm>
        </p:spPr>
        <p:txBody>
          <a:bodyPr anchor="b"/>
          <a:lstStyle>
            <a:lvl1pPr algn="l">
              <a:defRPr sz="1000"/>
            </a:lvl1pPr>
          </a:lstStyle>
          <a:p>
            <a:endParaRPr lang="pt-BR"/>
          </a:p>
        </p:txBody>
      </p:sp>
      <p:sp>
        <p:nvSpPr>
          <p:cNvPr id="10" name="Espaço Reservado para Número de Slide 5">
            <a:extLst>
              <a:ext uri="{FF2B5EF4-FFF2-40B4-BE49-F238E27FC236}">
                <a16:creationId xmlns:a16="http://schemas.microsoft.com/office/drawing/2014/main" id="{19696E5D-01BB-4A0C-AB62-B9F0E15AE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0836" y="6520585"/>
            <a:ext cx="623454" cy="365125"/>
          </a:xfrm>
        </p:spPr>
        <p:txBody>
          <a:bodyPr anchor="ctr"/>
          <a:lstStyle>
            <a:lvl1pPr>
              <a:defRPr sz="1000"/>
            </a:lvl1pPr>
          </a:lstStyle>
          <a:p>
            <a:fld id="{8A901913-6F76-4973-81B2-B68D12766C5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159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790309-343A-CE8A-D84D-62D4D8514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1B1DEE-5408-9B27-9642-DCC222225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225D8C-7748-7564-925B-C79FFD99E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5D70590-959E-7C9C-E243-39C57BBA99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AE54F26-EDC4-D3B1-0719-1EFE0075B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12E2AA6-FE04-3565-567E-D55A337B6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AF85260-6222-251D-EBEB-DBD9EC48C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B5D7E3BF-28EB-04EB-1CA4-3578E80CA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2797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13D72-0CE6-88A7-20D7-7A922063C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4F1DB17-451D-D31A-11C0-6412C9E03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6D3C96E-4FF5-D218-A1E4-576702DA0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8966510-76DE-D3B1-C55E-57DA8A50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722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C4311F2-2527-FDFC-88D4-EEA5D2327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28BF308-CE47-0CDD-16EC-B1567424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BBB1AB7-6A0F-479B-57C5-4389B78A5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56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BE2694-B25B-F10D-5752-1AE06B219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58EAEA-B799-B6EF-0A6B-2053974FC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E266D1-9981-C5ED-F219-323A50212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6B9A598-C717-263A-DB64-636D8C14D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2BC668E-9328-F562-A212-1E1B17EB0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373A4A7-68FB-6E9D-3565-E0732E35F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567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92AEF0-E0BD-3838-33CA-602FA3C07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0319878-8FE6-3B29-78A8-010C8C1259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38AF1DC-5F88-72C5-CEBE-3ECD4629E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11749AE-C85B-5804-0810-D920DFAAC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F7A3BCC-F249-48D1-4E1F-9B34D41C3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96DF8C2-06C9-CEC2-E1F8-F91D9FCBF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558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3A728FC-FF19-BB7E-A329-C7051CA8C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7D09B23-FFE8-853F-0ADF-C2498EECF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C17A67-2784-E099-F8F4-C1107661CC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C0A00-D4B9-47E9-B484-49ECC42230C3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9C31FA0-AB0C-5000-8B6D-744B9CAF2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79E324-B391-97AC-B40C-12026E20C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479D4-99EA-4BA6-854F-6605516F95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1524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576333C-85AE-4850-9EAA-171CDF373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4F7C7E-D869-4348-85A5-4761153B8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0CCB918-D610-426B-AE01-A6FAB7862B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A56DF-FCD6-4945-8D70-27523947667D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F33BAE7-7AFA-46EC-B6C1-B251ECD3C9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4DE05AD-0A62-432D-8C66-4C68610159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47909-D57E-4F78-8DE9-16C21F413A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667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EBCAFF4-64E0-FB8C-8246-B50B0D4DE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E0FF8FF-708F-8552-DBE1-466B1622F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91C7C4-C686-763F-463A-4F9CFB73B9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66EE0-2E83-44AD-9850-9A1B38CAC4A7}" type="datetimeFigureOut">
              <a:rPr lang="pt-BR" smtClean="0"/>
              <a:t>05/07/2023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681541-9037-AF10-5232-27BEC4B6E7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C7B89E5-B791-884D-5B43-1010893C73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491D-88F2-4B21-9B73-1E420AE98A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546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6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6.pn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27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Agrupar 42">
            <a:extLst>
              <a:ext uri="{FF2B5EF4-FFF2-40B4-BE49-F238E27FC236}">
                <a16:creationId xmlns:a16="http://schemas.microsoft.com/office/drawing/2014/main" id="{63863282-E400-4E37-860D-427F54C3FF91}"/>
              </a:ext>
            </a:extLst>
          </p:cNvPr>
          <p:cNvGrpSpPr/>
          <p:nvPr/>
        </p:nvGrpSpPr>
        <p:grpSpPr>
          <a:xfrm>
            <a:off x="0" y="2743200"/>
            <a:ext cx="1475715" cy="1370699"/>
            <a:chOff x="6096000" y="1354295"/>
            <a:chExt cx="4623303" cy="2442442"/>
          </a:xfrm>
          <a:solidFill>
            <a:srgbClr val="946DAF"/>
          </a:solidFill>
        </p:grpSpPr>
        <p:sp>
          <p:nvSpPr>
            <p:cNvPr id="44" name="Retângulo 43">
              <a:extLst>
                <a:ext uri="{FF2B5EF4-FFF2-40B4-BE49-F238E27FC236}">
                  <a16:creationId xmlns:a16="http://schemas.microsoft.com/office/drawing/2014/main" id="{781C70F6-3560-448F-A92C-F5B3AE90EF69}"/>
                </a:ext>
              </a:extLst>
            </p:cNvPr>
            <p:cNvSpPr/>
            <p:nvPr/>
          </p:nvSpPr>
          <p:spPr>
            <a:xfrm>
              <a:off x="6096000" y="1354295"/>
              <a:ext cx="4623303" cy="2137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45" name="Retângulo 44">
              <a:extLst>
                <a:ext uri="{FF2B5EF4-FFF2-40B4-BE49-F238E27FC236}">
                  <a16:creationId xmlns:a16="http://schemas.microsoft.com/office/drawing/2014/main" id="{FAA38470-09ED-4D41-8495-E6B2A851EF96}"/>
                </a:ext>
              </a:extLst>
            </p:cNvPr>
            <p:cNvSpPr/>
            <p:nvPr/>
          </p:nvSpPr>
          <p:spPr>
            <a:xfrm>
              <a:off x="6096000" y="1672683"/>
              <a:ext cx="4623303" cy="2137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46" name="Retângulo 45">
              <a:extLst>
                <a:ext uri="{FF2B5EF4-FFF2-40B4-BE49-F238E27FC236}">
                  <a16:creationId xmlns:a16="http://schemas.microsoft.com/office/drawing/2014/main" id="{2BED897C-AAAD-4F47-8F63-3CDCA44696FC}"/>
                </a:ext>
              </a:extLst>
            </p:cNvPr>
            <p:cNvSpPr/>
            <p:nvPr/>
          </p:nvSpPr>
          <p:spPr>
            <a:xfrm>
              <a:off x="6096000" y="1991071"/>
              <a:ext cx="4623303" cy="2137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4DAFE54D-8396-4EB2-8425-41949780CC2D}"/>
                </a:ext>
              </a:extLst>
            </p:cNvPr>
            <p:cNvSpPr/>
            <p:nvPr/>
          </p:nvSpPr>
          <p:spPr>
            <a:xfrm>
              <a:off x="6096000" y="2309459"/>
              <a:ext cx="4623303" cy="2137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48" name="Retângulo 47">
              <a:extLst>
                <a:ext uri="{FF2B5EF4-FFF2-40B4-BE49-F238E27FC236}">
                  <a16:creationId xmlns:a16="http://schemas.microsoft.com/office/drawing/2014/main" id="{5457FBA5-2939-4CCA-AA83-3AADAD55F080}"/>
                </a:ext>
              </a:extLst>
            </p:cNvPr>
            <p:cNvSpPr/>
            <p:nvPr/>
          </p:nvSpPr>
          <p:spPr>
            <a:xfrm>
              <a:off x="6096000" y="2627847"/>
              <a:ext cx="4623303" cy="2137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49" name="Retângulo 48">
              <a:extLst>
                <a:ext uri="{FF2B5EF4-FFF2-40B4-BE49-F238E27FC236}">
                  <a16:creationId xmlns:a16="http://schemas.microsoft.com/office/drawing/2014/main" id="{F88BB8F0-E378-4595-BCEA-35231DECD290}"/>
                </a:ext>
              </a:extLst>
            </p:cNvPr>
            <p:cNvSpPr/>
            <p:nvPr/>
          </p:nvSpPr>
          <p:spPr>
            <a:xfrm>
              <a:off x="6096000" y="2946235"/>
              <a:ext cx="4623303" cy="2137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50" name="Retângulo 49">
              <a:extLst>
                <a:ext uri="{FF2B5EF4-FFF2-40B4-BE49-F238E27FC236}">
                  <a16:creationId xmlns:a16="http://schemas.microsoft.com/office/drawing/2014/main" id="{11326799-8E35-43A4-8BB1-D6FB2DB5E19E}"/>
                </a:ext>
              </a:extLst>
            </p:cNvPr>
            <p:cNvSpPr/>
            <p:nvPr/>
          </p:nvSpPr>
          <p:spPr>
            <a:xfrm>
              <a:off x="6096000" y="3264623"/>
              <a:ext cx="4623303" cy="2137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51" name="Retângulo 50">
              <a:extLst>
                <a:ext uri="{FF2B5EF4-FFF2-40B4-BE49-F238E27FC236}">
                  <a16:creationId xmlns:a16="http://schemas.microsoft.com/office/drawing/2014/main" id="{D317A4A8-9D1C-4EC0-8E4B-B01A94168E7B}"/>
                </a:ext>
              </a:extLst>
            </p:cNvPr>
            <p:cNvSpPr/>
            <p:nvPr/>
          </p:nvSpPr>
          <p:spPr>
            <a:xfrm>
              <a:off x="6096000" y="3583008"/>
              <a:ext cx="4623303" cy="2137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id="{6A0455F2-A733-487A-BA09-317BD591F9BD}"/>
              </a:ext>
            </a:extLst>
          </p:cNvPr>
          <p:cNvGrpSpPr/>
          <p:nvPr/>
        </p:nvGrpSpPr>
        <p:grpSpPr>
          <a:xfrm>
            <a:off x="2" y="0"/>
            <a:ext cx="3015370" cy="1352022"/>
            <a:chOff x="2" y="0"/>
            <a:chExt cx="3015370" cy="1352022"/>
          </a:xfrm>
        </p:grpSpPr>
        <p:sp>
          <p:nvSpPr>
            <p:cNvPr id="77" name="Retângulo 76">
              <a:extLst>
                <a:ext uri="{FF2B5EF4-FFF2-40B4-BE49-F238E27FC236}">
                  <a16:creationId xmlns:a16="http://schemas.microsoft.com/office/drawing/2014/main" id="{28D8C1C5-CBB1-483B-A5AE-061B97861610}"/>
                </a:ext>
              </a:extLst>
            </p:cNvPr>
            <p:cNvSpPr/>
            <p:nvPr/>
          </p:nvSpPr>
          <p:spPr>
            <a:xfrm>
              <a:off x="1472781" y="0"/>
              <a:ext cx="1542591" cy="1352022"/>
            </a:xfrm>
            <a:prstGeom prst="rect">
              <a:avLst/>
            </a:prstGeom>
            <a:solidFill>
              <a:srgbClr val="492265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73" name="Retângulo 72">
              <a:extLst>
                <a:ext uri="{FF2B5EF4-FFF2-40B4-BE49-F238E27FC236}">
                  <a16:creationId xmlns:a16="http://schemas.microsoft.com/office/drawing/2014/main" id="{CA264010-8C43-481F-89BE-62BD515AB8AF}"/>
                </a:ext>
              </a:extLst>
            </p:cNvPr>
            <p:cNvSpPr/>
            <p:nvPr/>
          </p:nvSpPr>
          <p:spPr>
            <a:xfrm>
              <a:off x="2" y="0"/>
              <a:ext cx="1475714" cy="1352022"/>
            </a:xfrm>
            <a:prstGeom prst="rect">
              <a:avLst/>
            </a:prstGeom>
            <a:solidFill>
              <a:srgbClr val="77519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72" name="Elipse 71">
              <a:extLst>
                <a:ext uri="{FF2B5EF4-FFF2-40B4-BE49-F238E27FC236}">
                  <a16:creationId xmlns:a16="http://schemas.microsoft.com/office/drawing/2014/main" id="{DF846CDE-6A37-46F8-B5D9-3A5C9F6E360D}"/>
                </a:ext>
              </a:extLst>
            </p:cNvPr>
            <p:cNvSpPr/>
            <p:nvPr/>
          </p:nvSpPr>
          <p:spPr>
            <a:xfrm>
              <a:off x="1421547" y="411474"/>
              <a:ext cx="529074" cy="529074"/>
            </a:xfrm>
            <a:prstGeom prst="ellipse">
              <a:avLst/>
            </a:prstGeom>
            <a:solidFill>
              <a:srgbClr val="77519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  <p:grpSp>
        <p:nvGrpSpPr>
          <p:cNvPr id="7" name="Agrupar 6">
            <a:extLst>
              <a:ext uri="{FF2B5EF4-FFF2-40B4-BE49-F238E27FC236}">
                <a16:creationId xmlns:a16="http://schemas.microsoft.com/office/drawing/2014/main" id="{3271BD7C-89FE-463E-BEE7-11CE03B3726D}"/>
              </a:ext>
            </a:extLst>
          </p:cNvPr>
          <p:cNvGrpSpPr/>
          <p:nvPr/>
        </p:nvGrpSpPr>
        <p:grpSpPr>
          <a:xfrm>
            <a:off x="9168923" y="5486400"/>
            <a:ext cx="3041169" cy="1371600"/>
            <a:chOff x="9168923" y="5486400"/>
            <a:chExt cx="3041169" cy="1371600"/>
          </a:xfrm>
        </p:grpSpPr>
        <p:grpSp>
          <p:nvGrpSpPr>
            <p:cNvPr id="6" name="Agrupar 5">
              <a:extLst>
                <a:ext uri="{FF2B5EF4-FFF2-40B4-BE49-F238E27FC236}">
                  <a16:creationId xmlns:a16="http://schemas.microsoft.com/office/drawing/2014/main" id="{8A7DCD1D-3751-40A7-AE24-1A653668CE55}"/>
                </a:ext>
              </a:extLst>
            </p:cNvPr>
            <p:cNvGrpSpPr/>
            <p:nvPr/>
          </p:nvGrpSpPr>
          <p:grpSpPr>
            <a:xfrm>
              <a:off x="9168923" y="5486400"/>
              <a:ext cx="3041169" cy="1371600"/>
              <a:chOff x="9143435" y="5486400"/>
              <a:chExt cx="3066657" cy="1371600"/>
            </a:xfrm>
          </p:grpSpPr>
          <p:sp>
            <p:nvSpPr>
              <p:cNvPr id="63" name="Retângulo 62">
                <a:extLst>
                  <a:ext uri="{FF2B5EF4-FFF2-40B4-BE49-F238E27FC236}">
                    <a16:creationId xmlns:a16="http://schemas.microsoft.com/office/drawing/2014/main" id="{E2D4D331-8891-4BAA-9B27-7576AF9F8734}"/>
                  </a:ext>
                </a:extLst>
              </p:cNvPr>
              <p:cNvSpPr/>
              <p:nvPr/>
            </p:nvSpPr>
            <p:spPr>
              <a:xfrm>
                <a:off x="9143435" y="5486400"/>
                <a:ext cx="1533235" cy="1371600"/>
              </a:xfrm>
              <a:prstGeom prst="rect">
                <a:avLst/>
              </a:prstGeom>
              <a:solidFill>
                <a:srgbClr val="492265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64" name="Retângulo 63">
                <a:extLst>
                  <a:ext uri="{FF2B5EF4-FFF2-40B4-BE49-F238E27FC236}">
                    <a16:creationId xmlns:a16="http://schemas.microsoft.com/office/drawing/2014/main" id="{84CA943B-19E6-4F3F-9AF5-B06EAC0C57EC}"/>
                  </a:ext>
                </a:extLst>
              </p:cNvPr>
              <p:cNvSpPr/>
              <p:nvPr/>
            </p:nvSpPr>
            <p:spPr>
              <a:xfrm>
                <a:off x="10676857" y="5486400"/>
                <a:ext cx="1533235" cy="1371600"/>
              </a:xfrm>
              <a:prstGeom prst="rect">
                <a:avLst/>
              </a:prstGeom>
              <a:solidFill>
                <a:srgbClr val="260A40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  <p:sp>
          <p:nvSpPr>
            <p:cNvPr id="65" name="Elipse 64">
              <a:extLst>
                <a:ext uri="{FF2B5EF4-FFF2-40B4-BE49-F238E27FC236}">
                  <a16:creationId xmlns:a16="http://schemas.microsoft.com/office/drawing/2014/main" id="{947D3076-68C9-4A6E-AEB2-581F67E93FD5}"/>
                </a:ext>
              </a:extLst>
            </p:cNvPr>
            <p:cNvSpPr/>
            <p:nvPr/>
          </p:nvSpPr>
          <p:spPr>
            <a:xfrm>
              <a:off x="10648266" y="5903832"/>
              <a:ext cx="536735" cy="536735"/>
            </a:xfrm>
            <a:prstGeom prst="ellipse">
              <a:avLst/>
            </a:prstGeom>
            <a:solidFill>
              <a:srgbClr val="492265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  <p:grpSp>
        <p:nvGrpSpPr>
          <p:cNvPr id="22" name="Gráfico 3">
            <a:extLst>
              <a:ext uri="{FF2B5EF4-FFF2-40B4-BE49-F238E27FC236}">
                <a16:creationId xmlns:a16="http://schemas.microsoft.com/office/drawing/2014/main" id="{A0D00188-F4E8-4554-85F3-96296A00088B}"/>
              </a:ext>
            </a:extLst>
          </p:cNvPr>
          <p:cNvGrpSpPr/>
          <p:nvPr/>
        </p:nvGrpSpPr>
        <p:grpSpPr>
          <a:xfrm>
            <a:off x="1578783" y="1107175"/>
            <a:ext cx="2004213" cy="1178329"/>
            <a:chOff x="4195793" y="3355931"/>
            <a:chExt cx="2022558" cy="1189121"/>
          </a:xfrm>
          <a:solidFill>
            <a:schemeClr val="bg1"/>
          </a:solidFill>
        </p:grpSpPr>
        <p:sp>
          <p:nvSpPr>
            <p:cNvPr id="33" name="Forma Livre: Forma 32">
              <a:extLst>
                <a:ext uri="{FF2B5EF4-FFF2-40B4-BE49-F238E27FC236}">
                  <a16:creationId xmlns:a16="http://schemas.microsoft.com/office/drawing/2014/main" id="{AD65D6F9-83A1-4E1F-8D27-CA88D7DF37BE}"/>
                </a:ext>
              </a:extLst>
            </p:cNvPr>
            <p:cNvSpPr/>
            <p:nvPr/>
          </p:nvSpPr>
          <p:spPr>
            <a:xfrm>
              <a:off x="5608084" y="3355931"/>
              <a:ext cx="610267" cy="668771"/>
            </a:xfrm>
            <a:custGeom>
              <a:avLst/>
              <a:gdLst>
                <a:gd name="connsiteX0" fmla="*/ 574936 w 610267"/>
                <a:gd name="connsiteY0" fmla="*/ 586346 h 668770"/>
                <a:gd name="connsiteX1" fmla="*/ 397777 w 610267"/>
                <a:gd name="connsiteY1" fmla="*/ 429893 h 668770"/>
                <a:gd name="connsiteX2" fmla="*/ 332314 w 610267"/>
                <a:gd name="connsiteY2" fmla="*/ 348088 h 668770"/>
                <a:gd name="connsiteX3" fmla="*/ 411276 w 610267"/>
                <a:gd name="connsiteY3" fmla="*/ 210259 h 668770"/>
                <a:gd name="connsiteX4" fmla="*/ 508914 w 610267"/>
                <a:gd name="connsiteY4" fmla="*/ 86791 h 668770"/>
                <a:gd name="connsiteX5" fmla="*/ 526117 w 610267"/>
                <a:gd name="connsiteY5" fmla="*/ 4936 h 668770"/>
                <a:gd name="connsiteX6" fmla="*/ 394073 w 610267"/>
                <a:gd name="connsiteY6" fmla="*/ 101102 h 668770"/>
                <a:gd name="connsiteX7" fmla="*/ 184487 w 610267"/>
                <a:gd name="connsiteY7" fmla="*/ 208787 h 668770"/>
                <a:gd name="connsiteX8" fmla="*/ 109838 w 610267"/>
                <a:gd name="connsiteY8" fmla="*/ 243245 h 668770"/>
                <a:gd name="connsiteX9" fmla="*/ 128462 w 610267"/>
                <a:gd name="connsiteY9" fmla="*/ 282016 h 668770"/>
                <a:gd name="connsiteX10" fmla="*/ 197986 w 610267"/>
                <a:gd name="connsiteY10" fmla="*/ 338446 h 668770"/>
                <a:gd name="connsiteX11" fmla="*/ 317597 w 610267"/>
                <a:gd name="connsiteY11" fmla="*/ 216805 h 668770"/>
                <a:gd name="connsiteX12" fmla="*/ 326985 w 610267"/>
                <a:gd name="connsiteY12" fmla="*/ 217110 h 668770"/>
                <a:gd name="connsiteX13" fmla="*/ 326884 w 610267"/>
                <a:gd name="connsiteY13" fmla="*/ 224823 h 668770"/>
                <a:gd name="connsiteX14" fmla="*/ 217422 w 610267"/>
                <a:gd name="connsiteY14" fmla="*/ 353772 h 668770"/>
                <a:gd name="connsiteX15" fmla="*/ 217473 w 610267"/>
                <a:gd name="connsiteY15" fmla="*/ 353823 h 668770"/>
                <a:gd name="connsiteX16" fmla="*/ 76802 w 610267"/>
                <a:gd name="connsiteY16" fmla="*/ 510276 h 668770"/>
                <a:gd name="connsiteX17" fmla="*/ 85429 w 610267"/>
                <a:gd name="connsiteY17" fmla="*/ 656682 h 668770"/>
                <a:gd name="connsiteX18" fmla="*/ 253402 w 610267"/>
                <a:gd name="connsiteY18" fmla="*/ 603549 h 668770"/>
                <a:gd name="connsiteX19" fmla="*/ 496024 w 610267"/>
                <a:gd name="connsiteY19" fmla="*/ 625117 h 668770"/>
                <a:gd name="connsiteX20" fmla="*/ 606551 w 610267"/>
                <a:gd name="connsiteY20" fmla="*/ 656682 h 668770"/>
                <a:gd name="connsiteX21" fmla="*/ 574936 w 610267"/>
                <a:gd name="connsiteY21" fmla="*/ 586346 h 66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10267" h="668770">
                  <a:moveTo>
                    <a:pt x="574936" y="586346"/>
                  </a:moveTo>
                  <a:cubicBezTo>
                    <a:pt x="566309" y="577719"/>
                    <a:pt x="397777" y="429893"/>
                    <a:pt x="397777" y="429893"/>
                  </a:cubicBezTo>
                  <a:cubicBezTo>
                    <a:pt x="334597" y="382546"/>
                    <a:pt x="332314" y="348088"/>
                    <a:pt x="332314" y="348088"/>
                  </a:cubicBezTo>
                  <a:cubicBezTo>
                    <a:pt x="323737" y="312210"/>
                    <a:pt x="411276" y="210259"/>
                    <a:pt x="411276" y="210259"/>
                  </a:cubicBezTo>
                  <a:cubicBezTo>
                    <a:pt x="422745" y="194477"/>
                    <a:pt x="508914" y="86791"/>
                    <a:pt x="508914" y="86791"/>
                  </a:cubicBezTo>
                  <a:cubicBezTo>
                    <a:pt x="508914" y="86791"/>
                    <a:pt x="558747" y="25742"/>
                    <a:pt x="526117" y="4936"/>
                  </a:cubicBezTo>
                  <a:cubicBezTo>
                    <a:pt x="494552" y="-15160"/>
                    <a:pt x="457202" y="27925"/>
                    <a:pt x="394073" y="101102"/>
                  </a:cubicBezTo>
                  <a:cubicBezTo>
                    <a:pt x="330893" y="174330"/>
                    <a:pt x="243354" y="200160"/>
                    <a:pt x="184487" y="208787"/>
                  </a:cubicBezTo>
                  <a:cubicBezTo>
                    <a:pt x="125621" y="217414"/>
                    <a:pt x="115573" y="220256"/>
                    <a:pt x="109838" y="243245"/>
                  </a:cubicBezTo>
                  <a:cubicBezTo>
                    <a:pt x="104104" y="266233"/>
                    <a:pt x="128462" y="282016"/>
                    <a:pt x="128462" y="282016"/>
                  </a:cubicBezTo>
                  <a:lnTo>
                    <a:pt x="197986" y="338446"/>
                  </a:lnTo>
                  <a:cubicBezTo>
                    <a:pt x="218589" y="320786"/>
                    <a:pt x="293847" y="242737"/>
                    <a:pt x="317597" y="216805"/>
                  </a:cubicBezTo>
                  <a:cubicBezTo>
                    <a:pt x="320185" y="213964"/>
                    <a:pt x="324600" y="214116"/>
                    <a:pt x="326985" y="217110"/>
                  </a:cubicBezTo>
                  <a:cubicBezTo>
                    <a:pt x="328761" y="219394"/>
                    <a:pt x="328711" y="222591"/>
                    <a:pt x="326884" y="224823"/>
                  </a:cubicBezTo>
                  <a:cubicBezTo>
                    <a:pt x="300191" y="257454"/>
                    <a:pt x="230616" y="339106"/>
                    <a:pt x="217422" y="353772"/>
                  </a:cubicBezTo>
                  <a:lnTo>
                    <a:pt x="217473" y="353823"/>
                  </a:lnTo>
                  <a:lnTo>
                    <a:pt x="76802" y="510276"/>
                  </a:lnTo>
                  <a:cubicBezTo>
                    <a:pt x="-46666" y="632323"/>
                    <a:pt x="-4444" y="693626"/>
                    <a:pt x="85429" y="656682"/>
                  </a:cubicBezTo>
                  <a:cubicBezTo>
                    <a:pt x="165812" y="623645"/>
                    <a:pt x="253402" y="603549"/>
                    <a:pt x="253402" y="603549"/>
                  </a:cubicBezTo>
                  <a:cubicBezTo>
                    <a:pt x="399858" y="577719"/>
                    <a:pt x="496024" y="625117"/>
                    <a:pt x="496024" y="625117"/>
                  </a:cubicBezTo>
                  <a:cubicBezTo>
                    <a:pt x="554891" y="650947"/>
                    <a:pt x="590769" y="688246"/>
                    <a:pt x="606551" y="656682"/>
                  </a:cubicBezTo>
                  <a:cubicBezTo>
                    <a:pt x="622283" y="625117"/>
                    <a:pt x="583512" y="594973"/>
                    <a:pt x="574936" y="586346"/>
                  </a:cubicBezTo>
                </a:path>
              </a:pathLst>
            </a:custGeom>
            <a:grpFill/>
            <a:ln w="506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endParaRPr>
            </a:p>
          </p:txBody>
        </p:sp>
        <p:sp>
          <p:nvSpPr>
            <p:cNvPr id="34" name="Forma Livre: Forma 33">
              <a:extLst>
                <a:ext uri="{FF2B5EF4-FFF2-40B4-BE49-F238E27FC236}">
                  <a16:creationId xmlns:a16="http://schemas.microsoft.com/office/drawing/2014/main" id="{F2855837-4F41-4644-AE84-ADD7FE87198F}"/>
                </a:ext>
              </a:extLst>
            </p:cNvPr>
            <p:cNvSpPr/>
            <p:nvPr/>
          </p:nvSpPr>
          <p:spPr>
            <a:xfrm>
              <a:off x="4697702" y="4108576"/>
              <a:ext cx="372026" cy="436476"/>
            </a:xfrm>
            <a:custGeom>
              <a:avLst/>
              <a:gdLst>
                <a:gd name="connsiteX0" fmla="*/ 185988 w 372027"/>
                <a:gd name="connsiteY0" fmla="*/ 0 h 436476"/>
                <a:gd name="connsiteX1" fmla="*/ 0 w 372027"/>
                <a:gd name="connsiteY1" fmla="*/ 186039 h 436476"/>
                <a:gd name="connsiteX2" fmla="*/ 0 w 372027"/>
                <a:gd name="connsiteY2" fmla="*/ 410595 h 436476"/>
                <a:gd name="connsiteX3" fmla="*/ 25881 w 372027"/>
                <a:gd name="connsiteY3" fmla="*/ 436476 h 436476"/>
                <a:gd name="connsiteX4" fmla="*/ 51864 w 372027"/>
                <a:gd name="connsiteY4" fmla="*/ 410595 h 436476"/>
                <a:gd name="connsiteX5" fmla="*/ 51864 w 372027"/>
                <a:gd name="connsiteY5" fmla="*/ 186039 h 436476"/>
                <a:gd name="connsiteX6" fmla="*/ 185988 w 372027"/>
                <a:gd name="connsiteY6" fmla="*/ 51914 h 436476"/>
                <a:gd name="connsiteX7" fmla="*/ 320164 w 372027"/>
                <a:gd name="connsiteY7" fmla="*/ 186039 h 436476"/>
                <a:gd name="connsiteX8" fmla="*/ 320164 w 372027"/>
                <a:gd name="connsiteY8" fmla="*/ 410595 h 436476"/>
                <a:gd name="connsiteX9" fmla="*/ 346096 w 372027"/>
                <a:gd name="connsiteY9" fmla="*/ 436476 h 436476"/>
                <a:gd name="connsiteX10" fmla="*/ 372027 w 372027"/>
                <a:gd name="connsiteY10" fmla="*/ 410595 h 436476"/>
                <a:gd name="connsiteX11" fmla="*/ 372027 w 372027"/>
                <a:gd name="connsiteY11" fmla="*/ 186039 h 436476"/>
                <a:gd name="connsiteX12" fmla="*/ 185988 w 372027"/>
                <a:gd name="connsiteY12" fmla="*/ 0 h 436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027" h="436476">
                  <a:moveTo>
                    <a:pt x="185988" y="0"/>
                  </a:moveTo>
                  <a:cubicBezTo>
                    <a:pt x="83428" y="0"/>
                    <a:pt x="0" y="83428"/>
                    <a:pt x="0" y="186039"/>
                  </a:cubicBezTo>
                  <a:lnTo>
                    <a:pt x="0" y="410595"/>
                  </a:lnTo>
                  <a:cubicBezTo>
                    <a:pt x="0" y="425870"/>
                    <a:pt x="10657" y="436476"/>
                    <a:pt x="25881" y="436476"/>
                  </a:cubicBezTo>
                  <a:cubicBezTo>
                    <a:pt x="41156" y="436476"/>
                    <a:pt x="51864" y="425819"/>
                    <a:pt x="51864" y="410595"/>
                  </a:cubicBezTo>
                  <a:lnTo>
                    <a:pt x="51864" y="186039"/>
                  </a:lnTo>
                  <a:cubicBezTo>
                    <a:pt x="51864" y="112050"/>
                    <a:pt x="112050" y="51914"/>
                    <a:pt x="185988" y="51914"/>
                  </a:cubicBezTo>
                  <a:cubicBezTo>
                    <a:pt x="259927" y="51914"/>
                    <a:pt x="320164" y="112050"/>
                    <a:pt x="320164" y="186039"/>
                  </a:cubicBezTo>
                  <a:lnTo>
                    <a:pt x="320164" y="410595"/>
                  </a:lnTo>
                  <a:cubicBezTo>
                    <a:pt x="320164" y="425870"/>
                    <a:pt x="330821" y="436476"/>
                    <a:pt x="346096" y="436476"/>
                  </a:cubicBezTo>
                  <a:cubicBezTo>
                    <a:pt x="361421" y="436476"/>
                    <a:pt x="372027" y="425819"/>
                    <a:pt x="372027" y="410595"/>
                  </a:cubicBezTo>
                  <a:lnTo>
                    <a:pt x="372027" y="186039"/>
                  </a:lnTo>
                  <a:cubicBezTo>
                    <a:pt x="371977" y="83428"/>
                    <a:pt x="288548" y="0"/>
                    <a:pt x="185988" y="0"/>
                  </a:cubicBezTo>
                </a:path>
              </a:pathLst>
            </a:custGeom>
            <a:grpFill/>
            <a:ln w="506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endParaRPr>
            </a:p>
          </p:txBody>
        </p:sp>
        <p:sp>
          <p:nvSpPr>
            <p:cNvPr id="35" name="Forma Livre: Forma 34">
              <a:extLst>
                <a:ext uri="{FF2B5EF4-FFF2-40B4-BE49-F238E27FC236}">
                  <a16:creationId xmlns:a16="http://schemas.microsoft.com/office/drawing/2014/main" id="{75ABFA62-3B96-4C91-A06D-DE114471414C}"/>
                </a:ext>
              </a:extLst>
            </p:cNvPr>
            <p:cNvSpPr/>
            <p:nvPr/>
          </p:nvSpPr>
          <p:spPr>
            <a:xfrm>
              <a:off x="4537798" y="4138315"/>
              <a:ext cx="51862" cy="406737"/>
            </a:xfrm>
            <a:custGeom>
              <a:avLst/>
              <a:gdLst>
                <a:gd name="connsiteX0" fmla="*/ 25932 w 51863"/>
                <a:gd name="connsiteY0" fmla="*/ 0 h 406738"/>
                <a:gd name="connsiteX1" fmla="*/ 0 w 51863"/>
                <a:gd name="connsiteY1" fmla="*/ 25932 h 406738"/>
                <a:gd name="connsiteX2" fmla="*/ 0 w 51863"/>
                <a:gd name="connsiteY2" fmla="*/ 380857 h 406738"/>
                <a:gd name="connsiteX3" fmla="*/ 25932 w 51863"/>
                <a:gd name="connsiteY3" fmla="*/ 406738 h 406738"/>
                <a:gd name="connsiteX4" fmla="*/ 51864 w 51863"/>
                <a:gd name="connsiteY4" fmla="*/ 380857 h 406738"/>
                <a:gd name="connsiteX5" fmla="*/ 51864 w 51863"/>
                <a:gd name="connsiteY5" fmla="*/ 25932 h 406738"/>
                <a:gd name="connsiteX6" fmla="*/ 25932 w 51863"/>
                <a:gd name="connsiteY6" fmla="*/ 0 h 406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63" h="406738">
                  <a:moveTo>
                    <a:pt x="25932" y="0"/>
                  </a:moveTo>
                  <a:cubicBezTo>
                    <a:pt x="12636" y="0"/>
                    <a:pt x="0" y="12585"/>
                    <a:pt x="0" y="25932"/>
                  </a:cubicBezTo>
                  <a:lnTo>
                    <a:pt x="0" y="380857"/>
                  </a:lnTo>
                  <a:cubicBezTo>
                    <a:pt x="0" y="394204"/>
                    <a:pt x="12636" y="406738"/>
                    <a:pt x="25932" y="406738"/>
                  </a:cubicBezTo>
                  <a:cubicBezTo>
                    <a:pt x="39278" y="406738"/>
                    <a:pt x="51864" y="394204"/>
                    <a:pt x="51864" y="380857"/>
                  </a:cubicBezTo>
                  <a:lnTo>
                    <a:pt x="51864" y="25932"/>
                  </a:lnTo>
                  <a:cubicBezTo>
                    <a:pt x="51864" y="12585"/>
                    <a:pt x="39228" y="0"/>
                    <a:pt x="25932" y="0"/>
                  </a:cubicBezTo>
                </a:path>
              </a:pathLst>
            </a:custGeom>
            <a:grpFill/>
            <a:ln w="506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endParaRPr>
            </a:p>
          </p:txBody>
        </p:sp>
        <p:sp>
          <p:nvSpPr>
            <p:cNvPr id="36" name="Forma Livre: Forma 35">
              <a:extLst>
                <a:ext uri="{FF2B5EF4-FFF2-40B4-BE49-F238E27FC236}">
                  <a16:creationId xmlns:a16="http://schemas.microsoft.com/office/drawing/2014/main" id="{41959C47-932E-4B20-B201-2376CA433DDC}"/>
                </a:ext>
              </a:extLst>
            </p:cNvPr>
            <p:cNvSpPr/>
            <p:nvPr/>
          </p:nvSpPr>
          <p:spPr>
            <a:xfrm>
              <a:off x="4531810" y="4008448"/>
              <a:ext cx="63838" cy="63891"/>
            </a:xfrm>
            <a:custGeom>
              <a:avLst/>
              <a:gdLst>
                <a:gd name="connsiteX0" fmla="*/ 31920 w 63839"/>
                <a:gd name="connsiteY0" fmla="*/ 0 h 63890"/>
                <a:gd name="connsiteX1" fmla="*/ 0 w 63839"/>
                <a:gd name="connsiteY1" fmla="*/ 31971 h 63890"/>
                <a:gd name="connsiteX2" fmla="*/ 31920 w 63839"/>
                <a:gd name="connsiteY2" fmla="*/ 63891 h 63890"/>
                <a:gd name="connsiteX3" fmla="*/ 63840 w 63839"/>
                <a:gd name="connsiteY3" fmla="*/ 31971 h 63890"/>
                <a:gd name="connsiteX4" fmla="*/ 31920 w 63839"/>
                <a:gd name="connsiteY4" fmla="*/ 0 h 6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39" h="63890">
                  <a:moveTo>
                    <a:pt x="31920" y="0"/>
                  </a:moveTo>
                  <a:cubicBezTo>
                    <a:pt x="14920" y="0"/>
                    <a:pt x="0" y="14970"/>
                    <a:pt x="0" y="31971"/>
                  </a:cubicBezTo>
                  <a:cubicBezTo>
                    <a:pt x="0" y="48971"/>
                    <a:pt x="14920" y="63891"/>
                    <a:pt x="31920" y="63891"/>
                  </a:cubicBezTo>
                  <a:cubicBezTo>
                    <a:pt x="48920" y="63891"/>
                    <a:pt x="63840" y="48971"/>
                    <a:pt x="63840" y="31971"/>
                  </a:cubicBezTo>
                  <a:cubicBezTo>
                    <a:pt x="63840" y="14970"/>
                    <a:pt x="48869" y="0"/>
                    <a:pt x="31920" y="0"/>
                  </a:cubicBezTo>
                </a:path>
              </a:pathLst>
            </a:custGeom>
            <a:grpFill/>
            <a:ln w="506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endParaRPr>
            </a:p>
          </p:txBody>
        </p:sp>
        <p:sp>
          <p:nvSpPr>
            <p:cNvPr id="37" name="Forma Livre: Forma 36">
              <a:extLst>
                <a:ext uri="{FF2B5EF4-FFF2-40B4-BE49-F238E27FC236}">
                  <a16:creationId xmlns:a16="http://schemas.microsoft.com/office/drawing/2014/main" id="{E121554F-ED95-4D24-83DD-CDBEC51A68ED}"/>
                </a:ext>
              </a:extLst>
            </p:cNvPr>
            <p:cNvSpPr/>
            <p:nvPr/>
          </p:nvSpPr>
          <p:spPr>
            <a:xfrm>
              <a:off x="5160235" y="4108066"/>
              <a:ext cx="357934" cy="436779"/>
            </a:xfrm>
            <a:custGeom>
              <a:avLst/>
              <a:gdLst>
                <a:gd name="connsiteX0" fmla="*/ 347898 w 357933"/>
                <a:gd name="connsiteY0" fmla="*/ 47296 h 436780"/>
                <a:gd name="connsiteX1" fmla="*/ 348405 w 357933"/>
                <a:gd name="connsiteY1" fmla="*/ 46586 h 436780"/>
                <a:gd name="connsiteX2" fmla="*/ 348964 w 357933"/>
                <a:gd name="connsiteY2" fmla="*/ 45977 h 436780"/>
                <a:gd name="connsiteX3" fmla="*/ 357895 w 357933"/>
                <a:gd name="connsiteY3" fmla="*/ 23445 h 436780"/>
                <a:gd name="connsiteX4" fmla="*/ 347238 w 357933"/>
                <a:gd name="connsiteY4" fmla="*/ 5988 h 436780"/>
                <a:gd name="connsiteX5" fmla="*/ 333080 w 357933"/>
                <a:gd name="connsiteY5" fmla="*/ 0 h 436780"/>
                <a:gd name="connsiteX6" fmla="*/ 310193 w 357933"/>
                <a:gd name="connsiteY6" fmla="*/ 13448 h 436780"/>
                <a:gd name="connsiteX7" fmla="*/ 310040 w 357933"/>
                <a:gd name="connsiteY7" fmla="*/ 13702 h 436780"/>
                <a:gd name="connsiteX8" fmla="*/ 309939 w 357933"/>
                <a:gd name="connsiteY8" fmla="*/ 13803 h 436780"/>
                <a:gd name="connsiteX9" fmla="*/ 214027 w 357933"/>
                <a:gd name="connsiteY9" fmla="*/ 135292 h 436780"/>
                <a:gd name="connsiteX10" fmla="*/ 197991 w 357933"/>
                <a:gd name="connsiteY10" fmla="*/ 155286 h 436780"/>
                <a:gd name="connsiteX11" fmla="*/ 180889 w 357933"/>
                <a:gd name="connsiteY11" fmla="*/ 176701 h 436780"/>
                <a:gd name="connsiteX12" fmla="*/ 163939 w 357933"/>
                <a:gd name="connsiteY12" fmla="*/ 155235 h 436780"/>
                <a:gd name="connsiteX13" fmla="*/ 53615 w 357933"/>
                <a:gd name="connsiteY13" fmla="*/ 15376 h 436780"/>
                <a:gd name="connsiteX14" fmla="*/ 53057 w 357933"/>
                <a:gd name="connsiteY14" fmla="*/ 14666 h 436780"/>
                <a:gd name="connsiteX15" fmla="*/ 52550 w 357933"/>
                <a:gd name="connsiteY15" fmla="*/ 13905 h 436780"/>
                <a:gd name="connsiteX16" fmla="*/ 31286 w 357933"/>
                <a:gd name="connsiteY16" fmla="*/ 406 h 436780"/>
                <a:gd name="connsiteX17" fmla="*/ 15301 w 357933"/>
                <a:gd name="connsiteY17" fmla="*/ 7612 h 436780"/>
                <a:gd name="connsiteX18" fmla="*/ 14641 w 357933"/>
                <a:gd name="connsiteY18" fmla="*/ 47550 h 436780"/>
                <a:gd name="connsiteX19" fmla="*/ 14794 w 357933"/>
                <a:gd name="connsiteY19" fmla="*/ 47702 h 436780"/>
                <a:gd name="connsiteX20" fmla="*/ 14946 w 357933"/>
                <a:gd name="connsiteY20" fmla="*/ 47905 h 436780"/>
                <a:gd name="connsiteX21" fmla="*/ 137957 w 357933"/>
                <a:gd name="connsiteY21" fmla="*/ 203496 h 436780"/>
                <a:gd name="connsiteX22" fmla="*/ 148715 w 357933"/>
                <a:gd name="connsiteY22" fmla="*/ 217096 h 436780"/>
                <a:gd name="connsiteX23" fmla="*/ 137855 w 357933"/>
                <a:gd name="connsiteY23" fmla="*/ 230544 h 436780"/>
                <a:gd name="connsiteX24" fmla="*/ 10582 w 357933"/>
                <a:gd name="connsiteY24" fmla="*/ 389129 h 436780"/>
                <a:gd name="connsiteX25" fmla="*/ 9922 w 357933"/>
                <a:gd name="connsiteY25" fmla="*/ 389941 h 436780"/>
                <a:gd name="connsiteX26" fmla="*/ 9161 w 357933"/>
                <a:gd name="connsiteY26" fmla="*/ 390753 h 436780"/>
                <a:gd name="connsiteX27" fmla="*/ 26 w 357933"/>
                <a:gd name="connsiteY27" fmla="*/ 412980 h 436780"/>
                <a:gd name="connsiteX28" fmla="*/ 10480 w 357933"/>
                <a:gd name="connsiteY28" fmla="*/ 430640 h 436780"/>
                <a:gd name="connsiteX29" fmla="*/ 24791 w 357933"/>
                <a:gd name="connsiteY29" fmla="*/ 436781 h 436780"/>
                <a:gd name="connsiteX30" fmla="*/ 47576 w 357933"/>
                <a:gd name="connsiteY30" fmla="*/ 423789 h 436780"/>
                <a:gd name="connsiteX31" fmla="*/ 47729 w 357933"/>
                <a:gd name="connsiteY31" fmla="*/ 423586 h 436780"/>
                <a:gd name="connsiteX32" fmla="*/ 48033 w 357933"/>
                <a:gd name="connsiteY32" fmla="*/ 423231 h 436780"/>
                <a:gd name="connsiteX33" fmla="*/ 66911 w 357933"/>
                <a:gd name="connsiteY33" fmla="*/ 399837 h 436780"/>
                <a:gd name="connsiteX34" fmla="*/ 164142 w 357933"/>
                <a:gd name="connsiteY34" fmla="*/ 279312 h 436780"/>
                <a:gd name="connsiteX35" fmla="*/ 181193 w 357933"/>
                <a:gd name="connsiteY35" fmla="*/ 258303 h 436780"/>
                <a:gd name="connsiteX36" fmla="*/ 198042 w 357933"/>
                <a:gd name="connsiteY36" fmla="*/ 279515 h 436780"/>
                <a:gd name="connsiteX37" fmla="*/ 310345 w 357933"/>
                <a:gd name="connsiteY37" fmla="*/ 421150 h 436780"/>
                <a:gd name="connsiteX38" fmla="*/ 310903 w 357933"/>
                <a:gd name="connsiteY38" fmla="*/ 421861 h 436780"/>
                <a:gd name="connsiteX39" fmla="*/ 311360 w 357933"/>
                <a:gd name="connsiteY39" fmla="*/ 422571 h 436780"/>
                <a:gd name="connsiteX40" fmla="*/ 332724 w 357933"/>
                <a:gd name="connsiteY40" fmla="*/ 436121 h 436780"/>
                <a:gd name="connsiteX41" fmla="*/ 348659 w 357933"/>
                <a:gd name="connsiteY41" fmla="*/ 428915 h 436780"/>
                <a:gd name="connsiteX42" fmla="*/ 349319 w 357933"/>
                <a:gd name="connsiteY42" fmla="*/ 389028 h 436780"/>
                <a:gd name="connsiteX43" fmla="*/ 349014 w 357933"/>
                <a:gd name="connsiteY43" fmla="*/ 388672 h 436780"/>
                <a:gd name="connsiteX44" fmla="*/ 223821 w 357933"/>
                <a:gd name="connsiteY44" fmla="*/ 230899 h 436780"/>
                <a:gd name="connsiteX45" fmla="*/ 213063 w 357933"/>
                <a:gd name="connsiteY45" fmla="*/ 217451 h 436780"/>
                <a:gd name="connsiteX46" fmla="*/ 223720 w 357933"/>
                <a:gd name="connsiteY46" fmla="*/ 203953 h 436780"/>
                <a:gd name="connsiteX47" fmla="*/ 347898 w 357933"/>
                <a:gd name="connsiteY47" fmla="*/ 47296 h 43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57933" h="436780">
                  <a:moveTo>
                    <a:pt x="347898" y="47296"/>
                  </a:moveTo>
                  <a:lnTo>
                    <a:pt x="348405" y="46586"/>
                  </a:lnTo>
                  <a:lnTo>
                    <a:pt x="348964" y="45977"/>
                  </a:lnTo>
                  <a:cubicBezTo>
                    <a:pt x="351653" y="43034"/>
                    <a:pt x="358504" y="33138"/>
                    <a:pt x="357895" y="23445"/>
                  </a:cubicBezTo>
                  <a:cubicBezTo>
                    <a:pt x="357743" y="21162"/>
                    <a:pt x="357286" y="14209"/>
                    <a:pt x="347238" y="5988"/>
                  </a:cubicBezTo>
                  <a:cubicBezTo>
                    <a:pt x="342366" y="1979"/>
                    <a:pt x="337698" y="0"/>
                    <a:pt x="333080" y="0"/>
                  </a:cubicBezTo>
                  <a:cubicBezTo>
                    <a:pt x="320900" y="0"/>
                    <a:pt x="310244" y="13296"/>
                    <a:pt x="310193" y="13448"/>
                  </a:cubicBezTo>
                  <a:lnTo>
                    <a:pt x="310040" y="13702"/>
                  </a:lnTo>
                  <a:lnTo>
                    <a:pt x="309939" y="13803"/>
                  </a:lnTo>
                  <a:lnTo>
                    <a:pt x="214027" y="135292"/>
                  </a:lnTo>
                  <a:cubicBezTo>
                    <a:pt x="213925" y="135444"/>
                    <a:pt x="203370" y="148638"/>
                    <a:pt x="197991" y="155286"/>
                  </a:cubicBezTo>
                  <a:lnTo>
                    <a:pt x="180889" y="176701"/>
                  </a:lnTo>
                  <a:lnTo>
                    <a:pt x="163939" y="155235"/>
                  </a:lnTo>
                  <a:lnTo>
                    <a:pt x="53615" y="15376"/>
                  </a:lnTo>
                  <a:lnTo>
                    <a:pt x="53057" y="14666"/>
                  </a:lnTo>
                  <a:lnTo>
                    <a:pt x="52550" y="13905"/>
                  </a:lnTo>
                  <a:cubicBezTo>
                    <a:pt x="52550" y="13854"/>
                    <a:pt x="43009" y="406"/>
                    <a:pt x="31286" y="406"/>
                  </a:cubicBezTo>
                  <a:cubicBezTo>
                    <a:pt x="26313" y="406"/>
                    <a:pt x="20934" y="2842"/>
                    <a:pt x="15301" y="7612"/>
                  </a:cubicBezTo>
                  <a:cubicBezTo>
                    <a:pt x="-3932" y="23953"/>
                    <a:pt x="12713" y="45165"/>
                    <a:pt x="14641" y="47550"/>
                  </a:cubicBezTo>
                  <a:lnTo>
                    <a:pt x="14794" y="47702"/>
                  </a:lnTo>
                  <a:lnTo>
                    <a:pt x="14946" y="47905"/>
                  </a:lnTo>
                  <a:lnTo>
                    <a:pt x="137957" y="203496"/>
                  </a:lnTo>
                  <a:lnTo>
                    <a:pt x="148715" y="217096"/>
                  </a:lnTo>
                  <a:lnTo>
                    <a:pt x="137855" y="230544"/>
                  </a:lnTo>
                  <a:cubicBezTo>
                    <a:pt x="115476" y="258354"/>
                    <a:pt x="12611" y="386592"/>
                    <a:pt x="10582" y="389129"/>
                  </a:cubicBezTo>
                  <a:lnTo>
                    <a:pt x="9922" y="389941"/>
                  </a:lnTo>
                  <a:lnTo>
                    <a:pt x="9161" y="390753"/>
                  </a:lnTo>
                  <a:cubicBezTo>
                    <a:pt x="6522" y="393595"/>
                    <a:pt x="-481" y="403338"/>
                    <a:pt x="26" y="412980"/>
                  </a:cubicBezTo>
                  <a:cubicBezTo>
                    <a:pt x="128" y="415264"/>
                    <a:pt x="534" y="422267"/>
                    <a:pt x="10480" y="430640"/>
                  </a:cubicBezTo>
                  <a:cubicBezTo>
                    <a:pt x="15403" y="434751"/>
                    <a:pt x="20071" y="436781"/>
                    <a:pt x="24791" y="436781"/>
                  </a:cubicBezTo>
                  <a:cubicBezTo>
                    <a:pt x="36463" y="436781"/>
                    <a:pt x="46866" y="424601"/>
                    <a:pt x="47576" y="423789"/>
                  </a:cubicBezTo>
                  <a:lnTo>
                    <a:pt x="47729" y="423586"/>
                  </a:lnTo>
                  <a:lnTo>
                    <a:pt x="48033" y="423231"/>
                  </a:lnTo>
                  <a:cubicBezTo>
                    <a:pt x="48591" y="422571"/>
                    <a:pt x="56000" y="413386"/>
                    <a:pt x="66911" y="399837"/>
                  </a:cubicBezTo>
                  <a:cubicBezTo>
                    <a:pt x="94467" y="365633"/>
                    <a:pt x="145772" y="301996"/>
                    <a:pt x="164142" y="279312"/>
                  </a:cubicBezTo>
                  <a:lnTo>
                    <a:pt x="181193" y="258303"/>
                  </a:lnTo>
                  <a:lnTo>
                    <a:pt x="198042" y="279515"/>
                  </a:lnTo>
                  <a:lnTo>
                    <a:pt x="310345" y="421150"/>
                  </a:lnTo>
                  <a:lnTo>
                    <a:pt x="310903" y="421861"/>
                  </a:lnTo>
                  <a:lnTo>
                    <a:pt x="311360" y="422571"/>
                  </a:lnTo>
                  <a:cubicBezTo>
                    <a:pt x="311411" y="422673"/>
                    <a:pt x="320951" y="436121"/>
                    <a:pt x="332724" y="436121"/>
                  </a:cubicBezTo>
                  <a:cubicBezTo>
                    <a:pt x="337698" y="436121"/>
                    <a:pt x="343077" y="433685"/>
                    <a:pt x="348659" y="428915"/>
                  </a:cubicBezTo>
                  <a:cubicBezTo>
                    <a:pt x="367892" y="412574"/>
                    <a:pt x="351247" y="391413"/>
                    <a:pt x="349319" y="389028"/>
                  </a:cubicBezTo>
                  <a:lnTo>
                    <a:pt x="349014" y="388672"/>
                  </a:lnTo>
                  <a:lnTo>
                    <a:pt x="223821" y="230899"/>
                  </a:lnTo>
                  <a:lnTo>
                    <a:pt x="213063" y="217451"/>
                  </a:lnTo>
                  <a:lnTo>
                    <a:pt x="223720" y="203953"/>
                  </a:lnTo>
                  <a:lnTo>
                    <a:pt x="347898" y="47296"/>
                  </a:lnTo>
                  <a:close/>
                </a:path>
              </a:pathLst>
            </a:custGeom>
            <a:grpFill/>
            <a:ln w="506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endParaRPr>
            </a:p>
          </p:txBody>
        </p:sp>
        <p:sp>
          <p:nvSpPr>
            <p:cNvPr id="38" name="Forma Livre: Forma 37">
              <a:extLst>
                <a:ext uri="{FF2B5EF4-FFF2-40B4-BE49-F238E27FC236}">
                  <a16:creationId xmlns:a16="http://schemas.microsoft.com/office/drawing/2014/main" id="{D04E5FEB-E71E-423E-9C28-4AD23C072F4C}"/>
                </a:ext>
              </a:extLst>
            </p:cNvPr>
            <p:cNvSpPr/>
            <p:nvPr/>
          </p:nvSpPr>
          <p:spPr>
            <a:xfrm>
              <a:off x="4195793" y="4009614"/>
              <a:ext cx="257562" cy="530359"/>
            </a:xfrm>
            <a:custGeom>
              <a:avLst/>
              <a:gdLst>
                <a:gd name="connsiteX0" fmla="*/ 231883 w 257561"/>
                <a:gd name="connsiteY0" fmla="*/ 479154 h 530358"/>
                <a:gd name="connsiteX1" fmla="*/ 211584 w 257561"/>
                <a:gd name="connsiteY1" fmla="*/ 479154 h 530358"/>
                <a:gd name="connsiteX2" fmla="*/ 95779 w 257561"/>
                <a:gd name="connsiteY2" fmla="*/ 437542 h 530358"/>
                <a:gd name="connsiteX3" fmla="*/ 51274 w 257561"/>
                <a:gd name="connsiteY3" fmla="*/ 319047 h 530358"/>
                <a:gd name="connsiteX4" fmla="*/ 51274 w 257561"/>
                <a:gd name="connsiteY4" fmla="*/ 25627 h 530358"/>
                <a:gd name="connsiteX5" fmla="*/ 25647 w 257561"/>
                <a:gd name="connsiteY5" fmla="*/ 0 h 530358"/>
                <a:gd name="connsiteX6" fmla="*/ 19 w 257561"/>
                <a:gd name="connsiteY6" fmla="*/ 25627 h 530358"/>
                <a:gd name="connsiteX7" fmla="*/ 19 w 257561"/>
                <a:gd name="connsiteY7" fmla="*/ 318540 h 530358"/>
                <a:gd name="connsiteX8" fmla="*/ 58886 w 257561"/>
                <a:gd name="connsiteY8" fmla="*/ 473014 h 530358"/>
                <a:gd name="connsiteX9" fmla="*/ 211635 w 257561"/>
                <a:gd name="connsiteY9" fmla="*/ 530358 h 530358"/>
                <a:gd name="connsiteX10" fmla="*/ 231934 w 257561"/>
                <a:gd name="connsiteY10" fmla="*/ 530358 h 530358"/>
                <a:gd name="connsiteX11" fmla="*/ 257561 w 257561"/>
                <a:gd name="connsiteY11" fmla="*/ 504731 h 530358"/>
                <a:gd name="connsiteX12" fmla="*/ 231883 w 257561"/>
                <a:gd name="connsiteY12" fmla="*/ 479154 h 530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7561" h="530358">
                  <a:moveTo>
                    <a:pt x="231883" y="479154"/>
                  </a:moveTo>
                  <a:lnTo>
                    <a:pt x="211584" y="479154"/>
                  </a:lnTo>
                  <a:cubicBezTo>
                    <a:pt x="161801" y="479154"/>
                    <a:pt x="122827" y="465199"/>
                    <a:pt x="95779" y="437542"/>
                  </a:cubicBezTo>
                  <a:cubicBezTo>
                    <a:pt x="51629" y="392529"/>
                    <a:pt x="51274" y="323462"/>
                    <a:pt x="51274" y="319047"/>
                  </a:cubicBezTo>
                  <a:lnTo>
                    <a:pt x="51274" y="25627"/>
                  </a:lnTo>
                  <a:cubicBezTo>
                    <a:pt x="51274" y="11520"/>
                    <a:pt x="39805" y="0"/>
                    <a:pt x="25647" y="0"/>
                  </a:cubicBezTo>
                  <a:cubicBezTo>
                    <a:pt x="11539" y="0"/>
                    <a:pt x="19" y="11520"/>
                    <a:pt x="19" y="25627"/>
                  </a:cubicBezTo>
                  <a:lnTo>
                    <a:pt x="19" y="318540"/>
                  </a:lnTo>
                  <a:cubicBezTo>
                    <a:pt x="-184" y="328030"/>
                    <a:pt x="121" y="412777"/>
                    <a:pt x="58886" y="473014"/>
                  </a:cubicBezTo>
                  <a:cubicBezTo>
                    <a:pt x="95982" y="511074"/>
                    <a:pt x="147338" y="530358"/>
                    <a:pt x="211635" y="530358"/>
                  </a:cubicBezTo>
                  <a:lnTo>
                    <a:pt x="231934" y="530358"/>
                  </a:lnTo>
                  <a:cubicBezTo>
                    <a:pt x="246042" y="530358"/>
                    <a:pt x="257561" y="518889"/>
                    <a:pt x="257561" y="504731"/>
                  </a:cubicBezTo>
                  <a:cubicBezTo>
                    <a:pt x="257510" y="490674"/>
                    <a:pt x="245991" y="479154"/>
                    <a:pt x="231883" y="479154"/>
                  </a:cubicBezTo>
                </a:path>
              </a:pathLst>
            </a:custGeom>
            <a:grpFill/>
            <a:ln w="506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endParaRPr>
            </a:p>
          </p:txBody>
        </p:sp>
      </p:grp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6335325F-CFEA-4B75-B261-D1C464A36431}"/>
              </a:ext>
            </a:extLst>
          </p:cNvPr>
          <p:cNvSpPr txBox="1"/>
          <p:nvPr/>
        </p:nvSpPr>
        <p:spPr>
          <a:xfrm>
            <a:off x="4780116" y="4583415"/>
            <a:ext cx="7188364" cy="134806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9600" b="1">
                <a:solidFill>
                  <a:srgbClr val="FFFFFF"/>
                </a:solidFill>
                <a:latin typeface="Dosis" panose="02010503020202060003" pitchFamily="50" charset="0"/>
                <a:ea typeface="Verdana" panose="020B0604030504040204" pitchFamily="34" charset="0"/>
                <a:cs typeface="Segoe UI" panose="020B0502040204020203" pitchFamily="34" charset="0"/>
              </a:rPr>
              <a:t>COMITÊ</a:t>
            </a:r>
            <a:endParaRPr kumimoji="0" lang="pt-BR" sz="4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osis" panose="02010503020202060003" pitchFamily="50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79" name="Forma Livre: Forma 78">
            <a:extLst>
              <a:ext uri="{FF2B5EF4-FFF2-40B4-BE49-F238E27FC236}">
                <a16:creationId xmlns:a16="http://schemas.microsoft.com/office/drawing/2014/main" id="{E3E653BD-50A8-4D3B-B439-8CD580333362}"/>
              </a:ext>
            </a:extLst>
          </p:cNvPr>
          <p:cNvSpPr/>
          <p:nvPr/>
        </p:nvSpPr>
        <p:spPr>
          <a:xfrm>
            <a:off x="3048476" y="2768149"/>
            <a:ext cx="1436589" cy="1295929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0" name="Forma Livre: Forma 79">
            <a:extLst>
              <a:ext uri="{FF2B5EF4-FFF2-40B4-BE49-F238E27FC236}">
                <a16:creationId xmlns:a16="http://schemas.microsoft.com/office/drawing/2014/main" id="{5F379E8A-3E00-4E4C-9486-4F60F6AAFA48}"/>
              </a:ext>
            </a:extLst>
          </p:cNvPr>
          <p:cNvSpPr/>
          <p:nvPr/>
        </p:nvSpPr>
        <p:spPr>
          <a:xfrm>
            <a:off x="3924448" y="56093"/>
            <a:ext cx="1436589" cy="1295929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99A806C-458C-798E-A378-A10B6352CE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325" r="60836"/>
          <a:stretch/>
        </p:blipFill>
        <p:spPr>
          <a:xfrm>
            <a:off x="0" y="3993954"/>
            <a:ext cx="4780116" cy="2864046"/>
          </a:xfrm>
          <a:prstGeom prst="rect">
            <a:avLst/>
          </a:prstGeom>
        </p:spPr>
      </p:pic>
      <p:pic>
        <p:nvPicPr>
          <p:cNvPr id="3" name="Imagem 2" descr="Tela de jogo de vídeo game na sala&#10;&#10;Descrição gerada automaticamente com confiança baixa">
            <a:extLst>
              <a:ext uri="{FF2B5EF4-FFF2-40B4-BE49-F238E27FC236}">
                <a16:creationId xmlns:a16="http://schemas.microsoft.com/office/drawing/2014/main" id="{EB6C1F60-F6E8-8FDF-009E-9882603CA4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746" b="35000"/>
          <a:stretch/>
        </p:blipFill>
        <p:spPr>
          <a:xfrm>
            <a:off x="4114800" y="0"/>
            <a:ext cx="8075676" cy="44577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1A51558-B72C-3CF0-851E-3A4B2C8DC56F}"/>
              </a:ext>
            </a:extLst>
          </p:cNvPr>
          <p:cNvSpPr txBox="1"/>
          <p:nvPr/>
        </p:nvSpPr>
        <p:spPr>
          <a:xfrm>
            <a:off x="5309336" y="5852568"/>
            <a:ext cx="6129924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" panose="020B0502040204020203" pitchFamily="34" charset="0"/>
              </a:rPr>
              <a:t>FARMA 2023</a:t>
            </a:r>
            <a:endParaRPr kumimoji="0" lang="pt-BR" sz="1600" b="1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Dosis" panose="02010503020202060003" pitchFamily="50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26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3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3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L -0.07083 -2.22222E-6 " pathEditMode="relative" rAng="0" ptsTypes="AA">
                                      <p:cBhvr>
                                        <p:cTn id="31" dur="75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decel="100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L -0.07083 -2.22222E-6 " pathEditMode="relative" rAng="0" ptsTypes="AA">
                                      <p:cBhvr>
                                        <p:cTn id="45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0" grpId="1"/>
      <p:bldP spid="79" grpId="0" animBg="1"/>
      <p:bldP spid="80" grpId="0" animBg="1"/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20BD6FA-924D-BE85-5EA5-C049F0DE00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/>
          <a:stretch/>
        </p:blipFill>
        <p:spPr>
          <a:xfrm>
            <a:off x="0" y="0"/>
            <a:ext cx="9819844" cy="68580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57AECA06-287D-F630-0C7E-9746BEE2A64A}"/>
              </a:ext>
            </a:extLst>
          </p:cNvPr>
          <p:cNvGrpSpPr/>
          <p:nvPr/>
        </p:nvGrpSpPr>
        <p:grpSpPr>
          <a:xfrm>
            <a:off x="5266690" y="-11702"/>
            <a:ext cx="6920928" cy="6877340"/>
            <a:chOff x="2216138" y="0"/>
            <a:chExt cx="6920928" cy="6877340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7D7A256A-BB6B-7BE5-40E1-98B1627FF584}"/>
                </a:ext>
              </a:extLst>
            </p:cNvPr>
            <p:cNvSpPr/>
            <p:nvPr/>
          </p:nvSpPr>
          <p:spPr>
            <a:xfrm>
              <a:off x="2892490" y="0"/>
              <a:ext cx="6244576" cy="68773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675B00D4-2327-A136-4B40-89439051C1B9}"/>
                </a:ext>
              </a:extLst>
            </p:cNvPr>
            <p:cNvSpPr/>
            <p:nvPr/>
          </p:nvSpPr>
          <p:spPr>
            <a:xfrm>
              <a:off x="2216138" y="4064"/>
              <a:ext cx="2228590" cy="68732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</p:grpSp>
      <p:sp>
        <p:nvSpPr>
          <p:cNvPr id="7" name="CaixaDeTexto 31">
            <a:extLst>
              <a:ext uri="{FF2B5EF4-FFF2-40B4-BE49-F238E27FC236}">
                <a16:creationId xmlns:a16="http://schemas.microsoft.com/office/drawing/2014/main" id="{4A058020-C62C-4227-A593-2031EBE1E4C1}"/>
              </a:ext>
            </a:extLst>
          </p:cNvPr>
          <p:cNvSpPr txBox="1"/>
          <p:nvPr/>
        </p:nvSpPr>
        <p:spPr>
          <a:xfrm>
            <a:off x="587026" y="1686347"/>
            <a:ext cx="347704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CALENDÁRIO DE REUNIÕES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92C21060-ADF1-4C3D-B6A6-3821A96CDF41}"/>
              </a:ext>
            </a:extLst>
          </p:cNvPr>
          <p:cNvSpPr txBox="1"/>
          <p:nvPr/>
        </p:nvSpPr>
        <p:spPr>
          <a:xfrm>
            <a:off x="596011" y="4571731"/>
            <a:ext cx="4431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DISCIPLINA PARA EXECUÇÃO</a:t>
            </a:r>
          </a:p>
        </p:txBody>
      </p:sp>
      <p:sp>
        <p:nvSpPr>
          <p:cNvPr id="18" name="Retângulo 54">
            <a:extLst>
              <a:ext uri="{FF2B5EF4-FFF2-40B4-BE49-F238E27FC236}">
                <a16:creationId xmlns:a16="http://schemas.microsoft.com/office/drawing/2014/main" id="{42FF62FF-E32A-4889-B9C8-DD39039C0BDA}"/>
              </a:ext>
            </a:extLst>
          </p:cNvPr>
          <p:cNvSpPr/>
          <p:nvPr/>
        </p:nvSpPr>
        <p:spPr>
          <a:xfrm>
            <a:off x="6309600" y="977851"/>
            <a:ext cx="543083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MENSAIS – dia 15 de cada mês as 10hs da manhã, caindo em final de semana será no próximo dia útil.</a:t>
            </a:r>
          </a:p>
        </p:txBody>
      </p:sp>
      <p:sp>
        <p:nvSpPr>
          <p:cNvPr id="52" name="Retângulo 15">
            <a:extLst>
              <a:ext uri="{FF2B5EF4-FFF2-40B4-BE49-F238E27FC236}">
                <a16:creationId xmlns:a16="http://schemas.microsoft.com/office/drawing/2014/main" id="{FFFD4062-007E-BC07-7BB6-3386DF2D636E}"/>
              </a:ext>
            </a:extLst>
          </p:cNvPr>
          <p:cNvSpPr/>
          <p:nvPr/>
        </p:nvSpPr>
        <p:spPr>
          <a:xfrm rot="5400000" flipH="1">
            <a:off x="1503359" y="-365957"/>
            <a:ext cx="47533" cy="330180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7" name="Imagem 57" descr="Ícone&#10;&#10;Descrição gerada automaticamente">
            <a:extLst>
              <a:ext uri="{FF2B5EF4-FFF2-40B4-BE49-F238E27FC236}">
                <a16:creationId xmlns:a16="http://schemas.microsoft.com/office/drawing/2014/main" id="{858FD60F-610A-EB0C-BB91-5DFD90019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250" y="638951"/>
            <a:ext cx="1483178" cy="1117147"/>
          </a:xfrm>
          <a:prstGeom prst="rect">
            <a:avLst/>
          </a:prstGeom>
        </p:spPr>
      </p:pic>
      <p:pic>
        <p:nvPicPr>
          <p:cNvPr id="21" name="Gráfico 20">
            <a:extLst>
              <a:ext uri="{FF2B5EF4-FFF2-40B4-BE49-F238E27FC236}">
                <a16:creationId xmlns:a16="http://schemas.microsoft.com/office/drawing/2014/main" id="{F4C7468D-8DC2-5200-D9DE-5AEDCEC34F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147803"/>
            <a:ext cx="1165147" cy="1160909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EEEA9E4A-46EB-3A11-56D2-E760515539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6374920"/>
            <a:ext cx="1165147" cy="1160909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CC073DC-466C-6095-A9A5-145A49524175}"/>
              </a:ext>
            </a:extLst>
          </p:cNvPr>
          <p:cNvSpPr txBox="1"/>
          <p:nvPr/>
        </p:nvSpPr>
        <p:spPr>
          <a:xfrm>
            <a:off x="596011" y="3071701"/>
            <a:ext cx="37980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MENSAIS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prstClr val="white"/>
                </a:solidFill>
                <a:latin typeface="Dosis" pitchFamily="2" charset="0"/>
              </a:rPr>
              <a:t>Dia 15 de Cada Mês as 10hs.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BC3F9E89-A67A-2CA9-CC73-9D991184820B}"/>
              </a:ext>
            </a:extLst>
          </p:cNvPr>
          <p:cNvSpPr/>
          <p:nvPr/>
        </p:nvSpPr>
        <p:spPr>
          <a:xfrm>
            <a:off x="5979278" y="370336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4551981C-0B94-FBBF-9640-446BCEDB2B63}"/>
              </a:ext>
            </a:extLst>
          </p:cNvPr>
          <p:cNvGrpSpPr/>
          <p:nvPr/>
        </p:nvGrpSpPr>
        <p:grpSpPr>
          <a:xfrm>
            <a:off x="5408992" y="101716"/>
            <a:ext cx="1020718" cy="1020718"/>
            <a:chOff x="5471677" y="370331"/>
            <a:chExt cx="1020718" cy="1020718"/>
          </a:xfrm>
        </p:grpSpPr>
        <p:sp>
          <p:nvSpPr>
            <p:cNvPr id="10" name="object 21">
              <a:extLst>
                <a:ext uri="{FF2B5EF4-FFF2-40B4-BE49-F238E27FC236}">
                  <a16:creationId xmlns:a16="http://schemas.microsoft.com/office/drawing/2014/main" id="{88D07089-91C5-79EE-42D9-E0189B532184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Imagem 29">
              <a:extLst>
                <a:ext uri="{FF2B5EF4-FFF2-40B4-BE49-F238E27FC236}">
                  <a16:creationId xmlns:a16="http://schemas.microsoft.com/office/drawing/2014/main" id="{E2957895-3A40-3516-19BE-B9F591362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15" name="Retângulo 51">
            <a:extLst>
              <a:ext uri="{FF2B5EF4-FFF2-40B4-BE49-F238E27FC236}">
                <a16:creationId xmlns:a16="http://schemas.microsoft.com/office/drawing/2014/main" id="{06AF3EF9-665F-4414-A05B-54A07806755B}"/>
              </a:ext>
            </a:extLst>
          </p:cNvPr>
          <p:cNvSpPr/>
          <p:nvPr/>
        </p:nvSpPr>
        <p:spPr>
          <a:xfrm>
            <a:off x="6408521" y="391111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O QUE FIZEMOS EM Q1:</a:t>
            </a:r>
          </a:p>
        </p:txBody>
      </p:sp>
    </p:spTree>
    <p:extLst>
      <p:ext uri="{BB962C8B-B14F-4D97-AF65-F5344CB8AC3E}">
        <p14:creationId xmlns:p14="http://schemas.microsoft.com/office/powerpoint/2010/main" val="180329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20BD6FA-924D-BE85-5EA5-C049F0DE00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/>
          <a:stretch/>
        </p:blipFill>
        <p:spPr>
          <a:xfrm>
            <a:off x="0" y="0"/>
            <a:ext cx="9819844" cy="68580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57AECA06-287D-F630-0C7E-9746BEE2A64A}"/>
              </a:ext>
            </a:extLst>
          </p:cNvPr>
          <p:cNvGrpSpPr/>
          <p:nvPr/>
        </p:nvGrpSpPr>
        <p:grpSpPr>
          <a:xfrm>
            <a:off x="5266690" y="-11702"/>
            <a:ext cx="6920928" cy="6877340"/>
            <a:chOff x="2216138" y="0"/>
            <a:chExt cx="6920928" cy="6877340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7D7A256A-BB6B-7BE5-40E1-98B1627FF584}"/>
                </a:ext>
              </a:extLst>
            </p:cNvPr>
            <p:cNvSpPr/>
            <p:nvPr/>
          </p:nvSpPr>
          <p:spPr>
            <a:xfrm>
              <a:off x="2892490" y="0"/>
              <a:ext cx="6244576" cy="68773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675B00D4-2327-A136-4B40-89439051C1B9}"/>
                </a:ext>
              </a:extLst>
            </p:cNvPr>
            <p:cNvSpPr/>
            <p:nvPr/>
          </p:nvSpPr>
          <p:spPr>
            <a:xfrm>
              <a:off x="2216138" y="4064"/>
              <a:ext cx="2228590" cy="68732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</p:grpSp>
      <p:sp>
        <p:nvSpPr>
          <p:cNvPr id="7" name="CaixaDeTexto 31">
            <a:extLst>
              <a:ext uri="{FF2B5EF4-FFF2-40B4-BE49-F238E27FC236}">
                <a16:creationId xmlns:a16="http://schemas.microsoft.com/office/drawing/2014/main" id="{4A058020-C62C-4227-A593-2031EBE1E4C1}"/>
              </a:ext>
            </a:extLst>
          </p:cNvPr>
          <p:cNvSpPr txBox="1"/>
          <p:nvPr/>
        </p:nvSpPr>
        <p:spPr>
          <a:xfrm>
            <a:off x="587026" y="1686347"/>
            <a:ext cx="347704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GRUPOS DE TRABALHO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92C21060-ADF1-4C3D-B6A6-3821A96CDF41}"/>
              </a:ext>
            </a:extLst>
          </p:cNvPr>
          <p:cNvSpPr txBox="1"/>
          <p:nvPr/>
        </p:nvSpPr>
        <p:spPr>
          <a:xfrm>
            <a:off x="596011" y="4571731"/>
            <a:ext cx="4431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DISCIPLINA PARA EXECUÇÃO</a:t>
            </a:r>
          </a:p>
        </p:txBody>
      </p:sp>
      <p:sp>
        <p:nvSpPr>
          <p:cNvPr id="18" name="Retângulo 54">
            <a:extLst>
              <a:ext uri="{FF2B5EF4-FFF2-40B4-BE49-F238E27FC236}">
                <a16:creationId xmlns:a16="http://schemas.microsoft.com/office/drawing/2014/main" id="{42FF62FF-E32A-4889-B9C8-DD39039C0BDA}"/>
              </a:ext>
            </a:extLst>
          </p:cNvPr>
          <p:cNvSpPr/>
          <p:nvPr/>
        </p:nvSpPr>
        <p:spPr>
          <a:xfrm>
            <a:off x="6309600" y="977851"/>
            <a:ext cx="5430832" cy="82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Produto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Melhoria de Processos </a:t>
            </a:r>
            <a:endParaRPr kumimoji="0" lang="pt-BR" sz="1400" b="0" i="1" u="none" strike="noStrike" kern="1200" cap="none" spc="0" normalizeH="0" baseline="0" noProof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Estratégia Comercial</a:t>
            </a:r>
          </a:p>
        </p:txBody>
      </p:sp>
      <p:sp>
        <p:nvSpPr>
          <p:cNvPr id="52" name="Retângulo 15">
            <a:extLst>
              <a:ext uri="{FF2B5EF4-FFF2-40B4-BE49-F238E27FC236}">
                <a16:creationId xmlns:a16="http://schemas.microsoft.com/office/drawing/2014/main" id="{FFFD4062-007E-BC07-7BB6-3386DF2D636E}"/>
              </a:ext>
            </a:extLst>
          </p:cNvPr>
          <p:cNvSpPr/>
          <p:nvPr/>
        </p:nvSpPr>
        <p:spPr>
          <a:xfrm rot="5400000" flipH="1">
            <a:off x="1503359" y="-365957"/>
            <a:ext cx="47533" cy="330180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7" name="Imagem 57" descr="Ícone&#10;&#10;Descrição gerada automaticamente">
            <a:extLst>
              <a:ext uri="{FF2B5EF4-FFF2-40B4-BE49-F238E27FC236}">
                <a16:creationId xmlns:a16="http://schemas.microsoft.com/office/drawing/2014/main" id="{858FD60F-610A-EB0C-BB91-5DFD90019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250" y="638951"/>
            <a:ext cx="1483178" cy="1117147"/>
          </a:xfrm>
          <a:prstGeom prst="rect">
            <a:avLst/>
          </a:prstGeom>
        </p:spPr>
      </p:pic>
      <p:pic>
        <p:nvPicPr>
          <p:cNvPr id="21" name="Gráfico 20">
            <a:extLst>
              <a:ext uri="{FF2B5EF4-FFF2-40B4-BE49-F238E27FC236}">
                <a16:creationId xmlns:a16="http://schemas.microsoft.com/office/drawing/2014/main" id="{F4C7468D-8DC2-5200-D9DE-5AEDCEC34F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147803"/>
            <a:ext cx="1165147" cy="1160909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EEEA9E4A-46EB-3A11-56D2-E760515539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6374920"/>
            <a:ext cx="1165147" cy="1160909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CC073DC-466C-6095-A9A5-145A49524175}"/>
              </a:ext>
            </a:extLst>
          </p:cNvPr>
          <p:cNvSpPr txBox="1"/>
          <p:nvPr/>
        </p:nvSpPr>
        <p:spPr>
          <a:xfrm>
            <a:off x="596011" y="3071701"/>
            <a:ext cx="37980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COMERCIAL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RC RELACIONAMENTO CLIENTE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prstClr val="white"/>
                </a:solidFill>
                <a:latin typeface="Dosis" pitchFamily="2" charset="0"/>
              </a:rPr>
              <a:t>IMPLANTAÇÃO E SERVIÇOS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PROCESSOS</a:t>
            </a: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BC3F9E89-A67A-2CA9-CC73-9D991184820B}"/>
              </a:ext>
            </a:extLst>
          </p:cNvPr>
          <p:cNvSpPr/>
          <p:nvPr/>
        </p:nvSpPr>
        <p:spPr>
          <a:xfrm>
            <a:off x="5979278" y="370336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4551981C-0B94-FBBF-9640-446BCEDB2B63}"/>
              </a:ext>
            </a:extLst>
          </p:cNvPr>
          <p:cNvGrpSpPr/>
          <p:nvPr/>
        </p:nvGrpSpPr>
        <p:grpSpPr>
          <a:xfrm>
            <a:off x="5408992" y="101716"/>
            <a:ext cx="1020718" cy="1020718"/>
            <a:chOff x="5471677" y="370331"/>
            <a:chExt cx="1020718" cy="1020718"/>
          </a:xfrm>
        </p:grpSpPr>
        <p:sp>
          <p:nvSpPr>
            <p:cNvPr id="10" name="object 21">
              <a:extLst>
                <a:ext uri="{FF2B5EF4-FFF2-40B4-BE49-F238E27FC236}">
                  <a16:creationId xmlns:a16="http://schemas.microsoft.com/office/drawing/2014/main" id="{88D07089-91C5-79EE-42D9-E0189B532184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Imagem 29">
              <a:extLst>
                <a:ext uri="{FF2B5EF4-FFF2-40B4-BE49-F238E27FC236}">
                  <a16:creationId xmlns:a16="http://schemas.microsoft.com/office/drawing/2014/main" id="{E2957895-3A40-3516-19BE-B9F591362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15" name="Retângulo 51">
            <a:extLst>
              <a:ext uri="{FF2B5EF4-FFF2-40B4-BE49-F238E27FC236}">
                <a16:creationId xmlns:a16="http://schemas.microsoft.com/office/drawing/2014/main" id="{06AF3EF9-665F-4414-A05B-54A07806755B}"/>
              </a:ext>
            </a:extLst>
          </p:cNvPr>
          <p:cNvSpPr/>
          <p:nvPr/>
        </p:nvSpPr>
        <p:spPr>
          <a:xfrm>
            <a:off x="6408521" y="391111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GRUPOS</a:t>
            </a:r>
          </a:p>
        </p:txBody>
      </p:sp>
    </p:spTree>
    <p:extLst>
      <p:ext uri="{BB962C8B-B14F-4D97-AF65-F5344CB8AC3E}">
        <p14:creationId xmlns:p14="http://schemas.microsoft.com/office/powerpoint/2010/main" val="152524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20BD6FA-924D-BE85-5EA5-C049F0DE00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/>
          <a:stretch/>
        </p:blipFill>
        <p:spPr>
          <a:xfrm>
            <a:off x="0" y="0"/>
            <a:ext cx="9819844" cy="68580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57AECA06-287D-F630-0C7E-9746BEE2A64A}"/>
              </a:ext>
            </a:extLst>
          </p:cNvPr>
          <p:cNvGrpSpPr/>
          <p:nvPr/>
        </p:nvGrpSpPr>
        <p:grpSpPr>
          <a:xfrm>
            <a:off x="5266690" y="-11702"/>
            <a:ext cx="6920928" cy="6877340"/>
            <a:chOff x="2216138" y="0"/>
            <a:chExt cx="6920928" cy="6877340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7D7A256A-BB6B-7BE5-40E1-98B1627FF584}"/>
                </a:ext>
              </a:extLst>
            </p:cNvPr>
            <p:cNvSpPr/>
            <p:nvPr/>
          </p:nvSpPr>
          <p:spPr>
            <a:xfrm>
              <a:off x="2892490" y="0"/>
              <a:ext cx="6244576" cy="68773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675B00D4-2327-A136-4B40-89439051C1B9}"/>
                </a:ext>
              </a:extLst>
            </p:cNvPr>
            <p:cNvSpPr/>
            <p:nvPr/>
          </p:nvSpPr>
          <p:spPr>
            <a:xfrm>
              <a:off x="2216138" y="4064"/>
              <a:ext cx="2228590" cy="68732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</p:grpSp>
      <p:sp>
        <p:nvSpPr>
          <p:cNvPr id="7" name="CaixaDeTexto 31">
            <a:extLst>
              <a:ext uri="{FF2B5EF4-FFF2-40B4-BE49-F238E27FC236}">
                <a16:creationId xmlns:a16="http://schemas.microsoft.com/office/drawing/2014/main" id="{4A058020-C62C-4227-A593-2031EBE1E4C1}"/>
              </a:ext>
            </a:extLst>
          </p:cNvPr>
          <p:cNvSpPr txBox="1"/>
          <p:nvPr/>
        </p:nvSpPr>
        <p:spPr>
          <a:xfrm>
            <a:off x="587026" y="1686347"/>
            <a:ext cx="347704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REUNIÕES PRÉ COMITE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92C21060-ADF1-4C3D-B6A6-3821A96CDF41}"/>
              </a:ext>
            </a:extLst>
          </p:cNvPr>
          <p:cNvSpPr txBox="1"/>
          <p:nvPr/>
        </p:nvSpPr>
        <p:spPr>
          <a:xfrm>
            <a:off x="596011" y="4571731"/>
            <a:ext cx="4431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DISCIPLINA PARA EXECUÇÃO</a:t>
            </a:r>
          </a:p>
        </p:txBody>
      </p:sp>
      <p:sp>
        <p:nvSpPr>
          <p:cNvPr id="18" name="Retângulo 54">
            <a:extLst>
              <a:ext uri="{FF2B5EF4-FFF2-40B4-BE49-F238E27FC236}">
                <a16:creationId xmlns:a16="http://schemas.microsoft.com/office/drawing/2014/main" id="{42FF62FF-E32A-4889-B9C8-DD39039C0BDA}"/>
              </a:ext>
            </a:extLst>
          </p:cNvPr>
          <p:cNvSpPr/>
          <p:nvPr/>
        </p:nvSpPr>
        <p:spPr>
          <a:xfrm>
            <a:off x="6309600" y="977851"/>
            <a:ext cx="5430832" cy="245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CONVOCAÇÃO GERAL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b="1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16/05/2023 às 10h da manhã.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Responsável por enviar o invite; Edson Sahium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Ata; Marcelo Cunha 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sz="1400" i="1" dirty="0">
              <a:solidFill>
                <a:srgbClr val="41414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Próxima Reunião de 15/06 (Quinta as 10hs).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pt-BR" sz="1400" b="1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Primeira Chamada 10hs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pt-BR" sz="1400" b="1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	Segunda Chamada 10h15hs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Retângulo 15">
            <a:extLst>
              <a:ext uri="{FF2B5EF4-FFF2-40B4-BE49-F238E27FC236}">
                <a16:creationId xmlns:a16="http://schemas.microsoft.com/office/drawing/2014/main" id="{FFFD4062-007E-BC07-7BB6-3386DF2D636E}"/>
              </a:ext>
            </a:extLst>
          </p:cNvPr>
          <p:cNvSpPr/>
          <p:nvPr/>
        </p:nvSpPr>
        <p:spPr>
          <a:xfrm rot="5400000" flipH="1">
            <a:off x="1503359" y="-365957"/>
            <a:ext cx="47533" cy="330180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7" name="Imagem 57" descr="Ícone&#10;&#10;Descrição gerada automaticamente">
            <a:extLst>
              <a:ext uri="{FF2B5EF4-FFF2-40B4-BE49-F238E27FC236}">
                <a16:creationId xmlns:a16="http://schemas.microsoft.com/office/drawing/2014/main" id="{858FD60F-610A-EB0C-BB91-5DFD90019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250" y="638951"/>
            <a:ext cx="1483178" cy="1117147"/>
          </a:xfrm>
          <a:prstGeom prst="rect">
            <a:avLst/>
          </a:prstGeom>
        </p:spPr>
      </p:pic>
      <p:pic>
        <p:nvPicPr>
          <p:cNvPr id="21" name="Gráfico 20">
            <a:extLst>
              <a:ext uri="{FF2B5EF4-FFF2-40B4-BE49-F238E27FC236}">
                <a16:creationId xmlns:a16="http://schemas.microsoft.com/office/drawing/2014/main" id="{F4C7468D-8DC2-5200-D9DE-5AEDCEC34F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147803"/>
            <a:ext cx="1165147" cy="1160909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EEEA9E4A-46EB-3A11-56D2-E760515539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6374920"/>
            <a:ext cx="1165147" cy="1160909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CC073DC-466C-6095-A9A5-145A49524175}"/>
              </a:ext>
            </a:extLst>
          </p:cNvPr>
          <p:cNvSpPr txBox="1"/>
          <p:nvPr/>
        </p:nvSpPr>
        <p:spPr>
          <a:xfrm>
            <a:off x="596011" y="3071701"/>
            <a:ext cx="37980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OPORTUNIDADE DE </a:t>
            </a:r>
            <a:r>
              <a:rPr lang="pt-BR">
                <a:solidFill>
                  <a:prstClr val="white"/>
                </a:solidFill>
                <a:latin typeface="Dosis" pitchFamily="2" charset="0"/>
              </a:rPr>
              <a:t>A</a:t>
            </a: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LIMENTAR OS PRINCIPAIS TEMAS E ELEGER OS PRIORITÁRIOS. </a:t>
            </a: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BC3F9E89-A67A-2CA9-CC73-9D991184820B}"/>
              </a:ext>
            </a:extLst>
          </p:cNvPr>
          <p:cNvSpPr/>
          <p:nvPr/>
        </p:nvSpPr>
        <p:spPr>
          <a:xfrm>
            <a:off x="5979278" y="370336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4551981C-0B94-FBBF-9640-446BCEDB2B63}"/>
              </a:ext>
            </a:extLst>
          </p:cNvPr>
          <p:cNvGrpSpPr/>
          <p:nvPr/>
        </p:nvGrpSpPr>
        <p:grpSpPr>
          <a:xfrm>
            <a:off x="5408992" y="101716"/>
            <a:ext cx="1020718" cy="1020718"/>
            <a:chOff x="5471677" y="370331"/>
            <a:chExt cx="1020718" cy="1020718"/>
          </a:xfrm>
        </p:grpSpPr>
        <p:sp>
          <p:nvSpPr>
            <p:cNvPr id="10" name="object 21">
              <a:extLst>
                <a:ext uri="{FF2B5EF4-FFF2-40B4-BE49-F238E27FC236}">
                  <a16:creationId xmlns:a16="http://schemas.microsoft.com/office/drawing/2014/main" id="{88D07089-91C5-79EE-42D9-E0189B532184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Imagem 29">
              <a:extLst>
                <a:ext uri="{FF2B5EF4-FFF2-40B4-BE49-F238E27FC236}">
                  <a16:creationId xmlns:a16="http://schemas.microsoft.com/office/drawing/2014/main" id="{E2957895-3A40-3516-19BE-B9F591362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15" name="Retângulo 51">
            <a:extLst>
              <a:ext uri="{FF2B5EF4-FFF2-40B4-BE49-F238E27FC236}">
                <a16:creationId xmlns:a16="http://schemas.microsoft.com/office/drawing/2014/main" id="{06AF3EF9-665F-4414-A05B-54A07806755B}"/>
              </a:ext>
            </a:extLst>
          </p:cNvPr>
          <p:cNvSpPr/>
          <p:nvPr/>
        </p:nvSpPr>
        <p:spPr>
          <a:xfrm>
            <a:off x="6408521" y="391111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QUANDO OCORRERAM?</a:t>
            </a:r>
          </a:p>
        </p:txBody>
      </p:sp>
    </p:spTree>
    <p:extLst>
      <p:ext uri="{BB962C8B-B14F-4D97-AF65-F5344CB8AC3E}">
        <p14:creationId xmlns:p14="http://schemas.microsoft.com/office/powerpoint/2010/main" val="208611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20BD6FA-924D-BE85-5EA5-C049F0DE00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/>
          <a:stretch/>
        </p:blipFill>
        <p:spPr>
          <a:xfrm>
            <a:off x="0" y="0"/>
            <a:ext cx="9819844" cy="68580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57AECA06-287D-F630-0C7E-9746BEE2A64A}"/>
              </a:ext>
            </a:extLst>
          </p:cNvPr>
          <p:cNvGrpSpPr/>
          <p:nvPr/>
        </p:nvGrpSpPr>
        <p:grpSpPr>
          <a:xfrm>
            <a:off x="5266690" y="-11702"/>
            <a:ext cx="6920928" cy="6877340"/>
            <a:chOff x="2216138" y="0"/>
            <a:chExt cx="6920928" cy="6877340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7D7A256A-BB6B-7BE5-40E1-98B1627FF584}"/>
                </a:ext>
              </a:extLst>
            </p:cNvPr>
            <p:cNvSpPr/>
            <p:nvPr/>
          </p:nvSpPr>
          <p:spPr>
            <a:xfrm>
              <a:off x="2892490" y="0"/>
              <a:ext cx="6244576" cy="68773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675B00D4-2327-A136-4B40-89439051C1B9}"/>
                </a:ext>
              </a:extLst>
            </p:cNvPr>
            <p:cNvSpPr/>
            <p:nvPr/>
          </p:nvSpPr>
          <p:spPr>
            <a:xfrm>
              <a:off x="2216138" y="4064"/>
              <a:ext cx="2228590" cy="68732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</p:grpSp>
      <p:sp>
        <p:nvSpPr>
          <p:cNvPr id="7" name="CaixaDeTexto 31">
            <a:extLst>
              <a:ext uri="{FF2B5EF4-FFF2-40B4-BE49-F238E27FC236}">
                <a16:creationId xmlns:a16="http://schemas.microsoft.com/office/drawing/2014/main" id="{4A058020-C62C-4227-A593-2031EBE1E4C1}"/>
              </a:ext>
            </a:extLst>
          </p:cNvPr>
          <p:cNvSpPr txBox="1"/>
          <p:nvPr/>
        </p:nvSpPr>
        <p:spPr>
          <a:xfrm>
            <a:off x="587026" y="1686347"/>
            <a:ext cx="347704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PÓS COMITE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92C21060-ADF1-4C3D-B6A6-3821A96CDF41}"/>
              </a:ext>
            </a:extLst>
          </p:cNvPr>
          <p:cNvSpPr txBox="1"/>
          <p:nvPr/>
        </p:nvSpPr>
        <p:spPr>
          <a:xfrm>
            <a:off x="596011" y="4571731"/>
            <a:ext cx="4431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DISCIPLINA PARA EXECUÇÃO</a:t>
            </a:r>
          </a:p>
        </p:txBody>
      </p:sp>
      <p:sp>
        <p:nvSpPr>
          <p:cNvPr id="18" name="Retângulo 54">
            <a:extLst>
              <a:ext uri="{FF2B5EF4-FFF2-40B4-BE49-F238E27FC236}">
                <a16:creationId xmlns:a16="http://schemas.microsoft.com/office/drawing/2014/main" id="{42FF62FF-E32A-4889-B9C8-DD39039C0BDA}"/>
              </a:ext>
            </a:extLst>
          </p:cNvPr>
          <p:cNvSpPr/>
          <p:nvPr/>
        </p:nvSpPr>
        <p:spPr>
          <a:xfrm>
            <a:off x="6309600" y="977851"/>
            <a:ext cx="5430832" cy="109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E-MAIL – franquias.farma@linx.com.br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WHATSAPP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OUTROS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Enviar </a:t>
            </a: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o mailing para o Marcelo Cunha.</a:t>
            </a: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Retângulo 15">
            <a:extLst>
              <a:ext uri="{FF2B5EF4-FFF2-40B4-BE49-F238E27FC236}">
                <a16:creationId xmlns:a16="http://schemas.microsoft.com/office/drawing/2014/main" id="{FFFD4062-007E-BC07-7BB6-3386DF2D636E}"/>
              </a:ext>
            </a:extLst>
          </p:cNvPr>
          <p:cNvSpPr/>
          <p:nvPr/>
        </p:nvSpPr>
        <p:spPr>
          <a:xfrm rot="5400000" flipH="1">
            <a:off x="1503359" y="-365957"/>
            <a:ext cx="47533" cy="330180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7" name="Imagem 57" descr="Ícone&#10;&#10;Descrição gerada automaticamente">
            <a:extLst>
              <a:ext uri="{FF2B5EF4-FFF2-40B4-BE49-F238E27FC236}">
                <a16:creationId xmlns:a16="http://schemas.microsoft.com/office/drawing/2014/main" id="{858FD60F-610A-EB0C-BB91-5DFD90019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250" y="638951"/>
            <a:ext cx="1483178" cy="1117147"/>
          </a:xfrm>
          <a:prstGeom prst="rect">
            <a:avLst/>
          </a:prstGeom>
        </p:spPr>
      </p:pic>
      <p:pic>
        <p:nvPicPr>
          <p:cNvPr id="21" name="Gráfico 20">
            <a:extLst>
              <a:ext uri="{FF2B5EF4-FFF2-40B4-BE49-F238E27FC236}">
                <a16:creationId xmlns:a16="http://schemas.microsoft.com/office/drawing/2014/main" id="{F4C7468D-8DC2-5200-D9DE-5AEDCEC34F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147803"/>
            <a:ext cx="1165147" cy="1160909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EEEA9E4A-46EB-3A11-56D2-E760515539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6374920"/>
            <a:ext cx="1165147" cy="1160909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CC073DC-466C-6095-A9A5-145A49524175}"/>
              </a:ext>
            </a:extLst>
          </p:cNvPr>
          <p:cNvSpPr txBox="1"/>
          <p:nvPr/>
        </p:nvSpPr>
        <p:spPr>
          <a:xfrm>
            <a:off x="596011" y="3071701"/>
            <a:ext cx="37980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COMPARTILHAR </a:t>
            </a:r>
            <a:r>
              <a:rPr lang="pt-BR">
                <a:solidFill>
                  <a:prstClr val="white"/>
                </a:solidFill>
                <a:latin typeface="Dosis" pitchFamily="2" charset="0"/>
              </a:rPr>
              <a:t>A</a:t>
            </a: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S DECISÕES E </a:t>
            </a:r>
            <a:r>
              <a:rPr lang="pt-BR">
                <a:solidFill>
                  <a:prstClr val="white"/>
                </a:solidFill>
                <a:latin typeface="Dosis" pitchFamily="2" charset="0"/>
              </a:rPr>
              <a:t>A</a:t>
            </a: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ÇÕES PROMOVIDAS, DISCUTIDAS E COMPARTILHADAS NO COMITÊ.</a:t>
            </a: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BC3F9E89-A67A-2CA9-CC73-9D991184820B}"/>
              </a:ext>
            </a:extLst>
          </p:cNvPr>
          <p:cNvSpPr/>
          <p:nvPr/>
        </p:nvSpPr>
        <p:spPr>
          <a:xfrm>
            <a:off x="5979278" y="370336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4551981C-0B94-FBBF-9640-446BCEDB2B63}"/>
              </a:ext>
            </a:extLst>
          </p:cNvPr>
          <p:cNvGrpSpPr/>
          <p:nvPr/>
        </p:nvGrpSpPr>
        <p:grpSpPr>
          <a:xfrm>
            <a:off x="5408992" y="101716"/>
            <a:ext cx="1020718" cy="1020718"/>
            <a:chOff x="5471677" y="370331"/>
            <a:chExt cx="1020718" cy="1020718"/>
          </a:xfrm>
        </p:grpSpPr>
        <p:sp>
          <p:nvSpPr>
            <p:cNvPr id="10" name="object 21">
              <a:extLst>
                <a:ext uri="{FF2B5EF4-FFF2-40B4-BE49-F238E27FC236}">
                  <a16:creationId xmlns:a16="http://schemas.microsoft.com/office/drawing/2014/main" id="{88D07089-91C5-79EE-42D9-E0189B532184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Imagem 29">
              <a:extLst>
                <a:ext uri="{FF2B5EF4-FFF2-40B4-BE49-F238E27FC236}">
                  <a16:creationId xmlns:a16="http://schemas.microsoft.com/office/drawing/2014/main" id="{E2957895-3A40-3516-19BE-B9F591362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15" name="Retângulo 51">
            <a:extLst>
              <a:ext uri="{FF2B5EF4-FFF2-40B4-BE49-F238E27FC236}">
                <a16:creationId xmlns:a16="http://schemas.microsoft.com/office/drawing/2014/main" id="{06AF3EF9-665F-4414-A05B-54A07806755B}"/>
              </a:ext>
            </a:extLst>
          </p:cNvPr>
          <p:cNvSpPr/>
          <p:nvPr/>
        </p:nvSpPr>
        <p:spPr>
          <a:xfrm>
            <a:off x="6408521" y="391111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>
                <a:solidFill>
                  <a:prstClr val="white"/>
                </a:solidFill>
                <a:latin typeface="Dosis ExtraBold" panose="02010903020202060003" pitchFamily="2" charset="0"/>
                <a:sym typeface="Dosis"/>
              </a:rPr>
              <a:t>AÇÕES DE DIVULGAÇÃO</a:t>
            </a:r>
            <a:endParaRPr kumimoji="0" lang="pt-BR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anose="02010903020202060003" pitchFamily="2" charset="0"/>
              <a:ea typeface="+mn-ea"/>
              <a:cs typeface="+mn-c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54019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20BD6FA-924D-BE85-5EA5-C049F0DE00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/>
          <a:stretch/>
        </p:blipFill>
        <p:spPr>
          <a:xfrm>
            <a:off x="0" y="0"/>
            <a:ext cx="9819844" cy="68580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57AECA06-287D-F630-0C7E-9746BEE2A64A}"/>
              </a:ext>
            </a:extLst>
          </p:cNvPr>
          <p:cNvGrpSpPr/>
          <p:nvPr/>
        </p:nvGrpSpPr>
        <p:grpSpPr>
          <a:xfrm>
            <a:off x="5271072" y="-9670"/>
            <a:ext cx="6920928" cy="6877340"/>
            <a:chOff x="2216138" y="0"/>
            <a:chExt cx="6920928" cy="6877340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7D7A256A-BB6B-7BE5-40E1-98B1627FF584}"/>
                </a:ext>
              </a:extLst>
            </p:cNvPr>
            <p:cNvSpPr/>
            <p:nvPr/>
          </p:nvSpPr>
          <p:spPr>
            <a:xfrm>
              <a:off x="2892490" y="0"/>
              <a:ext cx="6244576" cy="68773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675B00D4-2327-A136-4B40-89439051C1B9}"/>
                </a:ext>
              </a:extLst>
            </p:cNvPr>
            <p:cNvSpPr/>
            <p:nvPr/>
          </p:nvSpPr>
          <p:spPr>
            <a:xfrm>
              <a:off x="2216138" y="4064"/>
              <a:ext cx="2228590" cy="68732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</p:grpSp>
      <p:sp>
        <p:nvSpPr>
          <p:cNvPr id="7" name="CaixaDeTexto 31">
            <a:extLst>
              <a:ext uri="{FF2B5EF4-FFF2-40B4-BE49-F238E27FC236}">
                <a16:creationId xmlns:a16="http://schemas.microsoft.com/office/drawing/2014/main" id="{4A058020-C62C-4227-A593-2031EBE1E4C1}"/>
              </a:ext>
            </a:extLst>
          </p:cNvPr>
          <p:cNvSpPr txBox="1"/>
          <p:nvPr/>
        </p:nvSpPr>
        <p:spPr>
          <a:xfrm>
            <a:off x="587026" y="1686347"/>
            <a:ext cx="347704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PAUTA LIVRE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92C21060-ADF1-4C3D-B6A6-3821A96CDF41}"/>
              </a:ext>
            </a:extLst>
          </p:cNvPr>
          <p:cNvSpPr txBox="1"/>
          <p:nvPr/>
        </p:nvSpPr>
        <p:spPr>
          <a:xfrm>
            <a:off x="596011" y="4571731"/>
            <a:ext cx="4431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DISCIPLINA PARA EXECUÇÃO</a:t>
            </a:r>
          </a:p>
        </p:txBody>
      </p:sp>
      <p:sp>
        <p:nvSpPr>
          <p:cNvPr id="18" name="Retângulo 54">
            <a:extLst>
              <a:ext uri="{FF2B5EF4-FFF2-40B4-BE49-F238E27FC236}">
                <a16:creationId xmlns:a16="http://schemas.microsoft.com/office/drawing/2014/main" id="{42FF62FF-E32A-4889-B9C8-DD39039C0BDA}"/>
              </a:ext>
            </a:extLst>
          </p:cNvPr>
          <p:cNvSpPr/>
          <p:nvPr/>
        </p:nvSpPr>
        <p:spPr>
          <a:xfrm>
            <a:off x="6309600" y="977851"/>
            <a:ext cx="5430832" cy="82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Silo – grupo no </a:t>
            </a: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T</a:t>
            </a:r>
            <a:r>
              <a:rPr kumimoji="0" lang="pt-BR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eams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tem </a:t>
            </a:r>
            <a:r>
              <a:rPr kumimoji="0" lang="pt-BR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co</a:t>
            </a:r>
            <a:r>
              <a:rPr lang="pt-BR" sz="1400" i="1" dirty="0" err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ntribuído</a:t>
            </a: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 nas soluções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Após atualização do </a:t>
            </a:r>
            <a:r>
              <a:rPr kumimoji="0" lang="pt-BR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Imendes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todos os produtos isentos.</a:t>
            </a: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Terça-Feira dia 07/06 – </a:t>
            </a:r>
            <a:r>
              <a:rPr lang="pt-BR" sz="1400" i="1" dirty="0" err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report</a:t>
            </a: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 Carlos (Phoenix).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</a:t>
            </a:r>
          </a:p>
        </p:txBody>
      </p:sp>
      <p:sp>
        <p:nvSpPr>
          <p:cNvPr id="52" name="Retângulo 15">
            <a:extLst>
              <a:ext uri="{FF2B5EF4-FFF2-40B4-BE49-F238E27FC236}">
                <a16:creationId xmlns:a16="http://schemas.microsoft.com/office/drawing/2014/main" id="{FFFD4062-007E-BC07-7BB6-3386DF2D636E}"/>
              </a:ext>
            </a:extLst>
          </p:cNvPr>
          <p:cNvSpPr/>
          <p:nvPr/>
        </p:nvSpPr>
        <p:spPr>
          <a:xfrm rot="5400000" flipH="1">
            <a:off x="1503359" y="-365957"/>
            <a:ext cx="47533" cy="330180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7" name="Imagem 57" descr="Ícone&#10;&#10;Descrição gerada automaticamente">
            <a:extLst>
              <a:ext uri="{FF2B5EF4-FFF2-40B4-BE49-F238E27FC236}">
                <a16:creationId xmlns:a16="http://schemas.microsoft.com/office/drawing/2014/main" id="{858FD60F-610A-EB0C-BB91-5DFD90019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250" y="638951"/>
            <a:ext cx="1483178" cy="1117147"/>
          </a:xfrm>
          <a:prstGeom prst="rect">
            <a:avLst/>
          </a:prstGeom>
        </p:spPr>
      </p:pic>
      <p:pic>
        <p:nvPicPr>
          <p:cNvPr id="21" name="Gráfico 20">
            <a:extLst>
              <a:ext uri="{FF2B5EF4-FFF2-40B4-BE49-F238E27FC236}">
                <a16:creationId xmlns:a16="http://schemas.microsoft.com/office/drawing/2014/main" id="{F4C7468D-8DC2-5200-D9DE-5AEDCEC34F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147803"/>
            <a:ext cx="1165147" cy="1160909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EEEA9E4A-46EB-3A11-56D2-E760515539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6374920"/>
            <a:ext cx="1165147" cy="1160909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CC073DC-466C-6095-A9A5-145A49524175}"/>
              </a:ext>
            </a:extLst>
          </p:cNvPr>
          <p:cNvSpPr txBox="1"/>
          <p:nvPr/>
        </p:nvSpPr>
        <p:spPr>
          <a:xfrm>
            <a:off x="596011" y="3071701"/>
            <a:ext cx="37980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COMPARTILHAR </a:t>
            </a:r>
            <a:r>
              <a:rPr lang="pt-BR">
                <a:solidFill>
                  <a:prstClr val="white"/>
                </a:solidFill>
                <a:latin typeface="Dosis" pitchFamily="2" charset="0"/>
              </a:rPr>
              <a:t>A</a:t>
            </a: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S DECISÕES E </a:t>
            </a:r>
            <a:r>
              <a:rPr lang="pt-BR">
                <a:solidFill>
                  <a:prstClr val="white"/>
                </a:solidFill>
                <a:latin typeface="Dosis" pitchFamily="2" charset="0"/>
              </a:rPr>
              <a:t>A</a:t>
            </a: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ÇÕES PROMOVIDAS, DISCUTIDAS E COMPARTILHADAS NO COMITÊ.</a:t>
            </a: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BC3F9E89-A67A-2CA9-CC73-9D991184820B}"/>
              </a:ext>
            </a:extLst>
          </p:cNvPr>
          <p:cNvSpPr/>
          <p:nvPr/>
        </p:nvSpPr>
        <p:spPr>
          <a:xfrm>
            <a:off x="5979278" y="370336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4551981C-0B94-FBBF-9640-446BCEDB2B63}"/>
              </a:ext>
            </a:extLst>
          </p:cNvPr>
          <p:cNvGrpSpPr/>
          <p:nvPr/>
        </p:nvGrpSpPr>
        <p:grpSpPr>
          <a:xfrm>
            <a:off x="5408992" y="101716"/>
            <a:ext cx="1020718" cy="1020718"/>
            <a:chOff x="5471677" y="370331"/>
            <a:chExt cx="1020718" cy="1020718"/>
          </a:xfrm>
        </p:grpSpPr>
        <p:sp>
          <p:nvSpPr>
            <p:cNvPr id="10" name="object 21">
              <a:extLst>
                <a:ext uri="{FF2B5EF4-FFF2-40B4-BE49-F238E27FC236}">
                  <a16:creationId xmlns:a16="http://schemas.microsoft.com/office/drawing/2014/main" id="{88D07089-91C5-79EE-42D9-E0189B532184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Imagem 29">
              <a:extLst>
                <a:ext uri="{FF2B5EF4-FFF2-40B4-BE49-F238E27FC236}">
                  <a16:creationId xmlns:a16="http://schemas.microsoft.com/office/drawing/2014/main" id="{E2957895-3A40-3516-19BE-B9F591362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15" name="Retângulo 51">
            <a:extLst>
              <a:ext uri="{FF2B5EF4-FFF2-40B4-BE49-F238E27FC236}">
                <a16:creationId xmlns:a16="http://schemas.microsoft.com/office/drawing/2014/main" id="{06AF3EF9-665F-4414-A05B-54A07806755B}"/>
              </a:ext>
            </a:extLst>
          </p:cNvPr>
          <p:cNvSpPr/>
          <p:nvPr/>
        </p:nvSpPr>
        <p:spPr>
          <a:xfrm>
            <a:off x="6408521" y="391111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TEMAS</a:t>
            </a:r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28246E79-B17D-5EA2-71FE-FD3C014B36D7}"/>
              </a:ext>
            </a:extLst>
          </p:cNvPr>
          <p:cNvSpPr/>
          <p:nvPr/>
        </p:nvSpPr>
        <p:spPr>
          <a:xfrm>
            <a:off x="6025151" y="2078374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569E799-6652-99A7-CDF3-1DCB41CAC079}"/>
              </a:ext>
            </a:extLst>
          </p:cNvPr>
          <p:cNvGrpSpPr/>
          <p:nvPr/>
        </p:nvGrpSpPr>
        <p:grpSpPr>
          <a:xfrm>
            <a:off x="5454865" y="1809754"/>
            <a:ext cx="1020718" cy="1020718"/>
            <a:chOff x="5471677" y="370331"/>
            <a:chExt cx="1020718" cy="1020718"/>
          </a:xfrm>
        </p:grpSpPr>
        <p:sp>
          <p:nvSpPr>
            <p:cNvPr id="13" name="object 21">
              <a:extLst>
                <a:ext uri="{FF2B5EF4-FFF2-40B4-BE49-F238E27FC236}">
                  <a16:creationId xmlns:a16="http://schemas.microsoft.com/office/drawing/2014/main" id="{EC14AF8C-1F46-C488-B38A-3405C4DB0A83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Imagem 29">
              <a:extLst>
                <a:ext uri="{FF2B5EF4-FFF2-40B4-BE49-F238E27FC236}">
                  <a16:creationId xmlns:a16="http://schemas.microsoft.com/office/drawing/2014/main" id="{695DF0CC-A480-DCD5-FA90-AE79E9C70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16" name="Retângulo 51">
            <a:extLst>
              <a:ext uri="{FF2B5EF4-FFF2-40B4-BE49-F238E27FC236}">
                <a16:creationId xmlns:a16="http://schemas.microsoft.com/office/drawing/2014/main" id="{9EDA1A8F-807C-488F-0EE0-D279C6FAA3EE}"/>
              </a:ext>
            </a:extLst>
          </p:cNvPr>
          <p:cNvSpPr/>
          <p:nvPr/>
        </p:nvSpPr>
        <p:spPr>
          <a:xfrm>
            <a:off x="6385367" y="2124759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TEMA</a:t>
            </a:r>
            <a:r>
              <a:rPr lang="pt-BR" sz="2400" dirty="0">
                <a:solidFill>
                  <a:prstClr val="white"/>
                </a:solidFill>
                <a:latin typeface="Dosis ExtraBold" panose="02010903020202060003" pitchFamily="2" charset="0"/>
                <a:sym typeface="Dosis"/>
              </a:rPr>
              <a:t> - TECNICO</a:t>
            </a: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anose="02010903020202060003" pitchFamily="2" charset="0"/>
              <a:ea typeface="+mn-ea"/>
              <a:cs typeface="+mn-cs"/>
              <a:sym typeface="Dosis"/>
            </a:endParaRPr>
          </a:p>
        </p:txBody>
      </p:sp>
      <p:sp>
        <p:nvSpPr>
          <p:cNvPr id="17" name="Retângulo 54">
            <a:extLst>
              <a:ext uri="{FF2B5EF4-FFF2-40B4-BE49-F238E27FC236}">
                <a16:creationId xmlns:a16="http://schemas.microsoft.com/office/drawing/2014/main" id="{02D61ADE-CD42-3D59-895B-1F092AB185AA}"/>
              </a:ext>
            </a:extLst>
          </p:cNvPr>
          <p:cNvSpPr/>
          <p:nvPr/>
        </p:nvSpPr>
        <p:spPr>
          <a:xfrm>
            <a:off x="6385367" y="2788874"/>
            <a:ext cx="5430832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Suporte transbordar os Bugs de versões encontrados para as Franquias (N2 já possui este conhecimento).</a:t>
            </a: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Eduardo (Já falou com o Delanez – Terça-Feira 07/06)</a:t>
            </a:r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BEDB623E-A639-C192-A246-4C3C1A4D735D}"/>
              </a:ext>
            </a:extLst>
          </p:cNvPr>
          <p:cNvSpPr/>
          <p:nvPr/>
        </p:nvSpPr>
        <p:spPr>
          <a:xfrm>
            <a:off x="6096000" y="3893945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1E9F59D5-615F-9B7F-1824-C617315C87D1}"/>
              </a:ext>
            </a:extLst>
          </p:cNvPr>
          <p:cNvGrpSpPr/>
          <p:nvPr/>
        </p:nvGrpSpPr>
        <p:grpSpPr>
          <a:xfrm>
            <a:off x="5525714" y="3625325"/>
            <a:ext cx="1020718" cy="1020718"/>
            <a:chOff x="5471677" y="370331"/>
            <a:chExt cx="1020718" cy="1020718"/>
          </a:xfrm>
        </p:grpSpPr>
        <p:sp>
          <p:nvSpPr>
            <p:cNvPr id="25" name="object 21">
              <a:extLst>
                <a:ext uri="{FF2B5EF4-FFF2-40B4-BE49-F238E27FC236}">
                  <a16:creationId xmlns:a16="http://schemas.microsoft.com/office/drawing/2014/main" id="{2FE878E4-7BDD-5004-D421-6ED01CD8EDF7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6" name="Imagem 29">
              <a:extLst>
                <a:ext uri="{FF2B5EF4-FFF2-40B4-BE49-F238E27FC236}">
                  <a16:creationId xmlns:a16="http://schemas.microsoft.com/office/drawing/2014/main" id="{97B9BC88-E055-B5D7-386A-A2BDD4C0CC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27" name="Retângulo 51">
            <a:extLst>
              <a:ext uri="{FF2B5EF4-FFF2-40B4-BE49-F238E27FC236}">
                <a16:creationId xmlns:a16="http://schemas.microsoft.com/office/drawing/2014/main" id="{1E55A30C-956B-6CEB-AAEC-FA10C1E7521B}"/>
              </a:ext>
            </a:extLst>
          </p:cNvPr>
          <p:cNvSpPr/>
          <p:nvPr/>
        </p:nvSpPr>
        <p:spPr>
          <a:xfrm>
            <a:off x="6573257" y="3935495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PRÓXIMA REUNIÃO</a:t>
            </a:r>
          </a:p>
        </p:txBody>
      </p:sp>
      <p:sp>
        <p:nvSpPr>
          <p:cNvPr id="28" name="Retângulo 54">
            <a:extLst>
              <a:ext uri="{FF2B5EF4-FFF2-40B4-BE49-F238E27FC236}">
                <a16:creationId xmlns:a16="http://schemas.microsoft.com/office/drawing/2014/main" id="{51FEC818-7159-8073-0021-492DFDAB7757}"/>
              </a:ext>
            </a:extLst>
          </p:cNvPr>
          <p:cNvSpPr/>
          <p:nvPr/>
        </p:nvSpPr>
        <p:spPr>
          <a:xfrm>
            <a:off x="6278187" y="4657908"/>
            <a:ext cx="543083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b="1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05 de Julho </a:t>
            </a: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Quarta-Feira às 11hs.</a:t>
            </a: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90261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Icon&#10;&#10;Description automatically generated">
            <a:extLst>
              <a:ext uri="{FF2B5EF4-FFF2-40B4-BE49-F238E27FC236}">
                <a16:creationId xmlns:a16="http://schemas.microsoft.com/office/drawing/2014/main" id="{D82D3BB7-BA4C-CE00-E764-6A61121154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64" y="4144529"/>
            <a:ext cx="2422667" cy="1435924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414DF78A-A98A-5EBA-10CE-AF3058F6ED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16535" y="5186329"/>
            <a:ext cx="1377347" cy="1372338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E0872814-2B02-C6AC-A7F8-2D001585A7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35450" y="298266"/>
            <a:ext cx="1377347" cy="1372338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FAE4AC53-B6BB-36E4-F2F6-2BDE131CFF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928596" y="4813652"/>
            <a:ext cx="2963547" cy="75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2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ângulo: Cantos Arredondados 3">
            <a:extLst>
              <a:ext uri="{FF2B5EF4-FFF2-40B4-BE49-F238E27FC236}">
                <a16:creationId xmlns:a16="http://schemas.microsoft.com/office/drawing/2014/main" id="{D934139B-F888-4F1C-8492-4ACF60900AD2}"/>
              </a:ext>
            </a:extLst>
          </p:cNvPr>
          <p:cNvSpPr/>
          <p:nvPr/>
        </p:nvSpPr>
        <p:spPr>
          <a:xfrm>
            <a:off x="2959449" y="129013"/>
            <a:ext cx="6471250" cy="1719253"/>
          </a:xfrm>
          <a:prstGeom prst="roundRect">
            <a:avLst>
              <a:gd name="adj" fmla="val 20747"/>
            </a:avLst>
          </a:prstGeom>
          <a:noFill/>
          <a:ln w="38100">
            <a:solidFill>
              <a:srgbClr val="4141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922F0433-4294-4CEA-847A-1B4B9739C855}"/>
              </a:ext>
            </a:extLst>
          </p:cNvPr>
          <p:cNvSpPr/>
          <p:nvPr/>
        </p:nvSpPr>
        <p:spPr>
          <a:xfrm>
            <a:off x="2959449" y="90071"/>
            <a:ext cx="647125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Alavancas 2023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7666E2F8-612D-41FC-A8B4-1C61DB1AF59F}"/>
              </a:ext>
            </a:extLst>
          </p:cNvPr>
          <p:cNvSpPr/>
          <p:nvPr/>
        </p:nvSpPr>
        <p:spPr>
          <a:xfrm>
            <a:off x="2346973" y="644069"/>
            <a:ext cx="7763372" cy="553998"/>
          </a:xfrm>
          <a:prstGeom prst="roundRect">
            <a:avLst>
              <a:gd name="adj" fmla="val 5000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tângulo 38">
            <a:extLst>
              <a:ext uri="{FF2B5EF4-FFF2-40B4-BE49-F238E27FC236}">
                <a16:creationId xmlns:a16="http://schemas.microsoft.com/office/drawing/2014/main" id="{E2E23185-AF8C-42D5-B99A-BA9A67263FF3}"/>
              </a:ext>
            </a:extLst>
          </p:cNvPr>
          <p:cNvSpPr/>
          <p:nvPr/>
        </p:nvSpPr>
        <p:spPr>
          <a:xfrm>
            <a:off x="2353139" y="701040"/>
            <a:ext cx="776337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Arial" panose="020B0604020202020204" pitchFamily="34" charset="0"/>
              </a:rPr>
              <a:t>Ser a plataforma de Software que move o varejo de ponta </a:t>
            </a:r>
            <a:r>
              <a:rPr lang="pt-BR" sz="2200" b="1">
                <a:solidFill>
                  <a:prstClr val="white"/>
                </a:solidFill>
                <a:latin typeface="Dosis" panose="02010503020202060003" pitchFamily="2" charset="0"/>
                <a:cs typeface="Arial" panose="020B0604020202020204" pitchFamily="34" charset="0"/>
              </a:rPr>
              <a:t>a</a:t>
            </a:r>
            <a:r>
              <a:rPr kumimoji="0" lang="pt-BR" sz="2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Arial" panose="020B0604020202020204" pitchFamily="34" charset="0"/>
              </a:rPr>
              <a:t> ponta</a:t>
            </a:r>
          </a:p>
        </p:txBody>
      </p:sp>
      <p:sp>
        <p:nvSpPr>
          <p:cNvPr id="29" name="Texto Explicativo: Seta para Cima 28">
            <a:extLst>
              <a:ext uri="{FF2B5EF4-FFF2-40B4-BE49-F238E27FC236}">
                <a16:creationId xmlns:a16="http://schemas.microsoft.com/office/drawing/2014/main" id="{1E01E474-6695-76EE-2526-14BAE79DBAEE}"/>
              </a:ext>
            </a:extLst>
          </p:cNvPr>
          <p:cNvSpPr/>
          <p:nvPr/>
        </p:nvSpPr>
        <p:spPr>
          <a:xfrm>
            <a:off x="0" y="1238170"/>
            <a:ext cx="12169884" cy="1220191"/>
          </a:xfrm>
          <a:prstGeom prst="upArrowCallout">
            <a:avLst/>
          </a:prstGeom>
          <a:solidFill>
            <a:srgbClr val="C9B7D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ED23FD52-63EC-16B0-50ED-999EF7945945}"/>
              </a:ext>
            </a:extLst>
          </p:cNvPr>
          <p:cNvSpPr txBox="1"/>
          <p:nvPr/>
        </p:nvSpPr>
        <p:spPr>
          <a:xfrm>
            <a:off x="-62902" y="1408780"/>
            <a:ext cx="1074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Prioridades </a:t>
            </a:r>
          </a:p>
        </p:txBody>
      </p:sp>
      <p:sp>
        <p:nvSpPr>
          <p:cNvPr id="202" name="Rectangle: Rounded Corners 14">
            <a:extLst>
              <a:ext uri="{FF2B5EF4-FFF2-40B4-BE49-F238E27FC236}">
                <a16:creationId xmlns:a16="http://schemas.microsoft.com/office/drawing/2014/main" id="{451B1ECB-CFAE-E866-7107-FE50A05B2CDC}"/>
              </a:ext>
            </a:extLst>
          </p:cNvPr>
          <p:cNvSpPr/>
          <p:nvPr/>
        </p:nvSpPr>
        <p:spPr>
          <a:xfrm>
            <a:off x="159050" y="1814412"/>
            <a:ext cx="1773065" cy="59146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sis" panose="02010503020202060003" pitchFamily="2" charset="0"/>
                <a:ea typeface="Verdana"/>
                <a:cs typeface="Segoe UI Light"/>
              </a:rPr>
              <a:t>CRESCER</a:t>
            </a:r>
          </a:p>
        </p:txBody>
      </p:sp>
      <p:sp>
        <p:nvSpPr>
          <p:cNvPr id="206" name="Rectangle: Rounded Corners 14">
            <a:extLst>
              <a:ext uri="{FF2B5EF4-FFF2-40B4-BE49-F238E27FC236}">
                <a16:creationId xmlns:a16="http://schemas.microsoft.com/office/drawing/2014/main" id="{BC66FF76-534A-0F4A-AA4B-D2258E483A95}"/>
              </a:ext>
            </a:extLst>
          </p:cNvPr>
          <p:cNvSpPr/>
          <p:nvPr/>
        </p:nvSpPr>
        <p:spPr>
          <a:xfrm>
            <a:off x="2195748" y="1830274"/>
            <a:ext cx="1800000" cy="59146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sis" panose="02010503020202060003" pitchFamily="2" charset="0"/>
                <a:ea typeface="Verdana"/>
                <a:cs typeface="Segoe UI Light"/>
              </a:rPr>
              <a:t>CLIENTE</a:t>
            </a:r>
          </a:p>
        </p:txBody>
      </p:sp>
      <p:sp>
        <p:nvSpPr>
          <p:cNvPr id="210" name="Rectangle: Rounded Corners 14">
            <a:extLst>
              <a:ext uri="{FF2B5EF4-FFF2-40B4-BE49-F238E27FC236}">
                <a16:creationId xmlns:a16="http://schemas.microsoft.com/office/drawing/2014/main" id="{FF425524-1EB5-EB35-F635-4E1DEE4229CD}"/>
              </a:ext>
            </a:extLst>
          </p:cNvPr>
          <p:cNvSpPr/>
          <p:nvPr/>
        </p:nvSpPr>
        <p:spPr>
          <a:xfrm>
            <a:off x="4221932" y="1813502"/>
            <a:ext cx="1800000" cy="59146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sis" panose="02010503020202060003" pitchFamily="2" charset="0"/>
                <a:ea typeface="Verdana"/>
                <a:cs typeface="Segoe UI Light"/>
              </a:rPr>
              <a:t>   EFICIÊNCIA</a:t>
            </a:r>
          </a:p>
        </p:txBody>
      </p:sp>
      <p:sp>
        <p:nvSpPr>
          <p:cNvPr id="214" name="Rectangle: Rounded Corners 14">
            <a:extLst>
              <a:ext uri="{FF2B5EF4-FFF2-40B4-BE49-F238E27FC236}">
                <a16:creationId xmlns:a16="http://schemas.microsoft.com/office/drawing/2014/main" id="{06E14C60-A5A7-05FA-2C3E-00BC0A027E6F}"/>
              </a:ext>
            </a:extLst>
          </p:cNvPr>
          <p:cNvSpPr/>
          <p:nvPr/>
        </p:nvSpPr>
        <p:spPr>
          <a:xfrm>
            <a:off x="6271058" y="1812440"/>
            <a:ext cx="1800000" cy="59146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sis" panose="02010503020202060003" pitchFamily="2" charset="0"/>
                <a:ea typeface="Verdana"/>
                <a:cs typeface="Segoe UI Light"/>
              </a:rPr>
              <a:t>   REFERÊNCIA </a:t>
            </a:r>
          </a:p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sis" panose="02010503020202060003" pitchFamily="2" charset="0"/>
                <a:ea typeface="Verdana"/>
                <a:cs typeface="Segoe UI Light"/>
              </a:rPr>
              <a:t>   NO VAREJO</a:t>
            </a:r>
          </a:p>
        </p:txBody>
      </p:sp>
      <p:sp>
        <p:nvSpPr>
          <p:cNvPr id="218" name="Rectangle: Rounded Corners 14">
            <a:extLst>
              <a:ext uri="{FF2B5EF4-FFF2-40B4-BE49-F238E27FC236}">
                <a16:creationId xmlns:a16="http://schemas.microsoft.com/office/drawing/2014/main" id="{ACE20EA2-8541-3C7C-3831-D095D310FF45}"/>
              </a:ext>
            </a:extLst>
          </p:cNvPr>
          <p:cNvSpPr/>
          <p:nvPr/>
        </p:nvSpPr>
        <p:spPr>
          <a:xfrm>
            <a:off x="8237009" y="1787984"/>
            <a:ext cx="1800000" cy="59146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sis" panose="02010503020202060003" pitchFamily="2" charset="0"/>
                <a:ea typeface="Verdana"/>
                <a:cs typeface="Segoe UI Light"/>
              </a:rPr>
              <a:t>   SERVIÇOS</a:t>
            </a:r>
          </a:p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sis" panose="02010503020202060003" pitchFamily="2" charset="0"/>
                <a:ea typeface="Verdana"/>
                <a:cs typeface="Segoe UI Light"/>
              </a:rPr>
              <a:t>   FINANCEIROS</a:t>
            </a:r>
          </a:p>
        </p:txBody>
      </p:sp>
      <p:sp>
        <p:nvSpPr>
          <p:cNvPr id="222" name="Rectangle: Rounded Corners 14">
            <a:extLst>
              <a:ext uri="{FF2B5EF4-FFF2-40B4-BE49-F238E27FC236}">
                <a16:creationId xmlns:a16="http://schemas.microsoft.com/office/drawing/2014/main" id="{C5A59B2A-FB84-EC36-9CC7-08F888DCFF08}"/>
              </a:ext>
            </a:extLst>
          </p:cNvPr>
          <p:cNvSpPr/>
          <p:nvPr/>
        </p:nvSpPr>
        <p:spPr>
          <a:xfrm>
            <a:off x="10251783" y="1787983"/>
            <a:ext cx="1800000" cy="59146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  PESSOAS</a:t>
            </a:r>
          </a:p>
        </p:txBody>
      </p:sp>
      <p:pic>
        <p:nvPicPr>
          <p:cNvPr id="226" name="Google Shape;1069;p116">
            <a:extLst>
              <a:ext uri="{FF2B5EF4-FFF2-40B4-BE49-F238E27FC236}">
                <a16:creationId xmlns:a16="http://schemas.microsoft.com/office/drawing/2014/main" id="{E52FFC0C-633B-0074-341E-DA496DB9E843}"/>
              </a:ext>
            </a:extLst>
          </p:cNvPr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1401" y="172602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1077;p116">
            <a:extLst>
              <a:ext uri="{FF2B5EF4-FFF2-40B4-BE49-F238E27FC236}">
                <a16:creationId xmlns:a16="http://schemas.microsoft.com/office/drawing/2014/main" id="{F704BEDF-DCB5-0EAF-EF67-5543A232B0E8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2301" y="1681940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1150;p120">
            <a:extLst>
              <a:ext uri="{FF2B5EF4-FFF2-40B4-BE49-F238E27FC236}">
                <a16:creationId xmlns:a16="http://schemas.microsoft.com/office/drawing/2014/main" id="{1C0CBF56-7ABA-8DDA-3C2F-5050139B66FA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420" y="1692747"/>
            <a:ext cx="878106" cy="752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1033;p116">
            <a:extLst>
              <a:ext uri="{FF2B5EF4-FFF2-40B4-BE49-F238E27FC236}">
                <a16:creationId xmlns:a16="http://schemas.microsoft.com/office/drawing/2014/main" id="{6526E475-5096-2D55-BA5E-6B1AA7DE6BD9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9999" y="1721765"/>
            <a:ext cx="874254" cy="738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1036;p116">
            <a:extLst>
              <a:ext uri="{FF2B5EF4-FFF2-40B4-BE49-F238E27FC236}">
                <a16:creationId xmlns:a16="http://schemas.microsoft.com/office/drawing/2014/main" id="{79042FC1-9F1D-42A0-572D-708C0F5015BB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014" y="1758382"/>
            <a:ext cx="782820" cy="618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1167;p120">
            <a:extLst>
              <a:ext uri="{FF2B5EF4-FFF2-40B4-BE49-F238E27FC236}">
                <a16:creationId xmlns:a16="http://schemas.microsoft.com/office/drawing/2014/main" id="{AABB1B21-0156-A9AD-B277-7590DBF58AC7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3372" y="1632602"/>
            <a:ext cx="1065489" cy="80588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ela 12">
            <a:extLst>
              <a:ext uri="{FF2B5EF4-FFF2-40B4-BE49-F238E27FC236}">
                <a16:creationId xmlns:a16="http://schemas.microsoft.com/office/drawing/2014/main" id="{35F973F0-F9B7-FF08-CCA4-377316074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32676"/>
              </p:ext>
            </p:extLst>
          </p:nvPr>
        </p:nvGraphicFramePr>
        <p:xfrm>
          <a:off x="159050" y="2558238"/>
          <a:ext cx="11960556" cy="32991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3426">
                  <a:extLst>
                    <a:ext uri="{9D8B030D-6E8A-4147-A177-3AD203B41FA5}">
                      <a16:colId xmlns:a16="http://schemas.microsoft.com/office/drawing/2014/main" val="3592028038"/>
                    </a:ext>
                  </a:extLst>
                </a:gridCol>
                <a:gridCol w="1993426">
                  <a:extLst>
                    <a:ext uri="{9D8B030D-6E8A-4147-A177-3AD203B41FA5}">
                      <a16:colId xmlns:a16="http://schemas.microsoft.com/office/drawing/2014/main" val="2318605395"/>
                    </a:ext>
                  </a:extLst>
                </a:gridCol>
                <a:gridCol w="1993426">
                  <a:extLst>
                    <a:ext uri="{9D8B030D-6E8A-4147-A177-3AD203B41FA5}">
                      <a16:colId xmlns:a16="http://schemas.microsoft.com/office/drawing/2014/main" val="3957861424"/>
                    </a:ext>
                  </a:extLst>
                </a:gridCol>
                <a:gridCol w="1993426">
                  <a:extLst>
                    <a:ext uri="{9D8B030D-6E8A-4147-A177-3AD203B41FA5}">
                      <a16:colId xmlns:a16="http://schemas.microsoft.com/office/drawing/2014/main" val="1802621379"/>
                    </a:ext>
                  </a:extLst>
                </a:gridCol>
                <a:gridCol w="1993426">
                  <a:extLst>
                    <a:ext uri="{9D8B030D-6E8A-4147-A177-3AD203B41FA5}">
                      <a16:colId xmlns:a16="http://schemas.microsoft.com/office/drawing/2014/main" val="2997957080"/>
                    </a:ext>
                  </a:extLst>
                </a:gridCol>
                <a:gridCol w="1993426">
                  <a:extLst>
                    <a:ext uri="{9D8B030D-6E8A-4147-A177-3AD203B41FA5}">
                      <a16:colId xmlns:a16="http://schemas.microsoft.com/office/drawing/2014/main" val="3501193484"/>
                    </a:ext>
                  </a:extLst>
                </a:gridCol>
              </a:tblGrid>
              <a:tr h="625432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u="none" strike="noStrike" noProof="0" err="1">
                          <a:latin typeface="Dosis" panose="02010503020202060003" pitchFamily="2" charset="0"/>
                        </a:rPr>
                        <a:t>Eapandir</a:t>
                      </a: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 Canais e sua performance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Fortalecer o atendimento 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através dos Canais 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Melhorar a gestão pelos Canais</a:t>
                      </a:r>
                    </a:p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u="none" strike="noStrike" noProof="0" err="1">
                          <a:latin typeface="Dosis" panose="02010503020202060003" pitchFamily="2" charset="0"/>
                        </a:rPr>
                        <a:t>SmartPDV</a:t>
                      </a: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Dosis" panose="02010503020202060003" pitchFamily="2" charset="0"/>
                        </a:rPr>
                        <a:t>Ofertar Recebíveis como Meio de Pagamento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pt-BR" sz="1200" b="1">
                          <a:latin typeface="Dosis" panose="02010503020202060003" pitchFamily="2" charset="0"/>
                        </a:rPr>
                        <a:t>Reforçar os valores que nos fazem mover o varejo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216056"/>
                  </a:ext>
                </a:extLst>
              </a:tr>
              <a:tr h="625432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Escalar Cross Sell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Combater o </a:t>
                      </a:r>
                      <a:r>
                        <a:rPr lang="pt-BR" sz="1200" b="1" u="none" strike="noStrike" noProof="0" err="1">
                          <a:latin typeface="Dosis" panose="02010503020202060003" pitchFamily="2" charset="0"/>
                        </a:rPr>
                        <a:t>Churn</a:t>
                      </a: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 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Evoluir na Estratégia de Banking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Promover a </a:t>
                      </a:r>
                      <a:r>
                        <a:rPr lang="pt-BR" sz="1200" b="1" u="none" strike="noStrike" noProof="0" err="1">
                          <a:latin typeface="Dosis" panose="02010503020202060003" pitchFamily="2" charset="0"/>
                        </a:rPr>
                        <a:t>coneaão</a:t>
                      </a: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 das pessoas ao negócio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6848455"/>
                  </a:ext>
                </a:extLst>
              </a:tr>
              <a:tr h="625432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Impulsionar a Prospecção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Melhorar o </a:t>
                      </a:r>
                      <a:r>
                        <a:rPr lang="pt-BR" sz="1200" b="1" u="none" strike="noStrike" noProof="0" err="1">
                          <a:latin typeface="Dosis" panose="02010503020202060003" pitchFamily="2" charset="0"/>
                        </a:rPr>
                        <a:t>Onboarding</a:t>
                      </a: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 do Cliente e </a:t>
                      </a:r>
                      <a:endParaRPr lang="en-US" sz="1200" b="1" u="none" strike="noStrike" noProof="0">
                        <a:latin typeface="Dosis" panose="02010503020202060003" pitchFamily="2" charset="0"/>
                      </a:endParaRPr>
                    </a:p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u="none" strike="noStrike" noProof="0">
                          <a:latin typeface="Dosis" panose="02010503020202060003" pitchFamily="2" charset="0"/>
                        </a:rPr>
                        <a:t>Capacitar as Franquia</a:t>
                      </a:r>
                    </a:p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12594"/>
                  </a:ext>
                </a:extLst>
              </a:tr>
              <a:tr h="625432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986154"/>
                  </a:ext>
                </a:extLst>
              </a:tr>
              <a:tr h="709625"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pt-BR" sz="1200" b="1" u="none" strike="noStrike" noProof="0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1200" b="1">
                        <a:latin typeface="Dosis" panose="02010503020202060003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58002"/>
                  </a:ext>
                </a:extLst>
              </a:tr>
            </a:tbl>
          </a:graphicData>
        </a:graphic>
      </p:graphicFrame>
      <p:cxnSp>
        <p:nvCxnSpPr>
          <p:cNvPr id="28" name="Straight Connector 13">
            <a:extLst>
              <a:ext uri="{FF2B5EF4-FFF2-40B4-BE49-F238E27FC236}">
                <a16:creationId xmlns:a16="http://schemas.microsoft.com/office/drawing/2014/main" id="{09C78E83-3860-F7AD-F209-1AD5B41A9959}"/>
              </a:ext>
            </a:extLst>
          </p:cNvPr>
          <p:cNvCxnSpPr>
            <a:cxnSpLocks/>
          </p:cNvCxnSpPr>
          <p:nvPr/>
        </p:nvCxnSpPr>
        <p:spPr>
          <a:xfrm>
            <a:off x="100719" y="2647606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13">
            <a:extLst>
              <a:ext uri="{FF2B5EF4-FFF2-40B4-BE49-F238E27FC236}">
                <a16:creationId xmlns:a16="http://schemas.microsoft.com/office/drawing/2014/main" id="{45E39CB4-82F6-4C5E-59D5-34658688927C}"/>
              </a:ext>
            </a:extLst>
          </p:cNvPr>
          <p:cNvCxnSpPr>
            <a:cxnSpLocks/>
          </p:cNvCxnSpPr>
          <p:nvPr/>
        </p:nvCxnSpPr>
        <p:spPr>
          <a:xfrm>
            <a:off x="98284" y="3243412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13">
            <a:extLst>
              <a:ext uri="{FF2B5EF4-FFF2-40B4-BE49-F238E27FC236}">
                <a16:creationId xmlns:a16="http://schemas.microsoft.com/office/drawing/2014/main" id="{C4B6021E-A477-5D0C-F84A-0A7BF04F4877}"/>
              </a:ext>
            </a:extLst>
          </p:cNvPr>
          <p:cNvCxnSpPr>
            <a:cxnSpLocks/>
          </p:cNvCxnSpPr>
          <p:nvPr/>
        </p:nvCxnSpPr>
        <p:spPr>
          <a:xfrm>
            <a:off x="100919" y="3864004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13">
            <a:extLst>
              <a:ext uri="{FF2B5EF4-FFF2-40B4-BE49-F238E27FC236}">
                <a16:creationId xmlns:a16="http://schemas.microsoft.com/office/drawing/2014/main" id="{F0295DC2-E326-6AC2-CF95-8B5CF285A68C}"/>
              </a:ext>
            </a:extLst>
          </p:cNvPr>
          <p:cNvCxnSpPr>
            <a:cxnSpLocks/>
          </p:cNvCxnSpPr>
          <p:nvPr/>
        </p:nvCxnSpPr>
        <p:spPr>
          <a:xfrm>
            <a:off x="2134387" y="2647606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13">
            <a:extLst>
              <a:ext uri="{FF2B5EF4-FFF2-40B4-BE49-F238E27FC236}">
                <a16:creationId xmlns:a16="http://schemas.microsoft.com/office/drawing/2014/main" id="{43316FFA-A5F4-F52C-4AB7-97A1948CF295}"/>
              </a:ext>
            </a:extLst>
          </p:cNvPr>
          <p:cNvCxnSpPr>
            <a:cxnSpLocks/>
          </p:cNvCxnSpPr>
          <p:nvPr/>
        </p:nvCxnSpPr>
        <p:spPr>
          <a:xfrm>
            <a:off x="2131952" y="3243412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13">
            <a:extLst>
              <a:ext uri="{FF2B5EF4-FFF2-40B4-BE49-F238E27FC236}">
                <a16:creationId xmlns:a16="http://schemas.microsoft.com/office/drawing/2014/main" id="{6BD660F1-D154-583F-2D79-1714CD976C71}"/>
              </a:ext>
            </a:extLst>
          </p:cNvPr>
          <p:cNvCxnSpPr>
            <a:cxnSpLocks/>
          </p:cNvCxnSpPr>
          <p:nvPr/>
        </p:nvCxnSpPr>
        <p:spPr>
          <a:xfrm>
            <a:off x="4112159" y="2647606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13">
            <a:extLst>
              <a:ext uri="{FF2B5EF4-FFF2-40B4-BE49-F238E27FC236}">
                <a16:creationId xmlns:a16="http://schemas.microsoft.com/office/drawing/2014/main" id="{4D3E9890-A786-9979-3064-5353628D3AF0}"/>
              </a:ext>
            </a:extLst>
          </p:cNvPr>
          <p:cNvCxnSpPr>
            <a:cxnSpLocks/>
          </p:cNvCxnSpPr>
          <p:nvPr/>
        </p:nvCxnSpPr>
        <p:spPr>
          <a:xfrm>
            <a:off x="2126603" y="3877218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13">
            <a:extLst>
              <a:ext uri="{FF2B5EF4-FFF2-40B4-BE49-F238E27FC236}">
                <a16:creationId xmlns:a16="http://schemas.microsoft.com/office/drawing/2014/main" id="{AE25AA4A-0A10-D36C-3A56-1572B6A57637}"/>
              </a:ext>
            </a:extLst>
          </p:cNvPr>
          <p:cNvCxnSpPr>
            <a:cxnSpLocks/>
          </p:cNvCxnSpPr>
          <p:nvPr/>
        </p:nvCxnSpPr>
        <p:spPr>
          <a:xfrm>
            <a:off x="6130308" y="2647606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13">
            <a:extLst>
              <a:ext uri="{FF2B5EF4-FFF2-40B4-BE49-F238E27FC236}">
                <a16:creationId xmlns:a16="http://schemas.microsoft.com/office/drawing/2014/main" id="{9CFC180F-7AB8-5288-B6A6-683CBDD8986A}"/>
              </a:ext>
            </a:extLst>
          </p:cNvPr>
          <p:cNvCxnSpPr>
            <a:cxnSpLocks/>
          </p:cNvCxnSpPr>
          <p:nvPr/>
        </p:nvCxnSpPr>
        <p:spPr>
          <a:xfrm>
            <a:off x="8119647" y="2645240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13">
            <a:extLst>
              <a:ext uri="{FF2B5EF4-FFF2-40B4-BE49-F238E27FC236}">
                <a16:creationId xmlns:a16="http://schemas.microsoft.com/office/drawing/2014/main" id="{5D34F3B1-35E3-0809-CBAA-DB61E591C451}"/>
              </a:ext>
            </a:extLst>
          </p:cNvPr>
          <p:cNvCxnSpPr>
            <a:cxnSpLocks/>
          </p:cNvCxnSpPr>
          <p:nvPr/>
        </p:nvCxnSpPr>
        <p:spPr>
          <a:xfrm>
            <a:off x="8117212" y="3241046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13">
            <a:extLst>
              <a:ext uri="{FF2B5EF4-FFF2-40B4-BE49-F238E27FC236}">
                <a16:creationId xmlns:a16="http://schemas.microsoft.com/office/drawing/2014/main" id="{756CED5E-8DA9-70B9-804F-2F2461E48EA0}"/>
              </a:ext>
            </a:extLst>
          </p:cNvPr>
          <p:cNvCxnSpPr>
            <a:cxnSpLocks/>
          </p:cNvCxnSpPr>
          <p:nvPr/>
        </p:nvCxnSpPr>
        <p:spPr>
          <a:xfrm>
            <a:off x="10105333" y="2647160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13">
            <a:extLst>
              <a:ext uri="{FF2B5EF4-FFF2-40B4-BE49-F238E27FC236}">
                <a16:creationId xmlns:a16="http://schemas.microsoft.com/office/drawing/2014/main" id="{0E19884D-53ED-2108-33FD-426856C885F6}"/>
              </a:ext>
            </a:extLst>
          </p:cNvPr>
          <p:cNvCxnSpPr>
            <a:cxnSpLocks/>
          </p:cNvCxnSpPr>
          <p:nvPr/>
        </p:nvCxnSpPr>
        <p:spPr>
          <a:xfrm>
            <a:off x="10102898" y="3242966"/>
            <a:ext cx="2435" cy="432000"/>
          </a:xfrm>
          <a:prstGeom prst="line">
            <a:avLst/>
          </a:prstGeom>
          <a:ln w="1016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tângulo: Cantos Arredondados 78">
            <a:extLst>
              <a:ext uri="{FF2B5EF4-FFF2-40B4-BE49-F238E27FC236}">
                <a16:creationId xmlns:a16="http://schemas.microsoft.com/office/drawing/2014/main" id="{C7F40222-6836-7ED9-0BE6-DB2E163A5BF5}"/>
              </a:ext>
            </a:extLst>
          </p:cNvPr>
          <p:cNvSpPr/>
          <p:nvPr/>
        </p:nvSpPr>
        <p:spPr>
          <a:xfrm>
            <a:off x="9027776" y="4489743"/>
            <a:ext cx="3079048" cy="118847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686EA326-47A0-5582-8555-E08C09FA4F82}"/>
              </a:ext>
            </a:extLst>
          </p:cNvPr>
          <p:cNvSpPr txBox="1"/>
          <p:nvPr/>
        </p:nvSpPr>
        <p:spPr>
          <a:xfrm>
            <a:off x="8887008" y="4924399"/>
            <a:ext cx="974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Legenda</a:t>
            </a: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: </a:t>
            </a: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E69DB8DA-F629-59F2-E880-A430E25982D8}"/>
              </a:ext>
            </a:extLst>
          </p:cNvPr>
          <p:cNvSpPr txBox="1"/>
          <p:nvPr/>
        </p:nvSpPr>
        <p:spPr>
          <a:xfrm>
            <a:off x="9960788" y="4826963"/>
            <a:ext cx="772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Em linha</a:t>
            </a: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8F388BE9-76C1-E55D-7E6F-63020621DF00}"/>
              </a:ext>
            </a:extLst>
          </p:cNvPr>
          <p:cNvSpPr txBox="1"/>
          <p:nvPr/>
        </p:nvSpPr>
        <p:spPr>
          <a:xfrm>
            <a:off x="9960788" y="5121566"/>
            <a:ext cx="894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Em desvio</a:t>
            </a:r>
          </a:p>
        </p:txBody>
      </p:sp>
      <p:sp>
        <p:nvSpPr>
          <p:cNvPr id="83" name="CaixaDeTexto 82">
            <a:extLst>
              <a:ext uri="{FF2B5EF4-FFF2-40B4-BE49-F238E27FC236}">
                <a16:creationId xmlns:a16="http://schemas.microsoft.com/office/drawing/2014/main" id="{0CDC3355-14BD-1470-1B2A-86559FF90B31}"/>
              </a:ext>
            </a:extLst>
          </p:cNvPr>
          <p:cNvSpPr txBox="1"/>
          <p:nvPr/>
        </p:nvSpPr>
        <p:spPr>
          <a:xfrm>
            <a:off x="9951263" y="5406437"/>
            <a:ext cx="1056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Não atingido</a:t>
            </a:r>
          </a:p>
        </p:txBody>
      </p:sp>
      <p:cxnSp>
        <p:nvCxnSpPr>
          <p:cNvPr id="84" name="Straight Connector 13">
            <a:extLst>
              <a:ext uri="{FF2B5EF4-FFF2-40B4-BE49-F238E27FC236}">
                <a16:creationId xmlns:a16="http://schemas.microsoft.com/office/drawing/2014/main" id="{62CD9D32-778C-210D-641B-5033BE332CA4}"/>
              </a:ext>
            </a:extLst>
          </p:cNvPr>
          <p:cNvCxnSpPr>
            <a:cxnSpLocks/>
          </p:cNvCxnSpPr>
          <p:nvPr/>
        </p:nvCxnSpPr>
        <p:spPr>
          <a:xfrm>
            <a:off x="9853258" y="4908093"/>
            <a:ext cx="0" cy="108000"/>
          </a:xfrm>
          <a:prstGeom prst="line">
            <a:avLst/>
          </a:prstGeom>
          <a:ln w="101600" cap="rnd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13">
            <a:extLst>
              <a:ext uri="{FF2B5EF4-FFF2-40B4-BE49-F238E27FC236}">
                <a16:creationId xmlns:a16="http://schemas.microsoft.com/office/drawing/2014/main" id="{BB622FDE-0CAC-378C-AFD3-CC293AC1FC81}"/>
              </a:ext>
            </a:extLst>
          </p:cNvPr>
          <p:cNvCxnSpPr>
            <a:cxnSpLocks/>
          </p:cNvCxnSpPr>
          <p:nvPr/>
        </p:nvCxnSpPr>
        <p:spPr>
          <a:xfrm>
            <a:off x="9853258" y="5199538"/>
            <a:ext cx="0" cy="108000"/>
          </a:xfrm>
          <a:prstGeom prst="line">
            <a:avLst/>
          </a:prstGeom>
          <a:ln w="101600"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13">
            <a:extLst>
              <a:ext uri="{FF2B5EF4-FFF2-40B4-BE49-F238E27FC236}">
                <a16:creationId xmlns:a16="http://schemas.microsoft.com/office/drawing/2014/main" id="{862C194C-9E4B-9773-7FD9-FDCB6017AAC9}"/>
              </a:ext>
            </a:extLst>
          </p:cNvPr>
          <p:cNvCxnSpPr>
            <a:cxnSpLocks/>
          </p:cNvCxnSpPr>
          <p:nvPr/>
        </p:nvCxnSpPr>
        <p:spPr>
          <a:xfrm>
            <a:off x="9853258" y="5484429"/>
            <a:ext cx="0" cy="108000"/>
          </a:xfrm>
          <a:prstGeom prst="line">
            <a:avLst/>
          </a:prstGeom>
          <a:ln w="1016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aixaDeTexto 86">
            <a:extLst>
              <a:ext uri="{FF2B5EF4-FFF2-40B4-BE49-F238E27FC236}">
                <a16:creationId xmlns:a16="http://schemas.microsoft.com/office/drawing/2014/main" id="{826F6592-F1F3-D6BC-8989-1610D874AA98}"/>
              </a:ext>
            </a:extLst>
          </p:cNvPr>
          <p:cNvSpPr txBox="1"/>
          <p:nvPr/>
        </p:nvSpPr>
        <p:spPr>
          <a:xfrm>
            <a:off x="9960787" y="4541459"/>
            <a:ext cx="2307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Não Medido ou Em apuração</a:t>
            </a:r>
          </a:p>
        </p:txBody>
      </p:sp>
      <p:cxnSp>
        <p:nvCxnSpPr>
          <p:cNvPr id="88" name="Straight Connector 13">
            <a:extLst>
              <a:ext uri="{FF2B5EF4-FFF2-40B4-BE49-F238E27FC236}">
                <a16:creationId xmlns:a16="http://schemas.microsoft.com/office/drawing/2014/main" id="{3A7B8FE9-CCDA-4824-34FB-9032DE946443}"/>
              </a:ext>
            </a:extLst>
          </p:cNvPr>
          <p:cNvCxnSpPr>
            <a:cxnSpLocks/>
          </p:cNvCxnSpPr>
          <p:nvPr/>
        </p:nvCxnSpPr>
        <p:spPr>
          <a:xfrm>
            <a:off x="9853258" y="4622589"/>
            <a:ext cx="0" cy="108000"/>
          </a:xfrm>
          <a:prstGeom prst="line">
            <a:avLst/>
          </a:prstGeom>
          <a:ln w="10160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065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holding a phone&#10;&#10;Description automatically generated with low confidence">
            <a:extLst>
              <a:ext uri="{FF2B5EF4-FFF2-40B4-BE49-F238E27FC236}">
                <a16:creationId xmlns:a16="http://schemas.microsoft.com/office/drawing/2014/main" id="{56DA9B07-4F09-47AB-A4E0-B7B5148EC8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57"/>
          <a:stretch/>
        </p:blipFill>
        <p:spPr>
          <a:xfrm>
            <a:off x="0" y="0"/>
            <a:ext cx="3846286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C7B9E3-973C-420A-B6E4-037B7A51F2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397" y="4572286"/>
            <a:ext cx="177778" cy="2285714"/>
          </a:xfrm>
          <a:prstGeom prst="rect">
            <a:avLst/>
          </a:prstGeom>
        </p:spPr>
      </p:pic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2FAA4759-26E2-458D-AA36-62E46AC87E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03" y="-5921"/>
            <a:ext cx="336508" cy="2292064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3615266-272F-4D76-89D9-ABCF45478C76}"/>
              </a:ext>
            </a:extLst>
          </p:cNvPr>
          <p:cNvSpPr/>
          <p:nvPr/>
        </p:nvSpPr>
        <p:spPr>
          <a:xfrm>
            <a:off x="4750787" y="399348"/>
            <a:ext cx="6838462" cy="641107"/>
          </a:xfrm>
          <a:prstGeom prst="roundRect">
            <a:avLst>
              <a:gd name="adj" fmla="val 50000"/>
            </a:avLst>
          </a:prstGeom>
          <a:solidFill>
            <a:srgbClr val="FFB2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CaixaDeTexto 31">
            <a:extLst>
              <a:ext uri="{FF2B5EF4-FFF2-40B4-BE49-F238E27FC236}">
                <a16:creationId xmlns:a16="http://schemas.microsoft.com/office/drawing/2014/main" id="{0EA9795A-1DD3-4E80-9249-DE74D736904F}"/>
              </a:ext>
            </a:extLst>
          </p:cNvPr>
          <p:cNvSpPr txBox="1"/>
          <p:nvPr/>
        </p:nvSpPr>
        <p:spPr>
          <a:xfrm>
            <a:off x="4882287" y="447985"/>
            <a:ext cx="6575461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O que vamos fazer?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03B4493-333A-4EEF-9B2D-AB5D0CFD0C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A203D15E-10D3-4AEE-B043-7C330DAA1406}"/>
              </a:ext>
            </a:extLst>
          </p:cNvPr>
          <p:cNvSpPr txBox="1"/>
          <p:nvPr/>
        </p:nvSpPr>
        <p:spPr>
          <a:xfrm>
            <a:off x="4750786" y="1470991"/>
            <a:ext cx="6499854" cy="20621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pt-BR" sz="16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Roboto"/>
              <a:ea typeface="Roboto"/>
              <a:cs typeface="Courier New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Roboto"/>
                <a:ea typeface="Roboto"/>
                <a:cs typeface="Courier New"/>
              </a:rPr>
              <a:t>Colaboração entre Franqueador e Franqueados;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/>
              <a:ea typeface="Roboto"/>
              <a:cs typeface="Courier New"/>
            </a:endParaRPr>
          </a:p>
          <a:p>
            <a:pPr marL="285750" marR="0" lvl="0" indent="-28575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pt-BR" sz="16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Roboto"/>
              <a:ea typeface="Roboto"/>
              <a:cs typeface="Courier New"/>
            </a:endParaRPr>
          </a:p>
          <a:p>
            <a:pPr marL="285750" marR="0" lvl="0" indent="-28575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Roboto"/>
                <a:ea typeface="Roboto"/>
                <a:cs typeface="Courier New"/>
              </a:rPr>
              <a:t>Melhoria da comunicação da empresa - Estimulo do trabalho em equipe - Transparência nas decisões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pt-BR" sz="16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Roboto"/>
              <a:ea typeface="Roboto"/>
              <a:cs typeface="Courier New"/>
            </a:endParaRPr>
          </a:p>
          <a:p>
            <a:pPr marL="285750" marR="0" lvl="0" indent="-28575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Roboto"/>
                <a:ea typeface="Roboto"/>
                <a:cs typeface="Courier New"/>
              </a:rPr>
              <a:t>Resolução de Problemas em comum – Criação de Campanhas.</a:t>
            </a: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pt-BR" sz="16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Roboto"/>
              <a:ea typeface="Roboto"/>
              <a:cs typeface="Courier New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740D7C8-3CFB-4A1B-91C2-BAA358A28F52}"/>
              </a:ext>
            </a:extLst>
          </p:cNvPr>
          <p:cNvSpPr txBox="1"/>
          <p:nvPr/>
        </p:nvSpPr>
        <p:spPr>
          <a:xfrm>
            <a:off x="4601470" y="4572286"/>
            <a:ext cx="649985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O comitê é uma </a:t>
            </a:r>
            <a:r>
              <a:rPr kumimoji="0" lang="pt-BR" sz="1400" b="1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estrutura coletiva</a:t>
            </a:r>
            <a:r>
              <a:rPr kumimoji="0" lang="pt-BR" sz="1400" b="0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, formada por um </a:t>
            </a:r>
            <a:r>
              <a:rPr kumimoji="0" lang="pt-BR" sz="1400" b="1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time selecionado pela franqueadora</a:t>
            </a:r>
            <a:r>
              <a:rPr kumimoji="0" lang="pt-BR" sz="1400" b="0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. além dos franqueados, a empresa também pode convidar </a:t>
            </a:r>
            <a:r>
              <a:rPr kumimoji="0" lang="pt-BR" sz="1400" b="1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colaboradores e consultores da franquia</a:t>
            </a:r>
            <a:r>
              <a:rPr kumimoji="0" lang="pt-BR" sz="1400" b="0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 para participar.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400" b="0" i="1" u="none" strike="noStrike" kern="1200" cap="none" spc="0" normalizeH="0" baseline="0" noProof="0">
              <a:ln>
                <a:noFill/>
              </a:ln>
              <a:solidFill>
                <a:srgbClr val="6B6B6B"/>
              </a:solidFill>
              <a:effectLst/>
              <a:uLnTx/>
              <a:uFillTx/>
              <a:latin typeface="Dosis" panose="02010503020202060003" pitchFamily="2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a equipe do comitê faz </a:t>
            </a:r>
            <a:r>
              <a:rPr kumimoji="0" lang="pt-BR" sz="1400" b="1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encontros periódicos</a:t>
            </a:r>
            <a:r>
              <a:rPr kumimoji="0" lang="pt-BR" sz="1400" b="0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, com o objetivo de </a:t>
            </a:r>
            <a:r>
              <a:rPr kumimoji="0" lang="pt-BR" sz="1400" b="1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discutir pautas específicas</a:t>
            </a:r>
            <a:r>
              <a:rPr kumimoji="0" lang="pt-BR" sz="1400" b="0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. Da troca de ideias, devem </a:t>
            </a:r>
            <a:r>
              <a:rPr kumimoji="0" lang="pt-BR" sz="1400" b="1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resultar soluções</a:t>
            </a:r>
            <a:r>
              <a:rPr kumimoji="0" lang="pt-BR" sz="1400" b="0" i="1" u="none" strike="noStrike" kern="1200" cap="none" spc="0" normalizeH="0" baseline="0" noProof="0">
                <a:ln>
                  <a:noFill/>
                </a:ln>
                <a:solidFill>
                  <a:srgbClr val="6B6B6B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, as quais serão transmitidas para a franqueadora. a partir disso, os administradores tomarão as decisões que considerarem mais interessantes para a empresa.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9770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Agrupar 125">
            <a:extLst>
              <a:ext uri="{FF2B5EF4-FFF2-40B4-BE49-F238E27FC236}">
                <a16:creationId xmlns:a16="http://schemas.microsoft.com/office/drawing/2014/main" id="{B3C3E1B8-B910-0A49-620F-942899E41C17}"/>
              </a:ext>
            </a:extLst>
          </p:cNvPr>
          <p:cNvGrpSpPr/>
          <p:nvPr/>
        </p:nvGrpSpPr>
        <p:grpSpPr>
          <a:xfrm>
            <a:off x="5662712" y="19816"/>
            <a:ext cx="3297282" cy="1334411"/>
            <a:chOff x="5296848" y="5468828"/>
            <a:chExt cx="2545383" cy="1197857"/>
          </a:xfrm>
          <a:solidFill>
            <a:schemeClr val="bg1"/>
          </a:solidFill>
        </p:grpSpPr>
        <p:pic>
          <p:nvPicPr>
            <p:cNvPr id="40" name="Gráfico 18">
              <a:extLst>
                <a:ext uri="{FF2B5EF4-FFF2-40B4-BE49-F238E27FC236}">
                  <a16:creationId xmlns:a16="http://schemas.microsoft.com/office/drawing/2014/main" id="{A8AF3E2D-123E-8776-63D4-0F32B9B6D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296848" y="5468828"/>
              <a:ext cx="1202229" cy="1197857"/>
            </a:xfrm>
            <a:prstGeom prst="rect">
              <a:avLst/>
            </a:prstGeom>
          </p:spPr>
        </p:pic>
        <p:pic>
          <p:nvPicPr>
            <p:cNvPr id="41" name="Gráfico 124">
              <a:extLst>
                <a:ext uri="{FF2B5EF4-FFF2-40B4-BE49-F238E27FC236}">
                  <a16:creationId xmlns:a16="http://schemas.microsoft.com/office/drawing/2014/main" id="{AFE5B525-2596-46FA-874C-470E80CC02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40002" y="5468828"/>
              <a:ext cx="1202229" cy="1197857"/>
            </a:xfrm>
            <a:prstGeom prst="rect">
              <a:avLst/>
            </a:prstGeom>
          </p:spPr>
        </p:pic>
      </p:grpSp>
      <p:pic>
        <p:nvPicPr>
          <p:cNvPr id="52" name="Gráfico 86">
            <a:extLst>
              <a:ext uri="{FF2B5EF4-FFF2-40B4-BE49-F238E27FC236}">
                <a16:creationId xmlns:a16="http://schemas.microsoft.com/office/drawing/2014/main" id="{DFEC8C93-1AEB-2F12-9A0C-FC223F1D99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53255" y="1407266"/>
            <a:ext cx="1202229" cy="1197857"/>
          </a:xfrm>
          <a:prstGeom prst="rect">
            <a:avLst/>
          </a:prstGeom>
        </p:spPr>
      </p:pic>
      <p:sp>
        <p:nvSpPr>
          <p:cNvPr id="11" name="Retângulo 16">
            <a:extLst>
              <a:ext uri="{FF2B5EF4-FFF2-40B4-BE49-F238E27FC236}">
                <a16:creationId xmlns:a16="http://schemas.microsoft.com/office/drawing/2014/main" id="{03476948-F2B2-8E21-D4A6-B83107AD2369}"/>
              </a:ext>
            </a:extLst>
          </p:cNvPr>
          <p:cNvSpPr/>
          <p:nvPr/>
        </p:nvSpPr>
        <p:spPr>
          <a:xfrm>
            <a:off x="363088" y="914400"/>
            <a:ext cx="5911729" cy="593409"/>
          </a:xfrm>
          <a:prstGeom prst="rect">
            <a:avLst/>
          </a:prstGeom>
          <a:solidFill>
            <a:srgbClr val="6F4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object 3">
            <a:extLst>
              <a:ext uri="{FF2B5EF4-FFF2-40B4-BE49-F238E27FC236}">
                <a16:creationId xmlns:a16="http://schemas.microsoft.com/office/drawing/2014/main" id="{76F62E68-8915-23DC-3903-6B3D0B39535A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155484" y="6174663"/>
            <a:ext cx="735693" cy="427052"/>
          </a:xfrm>
          <a:prstGeom prst="rect">
            <a:avLst/>
          </a:prstGeom>
        </p:spPr>
      </p:pic>
      <p:sp>
        <p:nvSpPr>
          <p:cNvPr id="2" name="Forma Livre: Forma 1">
            <a:extLst>
              <a:ext uri="{FF2B5EF4-FFF2-40B4-BE49-F238E27FC236}">
                <a16:creationId xmlns:a16="http://schemas.microsoft.com/office/drawing/2014/main" id="{71159C11-61F6-66AD-6182-E5AA86901C55}"/>
              </a:ext>
            </a:extLst>
          </p:cNvPr>
          <p:cNvSpPr/>
          <p:nvPr/>
        </p:nvSpPr>
        <p:spPr>
          <a:xfrm>
            <a:off x="12029" y="5562071"/>
            <a:ext cx="1436589" cy="1295929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43D45FF-365B-19BF-89E9-AD2F9C49AA20}"/>
              </a:ext>
            </a:extLst>
          </p:cNvPr>
          <p:cNvSpPr txBox="1"/>
          <p:nvPr/>
        </p:nvSpPr>
        <p:spPr>
          <a:xfrm>
            <a:off x="363088" y="2005097"/>
            <a:ext cx="63609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Dosis" panose="02010503020202060003" pitchFamily="2" charset="0"/>
              <a:buChar char="→"/>
              <a:tabLst/>
              <a:defRPr/>
            </a:pPr>
            <a:endParaRPr lang="pt-BR" sz="2800" b="1" dirty="0">
              <a:solidFill>
                <a:prstClr val="white"/>
              </a:solidFill>
              <a:latin typeface="Dosis" panose="02010503020202060003" pitchFamily="2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Dosis" panose="02010503020202060003" pitchFamily="2" charset="0"/>
              <a:buChar char="→"/>
              <a:tabLst/>
              <a:defRPr/>
            </a:pPr>
            <a:r>
              <a:rPr lang="pt-BR" sz="2800" b="1" dirty="0">
                <a:solidFill>
                  <a:prstClr val="white"/>
                </a:solidFill>
                <a:latin typeface="Dosis" panose="02010503020202060003" pitchFamily="2" charset="0"/>
              </a:rPr>
              <a:t>ESTATUTO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Dosis" panose="02010503020202060003" pitchFamily="2" charset="0"/>
              <a:buChar char="→"/>
              <a:tabLst/>
              <a:defRPr/>
            </a:pPr>
            <a:r>
              <a:rPr lang="pt-BR" sz="2800" b="1" dirty="0">
                <a:solidFill>
                  <a:prstClr val="white"/>
                </a:solidFill>
                <a:latin typeface="Dosis" panose="02010503020202060003" pitchFamily="2" charset="0"/>
              </a:rPr>
              <a:t>MINUTO CABEÇA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503020202060003" pitchFamily="2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Dosis" panose="02010503020202060003" pitchFamily="2" charset="0"/>
              <a:buChar char="→"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CALENDÁRIO DE REUNIÕES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Dosis" panose="02010503020202060003" pitchFamily="2" charset="0"/>
              <a:buChar char="→"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GRUPOS DE TRABALHO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Dosis" panose="02010503020202060003" pitchFamily="2" charset="0"/>
              <a:buChar char="→"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REUNIÕES PRÉ COMITÊ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Dosis" panose="02010503020202060003" pitchFamily="2" charset="0"/>
              <a:buChar char="→"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PO</a:t>
            </a:r>
            <a:r>
              <a:rPr lang="pt-BR" sz="2800" b="1" dirty="0">
                <a:solidFill>
                  <a:prstClr val="white"/>
                </a:solidFill>
                <a:latin typeface="Dosis" panose="02010503020202060003" pitchFamily="2" charset="0"/>
              </a:rPr>
              <a:t>S COMITÊ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Dosis" panose="02010503020202060003" pitchFamily="2" charset="0"/>
              <a:buChar char="→"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PAUTA LIVRE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Dosis" panose="02010503020202060003" pitchFamily="2" charset="0"/>
              <a:buChar char="→"/>
              <a:tabLst/>
              <a:defRPr/>
            </a:pP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osis" panose="02010503020202060003" pitchFamily="2" charset="0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707EF5F-FDB7-48F4-B9E3-811C5126DF3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" r="45437"/>
          <a:stretch/>
        </p:blipFill>
        <p:spPr>
          <a:xfrm>
            <a:off x="5636691" y="63500"/>
            <a:ext cx="6646606" cy="68580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102F9D19-BD0C-000D-4F1D-8410F3F43E52}"/>
              </a:ext>
            </a:extLst>
          </p:cNvPr>
          <p:cNvSpPr txBox="1"/>
          <p:nvPr/>
        </p:nvSpPr>
        <p:spPr>
          <a:xfrm>
            <a:off x="-493492" y="650870"/>
            <a:ext cx="6768309" cy="79868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pt-BR"/>
            </a:defPPr>
            <a:lvl1pPr>
              <a:lnSpc>
                <a:spcPct val="85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5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osis" panose="02010303020202060003" pitchFamily="50" charset="0"/>
                <a:cs typeface="Segoe UI" panose="020B0502040204020203" pitchFamily="34" charset="0"/>
              </a:rPr>
              <a:t>A</a:t>
            </a:r>
            <a:r>
              <a:rPr kumimoji="0" lang="pt-BR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" panose="020B0502040204020203" pitchFamily="34" charset="0"/>
              </a:rPr>
              <a:t>GENDA EXECUTIVA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osis" panose="02010303020202060003" pitchFamily="50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pic>
        <p:nvPicPr>
          <p:cNvPr id="12" name="Imagem 11" descr="Forma&#10;&#10;Descrição gerada automaticamente">
            <a:extLst>
              <a:ext uri="{FF2B5EF4-FFF2-40B4-BE49-F238E27FC236}">
                <a16:creationId xmlns:a16="http://schemas.microsoft.com/office/drawing/2014/main" id="{F5B5FB88-FE16-1636-0AC3-57376D50B7C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3" r="60336" b="92741"/>
          <a:stretch/>
        </p:blipFill>
        <p:spPr>
          <a:xfrm>
            <a:off x="2770923" y="6601715"/>
            <a:ext cx="2032000" cy="49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3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0 L -0.02891 0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45833E-6 -2.22222E-6 L 1.45833E-6 -0.05231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&#10;&#10;Description automatically generated">
            <a:extLst>
              <a:ext uri="{FF2B5EF4-FFF2-40B4-BE49-F238E27FC236}">
                <a16:creationId xmlns:a16="http://schemas.microsoft.com/office/drawing/2014/main" id="{6CBA99BB-BE84-486C-87D2-A43932C76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2061029"/>
            <a:ext cx="5821547" cy="3860318"/>
          </a:xfrm>
          <a:prstGeom prst="rect">
            <a:avLst/>
          </a:prstGeom>
        </p:spPr>
      </p:pic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40DEF96F-F4DE-4826-8D4E-57003DE531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73" y="2278742"/>
            <a:ext cx="5945325" cy="38335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DBBF95E-1917-48B7-BED2-F3AB82E5E0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25" name="Retângulo 27">
            <a:extLst>
              <a:ext uri="{FF2B5EF4-FFF2-40B4-BE49-F238E27FC236}">
                <a16:creationId xmlns:a16="http://schemas.microsoft.com/office/drawing/2014/main" id="{95D93864-B341-4548-8B77-C57AB670939B}"/>
              </a:ext>
            </a:extLst>
          </p:cNvPr>
          <p:cNvSpPr/>
          <p:nvPr/>
        </p:nvSpPr>
        <p:spPr>
          <a:xfrm>
            <a:off x="404837" y="2441213"/>
            <a:ext cx="4281857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5400" b="1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MINUTO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5400" b="1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CABEÇA</a:t>
            </a:r>
          </a:p>
        </p:txBody>
      </p:sp>
      <p:sp>
        <p:nvSpPr>
          <p:cNvPr id="26" name="Retângulo 28">
            <a:extLst>
              <a:ext uri="{FF2B5EF4-FFF2-40B4-BE49-F238E27FC236}">
                <a16:creationId xmlns:a16="http://schemas.microsoft.com/office/drawing/2014/main" id="{C3E2EB3A-499A-43E0-ACA0-E4A0821B7756}"/>
              </a:ext>
            </a:extLst>
          </p:cNvPr>
          <p:cNvSpPr/>
          <p:nvPr/>
        </p:nvSpPr>
        <p:spPr>
          <a:xfrm>
            <a:off x="523982" y="4195539"/>
            <a:ext cx="4578922" cy="138499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/>
              </a:rPr>
              <a:t>RAIO</a:t>
            </a:r>
            <a:r>
              <a:rPr kumimoji="0" lang="pt-BR" sz="28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/>
              </a:rPr>
              <a:t> X DE FRANQUIA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2800" baseline="0" dirty="0">
                <a:solidFill>
                  <a:prstClr val="white"/>
                </a:solidFill>
                <a:latin typeface="Dosis SemiBold"/>
              </a:rPr>
              <a:t>EXPANSÃO</a:t>
            </a:r>
            <a:r>
              <a:rPr lang="pt-BR" sz="2800" dirty="0">
                <a:solidFill>
                  <a:prstClr val="white"/>
                </a:solidFill>
                <a:latin typeface="Dosis SemiBold"/>
              </a:rPr>
              <a:t> DE FRANQUIAS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/>
              </a:rPr>
              <a:t>LFC</a:t>
            </a:r>
          </a:p>
        </p:txBody>
      </p:sp>
    </p:spTree>
    <p:extLst>
      <p:ext uri="{BB962C8B-B14F-4D97-AF65-F5344CB8AC3E}">
        <p14:creationId xmlns:p14="http://schemas.microsoft.com/office/powerpoint/2010/main" val="25371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20BD6FA-924D-BE85-5EA5-C049F0DE00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/>
          <a:stretch/>
        </p:blipFill>
        <p:spPr>
          <a:xfrm>
            <a:off x="0" y="0"/>
            <a:ext cx="9819844" cy="68580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57AECA06-287D-F630-0C7E-9746BEE2A64A}"/>
              </a:ext>
            </a:extLst>
          </p:cNvPr>
          <p:cNvGrpSpPr/>
          <p:nvPr/>
        </p:nvGrpSpPr>
        <p:grpSpPr>
          <a:xfrm>
            <a:off x="5271072" y="-9670"/>
            <a:ext cx="6920928" cy="6877340"/>
            <a:chOff x="2216138" y="0"/>
            <a:chExt cx="6920928" cy="6877340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7D7A256A-BB6B-7BE5-40E1-98B1627FF584}"/>
                </a:ext>
              </a:extLst>
            </p:cNvPr>
            <p:cNvSpPr/>
            <p:nvPr/>
          </p:nvSpPr>
          <p:spPr>
            <a:xfrm>
              <a:off x="2892490" y="0"/>
              <a:ext cx="6244576" cy="68773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675B00D4-2327-A136-4B40-89439051C1B9}"/>
                </a:ext>
              </a:extLst>
            </p:cNvPr>
            <p:cNvSpPr/>
            <p:nvPr/>
          </p:nvSpPr>
          <p:spPr>
            <a:xfrm>
              <a:off x="2216138" y="4064"/>
              <a:ext cx="2228590" cy="68732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</p:grpSp>
      <p:sp>
        <p:nvSpPr>
          <p:cNvPr id="7" name="CaixaDeTexto 31">
            <a:extLst>
              <a:ext uri="{FF2B5EF4-FFF2-40B4-BE49-F238E27FC236}">
                <a16:creationId xmlns:a16="http://schemas.microsoft.com/office/drawing/2014/main" id="{4A058020-C62C-4227-A593-2031EBE1E4C1}"/>
              </a:ext>
            </a:extLst>
          </p:cNvPr>
          <p:cNvSpPr txBox="1"/>
          <p:nvPr/>
        </p:nvSpPr>
        <p:spPr>
          <a:xfrm>
            <a:off x="401380" y="203659"/>
            <a:ext cx="4581995" cy="24314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Campanha de Ativação - VD &amp; Canais</a:t>
            </a:r>
            <a:endParaRPr kumimoji="0" lang="pt-BR" sz="32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Meta Q3 - 1500 ativações em </a:t>
            </a:r>
            <a:r>
              <a:rPr kumimoji="0" lang="pt-BR" sz="2800" b="0" i="0" u="none" strike="noStrike" kern="1200" cap="none" spc="0" normalizeH="0" baseline="0" noProof="0" err="1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CNPJ's</a:t>
            </a: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 distintos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92C21060-ADF1-4C3D-B6A6-3821A96CDF41}"/>
              </a:ext>
            </a:extLst>
          </p:cNvPr>
          <p:cNvSpPr txBox="1"/>
          <p:nvPr/>
        </p:nvSpPr>
        <p:spPr>
          <a:xfrm>
            <a:off x="55694" y="6027003"/>
            <a:ext cx="341894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DISCIPLINA PARA EXECUÇÃO</a:t>
            </a: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osis" pitchFamily="2" charset="0"/>
              <a:ea typeface="+mn-ea"/>
              <a:cs typeface="+mn-cs"/>
            </a:endParaRPr>
          </a:p>
        </p:txBody>
      </p:sp>
      <p:sp>
        <p:nvSpPr>
          <p:cNvPr id="18" name="Retângulo 54">
            <a:extLst>
              <a:ext uri="{FF2B5EF4-FFF2-40B4-BE49-F238E27FC236}">
                <a16:creationId xmlns:a16="http://schemas.microsoft.com/office/drawing/2014/main" id="{42FF62FF-E32A-4889-B9C8-DD39039C0BDA}"/>
              </a:ext>
            </a:extLst>
          </p:cNvPr>
          <p:cNvSpPr/>
          <p:nvPr/>
        </p:nvSpPr>
        <p:spPr>
          <a:xfrm>
            <a:off x="6309600" y="977851"/>
            <a:ext cx="5430832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Ativar 1.500 clientes com o DDA, </a:t>
            </a:r>
            <a:r>
              <a:rPr kumimoji="0" lang="pt-BR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Equals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, Conta Digital Integradas, Raio –x e POS </a:t>
            </a:r>
            <a:r>
              <a:rPr kumimoji="0" lang="pt-BR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Conect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Divulgação das regras da Campanha em Julho.</a:t>
            </a:r>
          </a:p>
        </p:txBody>
      </p:sp>
      <p:sp>
        <p:nvSpPr>
          <p:cNvPr id="52" name="Retângulo 15">
            <a:extLst>
              <a:ext uri="{FF2B5EF4-FFF2-40B4-BE49-F238E27FC236}">
                <a16:creationId xmlns:a16="http://schemas.microsoft.com/office/drawing/2014/main" id="{FFFD4062-007E-BC07-7BB6-3386DF2D636E}"/>
              </a:ext>
            </a:extLst>
          </p:cNvPr>
          <p:cNvSpPr/>
          <p:nvPr/>
        </p:nvSpPr>
        <p:spPr>
          <a:xfrm rot="5400000" flipH="1">
            <a:off x="1503359" y="-365957"/>
            <a:ext cx="47533" cy="330180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7" name="Imagem 57" descr="Ícone&#10;&#10;Descrição gerada automaticamente">
            <a:extLst>
              <a:ext uri="{FF2B5EF4-FFF2-40B4-BE49-F238E27FC236}">
                <a16:creationId xmlns:a16="http://schemas.microsoft.com/office/drawing/2014/main" id="{858FD60F-610A-EB0C-BB91-5DFD90019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8010" y="5363351"/>
            <a:ext cx="1483178" cy="1117147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EEEA9E4A-46EB-3A11-56D2-E760515539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6374920"/>
            <a:ext cx="1165147" cy="1160909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CC073DC-466C-6095-A9A5-145A49524175}"/>
              </a:ext>
            </a:extLst>
          </p:cNvPr>
          <p:cNvSpPr txBox="1"/>
          <p:nvPr/>
        </p:nvSpPr>
        <p:spPr>
          <a:xfrm>
            <a:off x="404197" y="2839422"/>
            <a:ext cx="3798068" cy="17543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Ativação de Produtos Financeiros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DDA</a:t>
            </a:r>
            <a:endParaRPr kumimoji="0" lang="pt-BR" sz="1800" b="0" i="0" u="none" strike="noStrike" kern="1200" cap="none" spc="0" normalizeH="0" baseline="0" noProof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Equal</a:t>
            </a:r>
            <a:r>
              <a:rPr kumimoji="0" lang="pt-BR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s</a:t>
            </a:r>
            <a:endParaRPr kumimoji="0" lang="pt-BR" sz="1800" b="0" i="0" u="none" strike="noStrike" kern="120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Conta Digital Integrada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Raio-x</a:t>
            </a: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POS </a:t>
            </a:r>
            <a:r>
              <a:rPr kumimoji="0" lang="pt-BR" sz="18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Conect</a:t>
            </a: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BC3F9E89-A67A-2CA9-CC73-9D991184820B}"/>
              </a:ext>
            </a:extLst>
          </p:cNvPr>
          <p:cNvSpPr/>
          <p:nvPr/>
        </p:nvSpPr>
        <p:spPr>
          <a:xfrm>
            <a:off x="5979278" y="370336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4551981C-0B94-FBBF-9640-446BCEDB2B63}"/>
              </a:ext>
            </a:extLst>
          </p:cNvPr>
          <p:cNvGrpSpPr/>
          <p:nvPr/>
        </p:nvGrpSpPr>
        <p:grpSpPr>
          <a:xfrm>
            <a:off x="5408992" y="101716"/>
            <a:ext cx="1020718" cy="1020718"/>
            <a:chOff x="5471677" y="370331"/>
            <a:chExt cx="1020718" cy="1020718"/>
          </a:xfrm>
        </p:grpSpPr>
        <p:sp>
          <p:nvSpPr>
            <p:cNvPr id="10" name="object 21">
              <a:extLst>
                <a:ext uri="{FF2B5EF4-FFF2-40B4-BE49-F238E27FC236}">
                  <a16:creationId xmlns:a16="http://schemas.microsoft.com/office/drawing/2014/main" id="{88D07089-91C5-79EE-42D9-E0189B532184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Imagem 29">
              <a:extLst>
                <a:ext uri="{FF2B5EF4-FFF2-40B4-BE49-F238E27FC236}">
                  <a16:creationId xmlns:a16="http://schemas.microsoft.com/office/drawing/2014/main" id="{E2957895-3A40-3516-19BE-B9F591362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15" name="Retângulo 51">
            <a:extLst>
              <a:ext uri="{FF2B5EF4-FFF2-40B4-BE49-F238E27FC236}">
                <a16:creationId xmlns:a16="http://schemas.microsoft.com/office/drawing/2014/main" id="{06AF3EF9-665F-4414-A05B-54A07806755B}"/>
              </a:ext>
            </a:extLst>
          </p:cNvPr>
          <p:cNvSpPr/>
          <p:nvPr/>
        </p:nvSpPr>
        <p:spPr>
          <a:xfrm>
            <a:off x="6426322" y="417921"/>
            <a:ext cx="3348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PRODUTOS FINANCEIROS</a:t>
            </a:r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28246E79-B17D-5EA2-71FE-FD3C014B36D7}"/>
              </a:ext>
            </a:extLst>
          </p:cNvPr>
          <p:cNvSpPr/>
          <p:nvPr/>
        </p:nvSpPr>
        <p:spPr>
          <a:xfrm>
            <a:off x="5998759" y="2079497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569E799-6652-99A7-CDF3-1DCB41CAC079}"/>
              </a:ext>
            </a:extLst>
          </p:cNvPr>
          <p:cNvGrpSpPr/>
          <p:nvPr/>
        </p:nvGrpSpPr>
        <p:grpSpPr>
          <a:xfrm>
            <a:off x="5454865" y="1809754"/>
            <a:ext cx="1020718" cy="1020718"/>
            <a:chOff x="5471677" y="370331"/>
            <a:chExt cx="1020718" cy="1020718"/>
          </a:xfrm>
        </p:grpSpPr>
        <p:sp>
          <p:nvSpPr>
            <p:cNvPr id="13" name="object 21">
              <a:extLst>
                <a:ext uri="{FF2B5EF4-FFF2-40B4-BE49-F238E27FC236}">
                  <a16:creationId xmlns:a16="http://schemas.microsoft.com/office/drawing/2014/main" id="{EC14AF8C-1F46-C488-B38A-3405C4DB0A83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Imagem 29">
              <a:extLst>
                <a:ext uri="{FF2B5EF4-FFF2-40B4-BE49-F238E27FC236}">
                  <a16:creationId xmlns:a16="http://schemas.microsoft.com/office/drawing/2014/main" id="{695DF0CC-A480-DCD5-FA90-AE79E9C70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16" name="Retângulo 51">
            <a:extLst>
              <a:ext uri="{FF2B5EF4-FFF2-40B4-BE49-F238E27FC236}">
                <a16:creationId xmlns:a16="http://schemas.microsoft.com/office/drawing/2014/main" id="{9EDA1A8F-807C-488F-0EE0-D279C6FAA3EE}"/>
              </a:ext>
            </a:extLst>
          </p:cNvPr>
          <p:cNvSpPr/>
          <p:nvPr/>
        </p:nvSpPr>
        <p:spPr>
          <a:xfrm>
            <a:off x="6385367" y="2124759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CAMPANHA</a:t>
            </a:r>
          </a:p>
        </p:txBody>
      </p:sp>
      <p:sp>
        <p:nvSpPr>
          <p:cNvPr id="17" name="Retângulo 54">
            <a:extLst>
              <a:ext uri="{FF2B5EF4-FFF2-40B4-BE49-F238E27FC236}">
                <a16:creationId xmlns:a16="http://schemas.microsoft.com/office/drawing/2014/main" id="{02D61ADE-CD42-3D59-895B-1F092AB185AA}"/>
              </a:ext>
            </a:extLst>
          </p:cNvPr>
          <p:cNvSpPr/>
          <p:nvPr/>
        </p:nvSpPr>
        <p:spPr>
          <a:xfrm>
            <a:off x="6385367" y="2728659"/>
            <a:ext cx="5430832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Ativar 1.500 clientes com o DDA, </a:t>
            </a:r>
            <a:r>
              <a:rPr kumimoji="0" lang="pt-BR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Equals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, Conta Digital Integradas, Raio –x e POS </a:t>
            </a:r>
            <a:r>
              <a:rPr kumimoji="0" lang="pt-BR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Conect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Divulgação das regras da Campanha em Julho.</a:t>
            </a:r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BEDB623E-A639-C192-A246-4C3C1A4D735D}"/>
              </a:ext>
            </a:extLst>
          </p:cNvPr>
          <p:cNvSpPr/>
          <p:nvPr/>
        </p:nvSpPr>
        <p:spPr>
          <a:xfrm>
            <a:off x="6096000" y="3893945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1E9F59D5-615F-9B7F-1824-C617315C87D1}"/>
              </a:ext>
            </a:extLst>
          </p:cNvPr>
          <p:cNvGrpSpPr/>
          <p:nvPr/>
        </p:nvGrpSpPr>
        <p:grpSpPr>
          <a:xfrm>
            <a:off x="5525714" y="3625325"/>
            <a:ext cx="1020718" cy="1020718"/>
            <a:chOff x="5471677" y="370331"/>
            <a:chExt cx="1020718" cy="1020718"/>
          </a:xfrm>
        </p:grpSpPr>
        <p:sp>
          <p:nvSpPr>
            <p:cNvPr id="25" name="object 21">
              <a:extLst>
                <a:ext uri="{FF2B5EF4-FFF2-40B4-BE49-F238E27FC236}">
                  <a16:creationId xmlns:a16="http://schemas.microsoft.com/office/drawing/2014/main" id="{2FE878E4-7BDD-5004-D421-6ED01CD8EDF7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6" name="Imagem 29">
              <a:extLst>
                <a:ext uri="{FF2B5EF4-FFF2-40B4-BE49-F238E27FC236}">
                  <a16:creationId xmlns:a16="http://schemas.microsoft.com/office/drawing/2014/main" id="{97B9BC88-E055-B5D7-386A-A2BDD4C0CC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27" name="Retângulo 51">
            <a:extLst>
              <a:ext uri="{FF2B5EF4-FFF2-40B4-BE49-F238E27FC236}">
                <a16:creationId xmlns:a16="http://schemas.microsoft.com/office/drawing/2014/main" id="{1E55A30C-956B-6CEB-AAEC-FA10C1E7521B}"/>
              </a:ext>
            </a:extLst>
          </p:cNvPr>
          <p:cNvSpPr/>
          <p:nvPr/>
        </p:nvSpPr>
        <p:spPr>
          <a:xfrm>
            <a:off x="6573257" y="3935495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Conta Digital Integrada</a:t>
            </a:r>
          </a:p>
        </p:txBody>
      </p:sp>
      <p:sp>
        <p:nvSpPr>
          <p:cNvPr id="28" name="Retângulo 54">
            <a:extLst>
              <a:ext uri="{FF2B5EF4-FFF2-40B4-BE49-F238E27FC236}">
                <a16:creationId xmlns:a16="http://schemas.microsoft.com/office/drawing/2014/main" id="{51FEC818-7159-8073-0021-492DFDAB7757}"/>
              </a:ext>
            </a:extLst>
          </p:cNvPr>
          <p:cNvSpPr/>
          <p:nvPr/>
        </p:nvSpPr>
        <p:spPr>
          <a:xfrm>
            <a:off x="6278187" y="4657908"/>
            <a:ext cx="5430832" cy="102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Ativar 1.500 cliente com o Raio X, aqueles que não tiverem </a:t>
            </a:r>
            <a:r>
              <a:rPr kumimoji="0" lang="pt-BR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Equals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ou conciliador.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Divulgação das regras da Campanha em Julho.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10426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m 2" descr="Uma imagem contendo ao ar livre, água, laranja, homem&#10;&#10;Descrição gerada automaticamente">
            <a:extLst>
              <a:ext uri="{FF2B5EF4-FFF2-40B4-BE49-F238E27FC236}">
                <a16:creationId xmlns:a16="http://schemas.microsoft.com/office/drawing/2014/main" id="{B80A7DB4-2A7D-4540-8045-FB63BB185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AC19C7D1-FBAD-42DD-803B-716C8B9364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7" r="55312" b="66398"/>
          <a:stretch/>
        </p:blipFill>
        <p:spPr>
          <a:xfrm>
            <a:off x="6713766" y="4572000"/>
            <a:ext cx="2254622" cy="2382614"/>
          </a:xfrm>
          <a:prstGeom prst="rect">
            <a:avLst/>
          </a:prstGeom>
        </p:spPr>
      </p:pic>
      <p:pic>
        <p:nvPicPr>
          <p:cNvPr id="37" name="Picture 36" descr="A picture containing fireplace&#10;&#10;Description automatically generated">
            <a:extLst>
              <a:ext uri="{FF2B5EF4-FFF2-40B4-BE49-F238E27FC236}">
                <a16:creationId xmlns:a16="http://schemas.microsoft.com/office/drawing/2014/main" id="{4CF3EB74-14B8-403C-8029-B5D3D5E4290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3" t="32593" r="70734" b="32222"/>
          <a:stretch/>
        </p:blipFill>
        <p:spPr>
          <a:xfrm>
            <a:off x="1651000" y="2235200"/>
            <a:ext cx="1917700" cy="2413000"/>
          </a:xfrm>
          <a:prstGeom prst="rect">
            <a:avLst/>
          </a:prstGeom>
        </p:spPr>
      </p:pic>
      <p:pic>
        <p:nvPicPr>
          <p:cNvPr id="33" name="Picture 32" descr="A picture containing logo&#10;&#10;Description automatically generated">
            <a:extLst>
              <a:ext uri="{FF2B5EF4-FFF2-40B4-BE49-F238E27FC236}">
                <a16:creationId xmlns:a16="http://schemas.microsoft.com/office/drawing/2014/main" id="{EAA0B4EB-91D6-43F6-BA62-9E12014F5B9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56" t="32222" r="27494" b="33334"/>
          <a:stretch/>
        </p:blipFill>
        <p:spPr>
          <a:xfrm>
            <a:off x="6870700" y="2209800"/>
            <a:ext cx="1968500" cy="2362200"/>
          </a:xfrm>
          <a:prstGeom prst="rect">
            <a:avLst/>
          </a:prstGeom>
        </p:spPr>
      </p:pic>
      <p:sp>
        <p:nvSpPr>
          <p:cNvPr id="25" name="Retângulo 24">
            <a:extLst>
              <a:ext uri="{FF2B5EF4-FFF2-40B4-BE49-F238E27FC236}">
                <a16:creationId xmlns:a16="http://schemas.microsoft.com/office/drawing/2014/main" id="{E9F12F27-76CD-4DC3-B23B-5D18720525BB}"/>
              </a:ext>
            </a:extLst>
          </p:cNvPr>
          <p:cNvSpPr/>
          <p:nvPr/>
        </p:nvSpPr>
        <p:spPr>
          <a:xfrm>
            <a:off x="6960081" y="760393"/>
            <a:ext cx="5231920" cy="236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tângulo: Cantos Arredondados 257">
            <a:extLst>
              <a:ext uri="{FF2B5EF4-FFF2-40B4-BE49-F238E27FC236}">
                <a16:creationId xmlns:a16="http://schemas.microsoft.com/office/drawing/2014/main" id="{3D161E82-1D24-492F-B04B-D3C90BDEB552}"/>
              </a:ext>
            </a:extLst>
          </p:cNvPr>
          <p:cNvSpPr/>
          <p:nvPr/>
        </p:nvSpPr>
        <p:spPr>
          <a:xfrm>
            <a:off x="6261100" y="2641561"/>
            <a:ext cx="5664200" cy="121923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E4B87"/>
              </a:gs>
              <a:gs pos="100000">
                <a:srgbClr val="280A3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9" name="Picture 28" descr="A picture containing text, television, screen, dark&#10;&#10;Description automatically generated">
            <a:extLst>
              <a:ext uri="{FF2B5EF4-FFF2-40B4-BE49-F238E27FC236}">
                <a16:creationId xmlns:a16="http://schemas.microsoft.com/office/drawing/2014/main" id="{D1CE3657-ADFD-4E5B-9ED0-5DD19C2782C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22" r="85009" b="31667"/>
          <a:stretch/>
        </p:blipFill>
        <p:spPr>
          <a:xfrm>
            <a:off x="1524" y="2209800"/>
            <a:ext cx="1827276" cy="2476500"/>
          </a:xfrm>
          <a:prstGeom prst="rect">
            <a:avLst/>
          </a:prstGeom>
        </p:spPr>
      </p:pic>
      <p:pic>
        <p:nvPicPr>
          <p:cNvPr id="38" name="Picture 37" descr="A picture containing text, television, screen, dark&#10;&#10;Description automatically generated">
            <a:extLst>
              <a:ext uri="{FF2B5EF4-FFF2-40B4-BE49-F238E27FC236}">
                <a16:creationId xmlns:a16="http://schemas.microsoft.com/office/drawing/2014/main" id="{ED270001-456D-4D7A-931F-5064612EBC9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82" r="41964" b="65555"/>
          <a:stretch/>
        </p:blipFill>
        <p:spPr>
          <a:xfrm>
            <a:off x="5092700" y="0"/>
            <a:ext cx="1981200" cy="2362200"/>
          </a:xfrm>
          <a:prstGeom prst="rect">
            <a:avLst/>
          </a:prstGeom>
        </p:spPr>
      </p:pic>
      <p:grpSp>
        <p:nvGrpSpPr>
          <p:cNvPr id="10" name="Agrupar 3">
            <a:extLst>
              <a:ext uri="{FF2B5EF4-FFF2-40B4-BE49-F238E27FC236}">
                <a16:creationId xmlns:a16="http://schemas.microsoft.com/office/drawing/2014/main" id="{9CDF3AC5-A834-48AD-A429-C2A2A4F42731}"/>
              </a:ext>
            </a:extLst>
          </p:cNvPr>
          <p:cNvGrpSpPr/>
          <p:nvPr/>
        </p:nvGrpSpPr>
        <p:grpSpPr>
          <a:xfrm>
            <a:off x="11308440" y="6271917"/>
            <a:ext cx="883560" cy="586083"/>
            <a:chOff x="11308440" y="6271917"/>
            <a:chExt cx="883560" cy="586083"/>
          </a:xfrm>
        </p:grpSpPr>
        <p:sp>
          <p:nvSpPr>
            <p:cNvPr id="11" name="Forma Livre: Forma 4">
              <a:extLst>
                <a:ext uri="{FF2B5EF4-FFF2-40B4-BE49-F238E27FC236}">
                  <a16:creationId xmlns:a16="http://schemas.microsoft.com/office/drawing/2014/main" id="{11A40057-2915-498F-A593-FDAC5B339DEB}"/>
                </a:ext>
              </a:extLst>
            </p:cNvPr>
            <p:cNvSpPr/>
            <p:nvPr/>
          </p:nvSpPr>
          <p:spPr>
            <a:xfrm>
              <a:off x="11308440" y="6271917"/>
              <a:ext cx="883560" cy="586083"/>
            </a:xfrm>
            <a:custGeom>
              <a:avLst/>
              <a:gdLst>
                <a:gd name="connsiteX0" fmla="*/ 417525 w 883560"/>
                <a:gd name="connsiteY0" fmla="*/ 0 h 586083"/>
                <a:gd name="connsiteX1" fmla="*/ 883560 w 883560"/>
                <a:gd name="connsiteY1" fmla="*/ 0 h 586083"/>
                <a:gd name="connsiteX2" fmla="*/ 883560 w 883560"/>
                <a:gd name="connsiteY2" fmla="*/ 586083 h 586083"/>
                <a:gd name="connsiteX3" fmla="*/ 56993 w 883560"/>
                <a:gd name="connsiteY3" fmla="*/ 586083 h 586083"/>
                <a:gd name="connsiteX4" fmla="*/ 31041 w 883560"/>
                <a:gd name="connsiteY4" fmla="*/ 546215 h 586083"/>
                <a:gd name="connsiteX5" fmla="*/ 5396 w 883560"/>
                <a:gd name="connsiteY5" fmla="*/ 350349 h 586083"/>
                <a:gd name="connsiteX6" fmla="*/ 417525 w 883560"/>
                <a:gd name="connsiteY6" fmla="*/ 0 h 58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3560" h="586083">
                  <a:moveTo>
                    <a:pt x="417525" y="0"/>
                  </a:moveTo>
                  <a:lnTo>
                    <a:pt x="883560" y="0"/>
                  </a:lnTo>
                  <a:lnTo>
                    <a:pt x="883560" y="586083"/>
                  </a:lnTo>
                  <a:lnTo>
                    <a:pt x="56993" y="586083"/>
                  </a:lnTo>
                  <a:lnTo>
                    <a:pt x="31041" y="546215"/>
                  </a:lnTo>
                  <a:cubicBezTo>
                    <a:pt x="2991" y="490298"/>
                    <a:pt x="-7349" y="422894"/>
                    <a:pt x="5396" y="350349"/>
                  </a:cubicBezTo>
                  <a:cubicBezTo>
                    <a:pt x="39597" y="157966"/>
                    <a:pt x="224072" y="0"/>
                    <a:pt x="41752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889000" dist="50800" dir="9000000" algn="ctr" rotWithShape="0">
                <a:srgbClr val="666666">
                  <a:alpha val="42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2" name="Imagem 5">
              <a:extLst>
                <a:ext uri="{FF2B5EF4-FFF2-40B4-BE49-F238E27FC236}">
                  <a16:creationId xmlns:a16="http://schemas.microsoft.com/office/drawing/2014/main" id="{67D9B192-89F8-4378-BA2D-B05331D0AF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136" t="16683" r="8136" b="16683"/>
            <a:stretch/>
          </p:blipFill>
          <p:spPr>
            <a:xfrm>
              <a:off x="11482167" y="6383655"/>
              <a:ext cx="646968" cy="365822"/>
            </a:xfrm>
            <a:prstGeom prst="rect">
              <a:avLst/>
            </a:prstGeom>
          </p:spPr>
        </p:pic>
      </p:grpSp>
      <p:sp>
        <p:nvSpPr>
          <p:cNvPr id="13" name="CaixaDeTexto 17">
            <a:extLst>
              <a:ext uri="{FF2B5EF4-FFF2-40B4-BE49-F238E27FC236}">
                <a16:creationId xmlns:a16="http://schemas.microsoft.com/office/drawing/2014/main" id="{F1D8DFF0-F995-4860-92C9-D3D38B7D5246}"/>
              </a:ext>
            </a:extLst>
          </p:cNvPr>
          <p:cNvSpPr txBox="1"/>
          <p:nvPr/>
        </p:nvSpPr>
        <p:spPr>
          <a:xfrm>
            <a:off x="468727" y="1004495"/>
            <a:ext cx="4457349" cy="99603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>
            <a:defPPr>
              <a:defRPr lang="pt-BR"/>
            </a:defPPr>
            <a:lvl1pPr>
              <a:lnSpc>
                <a:spcPct val="85000"/>
              </a:lnSpc>
              <a:defRPr sz="6600" b="1">
                <a:gradFill>
                  <a:gsLst>
                    <a:gs pos="0">
                      <a:srgbClr val="280A3C"/>
                    </a:gs>
                    <a:gs pos="40000">
                      <a:srgbClr val="411E5A"/>
                    </a:gs>
                  </a:gsLst>
                  <a:lin ang="0" scaled="0"/>
                </a:gradFill>
                <a:latin typeface="Dosis" panose="02010503020202060003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0" b="1" i="1" u="none" strike="noStrike" kern="1200" cap="none" spc="0" normalizeH="0" baseline="0" noProof="0">
                <a:ln w="19050">
                  <a:solidFill>
                    <a:srgbClr val="411E5A"/>
                  </a:solidFill>
                </a:ln>
                <a:noFill/>
                <a:effectLst/>
                <a:uLnTx/>
                <a:uFillTx/>
                <a:latin typeface="Dosis" panose="02010503020202060003" pitchFamily="2" charset="0"/>
                <a:ea typeface="+mn-ea"/>
                <a:cs typeface="Arial" panose="020B0604020202020204" pitchFamily="34" charset="0"/>
              </a:rPr>
              <a:t>FORTE</a:t>
            </a:r>
          </a:p>
        </p:txBody>
      </p:sp>
      <p:sp>
        <p:nvSpPr>
          <p:cNvPr id="14" name="CaixaDeTexto 17">
            <a:extLst>
              <a:ext uri="{FF2B5EF4-FFF2-40B4-BE49-F238E27FC236}">
                <a16:creationId xmlns:a16="http://schemas.microsoft.com/office/drawing/2014/main" id="{7BD4AA2F-4341-4DF9-ABD5-CD52A7BB0463}"/>
              </a:ext>
            </a:extLst>
          </p:cNvPr>
          <p:cNvSpPr txBox="1"/>
          <p:nvPr/>
        </p:nvSpPr>
        <p:spPr>
          <a:xfrm>
            <a:off x="907575" y="472980"/>
            <a:ext cx="1454625" cy="7005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>
            <a:defPPr>
              <a:defRPr lang="pt-BR"/>
            </a:defPPr>
            <a:lvl1pPr>
              <a:lnSpc>
                <a:spcPct val="85000"/>
              </a:lnSpc>
              <a:defRPr sz="6600" b="1">
                <a:gradFill>
                  <a:gsLst>
                    <a:gs pos="0">
                      <a:srgbClr val="280A3C"/>
                    </a:gs>
                    <a:gs pos="40000">
                      <a:srgbClr val="411E5A"/>
                    </a:gs>
                  </a:gsLst>
                  <a:lin ang="0" scaled="0"/>
                </a:gradFill>
                <a:latin typeface="Dosis" panose="02010503020202060003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1834894-82B1-4715-9283-A2934752AA48}"/>
              </a:ext>
            </a:extLst>
          </p:cNvPr>
          <p:cNvSpPr/>
          <p:nvPr/>
        </p:nvSpPr>
        <p:spPr>
          <a:xfrm>
            <a:off x="533511" y="608899"/>
            <a:ext cx="309446" cy="308676"/>
          </a:xfrm>
          <a:custGeom>
            <a:avLst/>
            <a:gdLst/>
            <a:ahLst/>
            <a:cxnLst/>
            <a:rect l="l" t="t" r="r" b="b"/>
            <a:pathLst>
              <a:path w="367474" h="366560">
                <a:moveTo>
                  <a:pt x="183736" y="0"/>
                </a:moveTo>
                <a:cubicBezTo>
                  <a:pt x="198540" y="362"/>
                  <a:pt x="210261" y="4210"/>
                  <a:pt x="218900" y="11544"/>
                </a:cubicBezTo>
                <a:cubicBezTo>
                  <a:pt x="227538" y="18878"/>
                  <a:pt x="231953" y="27527"/>
                  <a:pt x="232143" y="37490"/>
                </a:cubicBezTo>
                <a:lnTo>
                  <a:pt x="232143" y="134417"/>
                </a:lnTo>
                <a:lnTo>
                  <a:pt x="329069" y="134417"/>
                </a:lnTo>
                <a:cubicBezTo>
                  <a:pt x="339071" y="134759"/>
                  <a:pt x="347872" y="139554"/>
                  <a:pt x="355473" y="148802"/>
                </a:cubicBezTo>
                <a:cubicBezTo>
                  <a:pt x="363074" y="158050"/>
                  <a:pt x="367074" y="169695"/>
                  <a:pt x="367474" y="183737"/>
                </a:cubicBezTo>
                <a:cubicBezTo>
                  <a:pt x="367074" y="198540"/>
                  <a:pt x="363074" y="210261"/>
                  <a:pt x="355473" y="218900"/>
                </a:cubicBezTo>
                <a:cubicBezTo>
                  <a:pt x="347872" y="227539"/>
                  <a:pt x="339071" y="231953"/>
                  <a:pt x="329069" y="232143"/>
                </a:cubicBezTo>
                <a:lnTo>
                  <a:pt x="232143" y="232143"/>
                </a:lnTo>
                <a:lnTo>
                  <a:pt x="232143" y="329984"/>
                </a:lnTo>
                <a:cubicBezTo>
                  <a:pt x="231953" y="341109"/>
                  <a:pt x="227538" y="349948"/>
                  <a:pt x="218900" y="356502"/>
                </a:cubicBezTo>
                <a:cubicBezTo>
                  <a:pt x="210261" y="363055"/>
                  <a:pt x="198540" y="366408"/>
                  <a:pt x="183736" y="366560"/>
                </a:cubicBezTo>
                <a:cubicBezTo>
                  <a:pt x="169694" y="366408"/>
                  <a:pt x="158049" y="363055"/>
                  <a:pt x="148801" y="356502"/>
                </a:cubicBezTo>
                <a:cubicBezTo>
                  <a:pt x="139554" y="349948"/>
                  <a:pt x="134759" y="341109"/>
                  <a:pt x="134417" y="329984"/>
                </a:cubicBezTo>
                <a:lnTo>
                  <a:pt x="134417" y="232143"/>
                </a:lnTo>
                <a:lnTo>
                  <a:pt x="36576" y="232143"/>
                </a:lnTo>
                <a:cubicBezTo>
                  <a:pt x="25451" y="231953"/>
                  <a:pt x="16611" y="227539"/>
                  <a:pt x="10058" y="218900"/>
                </a:cubicBezTo>
                <a:cubicBezTo>
                  <a:pt x="3505" y="210261"/>
                  <a:pt x="152" y="198540"/>
                  <a:pt x="0" y="183737"/>
                </a:cubicBezTo>
                <a:cubicBezTo>
                  <a:pt x="152" y="169695"/>
                  <a:pt x="3505" y="158050"/>
                  <a:pt x="10058" y="148802"/>
                </a:cubicBezTo>
                <a:cubicBezTo>
                  <a:pt x="16611" y="139554"/>
                  <a:pt x="25451" y="134759"/>
                  <a:pt x="36576" y="134417"/>
                </a:cubicBezTo>
                <a:lnTo>
                  <a:pt x="134417" y="134417"/>
                </a:lnTo>
                <a:lnTo>
                  <a:pt x="134417" y="37490"/>
                </a:lnTo>
                <a:cubicBezTo>
                  <a:pt x="134759" y="27527"/>
                  <a:pt x="139554" y="18878"/>
                  <a:pt x="148801" y="11544"/>
                </a:cubicBezTo>
                <a:cubicBezTo>
                  <a:pt x="158049" y="4210"/>
                  <a:pt x="169694" y="362"/>
                  <a:pt x="183736" y="0"/>
                </a:cubicBezTo>
                <a:close/>
              </a:path>
            </a:pathLst>
          </a:cu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5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5" name="Picture 34" descr="A group of people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99BBE54B-5690-4C83-8902-352899B8FE4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59" r="35309"/>
          <a:stretch/>
        </p:blipFill>
        <p:spPr>
          <a:xfrm>
            <a:off x="1524" y="1663700"/>
            <a:ext cx="7885176" cy="5194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AFA016-BD32-4288-BF86-8383EE8B2CEF}"/>
              </a:ext>
            </a:extLst>
          </p:cNvPr>
          <p:cNvSpPr txBox="1"/>
          <p:nvPr/>
        </p:nvSpPr>
        <p:spPr>
          <a:xfrm>
            <a:off x="7809327" y="2763458"/>
            <a:ext cx="4050433" cy="929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Que conectam estratégia a resultados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1C2991-CB2F-4B1D-A6EF-561E5342737A}"/>
              </a:ext>
            </a:extLst>
          </p:cNvPr>
          <p:cNvSpPr txBox="1"/>
          <p:nvPr/>
        </p:nvSpPr>
        <p:spPr>
          <a:xfrm>
            <a:off x="9574628" y="4372541"/>
            <a:ext cx="190617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3A3A3C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Que vendem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3A3A3C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Que retém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3A3A3C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Constroem</a:t>
            </a:r>
          </a:p>
        </p:txBody>
      </p:sp>
      <p:grpSp>
        <p:nvGrpSpPr>
          <p:cNvPr id="42" name="Agrupar 30">
            <a:extLst>
              <a:ext uri="{FF2B5EF4-FFF2-40B4-BE49-F238E27FC236}">
                <a16:creationId xmlns:a16="http://schemas.microsoft.com/office/drawing/2014/main" id="{63EB43ED-F7FA-481D-86DC-7545E2FEFCB8}"/>
              </a:ext>
            </a:extLst>
          </p:cNvPr>
          <p:cNvGrpSpPr/>
          <p:nvPr/>
        </p:nvGrpSpPr>
        <p:grpSpPr>
          <a:xfrm>
            <a:off x="9324786" y="3799837"/>
            <a:ext cx="0" cy="2016763"/>
            <a:chOff x="645462" y="2027881"/>
            <a:chExt cx="0" cy="2016763"/>
          </a:xfrm>
        </p:grpSpPr>
        <p:cxnSp>
          <p:nvCxnSpPr>
            <p:cNvPr id="43" name="Conector reto 120">
              <a:extLst>
                <a:ext uri="{FF2B5EF4-FFF2-40B4-BE49-F238E27FC236}">
                  <a16:creationId xmlns:a16="http://schemas.microsoft.com/office/drawing/2014/main" id="{2ED0DD3A-71B0-4BDE-80A2-9000721BCA35}"/>
                </a:ext>
              </a:extLst>
            </p:cNvPr>
            <p:cNvCxnSpPr>
              <a:cxnSpLocks/>
            </p:cNvCxnSpPr>
            <p:nvPr/>
          </p:nvCxnSpPr>
          <p:spPr>
            <a:xfrm>
              <a:off x="645462" y="2389678"/>
              <a:ext cx="0" cy="1654966"/>
            </a:xfrm>
            <a:prstGeom prst="line">
              <a:avLst/>
            </a:prstGeom>
            <a:noFill/>
            <a:ln w="25400" cap="rnd">
              <a:solidFill>
                <a:srgbClr val="6E4B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4" name="Conector reto 121">
              <a:extLst>
                <a:ext uri="{FF2B5EF4-FFF2-40B4-BE49-F238E27FC236}">
                  <a16:creationId xmlns:a16="http://schemas.microsoft.com/office/drawing/2014/main" id="{BC7B4986-6E86-43DD-9F0D-820C2B4EF07B}"/>
                </a:ext>
              </a:extLst>
            </p:cNvPr>
            <p:cNvCxnSpPr>
              <a:cxnSpLocks/>
            </p:cNvCxnSpPr>
            <p:nvPr/>
          </p:nvCxnSpPr>
          <p:spPr>
            <a:xfrm>
              <a:off x="645462" y="2027881"/>
              <a:ext cx="0" cy="224478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7" name="TextBox 16">
            <a:extLst>
              <a:ext uri="{FF2B5EF4-FFF2-40B4-BE49-F238E27FC236}">
                <a16:creationId xmlns:a16="http://schemas.microsoft.com/office/drawing/2014/main" id="{596B6631-8940-4F63-A756-C18BE551CE22}"/>
              </a:ext>
            </a:extLst>
          </p:cNvPr>
          <p:cNvSpPr txBox="1"/>
          <p:nvPr/>
        </p:nvSpPr>
        <p:spPr>
          <a:xfrm>
            <a:off x="7407213" y="1298559"/>
            <a:ext cx="2167415" cy="66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FARMA</a:t>
            </a:r>
          </a:p>
        </p:txBody>
      </p:sp>
      <p:sp>
        <p:nvSpPr>
          <p:cNvPr id="28" name="TextBox 20">
            <a:extLst>
              <a:ext uri="{FF2B5EF4-FFF2-40B4-BE49-F238E27FC236}">
                <a16:creationId xmlns:a16="http://schemas.microsoft.com/office/drawing/2014/main" id="{2EF34170-182F-4139-BB1A-C6E7369D69A6}"/>
              </a:ext>
            </a:extLst>
          </p:cNvPr>
          <p:cNvSpPr txBox="1"/>
          <p:nvPr/>
        </p:nvSpPr>
        <p:spPr>
          <a:xfrm>
            <a:off x="7404545" y="818428"/>
            <a:ext cx="2386710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srgbClr val="3A3A3C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Franquias</a:t>
            </a:r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id="{BB8B67CE-847A-42EE-AB7B-18CC147F835D}"/>
              </a:ext>
            </a:extLst>
          </p:cNvPr>
          <p:cNvSpPr txBox="1"/>
          <p:nvPr/>
        </p:nvSpPr>
        <p:spPr>
          <a:xfrm>
            <a:off x="7418402" y="1810300"/>
            <a:ext cx="28080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3A3A3C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conectadas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3A3A3C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, propositivas e engajadas</a:t>
            </a:r>
          </a:p>
        </p:txBody>
      </p:sp>
      <p:sp>
        <p:nvSpPr>
          <p:cNvPr id="32" name="TextBox 20">
            <a:extLst>
              <a:ext uri="{FF2B5EF4-FFF2-40B4-BE49-F238E27FC236}">
                <a16:creationId xmlns:a16="http://schemas.microsoft.com/office/drawing/2014/main" id="{DA0D655B-8164-4B0C-B9A8-B0B416A1427B}"/>
              </a:ext>
            </a:extLst>
          </p:cNvPr>
          <p:cNvSpPr txBox="1"/>
          <p:nvPr/>
        </p:nvSpPr>
        <p:spPr>
          <a:xfrm>
            <a:off x="10459611" y="1341504"/>
            <a:ext cx="1607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3A3A3C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Presentes</a:t>
            </a:r>
          </a:p>
        </p:txBody>
      </p:sp>
      <p:sp>
        <p:nvSpPr>
          <p:cNvPr id="34" name="TextBox 20">
            <a:extLst>
              <a:ext uri="{FF2B5EF4-FFF2-40B4-BE49-F238E27FC236}">
                <a16:creationId xmlns:a16="http://schemas.microsoft.com/office/drawing/2014/main" id="{1361F7C4-46D6-4C7D-BC04-AEA86ADF7D3F}"/>
              </a:ext>
            </a:extLst>
          </p:cNvPr>
          <p:cNvSpPr txBox="1"/>
          <p:nvPr/>
        </p:nvSpPr>
        <p:spPr>
          <a:xfrm>
            <a:off x="10481722" y="2029086"/>
            <a:ext cx="1489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rgbClr val="3A3A3C"/>
                </a:solidFill>
                <a:latin typeface="Dosis" panose="02010503020202060003" pitchFamily="50" charset="0"/>
              </a:rPr>
              <a:t>a</a:t>
            </a:r>
            <a:r>
              <a:rPr kumimoji="0" lang="pt-BR" sz="2000" b="0" i="0" u="none" strike="noStrike" kern="1200" cap="none" spc="0" normalizeH="0" baseline="0" noProof="0" err="1">
                <a:ln>
                  <a:noFill/>
                </a:ln>
                <a:solidFill>
                  <a:srgbClr val="3A3A3C"/>
                </a:solidFill>
                <a:effectLst/>
                <a:uLnTx/>
                <a:uFillTx/>
                <a:latin typeface="Dosis" panose="02010503020202060003" pitchFamily="50" charset="0"/>
                <a:ea typeface="+mn-ea"/>
                <a:cs typeface="+mn-cs"/>
              </a:rPr>
              <a:t>tuantes</a:t>
            </a: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rgbClr val="3A3A3C"/>
              </a:solidFill>
              <a:effectLst/>
              <a:uLnTx/>
              <a:uFillTx/>
              <a:latin typeface="Dosis" panose="02010503020202060003" pitchFamily="50" charset="0"/>
              <a:ea typeface="+mn-ea"/>
              <a:cs typeface="+mn-cs"/>
            </a:endParaRP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761B3929-9F85-4C21-A586-8F55C7EBEF6B}"/>
              </a:ext>
            </a:extLst>
          </p:cNvPr>
          <p:cNvGrpSpPr/>
          <p:nvPr/>
        </p:nvGrpSpPr>
        <p:grpSpPr>
          <a:xfrm>
            <a:off x="10000064" y="1973686"/>
            <a:ext cx="480133" cy="480132"/>
            <a:chOff x="10000064" y="1973686"/>
            <a:chExt cx="480133" cy="480132"/>
          </a:xfrm>
        </p:grpSpPr>
        <p:sp>
          <p:nvSpPr>
            <p:cNvPr id="41" name="Retângulo: Cantos Arredondados 278">
              <a:extLst>
                <a:ext uri="{FF2B5EF4-FFF2-40B4-BE49-F238E27FC236}">
                  <a16:creationId xmlns:a16="http://schemas.microsoft.com/office/drawing/2014/main" id="{71B0C728-2D73-43B4-A453-0205C94EBAB2}"/>
                </a:ext>
              </a:extLst>
            </p:cNvPr>
            <p:cNvSpPr/>
            <p:nvPr/>
          </p:nvSpPr>
          <p:spPr>
            <a:xfrm>
              <a:off x="10000064" y="1973686"/>
              <a:ext cx="480133" cy="480132"/>
            </a:xfrm>
            <a:prstGeom prst="roundRect">
              <a:avLst>
                <a:gd name="adj" fmla="val 9795"/>
              </a:avLst>
            </a:prstGeom>
            <a:gradFill>
              <a:gsLst>
                <a:gs pos="0">
                  <a:srgbClr val="FFB914"/>
                </a:gs>
                <a:gs pos="100000">
                  <a:srgbClr val="F0462D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id="{D4F5DB80-39CF-4ACD-A303-EF6375864A1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069922" y="2050152"/>
              <a:ext cx="340417" cy="327201"/>
              <a:chOff x="2140" y="528"/>
              <a:chExt cx="3400" cy="3268"/>
            </a:xfrm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89F5495B-E2A4-4E21-B6F0-4CA76648A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1" y="2015"/>
                <a:ext cx="2259" cy="1325"/>
              </a:xfrm>
              <a:custGeom>
                <a:avLst/>
                <a:gdLst>
                  <a:gd name="T0" fmla="*/ 0 w 951"/>
                  <a:gd name="T1" fmla="*/ 558 h 558"/>
                  <a:gd name="T2" fmla="*/ 64 w 951"/>
                  <a:gd name="T3" fmla="*/ 526 h 558"/>
                  <a:gd name="T4" fmla="*/ 535 w 951"/>
                  <a:gd name="T5" fmla="*/ 526 h 558"/>
                  <a:gd name="T6" fmla="*/ 791 w 951"/>
                  <a:gd name="T7" fmla="*/ 302 h 558"/>
                  <a:gd name="T8" fmla="*/ 951 w 951"/>
                  <a:gd name="T9" fmla="*/ 46 h 558"/>
                  <a:gd name="T10" fmla="*/ 823 w 951"/>
                  <a:gd name="T11" fmla="*/ 14 h 558"/>
                  <a:gd name="T12" fmla="*/ 695 w 951"/>
                  <a:gd name="T13" fmla="*/ 142 h 558"/>
                  <a:gd name="T14" fmla="*/ 556 w 951"/>
                  <a:gd name="T15" fmla="*/ 214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1" h="558">
                    <a:moveTo>
                      <a:pt x="0" y="558"/>
                    </a:moveTo>
                    <a:cubicBezTo>
                      <a:pt x="12" y="546"/>
                      <a:pt x="25" y="526"/>
                      <a:pt x="64" y="526"/>
                    </a:cubicBezTo>
                    <a:cubicBezTo>
                      <a:pt x="103" y="526"/>
                      <a:pt x="496" y="526"/>
                      <a:pt x="535" y="526"/>
                    </a:cubicBezTo>
                    <a:cubicBezTo>
                      <a:pt x="571" y="526"/>
                      <a:pt x="766" y="330"/>
                      <a:pt x="791" y="302"/>
                    </a:cubicBezTo>
                    <a:cubicBezTo>
                      <a:pt x="815" y="275"/>
                      <a:pt x="921" y="115"/>
                      <a:pt x="951" y="46"/>
                    </a:cubicBezTo>
                    <a:cubicBezTo>
                      <a:pt x="932" y="21"/>
                      <a:pt x="882" y="0"/>
                      <a:pt x="823" y="14"/>
                    </a:cubicBezTo>
                    <a:cubicBezTo>
                      <a:pt x="766" y="27"/>
                      <a:pt x="733" y="68"/>
                      <a:pt x="695" y="142"/>
                    </a:cubicBezTo>
                    <a:cubicBezTo>
                      <a:pt x="556" y="214"/>
                      <a:pt x="556" y="214"/>
                      <a:pt x="556" y="214"/>
                    </a:cubicBezTo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3A032ADC-8F09-439E-AF75-D79052369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2276"/>
                <a:ext cx="2035" cy="532"/>
              </a:xfrm>
              <a:custGeom>
                <a:avLst/>
                <a:gdLst>
                  <a:gd name="T0" fmla="*/ 441 w 857"/>
                  <a:gd name="T1" fmla="*/ 224 h 224"/>
                  <a:gd name="T2" fmla="*/ 729 w 857"/>
                  <a:gd name="T3" fmla="*/ 224 h 224"/>
                  <a:gd name="T4" fmla="*/ 729 w 857"/>
                  <a:gd name="T5" fmla="*/ 64 h 224"/>
                  <a:gd name="T6" fmla="*/ 537 w 857"/>
                  <a:gd name="T7" fmla="*/ 64 h 224"/>
                  <a:gd name="T8" fmla="*/ 418 w 857"/>
                  <a:gd name="T9" fmla="*/ 0 h 224"/>
                  <a:gd name="T10" fmla="*/ 258 w 857"/>
                  <a:gd name="T11" fmla="*/ 0 h 224"/>
                  <a:gd name="T12" fmla="*/ 130 w 857"/>
                  <a:gd name="T13" fmla="*/ 64 h 224"/>
                  <a:gd name="T14" fmla="*/ 0 w 857"/>
                  <a:gd name="T15" fmla="*/ 19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7" h="224">
                    <a:moveTo>
                      <a:pt x="441" y="224"/>
                    </a:moveTo>
                    <a:cubicBezTo>
                      <a:pt x="441" y="224"/>
                      <a:pt x="697" y="224"/>
                      <a:pt x="729" y="224"/>
                    </a:cubicBezTo>
                    <a:cubicBezTo>
                      <a:pt x="857" y="224"/>
                      <a:pt x="857" y="64"/>
                      <a:pt x="729" y="64"/>
                    </a:cubicBezTo>
                    <a:cubicBezTo>
                      <a:pt x="697" y="64"/>
                      <a:pt x="626" y="64"/>
                      <a:pt x="537" y="64"/>
                    </a:cubicBezTo>
                    <a:cubicBezTo>
                      <a:pt x="510" y="64"/>
                      <a:pt x="460" y="0"/>
                      <a:pt x="418" y="0"/>
                    </a:cubicBezTo>
                    <a:cubicBezTo>
                      <a:pt x="399" y="0"/>
                      <a:pt x="301" y="0"/>
                      <a:pt x="258" y="0"/>
                    </a:cubicBezTo>
                    <a:cubicBezTo>
                      <a:pt x="215" y="0"/>
                      <a:pt x="161" y="35"/>
                      <a:pt x="130" y="64"/>
                    </a:cubicBezTo>
                    <a:cubicBezTo>
                      <a:pt x="82" y="112"/>
                      <a:pt x="0" y="190"/>
                      <a:pt x="0" y="190"/>
                    </a:cubicBezTo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C5089CC5-8A3B-4344-AE18-A6F8FC8F8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0" y="2580"/>
                <a:ext cx="1217" cy="1216"/>
              </a:xfrm>
              <a:custGeom>
                <a:avLst/>
                <a:gdLst>
                  <a:gd name="T0" fmla="*/ 837 w 1217"/>
                  <a:gd name="T1" fmla="*/ 1216 h 1216"/>
                  <a:gd name="T2" fmla="*/ 1217 w 1217"/>
                  <a:gd name="T3" fmla="*/ 836 h 1216"/>
                  <a:gd name="T4" fmla="*/ 380 w 1217"/>
                  <a:gd name="T5" fmla="*/ 0 h 1216"/>
                  <a:gd name="T6" fmla="*/ 0 w 1217"/>
                  <a:gd name="T7" fmla="*/ 380 h 1216"/>
                  <a:gd name="T8" fmla="*/ 837 w 1217"/>
                  <a:gd name="T9" fmla="*/ 1216 h 1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1216">
                    <a:moveTo>
                      <a:pt x="837" y="1216"/>
                    </a:moveTo>
                    <a:lnTo>
                      <a:pt x="1217" y="836"/>
                    </a:lnTo>
                    <a:lnTo>
                      <a:pt x="380" y="0"/>
                    </a:lnTo>
                    <a:lnTo>
                      <a:pt x="0" y="380"/>
                    </a:lnTo>
                    <a:lnTo>
                      <a:pt x="837" y="1216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" name="Line 8">
                <a:extLst>
                  <a:ext uri="{FF2B5EF4-FFF2-40B4-BE49-F238E27FC236}">
                    <a16:creationId xmlns:a16="http://schemas.microsoft.com/office/drawing/2014/main" id="{C2D9E40F-A55A-4C18-B9B6-D2F44EA412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20" y="2960"/>
                <a:ext cx="152" cy="152"/>
              </a:xfrm>
              <a:prstGeom prst="line">
                <a:avLst/>
              </a:pr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D0F64A80-F9A4-4942-AE82-B3AAEE06B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528"/>
                <a:ext cx="1501" cy="1520"/>
              </a:xfrm>
              <a:custGeom>
                <a:avLst/>
                <a:gdLst>
                  <a:gd name="T0" fmla="*/ 572 w 632"/>
                  <a:gd name="T1" fmla="*/ 320 h 640"/>
                  <a:gd name="T2" fmla="*/ 569 w 632"/>
                  <a:gd name="T3" fmla="*/ 285 h 640"/>
                  <a:gd name="T4" fmla="*/ 632 w 632"/>
                  <a:gd name="T5" fmla="*/ 227 h 640"/>
                  <a:gd name="T6" fmla="*/ 555 w 632"/>
                  <a:gd name="T7" fmla="*/ 93 h 640"/>
                  <a:gd name="T8" fmla="*/ 473 w 632"/>
                  <a:gd name="T9" fmla="*/ 118 h 640"/>
                  <a:gd name="T10" fmla="*/ 412 w 632"/>
                  <a:gd name="T11" fmla="*/ 83 h 640"/>
                  <a:gd name="T12" fmla="*/ 393 w 632"/>
                  <a:gd name="T13" fmla="*/ 0 h 640"/>
                  <a:gd name="T14" fmla="*/ 239 w 632"/>
                  <a:gd name="T15" fmla="*/ 0 h 640"/>
                  <a:gd name="T16" fmla="*/ 220 w 632"/>
                  <a:gd name="T17" fmla="*/ 83 h 640"/>
                  <a:gd name="T18" fmla="*/ 159 w 632"/>
                  <a:gd name="T19" fmla="*/ 118 h 640"/>
                  <a:gd name="T20" fmla="*/ 77 w 632"/>
                  <a:gd name="T21" fmla="*/ 93 h 640"/>
                  <a:gd name="T22" fmla="*/ 0 w 632"/>
                  <a:gd name="T23" fmla="*/ 227 h 640"/>
                  <a:gd name="T24" fmla="*/ 63 w 632"/>
                  <a:gd name="T25" fmla="*/ 285 h 640"/>
                  <a:gd name="T26" fmla="*/ 60 w 632"/>
                  <a:gd name="T27" fmla="*/ 320 h 640"/>
                  <a:gd name="T28" fmla="*/ 63 w 632"/>
                  <a:gd name="T29" fmla="*/ 355 h 640"/>
                  <a:gd name="T30" fmla="*/ 0 w 632"/>
                  <a:gd name="T31" fmla="*/ 413 h 640"/>
                  <a:gd name="T32" fmla="*/ 77 w 632"/>
                  <a:gd name="T33" fmla="*/ 547 h 640"/>
                  <a:gd name="T34" fmla="*/ 159 w 632"/>
                  <a:gd name="T35" fmla="*/ 522 h 640"/>
                  <a:gd name="T36" fmla="*/ 220 w 632"/>
                  <a:gd name="T37" fmla="*/ 557 h 640"/>
                  <a:gd name="T38" fmla="*/ 239 w 632"/>
                  <a:gd name="T39" fmla="*/ 640 h 640"/>
                  <a:gd name="T40" fmla="*/ 393 w 632"/>
                  <a:gd name="T41" fmla="*/ 640 h 640"/>
                  <a:gd name="T42" fmla="*/ 412 w 632"/>
                  <a:gd name="T43" fmla="*/ 557 h 640"/>
                  <a:gd name="T44" fmla="*/ 473 w 632"/>
                  <a:gd name="T45" fmla="*/ 522 h 640"/>
                  <a:gd name="T46" fmla="*/ 555 w 632"/>
                  <a:gd name="T47" fmla="*/ 547 h 640"/>
                  <a:gd name="T48" fmla="*/ 632 w 632"/>
                  <a:gd name="T49" fmla="*/ 413 h 640"/>
                  <a:gd name="T50" fmla="*/ 569 w 632"/>
                  <a:gd name="T51" fmla="*/ 355 h 640"/>
                  <a:gd name="T52" fmla="*/ 572 w 632"/>
                  <a:gd name="T53" fmla="*/ 32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2" h="640">
                    <a:moveTo>
                      <a:pt x="572" y="320"/>
                    </a:moveTo>
                    <a:cubicBezTo>
                      <a:pt x="572" y="308"/>
                      <a:pt x="571" y="296"/>
                      <a:pt x="569" y="285"/>
                    </a:cubicBezTo>
                    <a:cubicBezTo>
                      <a:pt x="632" y="227"/>
                      <a:pt x="632" y="227"/>
                      <a:pt x="632" y="227"/>
                    </a:cubicBezTo>
                    <a:cubicBezTo>
                      <a:pt x="555" y="93"/>
                      <a:pt x="555" y="93"/>
                      <a:pt x="555" y="93"/>
                    </a:cubicBezTo>
                    <a:cubicBezTo>
                      <a:pt x="473" y="118"/>
                      <a:pt x="473" y="118"/>
                      <a:pt x="473" y="118"/>
                    </a:cubicBezTo>
                    <a:cubicBezTo>
                      <a:pt x="455" y="104"/>
                      <a:pt x="434" y="92"/>
                      <a:pt x="412" y="83"/>
                    </a:cubicBezTo>
                    <a:cubicBezTo>
                      <a:pt x="393" y="0"/>
                      <a:pt x="393" y="0"/>
                      <a:pt x="393" y="0"/>
                    </a:cubicBezTo>
                    <a:cubicBezTo>
                      <a:pt x="239" y="0"/>
                      <a:pt x="239" y="0"/>
                      <a:pt x="239" y="0"/>
                    </a:cubicBezTo>
                    <a:cubicBezTo>
                      <a:pt x="220" y="83"/>
                      <a:pt x="220" y="83"/>
                      <a:pt x="220" y="83"/>
                    </a:cubicBezTo>
                    <a:cubicBezTo>
                      <a:pt x="198" y="92"/>
                      <a:pt x="177" y="104"/>
                      <a:pt x="159" y="118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63" y="285"/>
                      <a:pt x="63" y="285"/>
                      <a:pt x="63" y="285"/>
                    </a:cubicBezTo>
                    <a:cubicBezTo>
                      <a:pt x="61" y="296"/>
                      <a:pt x="60" y="308"/>
                      <a:pt x="60" y="320"/>
                    </a:cubicBezTo>
                    <a:cubicBezTo>
                      <a:pt x="60" y="332"/>
                      <a:pt x="61" y="344"/>
                      <a:pt x="63" y="355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77" y="547"/>
                      <a:pt x="77" y="547"/>
                      <a:pt x="77" y="547"/>
                    </a:cubicBezTo>
                    <a:cubicBezTo>
                      <a:pt x="159" y="522"/>
                      <a:pt x="159" y="522"/>
                      <a:pt x="159" y="522"/>
                    </a:cubicBezTo>
                    <a:cubicBezTo>
                      <a:pt x="177" y="536"/>
                      <a:pt x="198" y="548"/>
                      <a:pt x="220" y="557"/>
                    </a:cubicBezTo>
                    <a:cubicBezTo>
                      <a:pt x="239" y="640"/>
                      <a:pt x="239" y="640"/>
                      <a:pt x="239" y="640"/>
                    </a:cubicBezTo>
                    <a:cubicBezTo>
                      <a:pt x="393" y="640"/>
                      <a:pt x="393" y="640"/>
                      <a:pt x="393" y="640"/>
                    </a:cubicBezTo>
                    <a:cubicBezTo>
                      <a:pt x="412" y="557"/>
                      <a:pt x="412" y="557"/>
                      <a:pt x="412" y="557"/>
                    </a:cubicBezTo>
                    <a:cubicBezTo>
                      <a:pt x="434" y="548"/>
                      <a:pt x="455" y="536"/>
                      <a:pt x="473" y="522"/>
                    </a:cubicBezTo>
                    <a:cubicBezTo>
                      <a:pt x="555" y="547"/>
                      <a:pt x="555" y="547"/>
                      <a:pt x="555" y="547"/>
                    </a:cubicBezTo>
                    <a:cubicBezTo>
                      <a:pt x="632" y="413"/>
                      <a:pt x="632" y="413"/>
                      <a:pt x="632" y="413"/>
                    </a:cubicBezTo>
                    <a:cubicBezTo>
                      <a:pt x="569" y="355"/>
                      <a:pt x="569" y="355"/>
                      <a:pt x="569" y="355"/>
                    </a:cubicBezTo>
                    <a:cubicBezTo>
                      <a:pt x="571" y="344"/>
                      <a:pt x="572" y="332"/>
                      <a:pt x="572" y="320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Oval 10">
                <a:extLst>
                  <a:ext uri="{FF2B5EF4-FFF2-40B4-BE49-F238E27FC236}">
                    <a16:creationId xmlns:a16="http://schemas.microsoft.com/office/drawing/2014/main" id="{1EDB45CE-F834-4105-B392-D577A5DE0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9" y="1060"/>
                <a:ext cx="456" cy="456"/>
              </a:xfrm>
              <a:prstGeom prst="ellipse">
                <a:avLst/>
              </a:pr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6" name="Agrupar 55">
            <a:extLst>
              <a:ext uri="{FF2B5EF4-FFF2-40B4-BE49-F238E27FC236}">
                <a16:creationId xmlns:a16="http://schemas.microsoft.com/office/drawing/2014/main" id="{DC81ADB4-492F-45D2-8530-CBAD1FB3BF58}"/>
              </a:ext>
            </a:extLst>
          </p:cNvPr>
          <p:cNvGrpSpPr/>
          <p:nvPr/>
        </p:nvGrpSpPr>
        <p:grpSpPr>
          <a:xfrm>
            <a:off x="10003107" y="1286104"/>
            <a:ext cx="480133" cy="480132"/>
            <a:chOff x="10003107" y="1286104"/>
            <a:chExt cx="480133" cy="480132"/>
          </a:xfrm>
        </p:grpSpPr>
        <p:sp>
          <p:nvSpPr>
            <p:cNvPr id="39" name="Retângulo: Cantos Arredondados 278">
              <a:extLst>
                <a:ext uri="{FF2B5EF4-FFF2-40B4-BE49-F238E27FC236}">
                  <a16:creationId xmlns:a16="http://schemas.microsoft.com/office/drawing/2014/main" id="{7F7F576C-BA18-43F2-BD52-E51940A800AA}"/>
                </a:ext>
              </a:extLst>
            </p:cNvPr>
            <p:cNvSpPr/>
            <p:nvPr/>
          </p:nvSpPr>
          <p:spPr>
            <a:xfrm>
              <a:off x="10003107" y="1286104"/>
              <a:ext cx="480133" cy="480132"/>
            </a:xfrm>
            <a:prstGeom prst="roundRect">
              <a:avLst>
                <a:gd name="adj" fmla="val 9795"/>
              </a:avLst>
            </a:prstGeom>
            <a:gradFill>
              <a:gsLst>
                <a:gs pos="0">
                  <a:srgbClr val="FFB914"/>
                </a:gs>
                <a:gs pos="100000">
                  <a:srgbClr val="F0462D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7" name="Group 13">
              <a:extLst>
                <a:ext uri="{FF2B5EF4-FFF2-40B4-BE49-F238E27FC236}">
                  <a16:creationId xmlns:a16="http://schemas.microsoft.com/office/drawing/2014/main" id="{18A7C4EF-2518-40D0-9433-4E0EDD5FC13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069023" y="1346071"/>
              <a:ext cx="348300" cy="360199"/>
              <a:chOff x="2095" y="414"/>
              <a:chExt cx="3454" cy="3572"/>
            </a:xfrm>
          </p:grpSpPr>
          <p:sp>
            <p:nvSpPr>
              <p:cNvPr id="49" name="Freeform 14">
                <a:extLst>
                  <a:ext uri="{FF2B5EF4-FFF2-40B4-BE49-F238E27FC236}">
                    <a16:creationId xmlns:a16="http://schemas.microsoft.com/office/drawing/2014/main" id="{39E2EEF1-E27C-4967-B26A-004469D9D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3" y="414"/>
                <a:ext cx="2356" cy="1929"/>
              </a:xfrm>
              <a:custGeom>
                <a:avLst/>
                <a:gdLst>
                  <a:gd name="T0" fmla="*/ 480 w 992"/>
                  <a:gd name="T1" fmla="*/ 608 h 812"/>
                  <a:gd name="T2" fmla="*/ 576 w 992"/>
                  <a:gd name="T3" fmla="*/ 608 h 812"/>
                  <a:gd name="T4" fmla="*/ 576 w 992"/>
                  <a:gd name="T5" fmla="*/ 768 h 812"/>
                  <a:gd name="T6" fmla="*/ 634 w 992"/>
                  <a:gd name="T7" fmla="*/ 787 h 812"/>
                  <a:gd name="T8" fmla="*/ 768 w 992"/>
                  <a:gd name="T9" fmla="*/ 608 h 812"/>
                  <a:gd name="T10" fmla="*/ 928 w 992"/>
                  <a:gd name="T11" fmla="*/ 608 h 812"/>
                  <a:gd name="T12" fmla="*/ 992 w 992"/>
                  <a:gd name="T13" fmla="*/ 544 h 812"/>
                  <a:gd name="T14" fmla="*/ 992 w 992"/>
                  <a:gd name="T15" fmla="*/ 64 h 812"/>
                  <a:gd name="T16" fmla="*/ 928 w 992"/>
                  <a:gd name="T17" fmla="*/ 0 h 812"/>
                  <a:gd name="T18" fmla="*/ 64 w 992"/>
                  <a:gd name="T19" fmla="*/ 0 h 812"/>
                  <a:gd name="T20" fmla="*/ 0 w 992"/>
                  <a:gd name="T21" fmla="*/ 64 h 812"/>
                  <a:gd name="T22" fmla="*/ 0 w 992"/>
                  <a:gd name="T23" fmla="*/ 288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2" h="812">
                    <a:moveTo>
                      <a:pt x="480" y="608"/>
                    </a:moveTo>
                    <a:cubicBezTo>
                      <a:pt x="576" y="608"/>
                      <a:pt x="576" y="608"/>
                      <a:pt x="576" y="608"/>
                    </a:cubicBezTo>
                    <a:cubicBezTo>
                      <a:pt x="576" y="768"/>
                      <a:pt x="576" y="768"/>
                      <a:pt x="576" y="768"/>
                    </a:cubicBezTo>
                    <a:cubicBezTo>
                      <a:pt x="576" y="799"/>
                      <a:pt x="615" y="812"/>
                      <a:pt x="634" y="787"/>
                    </a:cubicBezTo>
                    <a:cubicBezTo>
                      <a:pt x="768" y="608"/>
                      <a:pt x="768" y="608"/>
                      <a:pt x="768" y="608"/>
                    </a:cubicBezTo>
                    <a:cubicBezTo>
                      <a:pt x="928" y="608"/>
                      <a:pt x="928" y="608"/>
                      <a:pt x="928" y="608"/>
                    </a:cubicBezTo>
                    <a:cubicBezTo>
                      <a:pt x="963" y="608"/>
                      <a:pt x="992" y="579"/>
                      <a:pt x="992" y="544"/>
                    </a:cubicBezTo>
                    <a:cubicBezTo>
                      <a:pt x="992" y="64"/>
                      <a:pt x="992" y="64"/>
                      <a:pt x="992" y="64"/>
                    </a:cubicBezTo>
                    <a:cubicBezTo>
                      <a:pt x="992" y="29"/>
                      <a:pt x="963" y="0"/>
                      <a:pt x="928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29" y="0"/>
                      <a:pt x="0" y="29"/>
                      <a:pt x="0" y="64"/>
                    </a:cubicBezTo>
                    <a:cubicBezTo>
                      <a:pt x="0" y="288"/>
                      <a:pt x="0" y="288"/>
                      <a:pt x="0" y="288"/>
                    </a:cubicBezTo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Freeform 15">
                <a:extLst>
                  <a:ext uri="{FF2B5EF4-FFF2-40B4-BE49-F238E27FC236}">
                    <a16:creationId xmlns:a16="http://schemas.microsoft.com/office/drawing/2014/main" id="{45C71B49-D98A-4E0F-8521-CA9832C70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5" y="1326"/>
                <a:ext cx="2048" cy="1900"/>
              </a:xfrm>
              <a:custGeom>
                <a:avLst/>
                <a:gdLst>
                  <a:gd name="T0" fmla="*/ 271 w 862"/>
                  <a:gd name="T1" fmla="*/ 544 h 800"/>
                  <a:gd name="T2" fmla="*/ 271 w 862"/>
                  <a:gd name="T3" fmla="*/ 480 h 800"/>
                  <a:gd name="T4" fmla="*/ 79 w 862"/>
                  <a:gd name="T5" fmla="*/ 256 h 800"/>
                  <a:gd name="T6" fmla="*/ 21 w 862"/>
                  <a:gd name="T7" fmla="*/ 158 h 800"/>
                  <a:gd name="T8" fmla="*/ 79 w 862"/>
                  <a:gd name="T9" fmla="*/ 0 h 800"/>
                  <a:gd name="T10" fmla="*/ 175 w 862"/>
                  <a:gd name="T11" fmla="*/ 160 h 800"/>
                  <a:gd name="T12" fmla="*/ 303 w 862"/>
                  <a:gd name="T13" fmla="*/ 288 h 800"/>
                  <a:gd name="T14" fmla="*/ 396 w 862"/>
                  <a:gd name="T15" fmla="*/ 320 h 800"/>
                  <a:gd name="T16" fmla="*/ 467 w 862"/>
                  <a:gd name="T17" fmla="*/ 320 h 800"/>
                  <a:gd name="T18" fmla="*/ 559 w 862"/>
                  <a:gd name="T19" fmla="*/ 288 h 800"/>
                  <a:gd name="T20" fmla="*/ 687 w 862"/>
                  <a:gd name="T21" fmla="*/ 160 h 800"/>
                  <a:gd name="T22" fmla="*/ 783 w 862"/>
                  <a:gd name="T23" fmla="*/ 0 h 800"/>
                  <a:gd name="T24" fmla="*/ 842 w 862"/>
                  <a:gd name="T25" fmla="*/ 158 h 800"/>
                  <a:gd name="T26" fmla="*/ 783 w 862"/>
                  <a:gd name="T27" fmla="*/ 256 h 800"/>
                  <a:gd name="T28" fmla="*/ 591 w 862"/>
                  <a:gd name="T29" fmla="*/ 480 h 800"/>
                  <a:gd name="T30" fmla="*/ 591 w 862"/>
                  <a:gd name="T31" fmla="*/ 800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2" h="800">
                    <a:moveTo>
                      <a:pt x="271" y="544"/>
                    </a:moveTo>
                    <a:cubicBezTo>
                      <a:pt x="271" y="480"/>
                      <a:pt x="271" y="480"/>
                      <a:pt x="271" y="480"/>
                    </a:cubicBezTo>
                    <a:cubicBezTo>
                      <a:pt x="79" y="256"/>
                      <a:pt x="79" y="256"/>
                      <a:pt x="79" y="256"/>
                    </a:cubicBezTo>
                    <a:cubicBezTo>
                      <a:pt x="21" y="158"/>
                      <a:pt x="21" y="158"/>
                      <a:pt x="21" y="158"/>
                    </a:cubicBezTo>
                    <a:cubicBezTo>
                      <a:pt x="0" y="107"/>
                      <a:pt x="27" y="17"/>
                      <a:pt x="79" y="0"/>
                    </a:cubicBezTo>
                    <a:cubicBezTo>
                      <a:pt x="175" y="160"/>
                      <a:pt x="175" y="160"/>
                      <a:pt x="175" y="160"/>
                    </a:cubicBezTo>
                    <a:cubicBezTo>
                      <a:pt x="303" y="288"/>
                      <a:pt x="303" y="288"/>
                      <a:pt x="303" y="288"/>
                    </a:cubicBezTo>
                    <a:cubicBezTo>
                      <a:pt x="324" y="309"/>
                      <a:pt x="366" y="320"/>
                      <a:pt x="396" y="320"/>
                    </a:cubicBezTo>
                    <a:cubicBezTo>
                      <a:pt x="467" y="320"/>
                      <a:pt x="467" y="320"/>
                      <a:pt x="467" y="320"/>
                    </a:cubicBezTo>
                    <a:cubicBezTo>
                      <a:pt x="496" y="320"/>
                      <a:pt x="539" y="309"/>
                      <a:pt x="559" y="288"/>
                    </a:cubicBezTo>
                    <a:cubicBezTo>
                      <a:pt x="687" y="160"/>
                      <a:pt x="687" y="160"/>
                      <a:pt x="687" y="160"/>
                    </a:cubicBezTo>
                    <a:cubicBezTo>
                      <a:pt x="783" y="0"/>
                      <a:pt x="783" y="0"/>
                      <a:pt x="783" y="0"/>
                    </a:cubicBezTo>
                    <a:cubicBezTo>
                      <a:pt x="835" y="17"/>
                      <a:pt x="862" y="107"/>
                      <a:pt x="842" y="158"/>
                    </a:cubicBezTo>
                    <a:cubicBezTo>
                      <a:pt x="783" y="256"/>
                      <a:pt x="783" y="256"/>
                      <a:pt x="783" y="256"/>
                    </a:cubicBezTo>
                    <a:cubicBezTo>
                      <a:pt x="591" y="480"/>
                      <a:pt x="591" y="480"/>
                      <a:pt x="591" y="480"/>
                    </a:cubicBezTo>
                    <a:cubicBezTo>
                      <a:pt x="591" y="800"/>
                      <a:pt x="591" y="800"/>
                      <a:pt x="591" y="800"/>
                    </a:cubicBezTo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" name="Freeform 16">
                <a:extLst>
                  <a:ext uri="{FF2B5EF4-FFF2-40B4-BE49-F238E27FC236}">
                    <a16:creationId xmlns:a16="http://schemas.microsoft.com/office/drawing/2014/main" id="{2255B831-ECBC-4C97-A79E-25AC8450B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1" y="1326"/>
                <a:ext cx="456" cy="532"/>
              </a:xfrm>
              <a:custGeom>
                <a:avLst/>
                <a:gdLst>
                  <a:gd name="T0" fmla="*/ 96 w 192"/>
                  <a:gd name="T1" fmla="*/ 0 h 224"/>
                  <a:gd name="T2" fmla="*/ 192 w 192"/>
                  <a:gd name="T3" fmla="*/ 96 h 224"/>
                  <a:gd name="T4" fmla="*/ 192 w 192"/>
                  <a:gd name="T5" fmla="*/ 128 h 224"/>
                  <a:gd name="T6" fmla="*/ 96 w 192"/>
                  <a:gd name="T7" fmla="*/ 224 h 224"/>
                  <a:gd name="T8" fmla="*/ 0 w 192"/>
                  <a:gd name="T9" fmla="*/ 128 h 224"/>
                  <a:gd name="T10" fmla="*/ 0 w 192"/>
                  <a:gd name="T11" fmla="*/ 96 h 224"/>
                  <a:gd name="T12" fmla="*/ 96 w 192"/>
                  <a:gd name="T1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224">
                    <a:moveTo>
                      <a:pt x="96" y="0"/>
                    </a:moveTo>
                    <a:cubicBezTo>
                      <a:pt x="154" y="0"/>
                      <a:pt x="192" y="43"/>
                      <a:pt x="192" y="96"/>
                    </a:cubicBezTo>
                    <a:cubicBezTo>
                      <a:pt x="192" y="128"/>
                      <a:pt x="192" y="128"/>
                      <a:pt x="192" y="128"/>
                    </a:cubicBezTo>
                    <a:cubicBezTo>
                      <a:pt x="192" y="181"/>
                      <a:pt x="154" y="224"/>
                      <a:pt x="96" y="224"/>
                    </a:cubicBezTo>
                    <a:cubicBezTo>
                      <a:pt x="39" y="224"/>
                      <a:pt x="0" y="181"/>
                      <a:pt x="0" y="12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43"/>
                      <a:pt x="39" y="0"/>
                      <a:pt x="96" y="0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Freeform 17">
                <a:extLst>
                  <a:ext uri="{FF2B5EF4-FFF2-40B4-BE49-F238E27FC236}">
                    <a16:creationId xmlns:a16="http://schemas.microsoft.com/office/drawing/2014/main" id="{7AC67D1C-A51A-490B-B9C4-863ADB5E0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" y="2542"/>
                <a:ext cx="456" cy="532"/>
              </a:xfrm>
              <a:custGeom>
                <a:avLst/>
                <a:gdLst>
                  <a:gd name="T0" fmla="*/ 96 w 192"/>
                  <a:gd name="T1" fmla="*/ 224 h 224"/>
                  <a:gd name="T2" fmla="*/ 0 w 192"/>
                  <a:gd name="T3" fmla="*/ 128 h 224"/>
                  <a:gd name="T4" fmla="*/ 0 w 192"/>
                  <a:gd name="T5" fmla="*/ 96 h 224"/>
                  <a:gd name="T6" fmla="*/ 96 w 192"/>
                  <a:gd name="T7" fmla="*/ 0 h 224"/>
                  <a:gd name="T8" fmla="*/ 192 w 192"/>
                  <a:gd name="T9" fmla="*/ 96 h 224"/>
                  <a:gd name="T10" fmla="*/ 192 w 192"/>
                  <a:gd name="T11" fmla="*/ 128 h 224"/>
                  <a:gd name="T12" fmla="*/ 96 w 192"/>
                  <a:gd name="T13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224">
                    <a:moveTo>
                      <a:pt x="96" y="224"/>
                    </a:moveTo>
                    <a:cubicBezTo>
                      <a:pt x="39" y="224"/>
                      <a:pt x="0" y="181"/>
                      <a:pt x="0" y="12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43"/>
                      <a:pt x="39" y="0"/>
                      <a:pt x="96" y="0"/>
                    </a:cubicBezTo>
                    <a:cubicBezTo>
                      <a:pt x="154" y="0"/>
                      <a:pt x="192" y="43"/>
                      <a:pt x="192" y="96"/>
                    </a:cubicBezTo>
                    <a:cubicBezTo>
                      <a:pt x="192" y="128"/>
                      <a:pt x="192" y="128"/>
                      <a:pt x="192" y="128"/>
                    </a:cubicBezTo>
                    <a:cubicBezTo>
                      <a:pt x="192" y="181"/>
                      <a:pt x="154" y="224"/>
                      <a:pt x="96" y="224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Freeform 18">
                <a:extLst>
                  <a:ext uri="{FF2B5EF4-FFF2-40B4-BE49-F238E27FC236}">
                    <a16:creationId xmlns:a16="http://schemas.microsoft.com/office/drawing/2014/main" id="{316EB3DB-4B72-4598-95B3-96E797853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" y="2542"/>
                <a:ext cx="1475" cy="1444"/>
              </a:xfrm>
              <a:custGeom>
                <a:avLst/>
                <a:gdLst>
                  <a:gd name="T0" fmla="*/ 0 w 621"/>
                  <a:gd name="T1" fmla="*/ 608 h 608"/>
                  <a:gd name="T2" fmla="*/ 0 w 621"/>
                  <a:gd name="T3" fmla="*/ 448 h 608"/>
                  <a:gd name="T4" fmla="*/ 190 w 621"/>
                  <a:gd name="T5" fmla="*/ 320 h 608"/>
                  <a:gd name="T6" fmla="*/ 226 w 621"/>
                  <a:gd name="T7" fmla="*/ 320 h 608"/>
                  <a:gd name="T8" fmla="*/ 318 w 621"/>
                  <a:gd name="T9" fmla="*/ 288 h 608"/>
                  <a:gd name="T10" fmla="*/ 446 w 621"/>
                  <a:gd name="T11" fmla="*/ 224 h 608"/>
                  <a:gd name="T12" fmla="*/ 542 w 621"/>
                  <a:gd name="T13" fmla="*/ 0 h 608"/>
                  <a:gd name="T14" fmla="*/ 542 w 621"/>
                  <a:gd name="T15" fmla="*/ 0 h 608"/>
                  <a:gd name="T16" fmla="*/ 601 w 621"/>
                  <a:gd name="T17" fmla="*/ 190 h 608"/>
                  <a:gd name="T18" fmla="*/ 542 w 621"/>
                  <a:gd name="T19" fmla="*/ 320 h 608"/>
                  <a:gd name="T20" fmla="*/ 352 w 621"/>
                  <a:gd name="T21" fmla="*/ 480 h 608"/>
                  <a:gd name="T22" fmla="*/ 352 w 621"/>
                  <a:gd name="T23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1" h="608">
                    <a:moveTo>
                      <a:pt x="0" y="608"/>
                    </a:moveTo>
                    <a:cubicBezTo>
                      <a:pt x="0" y="448"/>
                      <a:pt x="0" y="448"/>
                      <a:pt x="0" y="448"/>
                    </a:cubicBezTo>
                    <a:cubicBezTo>
                      <a:pt x="0" y="342"/>
                      <a:pt x="112" y="320"/>
                      <a:pt x="190" y="320"/>
                    </a:cubicBezTo>
                    <a:cubicBezTo>
                      <a:pt x="226" y="320"/>
                      <a:pt x="226" y="320"/>
                      <a:pt x="226" y="320"/>
                    </a:cubicBezTo>
                    <a:cubicBezTo>
                      <a:pt x="250" y="320"/>
                      <a:pt x="284" y="303"/>
                      <a:pt x="318" y="288"/>
                    </a:cubicBezTo>
                    <a:cubicBezTo>
                      <a:pt x="446" y="224"/>
                      <a:pt x="446" y="224"/>
                      <a:pt x="446" y="224"/>
                    </a:cubicBezTo>
                    <a:cubicBezTo>
                      <a:pt x="542" y="0"/>
                      <a:pt x="542" y="0"/>
                      <a:pt x="542" y="0"/>
                    </a:cubicBezTo>
                    <a:cubicBezTo>
                      <a:pt x="542" y="0"/>
                      <a:pt x="542" y="0"/>
                      <a:pt x="542" y="0"/>
                    </a:cubicBezTo>
                    <a:cubicBezTo>
                      <a:pt x="594" y="17"/>
                      <a:pt x="621" y="139"/>
                      <a:pt x="601" y="190"/>
                    </a:cubicBezTo>
                    <a:cubicBezTo>
                      <a:pt x="542" y="320"/>
                      <a:pt x="542" y="320"/>
                      <a:pt x="542" y="320"/>
                    </a:cubicBezTo>
                    <a:cubicBezTo>
                      <a:pt x="352" y="480"/>
                      <a:pt x="352" y="480"/>
                      <a:pt x="352" y="480"/>
                    </a:cubicBezTo>
                    <a:cubicBezTo>
                      <a:pt x="352" y="608"/>
                      <a:pt x="352" y="608"/>
                      <a:pt x="352" y="608"/>
                    </a:cubicBezTo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4" name="Freeform 19">
                <a:extLst>
                  <a:ext uri="{FF2B5EF4-FFF2-40B4-BE49-F238E27FC236}">
                    <a16:creationId xmlns:a16="http://schemas.microsoft.com/office/drawing/2014/main" id="{2743DF8A-68D5-4381-8693-0FF857B2B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3" y="2770"/>
                <a:ext cx="456" cy="532"/>
              </a:xfrm>
              <a:custGeom>
                <a:avLst/>
                <a:gdLst>
                  <a:gd name="T0" fmla="*/ 96 w 192"/>
                  <a:gd name="T1" fmla="*/ 224 h 224"/>
                  <a:gd name="T2" fmla="*/ 192 w 192"/>
                  <a:gd name="T3" fmla="*/ 128 h 224"/>
                  <a:gd name="T4" fmla="*/ 192 w 192"/>
                  <a:gd name="T5" fmla="*/ 96 h 224"/>
                  <a:gd name="T6" fmla="*/ 96 w 192"/>
                  <a:gd name="T7" fmla="*/ 0 h 224"/>
                  <a:gd name="T8" fmla="*/ 0 w 192"/>
                  <a:gd name="T9" fmla="*/ 96 h 224"/>
                  <a:gd name="T10" fmla="*/ 0 w 192"/>
                  <a:gd name="T11" fmla="*/ 128 h 224"/>
                  <a:gd name="T12" fmla="*/ 96 w 192"/>
                  <a:gd name="T13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224">
                    <a:moveTo>
                      <a:pt x="96" y="224"/>
                    </a:moveTo>
                    <a:cubicBezTo>
                      <a:pt x="154" y="224"/>
                      <a:pt x="192" y="181"/>
                      <a:pt x="192" y="128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43"/>
                      <a:pt x="154" y="0"/>
                      <a:pt x="96" y="0"/>
                    </a:cubicBezTo>
                    <a:cubicBezTo>
                      <a:pt x="39" y="0"/>
                      <a:pt x="0" y="43"/>
                      <a:pt x="0" y="96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81"/>
                      <a:pt x="39" y="224"/>
                      <a:pt x="96" y="224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5" name="Freeform 20">
                <a:extLst>
                  <a:ext uri="{FF2B5EF4-FFF2-40B4-BE49-F238E27FC236}">
                    <a16:creationId xmlns:a16="http://schemas.microsoft.com/office/drawing/2014/main" id="{50372563-1400-4E57-971F-0C774D330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5" y="3530"/>
                <a:ext cx="912" cy="456"/>
              </a:xfrm>
              <a:custGeom>
                <a:avLst/>
                <a:gdLst>
                  <a:gd name="T0" fmla="*/ 0 w 384"/>
                  <a:gd name="T1" fmla="*/ 192 h 192"/>
                  <a:gd name="T2" fmla="*/ 0 w 384"/>
                  <a:gd name="T3" fmla="*/ 128 h 192"/>
                  <a:gd name="T4" fmla="*/ 192 w 384"/>
                  <a:gd name="T5" fmla="*/ 0 h 192"/>
                  <a:gd name="T6" fmla="*/ 384 w 384"/>
                  <a:gd name="T7" fmla="*/ 128 h 192"/>
                  <a:gd name="T8" fmla="*/ 384 w 384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4" h="192">
                    <a:moveTo>
                      <a:pt x="0" y="192"/>
                    </a:moveTo>
                    <a:cubicBezTo>
                      <a:pt x="0" y="128"/>
                      <a:pt x="0" y="128"/>
                      <a:pt x="0" y="128"/>
                    </a:cubicBezTo>
                    <a:cubicBezTo>
                      <a:pt x="0" y="22"/>
                      <a:pt x="114" y="0"/>
                      <a:pt x="192" y="0"/>
                    </a:cubicBezTo>
                    <a:cubicBezTo>
                      <a:pt x="270" y="0"/>
                      <a:pt x="384" y="22"/>
                      <a:pt x="384" y="128"/>
                    </a:cubicBezTo>
                    <a:cubicBezTo>
                      <a:pt x="384" y="192"/>
                      <a:pt x="384" y="192"/>
                      <a:pt x="384" y="192"/>
                    </a:cubicBezTo>
                  </a:path>
                </a:pathLst>
              </a:custGeom>
              <a:noFill/>
              <a:ln w="25400" cap="flat">
                <a:solidFill>
                  <a:srgbClr val="411E5A"/>
                </a:solidFill>
                <a:prstDash val="solid"/>
                <a:round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133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path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3.7037E-6 L -0.08893 3.7037E-6 " pathEditMode="relative" rAng="0" ptsTypes="AA">
                                          <p:cBhvr>
                                            <p:cTn id="9" dur="1250" spd="-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4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7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3" presetClass="path" presetSubtype="0" accel="50000" fill="hold" grpId="1" nodeType="withEffect" p14:presetBounceEnd="40000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4.16667E-6 -2.96296E-6 L 0.0392 -2.96296E-6 " pathEditMode="relative" rAng="0" ptsTypes="AA" p14:bounceEnd="40000">
                                          <p:cBhvr>
                                            <p:cTn id="33" dur="500" spd="-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repeatCount="3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repeatCount="300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repeatCount="3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repeatCount="300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repeatCount="300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76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7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2" grpId="0" animBg="1"/>
          <p:bldP spid="13" grpId="0"/>
          <p:bldP spid="14" grpId="0"/>
          <p:bldP spid="15" grpId="0" animBg="1"/>
          <p:bldP spid="17" grpId="0"/>
          <p:bldP spid="21" grpId="0"/>
          <p:bldP spid="27" grpId="0"/>
          <p:bldP spid="27" grpId="1"/>
          <p:bldP spid="28" grpId="0"/>
          <p:bldP spid="30" grpId="0"/>
          <p:bldP spid="32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path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3.7037E-6 L -0.08893 3.7037E-6 " pathEditMode="relative" rAng="0" ptsTypes="AA">
                                          <p:cBhvr>
                                            <p:cTn id="9" dur="1250" spd="-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4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3" presetClass="path" presetSubtype="0" ac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4.16667E-6 -2.96296E-6 L 0.0392 -2.96296E-6 " pathEditMode="relative" rAng="0" ptsTypes="AA">
                                          <p:cBhvr>
                                            <p:cTn id="33" dur="500" spd="-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9" presetClass="entr" presetSubtype="0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repeatCount="3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repeatCount="300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repeatCount="3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repeatCount="300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repeatCount="300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2" grpId="0" animBg="1"/>
          <p:bldP spid="13" grpId="0"/>
          <p:bldP spid="14" grpId="0"/>
          <p:bldP spid="15" grpId="0" animBg="1"/>
          <p:bldP spid="17" grpId="0"/>
          <p:bldP spid="21" grpId="0"/>
          <p:bldP spid="27" grpId="0"/>
          <p:bldP spid="27" grpId="1"/>
          <p:bldP spid="28" grpId="0"/>
          <p:bldP spid="30" grpId="0"/>
          <p:bldP spid="32" grpId="0"/>
          <p:bldP spid="3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Icon&#10;&#10;Description automatically generated">
            <a:extLst>
              <a:ext uri="{FF2B5EF4-FFF2-40B4-BE49-F238E27FC236}">
                <a16:creationId xmlns:a16="http://schemas.microsoft.com/office/drawing/2014/main" id="{D82D3BB7-BA4C-CE00-E764-6A61121154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579" y="5193481"/>
            <a:ext cx="1377348" cy="816359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414DF78A-A98A-5EBA-10CE-AF3058F6ED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16535" y="5186329"/>
            <a:ext cx="1377347" cy="1372338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E0872814-2B02-C6AC-A7F8-2D001585A7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35450" y="298266"/>
            <a:ext cx="1377347" cy="1372338"/>
          </a:xfrm>
          <a:prstGeom prst="rect">
            <a:avLst/>
          </a:prstGeom>
        </p:spPr>
      </p:pic>
      <p:pic>
        <p:nvPicPr>
          <p:cNvPr id="8" name="Imagem 7" descr="Tabela&#10;&#10;Descrição gerada automaticamente">
            <a:extLst>
              <a:ext uri="{FF2B5EF4-FFF2-40B4-BE49-F238E27FC236}">
                <a16:creationId xmlns:a16="http://schemas.microsoft.com/office/drawing/2014/main" id="{0BD851B2-DDAA-DFC4-E098-6519044058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643" y="1560865"/>
            <a:ext cx="5129169" cy="1188466"/>
          </a:xfrm>
          <a:prstGeom prst="rect">
            <a:avLst/>
          </a:prstGeom>
        </p:spPr>
      </p:pic>
      <p:sp>
        <p:nvSpPr>
          <p:cNvPr id="9" name="AutoShape 4">
            <a:extLst>
              <a:ext uri="{FF2B5EF4-FFF2-40B4-BE49-F238E27FC236}">
                <a16:creationId xmlns:a16="http://schemas.microsoft.com/office/drawing/2014/main" id="{1B0E20FD-C55E-254C-F073-68A529D9FA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" name="CaixaDeTexto 31">
            <a:extLst>
              <a:ext uri="{FF2B5EF4-FFF2-40B4-BE49-F238E27FC236}">
                <a16:creationId xmlns:a16="http://schemas.microsoft.com/office/drawing/2014/main" id="{E93A2F11-0740-CC8C-389C-A79289BD177B}"/>
              </a:ext>
            </a:extLst>
          </p:cNvPr>
          <p:cNvSpPr txBox="1"/>
          <p:nvPr/>
        </p:nvSpPr>
        <p:spPr>
          <a:xfrm>
            <a:off x="587026" y="1686347"/>
            <a:ext cx="347704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300">
                <a:solidFill>
                  <a:srgbClr val="FFB200"/>
                </a:solidFill>
                <a:latin typeface="Dosis ExtraBold" pitchFamily="2" charset="0"/>
              </a:rPr>
              <a:t>ELEITOS</a:t>
            </a:r>
            <a:endParaRPr kumimoji="0" lang="pt-BR" sz="43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1" name="Retângulo 15">
            <a:extLst>
              <a:ext uri="{FF2B5EF4-FFF2-40B4-BE49-F238E27FC236}">
                <a16:creationId xmlns:a16="http://schemas.microsoft.com/office/drawing/2014/main" id="{017C6025-A935-D7F1-1BF2-7271F26AE7CA}"/>
              </a:ext>
            </a:extLst>
          </p:cNvPr>
          <p:cNvSpPr/>
          <p:nvPr/>
        </p:nvSpPr>
        <p:spPr>
          <a:xfrm rot="5400000" flipH="1">
            <a:off x="1503359" y="-365957"/>
            <a:ext cx="47533" cy="330180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m 57" descr="Ícone&#10;&#10;Descrição gerada automaticamente">
            <a:extLst>
              <a:ext uri="{FF2B5EF4-FFF2-40B4-BE49-F238E27FC236}">
                <a16:creationId xmlns:a16="http://schemas.microsoft.com/office/drawing/2014/main" id="{4A39C27D-70E1-23A0-AE71-C3E3BDB56E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1601" y="1390664"/>
            <a:ext cx="1786240" cy="1345417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2AC7434F-CA8C-850F-07B2-2A4CF68C01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147803"/>
            <a:ext cx="1165147" cy="1160909"/>
          </a:xfrm>
          <a:prstGeom prst="rect">
            <a:avLst/>
          </a:prstGeom>
        </p:spPr>
      </p:pic>
      <p:sp>
        <p:nvSpPr>
          <p:cNvPr id="3" name="Retângulo 54">
            <a:extLst>
              <a:ext uri="{FF2B5EF4-FFF2-40B4-BE49-F238E27FC236}">
                <a16:creationId xmlns:a16="http://schemas.microsoft.com/office/drawing/2014/main" id="{B623A3B5-DD5D-6A97-68A4-008354F27660}"/>
              </a:ext>
            </a:extLst>
          </p:cNvPr>
          <p:cNvSpPr/>
          <p:nvPr/>
        </p:nvSpPr>
        <p:spPr>
          <a:xfrm>
            <a:off x="1917218" y="3581400"/>
            <a:ext cx="5992786" cy="222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i="1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Presidente: Marcelo Cunha 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i="1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Vice Presidente: Edson Sahium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i="1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i="1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Funcionamento das Reuniões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i="1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Primeira Chamada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i="1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Segunda Chamada após 15 minutos com a quantidade de participantes que estiverem presentes.</a:t>
            </a:r>
          </a:p>
        </p:txBody>
      </p:sp>
    </p:spTree>
    <p:extLst>
      <p:ext uri="{BB962C8B-B14F-4D97-AF65-F5344CB8AC3E}">
        <p14:creationId xmlns:p14="http://schemas.microsoft.com/office/powerpoint/2010/main" val="484415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20BD6FA-924D-BE85-5EA5-C049F0DE00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/>
          <a:stretch/>
        </p:blipFill>
        <p:spPr>
          <a:xfrm>
            <a:off x="0" y="0"/>
            <a:ext cx="9819844" cy="68580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57AECA06-287D-F630-0C7E-9746BEE2A64A}"/>
              </a:ext>
            </a:extLst>
          </p:cNvPr>
          <p:cNvGrpSpPr/>
          <p:nvPr/>
        </p:nvGrpSpPr>
        <p:grpSpPr>
          <a:xfrm>
            <a:off x="5266690" y="-11702"/>
            <a:ext cx="6920928" cy="6877340"/>
            <a:chOff x="2216138" y="0"/>
            <a:chExt cx="6920928" cy="6877340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7D7A256A-BB6B-7BE5-40E1-98B1627FF584}"/>
                </a:ext>
              </a:extLst>
            </p:cNvPr>
            <p:cNvSpPr/>
            <p:nvPr/>
          </p:nvSpPr>
          <p:spPr>
            <a:xfrm>
              <a:off x="2892490" y="0"/>
              <a:ext cx="6244576" cy="68773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675B00D4-2327-A136-4B40-89439051C1B9}"/>
                </a:ext>
              </a:extLst>
            </p:cNvPr>
            <p:cNvSpPr/>
            <p:nvPr/>
          </p:nvSpPr>
          <p:spPr>
            <a:xfrm>
              <a:off x="2216138" y="4064"/>
              <a:ext cx="2228590" cy="68732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</p:grpSp>
      <p:sp>
        <p:nvSpPr>
          <p:cNvPr id="7" name="CaixaDeTexto 31">
            <a:extLst>
              <a:ext uri="{FF2B5EF4-FFF2-40B4-BE49-F238E27FC236}">
                <a16:creationId xmlns:a16="http://schemas.microsoft.com/office/drawing/2014/main" id="{4A058020-C62C-4227-A593-2031EBE1E4C1}"/>
              </a:ext>
            </a:extLst>
          </p:cNvPr>
          <p:cNvSpPr txBox="1"/>
          <p:nvPr/>
        </p:nvSpPr>
        <p:spPr>
          <a:xfrm>
            <a:off x="587026" y="1686347"/>
            <a:ext cx="347704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ESTATUTO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92C21060-ADF1-4C3D-B6A6-3821A96CDF41}"/>
              </a:ext>
            </a:extLst>
          </p:cNvPr>
          <p:cNvSpPr txBox="1"/>
          <p:nvPr/>
        </p:nvSpPr>
        <p:spPr>
          <a:xfrm>
            <a:off x="587026" y="3988542"/>
            <a:ext cx="4431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DISCIPLINA PARA EXECUÇÃO</a:t>
            </a:r>
          </a:p>
        </p:txBody>
      </p:sp>
      <p:sp>
        <p:nvSpPr>
          <p:cNvPr id="52" name="Retângulo 15">
            <a:extLst>
              <a:ext uri="{FF2B5EF4-FFF2-40B4-BE49-F238E27FC236}">
                <a16:creationId xmlns:a16="http://schemas.microsoft.com/office/drawing/2014/main" id="{FFFD4062-007E-BC07-7BB6-3386DF2D636E}"/>
              </a:ext>
            </a:extLst>
          </p:cNvPr>
          <p:cNvSpPr/>
          <p:nvPr/>
        </p:nvSpPr>
        <p:spPr>
          <a:xfrm rot="5400000" flipH="1">
            <a:off x="1503359" y="-365957"/>
            <a:ext cx="47533" cy="330180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7" name="Imagem 57" descr="Ícone&#10;&#10;Descrição gerada automaticamente">
            <a:extLst>
              <a:ext uri="{FF2B5EF4-FFF2-40B4-BE49-F238E27FC236}">
                <a16:creationId xmlns:a16="http://schemas.microsoft.com/office/drawing/2014/main" id="{858FD60F-610A-EB0C-BB91-5DFD90019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250" y="638951"/>
            <a:ext cx="1483178" cy="1117147"/>
          </a:xfrm>
          <a:prstGeom prst="rect">
            <a:avLst/>
          </a:prstGeom>
        </p:spPr>
      </p:pic>
      <p:pic>
        <p:nvPicPr>
          <p:cNvPr id="21" name="Gráfico 20">
            <a:extLst>
              <a:ext uri="{FF2B5EF4-FFF2-40B4-BE49-F238E27FC236}">
                <a16:creationId xmlns:a16="http://schemas.microsoft.com/office/drawing/2014/main" id="{F4C7468D-8DC2-5200-D9DE-5AEDCEC34F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147803"/>
            <a:ext cx="1165147" cy="1160909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EEEA9E4A-46EB-3A11-56D2-E760515539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5268" y="6374920"/>
            <a:ext cx="1165147" cy="1160909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CC073DC-466C-6095-A9A5-145A49524175}"/>
              </a:ext>
            </a:extLst>
          </p:cNvPr>
          <p:cNvSpPr txBox="1"/>
          <p:nvPr/>
        </p:nvSpPr>
        <p:spPr>
          <a:xfrm>
            <a:off x="596011" y="3071701"/>
            <a:ext cx="3798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itchFamily="2" charset="0"/>
                <a:ea typeface="+mn-ea"/>
                <a:cs typeface="+mn-cs"/>
              </a:rPr>
              <a:t>REGRAS GERAIS</a:t>
            </a: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BC3F9E89-A67A-2CA9-CC73-9D991184820B}"/>
              </a:ext>
            </a:extLst>
          </p:cNvPr>
          <p:cNvSpPr/>
          <p:nvPr/>
        </p:nvSpPr>
        <p:spPr>
          <a:xfrm>
            <a:off x="5979278" y="370336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4551981C-0B94-FBBF-9640-446BCEDB2B63}"/>
              </a:ext>
            </a:extLst>
          </p:cNvPr>
          <p:cNvGrpSpPr/>
          <p:nvPr/>
        </p:nvGrpSpPr>
        <p:grpSpPr>
          <a:xfrm>
            <a:off x="5408992" y="101716"/>
            <a:ext cx="1020718" cy="1020718"/>
            <a:chOff x="5471677" y="370331"/>
            <a:chExt cx="1020718" cy="1020718"/>
          </a:xfrm>
        </p:grpSpPr>
        <p:sp>
          <p:nvSpPr>
            <p:cNvPr id="10" name="object 21">
              <a:extLst>
                <a:ext uri="{FF2B5EF4-FFF2-40B4-BE49-F238E27FC236}">
                  <a16:creationId xmlns:a16="http://schemas.microsoft.com/office/drawing/2014/main" id="{88D07089-91C5-79EE-42D9-E0189B532184}"/>
                </a:ext>
              </a:extLst>
            </p:cNvPr>
            <p:cNvSpPr/>
            <p:nvPr/>
          </p:nvSpPr>
          <p:spPr>
            <a:xfrm>
              <a:off x="5471677" y="370331"/>
              <a:ext cx="1020718" cy="1020718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solidFill>
              <a:srgbClr val="421F5B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Imagem 29">
              <a:extLst>
                <a:ext uri="{FF2B5EF4-FFF2-40B4-BE49-F238E27FC236}">
                  <a16:creationId xmlns:a16="http://schemas.microsoft.com/office/drawing/2014/main" id="{E2957895-3A40-3516-19BE-B9F591362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728" y="442873"/>
              <a:ext cx="798557" cy="831214"/>
            </a:xfrm>
            <a:prstGeom prst="rect">
              <a:avLst/>
            </a:prstGeom>
          </p:spPr>
        </p:pic>
      </p:grpSp>
      <p:sp>
        <p:nvSpPr>
          <p:cNvPr id="15" name="Retângulo 51">
            <a:extLst>
              <a:ext uri="{FF2B5EF4-FFF2-40B4-BE49-F238E27FC236}">
                <a16:creationId xmlns:a16="http://schemas.microsoft.com/office/drawing/2014/main" id="{06AF3EF9-665F-4414-A05B-54A07806755B}"/>
              </a:ext>
            </a:extLst>
          </p:cNvPr>
          <p:cNvSpPr/>
          <p:nvPr/>
        </p:nvSpPr>
        <p:spPr>
          <a:xfrm>
            <a:off x="6408521" y="391111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PREMISSAS</a:t>
            </a:r>
          </a:p>
        </p:txBody>
      </p:sp>
      <p:sp>
        <p:nvSpPr>
          <p:cNvPr id="33" name="Retângulo 54">
            <a:extLst>
              <a:ext uri="{FF2B5EF4-FFF2-40B4-BE49-F238E27FC236}">
                <a16:creationId xmlns:a16="http://schemas.microsoft.com/office/drawing/2014/main" id="{A9E7C23F-5399-D2C6-275B-C2EB67E99640}"/>
              </a:ext>
            </a:extLst>
          </p:cNvPr>
          <p:cNvSpPr/>
          <p:nvPr/>
        </p:nvSpPr>
        <p:spPr>
          <a:xfrm>
            <a:off x="6357269" y="3352936"/>
            <a:ext cx="5430832" cy="1563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Definir regras – </a:t>
            </a:r>
            <a:r>
              <a:rPr lang="pt-BR" sz="1400" b="1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em andamento.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Papéis do Membros do Comitê (Estrutura). </a:t>
            </a:r>
            <a:r>
              <a:rPr lang="pt-BR" sz="1400" b="1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ok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Tempo de Participação 12 meses após publicação do estatuto. Substituição de 3 membros. </a:t>
            </a:r>
            <a:r>
              <a:rPr lang="pt-BR" sz="1400" b="1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ok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Como engajar os Franqueados. </a:t>
            </a:r>
            <a:r>
              <a:rPr lang="pt-BR" sz="1400" b="1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Em andamento (desafio)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Trazer na próxima reunião (Vítor). </a:t>
            </a:r>
            <a:r>
              <a:rPr kumimoji="0" lang="pt-BR" sz="1400" b="1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Já enviado e-mail</a:t>
            </a:r>
          </a:p>
        </p:txBody>
      </p: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955E6B31-9C67-7C83-FB2A-15B2B6463936}"/>
              </a:ext>
            </a:extLst>
          </p:cNvPr>
          <p:cNvSpPr/>
          <p:nvPr/>
        </p:nvSpPr>
        <p:spPr>
          <a:xfrm>
            <a:off x="6026947" y="2740615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bject 21">
            <a:extLst>
              <a:ext uri="{FF2B5EF4-FFF2-40B4-BE49-F238E27FC236}">
                <a16:creationId xmlns:a16="http://schemas.microsoft.com/office/drawing/2014/main" id="{72E58A9C-AFF1-6D95-14E6-9701246C45B0}"/>
              </a:ext>
            </a:extLst>
          </p:cNvPr>
          <p:cNvSpPr/>
          <p:nvPr/>
        </p:nvSpPr>
        <p:spPr>
          <a:xfrm>
            <a:off x="5456661" y="2471995"/>
            <a:ext cx="1020718" cy="1020718"/>
          </a:xfrm>
          <a:custGeom>
            <a:avLst/>
            <a:gdLst/>
            <a:ahLst/>
            <a:cxnLst/>
            <a:rect l="l" t="t" r="r" b="b"/>
            <a:pathLst>
              <a:path w="741045" h="741044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21F5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tângulo 51">
            <a:extLst>
              <a:ext uri="{FF2B5EF4-FFF2-40B4-BE49-F238E27FC236}">
                <a16:creationId xmlns:a16="http://schemas.microsoft.com/office/drawing/2014/main" id="{94D4CFC9-B790-7355-1D38-02A508137591}"/>
              </a:ext>
            </a:extLst>
          </p:cNvPr>
          <p:cNvSpPr/>
          <p:nvPr/>
        </p:nvSpPr>
        <p:spPr>
          <a:xfrm>
            <a:off x="6456190" y="2761390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REGRAS</a:t>
            </a:r>
          </a:p>
        </p:txBody>
      </p:sp>
      <p:pic>
        <p:nvPicPr>
          <p:cNvPr id="50" name="Imagem 31" descr="Fundo preto com letras brancas&#10;&#10;Descrição gerada automaticamente">
            <a:extLst>
              <a:ext uri="{FF2B5EF4-FFF2-40B4-BE49-F238E27FC236}">
                <a16:creationId xmlns:a16="http://schemas.microsoft.com/office/drawing/2014/main" id="{33655E2C-9318-6F18-852F-4AD91BFB958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2881" y="2569889"/>
            <a:ext cx="824930" cy="824930"/>
          </a:xfrm>
          <a:prstGeom prst="rect">
            <a:avLst/>
          </a:prstGeom>
        </p:spPr>
      </p:pic>
      <p:sp>
        <p:nvSpPr>
          <p:cNvPr id="55" name="Retângulo: Cantos Arredondados 54">
            <a:extLst>
              <a:ext uri="{FF2B5EF4-FFF2-40B4-BE49-F238E27FC236}">
                <a16:creationId xmlns:a16="http://schemas.microsoft.com/office/drawing/2014/main" id="{1E53E5DE-EC59-77ED-58D1-E981951DF37F}"/>
              </a:ext>
            </a:extLst>
          </p:cNvPr>
          <p:cNvSpPr/>
          <p:nvPr/>
        </p:nvSpPr>
        <p:spPr>
          <a:xfrm>
            <a:off x="6113361" y="5465804"/>
            <a:ext cx="4025885" cy="466282"/>
          </a:xfrm>
          <a:prstGeom prst="roundRect">
            <a:avLst>
              <a:gd name="adj" fmla="val 50000"/>
            </a:avLst>
          </a:prstGeom>
          <a:solidFill>
            <a:srgbClr val="42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object 21">
            <a:extLst>
              <a:ext uri="{FF2B5EF4-FFF2-40B4-BE49-F238E27FC236}">
                <a16:creationId xmlns:a16="http://schemas.microsoft.com/office/drawing/2014/main" id="{19C5E734-660B-A3C3-D595-4F0C6D59B767}"/>
              </a:ext>
            </a:extLst>
          </p:cNvPr>
          <p:cNvSpPr/>
          <p:nvPr/>
        </p:nvSpPr>
        <p:spPr>
          <a:xfrm>
            <a:off x="5543075" y="5197184"/>
            <a:ext cx="1020718" cy="1020718"/>
          </a:xfrm>
          <a:custGeom>
            <a:avLst/>
            <a:gdLst/>
            <a:ahLst/>
            <a:cxnLst/>
            <a:rect l="l" t="t" r="r" b="b"/>
            <a:pathLst>
              <a:path w="741045" h="741044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21F5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tângulo 51">
            <a:extLst>
              <a:ext uri="{FF2B5EF4-FFF2-40B4-BE49-F238E27FC236}">
                <a16:creationId xmlns:a16="http://schemas.microsoft.com/office/drawing/2014/main" id="{D721C387-52CD-307C-B799-FD555D09CD56}"/>
              </a:ext>
            </a:extLst>
          </p:cNvPr>
          <p:cNvSpPr/>
          <p:nvPr/>
        </p:nvSpPr>
        <p:spPr>
          <a:xfrm>
            <a:off x="6542604" y="5486579"/>
            <a:ext cx="334863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  <a:sym typeface="Dosis"/>
              </a:rPr>
              <a:t>META</a:t>
            </a:r>
          </a:p>
        </p:txBody>
      </p:sp>
      <p:sp>
        <p:nvSpPr>
          <p:cNvPr id="61" name="Retângulo 54">
            <a:extLst>
              <a:ext uri="{FF2B5EF4-FFF2-40B4-BE49-F238E27FC236}">
                <a16:creationId xmlns:a16="http://schemas.microsoft.com/office/drawing/2014/main" id="{92B03519-9322-DA48-ED69-4B683ADE8A09}"/>
              </a:ext>
            </a:extLst>
          </p:cNvPr>
          <p:cNvSpPr/>
          <p:nvPr/>
        </p:nvSpPr>
        <p:spPr>
          <a:xfrm>
            <a:off x="6477379" y="6013261"/>
            <a:ext cx="5050051" cy="55707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Primeira Versão do Estatuto. </a:t>
            </a:r>
            <a:r>
              <a:rPr lang="pt-BR" sz="1400" b="1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Dia 15/06 as 10hs</a:t>
            </a: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1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Definição de Grupos de Trabalho e Prazo de Finalização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.</a:t>
            </a:r>
          </a:p>
        </p:txBody>
      </p:sp>
      <p:pic>
        <p:nvPicPr>
          <p:cNvPr id="62" name="Imagem 77">
            <a:extLst>
              <a:ext uri="{FF2B5EF4-FFF2-40B4-BE49-F238E27FC236}">
                <a16:creationId xmlns:a16="http://schemas.microsoft.com/office/drawing/2014/main" id="{6FD9AD0B-B9CE-4671-5A99-4CB5E9C0983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143" y="5268199"/>
            <a:ext cx="861491" cy="861491"/>
          </a:xfrm>
          <a:prstGeom prst="rect">
            <a:avLst/>
          </a:prstGeom>
        </p:spPr>
      </p:pic>
      <p:sp>
        <p:nvSpPr>
          <p:cNvPr id="2" name="Retângulo 54">
            <a:extLst>
              <a:ext uri="{FF2B5EF4-FFF2-40B4-BE49-F238E27FC236}">
                <a16:creationId xmlns:a16="http://schemas.microsoft.com/office/drawing/2014/main" id="{CA0EA9E4-3B59-63C8-2731-DD0B8D43E032}"/>
              </a:ext>
            </a:extLst>
          </p:cNvPr>
          <p:cNvSpPr/>
          <p:nvPr/>
        </p:nvSpPr>
        <p:spPr>
          <a:xfrm>
            <a:off x="6376552" y="925071"/>
            <a:ext cx="5430832" cy="1911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Ajude a ter um produto </a:t>
            </a: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mais robusto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Começar de maneira estruturada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Contribuir com a Melhoria de Processos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Gestão de Canais (Recebíveis) 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sz="1400" i="1" dirty="0">
              <a:solidFill>
                <a:srgbClr val="41414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sz="1400" i="1" dirty="0">
              <a:solidFill>
                <a:srgbClr val="41414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43590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860</Words>
  <Application>Microsoft Office PowerPoint</Application>
  <PresentationFormat>Widescreen</PresentationFormat>
  <Paragraphs>173</Paragraphs>
  <Slides>15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Calibri Light</vt:lpstr>
      <vt:lpstr>Dosis</vt:lpstr>
      <vt:lpstr>Dosis ExtraBold</vt:lpstr>
      <vt:lpstr>Dosis SemiBold</vt:lpstr>
      <vt:lpstr>Roboto</vt:lpstr>
      <vt:lpstr>Tema do Office</vt:lpstr>
      <vt:lpstr>1_Tema do Office</vt:lpstr>
      <vt:lpstr>2_Tema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Vitor Henrique Silva Tavares</dc:creator>
  <cp:lastModifiedBy>Vitor Henrique Silva Tavares</cp:lastModifiedBy>
  <cp:revision>3</cp:revision>
  <dcterms:created xsi:type="dcterms:W3CDTF">2023-05-02T10:58:06Z</dcterms:created>
  <dcterms:modified xsi:type="dcterms:W3CDTF">2023-07-05T21:09:43Z</dcterms:modified>
</cp:coreProperties>
</file>