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94" r:id="rId2"/>
    <p:sldMasterId id="2147483648" r:id="rId3"/>
    <p:sldMasterId id="2147483707" r:id="rId4"/>
    <p:sldMasterId id="2147483713" r:id="rId5"/>
  </p:sldMasterIdLst>
  <p:notesMasterIdLst>
    <p:notesMasterId r:id="rId14"/>
  </p:notesMasterIdLst>
  <p:sldIdLst>
    <p:sldId id="548" r:id="rId6"/>
    <p:sldId id="531" r:id="rId7"/>
    <p:sldId id="2147473146" r:id="rId8"/>
    <p:sldId id="540" r:id="rId9"/>
    <p:sldId id="2147473193" r:id="rId10"/>
    <p:sldId id="271" r:id="rId11"/>
    <p:sldId id="512" r:id="rId12"/>
    <p:sldId id="534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E0844F-6381-02FC-D45C-C9E17309BDC8}" name="Gilsinei Valcir Hansen" initials="GH" userId="S::gilsinei.hansen@linx.com.br::51ce3ee6-3fe7-4b99-a30f-e0a11994b2d4" providerId="AD"/>
  <p188:author id="{0EB4B6B5-1CF8-3AA5-6972-5575777467A2}" name="Aline Ito Maruyama" initials="AI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D5A"/>
    <a:srgbClr val="FFFFFF"/>
    <a:srgbClr val="FB9421"/>
    <a:srgbClr val="280A3C"/>
    <a:srgbClr val="FFB300"/>
    <a:srgbClr val="A2691A"/>
    <a:srgbClr val="411E5A"/>
    <a:srgbClr val="B7472A"/>
    <a:srgbClr val="FFB200"/>
    <a:srgbClr val="FEB7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50F4A0-A1EC-B41D-05EB-9297E63F110A}" v="1" dt="2023-10-17T13:44:34.814"/>
    <p1510:client id="{C9ECE165-6AD8-4138-86F5-F70857CACAEB}" v="22" dt="2023-08-10T20:32:13.062"/>
    <p1510:client id="{EC2BD7E3-7DA9-2E18-3225-1A867C641830}" v="3" dt="2023-10-02T11:59:19.0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3792" autoAdjust="0"/>
  </p:normalViewPr>
  <p:slideViewPr>
    <p:cSldViewPr snapToGrid="0">
      <p:cViewPr varScale="1">
        <p:scale>
          <a:sx n="72" d="100"/>
          <a:sy n="72" d="100"/>
        </p:scale>
        <p:origin x="42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0" d="100"/>
        <a:sy n="80" d="100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74EE6-CE01-41C3-9500-835504A1CFC9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CDB0A-EED3-4568-BB08-57B8839940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7774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744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17E376-7436-44D5-9CA6-98E57A0F0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42F0FBA-F9A7-4889-A2B8-D57CC30E62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814412-6798-4AE6-B3BA-96A8C752A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9A8BC2-2FE2-4960-9503-DD79DBD3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565A4E-1A21-4AC2-A057-CCD4A8C5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470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A8EE82-E4D0-407A-978E-26074BD9D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3B8EE0D-2BCB-42D5-ACCF-6BE50071DB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F6654A-8D82-4D73-B623-41129ACC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CE1458-D133-4A30-85C5-3FB02051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A6F8639-8E22-4BF9-81E3-02E067B80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4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597436C-354B-4BA6-BEAF-CC108DC49C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56AEC4E-1044-4895-9A79-3CD68FF49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F8D01B-818A-47A6-A9C5-FFB2CAD01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BE03AF-2C9C-47AE-A862-57EAE2F02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DA7952-B612-4126-A414-5DC6AB860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106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s" type="title">
  <p:cSld name="Simples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10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7328B4-D2E8-4087-BC99-1A8086F7F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BAD1AF-B965-48C8-9F39-4481499AD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24AC313-4A29-4EE3-A7A5-C80113F65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F5F0801-F77C-4895-BEEE-48F6C6CE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FC53FE1-FFCA-4C84-81DD-947942A00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9244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5588C-0CA0-484E-8993-8E660A84C2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96536B-9CA6-43D0-AFB1-3D441FE45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8038B3-5063-42D8-BD14-203FF8D0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B8416AF-739A-4E0E-ABE4-FD2BA6A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0E2901-7DCD-410D-9C16-5104D1A6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37866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DA782-924F-44F1-A48D-6C5095DF3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CF9A31-0CE0-4BD0-AC6E-F5C780396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E4674A-9BDC-4A69-BBF6-02B0652A0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F60B99F-AD06-4DBF-934A-334CDBB0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CC6E91-4D1B-41CC-B108-9BB149CC8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8645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70A6B8-3915-4F0A-925D-07310D394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6329C48-C47F-419D-BD45-3DA671F7B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24A0BAB-BBCB-464B-AF39-589BFCC47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F5D1DD-7340-42BB-AEB0-E3DE26B18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C3EA28-C4B5-4CBF-88F0-86C9F2A06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2474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ED5FEC-872B-4D59-A39E-C6D60DDCB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93C4E6-C477-4909-99BF-3320C99F0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B001B7-EF58-4E71-AF90-AD75377F8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5C90D04-6E85-4AEA-B3FD-F073DB86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CA7D957-DEF5-49D9-80F6-1CE246D2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6A4D3BD-A74F-45A8-B86A-B37A53C02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249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9CBE7-6E92-4920-B300-E8104D29C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8B49505-63A2-4033-9069-B6F5F8CFC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14BCC09-86C7-4CC7-BBD8-4C2397745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8438759-72CC-4D39-8EDB-407FE17144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F5D59A9-3DF6-4035-8336-807C44554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41C957C-0658-4227-9277-AD983C264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9340E51-A158-4D76-B351-C7291C57E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FCF6D06-9D78-4E35-B994-E50B1F42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2758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2967D-4AAF-4230-B849-438E55F2C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DAAD6AF-70AE-4507-940D-4C8A678E0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125BBFE-890D-4494-A767-0C9AA4CA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C30F326-DCA5-48B3-8277-18BD7D02B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171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CAC93C-3B17-4219-9BD9-8F58A61D8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C385B5A-C59D-4492-904B-AAC8ABC22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01C826-89FA-4FC2-965E-09E1F79EB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312D47-9A91-4EBE-BD14-67675A4F0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DEFA483-54CF-4799-91EC-035594135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68441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27AC62D-6108-43C9-8EBA-F356B83B6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0939690-5ED3-458F-AD08-5850B572C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760783F-CBE6-4CAF-B1B8-3DEA80FD7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0737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372224-0D7E-4A68-AB3D-6923BF281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3A377B-9EF0-4C99-8FC6-5D7845DB8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F8F9FC2-D892-4912-98CB-B77BEF7B6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2A1D54-D6AF-4A3B-A844-67D7C7DD4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1EA6A10-3C74-4F78-B370-009849D7D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04DC464-644D-48EB-87D1-951B774A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4043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ED29E9-DD77-4C98-B2C8-F0A22ACB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E53BAD3-EB9F-4ACC-86B1-564CE1358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1CF289C-F04B-4AB5-8711-F66064173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727055B-8D8E-44EF-B23B-55EFE8096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19BC76D-FBCD-4659-B7A3-DA750A2EC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9238FAE-83F9-428D-88EA-BA8F56E9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288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EDDC9D-7EFC-41BA-9A9F-92F2614A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F588214-DFCA-4BFF-97E1-FDF078FC2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BC757E-EA69-4BE6-93A0-63B0C34A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D65904-BABA-427D-B09E-F92FE5C3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2F0E113-15AD-42D1-93CC-E62275A8E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17295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F7C0D71-7F8F-44F0-AC58-D2139AACA1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C9C4BB3-B004-4952-AF04-81210BF97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3EB42B-3EE5-4209-B717-9E9DAD01B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D02ECE-EE7E-498B-BCF9-FB83DC371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311A5B-939A-463D-8198-0F65DA90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3183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876" y="2125980"/>
            <a:ext cx="1036859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411E5A"/>
                </a:solidFill>
                <a:latin typeface="Dosis"/>
                <a:cs typeface="Dosi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39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411E5A"/>
                </a:solidFill>
                <a:latin typeface="Dosis"/>
                <a:cs typeface="Dosi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677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411E5A"/>
                </a:solidFill>
                <a:latin typeface="Dosis"/>
                <a:cs typeface="Dosi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428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3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3" y="6858000"/>
                </a:lnTo>
                <a:lnTo>
                  <a:pt x="12192113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88426" y="5962946"/>
            <a:ext cx="735693" cy="42705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411E5A"/>
                </a:solidFill>
                <a:latin typeface="Dosis"/>
                <a:cs typeface="Dosi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323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316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5F312F-932B-4081-A895-C01FB0AFC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018D1D6-1B8B-448C-BC01-1419C5A71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DD61BE-2900-489A-958E-88E67C5A82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B523DC-AF21-4CDE-AE66-FD2E13409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76248EE-9DB2-4E93-ACB2-A13E0A83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128A3F7-BE18-4703-8BBD-3211D5187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99060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bg>
      <p:bgPr>
        <a:solidFill>
          <a:srgbClr val="421E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5415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2848B53-D49A-4FB4-A71C-6986FEFE0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236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4E9C3-4516-4082-A962-0D9F049FE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6D6B88-F7CD-406B-B8E4-EA5D61C3D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9814BC-8AB0-4AB5-9EDB-0D5778EBB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69C328-0B15-408C-AA12-CBE8759CF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DE63812-FA90-451A-9128-89B25E8F5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52166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4A630F-31B1-4D92-967A-45C31CAB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96FD874-EFE7-4D3C-AF8C-72555D845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1906D5E-4603-4468-A988-F4FA0693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79109D1-05FE-423C-8A62-C4EB16C0C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444AD80-4F1A-4677-BD38-589274584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92338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D62367-7D67-4DA5-8C73-34F831491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C6E8B0-271A-4C63-84E8-4E1ED1D49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EA2F1D-D9B9-4D7B-BA04-CBF3BE2E9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96E6D2-7474-42AB-B579-F99C5D861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77877A2-93B4-4BFE-A49A-66C71550C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02148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64E0CE-EC57-4CF3-8CD2-591BD82BD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29D25D-7E71-4FD8-B7B4-E52DA10C7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55AC74-74F4-405F-9C35-1D302F70C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9F6A9E0-77ED-4DF5-9C37-71B12F38F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CEADFAB-3A4D-4F16-BCED-1429E9448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40F604-2151-4362-B93B-B9A1AA33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18617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FF480F-7AFD-4B71-B8C8-6EDF141B7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5370D97-8A7F-4532-A33E-28F02EAD1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5FEFCC2-A2D7-4442-A309-8222132FA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2CDA126-AAB9-4FC3-AFEC-13A933E78D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A56E4D7-1FD3-4675-AC32-E0F634F88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BA0DDA5-73C5-4BAC-979E-B6C2D6E2F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C48CD67-0B8D-4C58-B93E-0D066B2DF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799B2CB-4B2B-4A5A-AF70-4D34CEDA0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4681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23A1C1-FCD4-43D8-BF4C-FB20B40F2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D9CCE93-FF31-4EEB-9939-97E92165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E53F7B3-85C4-4981-BD7B-186040B5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0BE8C01-4C6F-44E1-8C4D-2F6B59E42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90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93E891D-01E7-4617-A635-25D15BEF8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81DA82A-2229-4BA8-971A-D1BF7D46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7AD5233-E76B-4427-854D-09728B74F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2816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33F0E5-FC37-44D7-9BCE-B2FEFBB2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F2EEF22-0028-48A4-AACA-94622F389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F129F7-8507-443B-BECB-9F53953CF5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5D781AC-C748-4F69-8061-29CACA4F1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7687340-77C7-46E8-917E-D245F6F19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E1A1719-313E-4CC8-BD3C-B812D4386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791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6FCAE-1EFF-4837-B060-1501F83EC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D0DF789-F257-4F5F-85DF-84472ACD9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5E0AEE4-249C-47E4-B37F-6E2DEA64A9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65676D1-97E4-4C28-A154-567F1DC95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DC01584-2DA5-4DF9-9C42-1E678A769D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FE12D23-73ED-46DF-B114-A4BC49BE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442683C-B2B8-425A-BAC6-91C1C0109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2634A66-C180-4FF9-8C2F-3788CBEF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88422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048108-1B6C-4E4F-95F0-8E225514C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41BBFF9-E299-4597-A397-055E509E29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37405A4-0CF4-4019-992D-9485267F3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E169A7B-DA8B-4CB7-976C-75D97D2BB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69A1C80-18A4-4198-B58D-3310A0DB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A447D5-2AAA-46B5-A631-F9C0072D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01588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12C83-B999-4BA4-AF51-703BFF5E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005BCBA-3757-4924-B08D-7870C810B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3FDE4C-E573-48B1-A0F0-47E4CC4D0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BF0F6B-4423-45C4-BBD9-8E627DA2E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609CB-08AA-459F-B1A1-545B7745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4859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4FFD13D-2749-45D8-85EA-9CD60D0F15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2A56D1-C785-4D41-BB97-D3B86BB4C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A2757-2999-4EA9-9965-0DDCC8841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411A95-7BB1-4690-AD0D-D7FFB28FB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36356A7-A9AE-45D3-8EF1-F8D0ABFA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487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61837B-9CB9-4C40-AE9D-8E93577D4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F3801AC-B49E-4568-BAEE-A30D855B3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9B98C9-0BF8-4627-9105-204B12C40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5DCD7FC-92A5-4F50-B34A-37D743C38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663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2D77FC7-7BBC-42E7-ACE6-9AEFD8CC0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4AE816-DD97-4958-AB67-806B0C5A7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6B67C6B-8A2A-4F36-8921-0BABA7223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07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ED8E45-B2DC-4740-9F52-000066DB6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454F75-4CF2-4242-BB92-139ECA70A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211112A-18D2-4526-B0B0-3AE9A961A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5AAB0D7-75A5-4D42-BF71-81CC7A0C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B5DF560-9A83-4BFC-8AC2-B138765B2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AD40F3-327D-4DB5-B503-98DABA5A3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402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1BFFFC-83AA-4403-B603-CC5EE6AF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FB025B6-9EB6-48C2-B395-8F7A72A7AE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389559C-757A-4339-8D7B-8A5928AF0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3F9098E-91D2-4188-AE46-F3A1FD58F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01248A4-0859-4846-94E3-1D17A92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80958E8-65E8-4ADB-AF35-3F22C92A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752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6251350-569F-4035-9418-2962B3ED9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854C1CA-07F4-406C-931A-A3F030D21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21AB66-275D-4C93-982A-E48250912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1B074-1026-4F85-BC81-FBCF48453958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14F1753-60AF-4A35-8D17-0920A608D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17005C2-28DF-4D0F-82B7-4FE285D1E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CCE52-4AF0-49F7-9004-82DFE1FBAB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46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31A3C61-01DA-43E2-873C-D1EC980C2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17A4844-9969-4ACF-8D6D-BB175F3C6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A75BF2-4C19-41EC-9938-4718E2E7C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F82E3-724A-4653-8D88-BBF7489F01B7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BF2885-E57F-488B-9944-3E77DF5435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CC7C51-6D14-4ABC-B60A-A5F668388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EE7D-4F10-409E-9B6B-4AA4AE99A6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932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635" cy="6858000"/>
          </a:xfrm>
          <a:custGeom>
            <a:avLst/>
            <a:gdLst/>
            <a:ahLst/>
            <a:cxnLst/>
            <a:rect l="l" t="t" r="r" b="b"/>
            <a:pathLst>
              <a:path w="12192635" h="6858000">
                <a:moveTo>
                  <a:pt x="12192113" y="0"/>
                </a:moveTo>
                <a:lnTo>
                  <a:pt x="0" y="0"/>
                </a:lnTo>
                <a:lnTo>
                  <a:pt x="0" y="6858000"/>
                </a:lnTo>
                <a:lnTo>
                  <a:pt x="12192113" y="6858000"/>
                </a:lnTo>
                <a:lnTo>
                  <a:pt x="12192113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57316" y="732330"/>
            <a:ext cx="9283717" cy="1188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411E5A"/>
                </a:solidFill>
                <a:latin typeface="Dosis"/>
                <a:cs typeface="Dosi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58233" y="1806135"/>
            <a:ext cx="5214620" cy="3309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7439" y="6377940"/>
            <a:ext cx="390347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9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Gráfico, Histograma&#10;&#10;Descrição gerada automaticamente">
            <a:extLst>
              <a:ext uri="{FF2B5EF4-FFF2-40B4-BE49-F238E27FC236}">
                <a16:creationId xmlns:a16="http://schemas.microsoft.com/office/drawing/2014/main" id="{3AA26874-E534-4602-9B6F-0D611C9953D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965527F-C78A-476F-86BF-77FE22A0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CF75A1-7DE3-4B97-959C-D447937E9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0EEFBBE-E893-44CF-9FFE-48BD2084C1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89E21-ABC7-4BCF-A249-9DA80A44A9F4}" type="datetimeFigureOut">
              <a:rPr lang="pt-BR" smtClean="0"/>
              <a:t>17/10/2023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B10C778-B78C-4970-90B2-31B16EE8A1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F6C4F9-FA15-4910-9D92-A458F9E93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9BE2D-C1D6-4FA4-9252-4835533D2F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56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svg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10.png"/><Relationship Id="rId11" Type="http://schemas.openxmlformats.org/officeDocument/2006/relationships/image" Target="../media/image27.png"/><Relationship Id="rId5" Type="http://schemas.openxmlformats.org/officeDocument/2006/relationships/image" Target="../media/image9.png"/><Relationship Id="rId10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30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25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94B0287-DF0A-F02D-8EA1-782E7CF79DF0}"/>
              </a:ext>
            </a:extLst>
          </p:cNvPr>
          <p:cNvSpPr txBox="1"/>
          <p:nvPr/>
        </p:nvSpPr>
        <p:spPr>
          <a:xfrm>
            <a:off x="6259818" y="2828835"/>
            <a:ext cx="547925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7200" dirty="0">
                <a:solidFill>
                  <a:prstClr val="white"/>
                </a:solidFill>
                <a:latin typeface="Dosis ExtraBold" panose="02010903020202060003" pitchFamily="2" charset="0"/>
              </a:rPr>
              <a:t>INDICA+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anose="02010903020202060003" pitchFamily="2" charset="0"/>
              <a:cs typeface="Calibri" panose="020F0502020204030204"/>
            </a:endParaRPr>
          </a:p>
        </p:txBody>
      </p:sp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5AB26503-CD09-9D82-1551-067B036B16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440" y="5200678"/>
            <a:ext cx="1554632" cy="938830"/>
          </a:xfrm>
          <a:prstGeom prst="rect">
            <a:avLst/>
          </a:prstGeom>
        </p:spPr>
      </p:pic>
      <p:sp>
        <p:nvSpPr>
          <p:cNvPr id="14" name="object 12">
            <a:extLst>
              <a:ext uri="{FF2B5EF4-FFF2-40B4-BE49-F238E27FC236}">
                <a16:creationId xmlns:a16="http://schemas.microsoft.com/office/drawing/2014/main" id="{D48DC5CA-15C8-D28E-C4B3-E2B4C7524133}"/>
              </a:ext>
            </a:extLst>
          </p:cNvPr>
          <p:cNvSpPr/>
          <p:nvPr/>
        </p:nvSpPr>
        <p:spPr>
          <a:xfrm>
            <a:off x="1108709" y="1060666"/>
            <a:ext cx="3957817" cy="3783429"/>
          </a:xfrm>
          <a:custGeom>
            <a:avLst/>
            <a:gdLst/>
            <a:ahLst/>
            <a:cxnLst/>
            <a:rect l="l" t="t" r="r" b="b"/>
            <a:pathLst>
              <a:path w="4557395" h="4518025">
                <a:moveTo>
                  <a:pt x="4376953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4376953" y="4517809"/>
                </a:lnTo>
                <a:lnTo>
                  <a:pt x="4424801" y="4511379"/>
                </a:lnTo>
                <a:lnTo>
                  <a:pt x="4467798" y="4493235"/>
                </a:lnTo>
                <a:lnTo>
                  <a:pt x="4504228" y="4465091"/>
                </a:lnTo>
                <a:lnTo>
                  <a:pt x="4532374" y="4428662"/>
                </a:lnTo>
                <a:lnTo>
                  <a:pt x="4550520" y="4385664"/>
                </a:lnTo>
                <a:lnTo>
                  <a:pt x="4556950" y="4337812"/>
                </a:lnTo>
                <a:lnTo>
                  <a:pt x="4556950" y="179997"/>
                </a:lnTo>
                <a:lnTo>
                  <a:pt x="4550520" y="132149"/>
                </a:lnTo>
                <a:lnTo>
                  <a:pt x="4532374" y="89152"/>
                </a:lnTo>
                <a:lnTo>
                  <a:pt x="4504228" y="52722"/>
                </a:lnTo>
                <a:lnTo>
                  <a:pt x="4467798" y="24576"/>
                </a:lnTo>
                <a:lnTo>
                  <a:pt x="4424801" y="6430"/>
                </a:lnTo>
                <a:lnTo>
                  <a:pt x="4376953" y="0"/>
                </a:lnTo>
                <a:close/>
              </a:path>
            </a:pathLst>
          </a:custGeom>
          <a:noFill/>
          <a:ln w="38100">
            <a:solidFill>
              <a:srgbClr val="6E4B87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m 15" descr="Mulher sentada à mesa com frutas&#10;&#10;Descrição gerada automaticamente">
            <a:extLst>
              <a:ext uri="{FF2B5EF4-FFF2-40B4-BE49-F238E27FC236}">
                <a16:creationId xmlns:a16="http://schemas.microsoft.com/office/drawing/2014/main" id="{B9F84D35-63B5-FB48-BEC3-82D40B91A8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9" t="1384" r="20375" b="12925"/>
          <a:stretch/>
        </p:blipFill>
        <p:spPr>
          <a:xfrm>
            <a:off x="1460565" y="1436913"/>
            <a:ext cx="4463734" cy="4133841"/>
          </a:xfrm>
          <a:prstGeom prst="rect">
            <a:avLst/>
          </a:prstGeom>
        </p:spPr>
      </p:pic>
      <p:sp>
        <p:nvSpPr>
          <p:cNvPr id="17" name="object 5">
            <a:extLst>
              <a:ext uri="{FF2B5EF4-FFF2-40B4-BE49-F238E27FC236}">
                <a16:creationId xmlns:a16="http://schemas.microsoft.com/office/drawing/2014/main" id="{65ABA96C-8940-CFD3-99B0-878B3DB87B2E}"/>
              </a:ext>
            </a:extLst>
          </p:cNvPr>
          <p:cNvSpPr/>
          <p:nvPr/>
        </p:nvSpPr>
        <p:spPr>
          <a:xfrm>
            <a:off x="1460566" y="1436913"/>
            <a:ext cx="4471618" cy="4166014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50000"/>
            </a:srgbClr>
          </a:solidFill>
        </p:spPr>
        <p:txBody>
          <a:bodyPr wrap="square" lIns="0" tIns="0" rIns="0" bIns="0" rtlCol="0" anchor="t"/>
          <a:lstStyle>
            <a:defPPr>
              <a:defRPr kern="0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      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0CD87BEA-784B-4681-F599-003347713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91802" y="4767170"/>
            <a:ext cx="1377347" cy="1372338"/>
          </a:xfrm>
          <a:prstGeom prst="rect">
            <a:avLst/>
          </a:prstGeom>
        </p:spPr>
      </p:pic>
      <p:sp>
        <p:nvSpPr>
          <p:cNvPr id="6" name="Retângulo 15">
            <a:extLst>
              <a:ext uri="{FF2B5EF4-FFF2-40B4-BE49-F238E27FC236}">
                <a16:creationId xmlns:a16="http://schemas.microsoft.com/office/drawing/2014/main" id="{76B84CFC-0533-1F29-6DF1-8C35C283AC74}"/>
              </a:ext>
            </a:extLst>
          </p:cNvPr>
          <p:cNvSpPr/>
          <p:nvPr/>
        </p:nvSpPr>
        <p:spPr>
          <a:xfrm rot="5400000" flipH="1">
            <a:off x="1179749" y="870422"/>
            <a:ext cx="45719" cy="2405218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095282B0-4F2A-5B44-3D68-6789D62FE6DB}"/>
              </a:ext>
            </a:extLst>
          </p:cNvPr>
          <p:cNvSpPr/>
          <p:nvPr/>
        </p:nvSpPr>
        <p:spPr>
          <a:xfrm rot="5400000">
            <a:off x="912321" y="1343854"/>
            <a:ext cx="45719" cy="185459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3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E3C861C9-0D4F-EB9B-9688-540BB47C4D47}"/>
              </a:ext>
            </a:extLst>
          </p:cNvPr>
          <p:cNvGrpSpPr/>
          <p:nvPr/>
        </p:nvGrpSpPr>
        <p:grpSpPr>
          <a:xfrm>
            <a:off x="7170809" y="-11702"/>
            <a:ext cx="5021191" cy="6862820"/>
            <a:chOff x="2216138" y="0"/>
            <a:chExt cx="6627063" cy="6862820"/>
          </a:xfrm>
          <a:solidFill>
            <a:srgbClr val="F0F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015A915-98F8-7EA6-8B64-41A8BEAEF8A6}"/>
                </a:ext>
              </a:extLst>
            </p:cNvPr>
            <p:cNvSpPr/>
            <p:nvPr/>
          </p:nvSpPr>
          <p:spPr>
            <a:xfrm>
              <a:off x="2892490" y="0"/>
              <a:ext cx="5950711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7890C461-F3BA-5EFF-E023-B3FEAF9D5C00}"/>
                </a:ext>
              </a:extLst>
            </p:cNvPr>
            <p:cNvSpPr/>
            <p:nvPr/>
          </p:nvSpPr>
          <p:spPr>
            <a:xfrm>
              <a:off x="2216138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tângulo 15">
            <a:extLst>
              <a:ext uri="{FF2B5EF4-FFF2-40B4-BE49-F238E27FC236}">
                <a16:creationId xmlns:a16="http://schemas.microsoft.com/office/drawing/2014/main" id="{FA3A05F0-9C45-5D66-9B52-D6767D389972}"/>
              </a:ext>
            </a:extLst>
          </p:cNvPr>
          <p:cNvSpPr/>
          <p:nvPr/>
        </p:nvSpPr>
        <p:spPr>
          <a:xfrm rot="5400000">
            <a:off x="6070482" y="-5028831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238E104C-D97F-CBC8-9802-22085D9C62DC}"/>
              </a:ext>
            </a:extLst>
          </p:cNvPr>
          <p:cNvSpPr/>
          <p:nvPr/>
        </p:nvSpPr>
        <p:spPr>
          <a:xfrm>
            <a:off x="854435" y="4596837"/>
            <a:ext cx="5838641" cy="1460119"/>
          </a:xfrm>
          <a:prstGeom prst="roundRect">
            <a:avLst/>
          </a:prstGeom>
          <a:noFill/>
          <a:ln w="2222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aixaDeTexto 27">
            <a:extLst>
              <a:ext uri="{FF2B5EF4-FFF2-40B4-BE49-F238E27FC236}">
                <a16:creationId xmlns:a16="http://schemas.microsoft.com/office/drawing/2014/main" id="{2E7985E9-D072-4008-9636-77540E9F2EDD}"/>
              </a:ext>
            </a:extLst>
          </p:cNvPr>
          <p:cNvSpPr txBox="1"/>
          <p:nvPr/>
        </p:nvSpPr>
        <p:spPr>
          <a:xfrm>
            <a:off x="1105423" y="4749815"/>
            <a:ext cx="543137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300" b="0" i="0" u="none" strike="noStrike" kern="1200" cap="none" spc="0" normalizeH="0" baseline="0" noProof="0" dirty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 ExtraBold" panose="02010903020202060003" pitchFamily="2" charset="0"/>
                <a:ea typeface="Roboto" panose="02000000000000000000" pitchFamily="2" charset="0"/>
                <a:cs typeface="+mn-cs"/>
              </a:rPr>
              <a:t>O mais legal, é que para cada indicação convertida o indicador será remunerado com um cartão pré pago.</a:t>
            </a:r>
          </a:p>
        </p:txBody>
      </p:sp>
      <p:sp>
        <p:nvSpPr>
          <p:cNvPr id="24" name="CaixaDeTexto 41">
            <a:extLst>
              <a:ext uri="{FF2B5EF4-FFF2-40B4-BE49-F238E27FC236}">
                <a16:creationId xmlns:a16="http://schemas.microsoft.com/office/drawing/2014/main" id="{F556E7B2-3A2E-E920-0C11-EF83B142FA5C}"/>
              </a:ext>
            </a:extLst>
          </p:cNvPr>
          <p:cNvSpPr txBox="1"/>
          <p:nvPr/>
        </p:nvSpPr>
        <p:spPr>
          <a:xfrm>
            <a:off x="1338469" y="749262"/>
            <a:ext cx="377686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dirty="0">
                <a:solidFill>
                  <a:srgbClr val="411E5A"/>
                </a:solidFill>
                <a:latin typeface="Dosis ExtraBold" pitchFamily="2" charset="0"/>
              </a:rPr>
              <a:t>CONHEÇA O INDICA+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26" name="CaixaDeTexto 21">
            <a:extLst>
              <a:ext uri="{FF2B5EF4-FFF2-40B4-BE49-F238E27FC236}">
                <a16:creationId xmlns:a16="http://schemas.microsoft.com/office/drawing/2014/main" id="{52D9B354-B138-9339-E4DD-7A3DDF59B9C3}"/>
              </a:ext>
            </a:extLst>
          </p:cNvPr>
          <p:cNvSpPr txBox="1"/>
          <p:nvPr/>
        </p:nvSpPr>
        <p:spPr>
          <a:xfrm>
            <a:off x="1035683" y="1734515"/>
            <a:ext cx="55708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pt-BR" sz="1800" kern="0" dirty="0">
                <a:solidFill>
                  <a:srgbClr val="171616"/>
                </a:solidFill>
                <a:latin typeface="Roboto"/>
                <a:ea typeface="Roboto"/>
                <a:cs typeface="Roboto"/>
                <a:sym typeface="Roboto"/>
              </a:rPr>
              <a:t>Trata-se de um portal onde iremos captar indicações de leads que serão direcionados para as empresas da Stone Co.</a:t>
            </a:r>
          </a:p>
          <a:p>
            <a:pPr defTabSz="1219170">
              <a:buClr>
                <a:srgbClr val="000000"/>
              </a:buClr>
            </a:pPr>
            <a:endParaRPr lang="pt-BR" sz="1800" u="sng" kern="0" dirty="0">
              <a:solidFill>
                <a:srgbClr val="171616"/>
              </a:solidFill>
              <a:latin typeface="Roboto"/>
              <a:ea typeface="Roboto"/>
              <a:cs typeface="Roboto"/>
              <a:sym typeface="Roboto"/>
            </a:endParaRPr>
          </a:p>
          <a:p>
            <a:pPr defTabSz="1219170">
              <a:buClr>
                <a:srgbClr val="000000"/>
              </a:buClr>
            </a:pPr>
            <a:r>
              <a:rPr lang="pt-BR" sz="1800" kern="0" dirty="0">
                <a:solidFill>
                  <a:srgbClr val="171616"/>
                </a:solidFill>
                <a:latin typeface="Roboto"/>
                <a:ea typeface="Roboto"/>
                <a:cs typeface="Roboto"/>
                <a:sym typeface="Roboto"/>
              </a:rPr>
              <a:t>As indicações são registradas na página e</a:t>
            </a:r>
            <a:r>
              <a:rPr lang="pt-BR" sz="1800" b="1" kern="0" dirty="0">
                <a:solidFill>
                  <a:srgbClr val="171616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pt-BR" sz="1800" kern="0" dirty="0">
                <a:solidFill>
                  <a:srgbClr val="171616"/>
                </a:solidFill>
                <a:latin typeface="Roboto"/>
                <a:ea typeface="Roboto"/>
                <a:cs typeface="Roboto"/>
                <a:sym typeface="Roboto"/>
              </a:rPr>
              <a:t>direcionadas automaticamente para o CRM das empresas participantes.</a:t>
            </a:r>
          </a:p>
          <a:p>
            <a:pPr defTabSz="1219170">
              <a:buClr>
                <a:srgbClr val="000000"/>
              </a:buClr>
            </a:pPr>
            <a:endParaRPr lang="pt-BR" sz="1800" kern="0" dirty="0">
              <a:solidFill>
                <a:srgbClr val="171616"/>
              </a:solidFill>
              <a:latin typeface="Roboto"/>
              <a:ea typeface="Roboto"/>
              <a:cs typeface="Roboto"/>
              <a:sym typeface="Roboto"/>
            </a:endParaRPr>
          </a:p>
          <a:p>
            <a:pPr defTabSz="1219170">
              <a:buClr>
                <a:srgbClr val="000000"/>
              </a:buClr>
            </a:pPr>
            <a:r>
              <a:rPr lang="pt-BR" sz="1800" b="1" kern="0" dirty="0">
                <a:solidFill>
                  <a:srgbClr val="280A3C"/>
                </a:solidFill>
                <a:latin typeface="Roboto"/>
                <a:ea typeface="Roboto"/>
                <a:cs typeface="Roboto"/>
                <a:sym typeface="Roboto"/>
              </a:rPr>
              <a:t>Todo o processo leva em média 1 minuto, veja 👉</a:t>
            </a:r>
            <a:endParaRPr lang="pt-BR" sz="1800" kern="0" dirty="0">
              <a:solidFill>
                <a:srgbClr val="17161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29" name="object 8">
            <a:extLst>
              <a:ext uri="{FF2B5EF4-FFF2-40B4-BE49-F238E27FC236}">
                <a16:creationId xmlns:a16="http://schemas.microsoft.com/office/drawing/2014/main" id="{C7FE20EF-7CBE-7D39-ECC4-6F60053E498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2816" y="6009300"/>
            <a:ext cx="908543" cy="527387"/>
          </a:xfrm>
          <a:prstGeom prst="rect">
            <a:avLst/>
          </a:prstGeom>
        </p:spPr>
      </p:pic>
      <p:pic>
        <p:nvPicPr>
          <p:cNvPr id="14" name="Gráfico 2">
            <a:extLst>
              <a:ext uri="{FF2B5EF4-FFF2-40B4-BE49-F238E27FC236}">
                <a16:creationId xmlns:a16="http://schemas.microsoft.com/office/drawing/2014/main" id="{46967643-7D17-0F8D-8FF9-81560D75D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7322688" y="2774470"/>
            <a:ext cx="1202229" cy="1197857"/>
          </a:xfrm>
          <a:prstGeom prst="rect">
            <a:avLst/>
          </a:prstGeom>
        </p:spPr>
      </p:pic>
      <p:pic>
        <p:nvPicPr>
          <p:cNvPr id="15" name="Gráfico 2">
            <a:extLst>
              <a:ext uri="{FF2B5EF4-FFF2-40B4-BE49-F238E27FC236}">
                <a16:creationId xmlns:a16="http://schemas.microsoft.com/office/drawing/2014/main" id="{3DCCA844-616A-F5E1-C3FA-B647180AE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11469690" y="2774470"/>
            <a:ext cx="1202229" cy="1197857"/>
          </a:xfrm>
          <a:prstGeom prst="rect">
            <a:avLst/>
          </a:prstGeom>
        </p:spPr>
      </p:pic>
      <p:pic>
        <p:nvPicPr>
          <p:cNvPr id="5" name="Imagem 2" descr="Uma imagem contendo desenho&#10;&#10;Descrição gerada automaticamente">
            <a:extLst>
              <a:ext uri="{FF2B5EF4-FFF2-40B4-BE49-F238E27FC236}">
                <a16:creationId xmlns:a16="http://schemas.microsoft.com/office/drawing/2014/main" id="{20B832F7-BBB1-D013-B7C3-D9352C5CABD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814" y="775504"/>
            <a:ext cx="3047655" cy="4780344"/>
          </a:xfrm>
          <a:prstGeom prst="rect">
            <a:avLst/>
          </a:prstGeom>
        </p:spPr>
      </p:pic>
      <p:pic>
        <p:nvPicPr>
          <p:cNvPr id="3" name="Video demonstração">
            <a:hlinkClick r:id="" action="ppaction://media"/>
            <a:extLst>
              <a:ext uri="{FF2B5EF4-FFF2-40B4-BE49-F238E27FC236}">
                <a16:creationId xmlns:a16="http://schemas.microsoft.com/office/drawing/2014/main" id="{84903E0B-2BC6-033F-78FB-7CBDA41D3BF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230958" y="374118"/>
            <a:ext cx="2994230" cy="5682838"/>
          </a:xfrm>
          <a:prstGeom prst="rect">
            <a:avLst/>
          </a:prstGeom>
        </p:spPr>
      </p:pic>
      <p:pic>
        <p:nvPicPr>
          <p:cNvPr id="9" name="Imagem 4" descr="Uma imagem contendo screenshot, computador, desenho&#10;&#10;Descrição gerada automaticamente">
            <a:extLst>
              <a:ext uri="{FF2B5EF4-FFF2-40B4-BE49-F238E27FC236}">
                <a16:creationId xmlns:a16="http://schemas.microsoft.com/office/drawing/2014/main" id="{4E72DF90-25B5-AFB9-840D-A2BC47127E4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357" y="116867"/>
            <a:ext cx="3302496" cy="61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9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51D6CE0-39E3-F2AD-1487-1B7DFAAE38FA}"/>
              </a:ext>
            </a:extLst>
          </p:cNvPr>
          <p:cNvSpPr/>
          <p:nvPr/>
        </p:nvSpPr>
        <p:spPr>
          <a:xfrm>
            <a:off x="524773" y="1647853"/>
            <a:ext cx="8036943" cy="3220529"/>
          </a:xfrm>
          <a:prstGeom prst="roundRect">
            <a:avLst/>
          </a:prstGeom>
          <a:noFill/>
          <a:ln w="28575" cap="rnd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3CD0B484-FD6E-5688-8201-F7CDB45F88F4}"/>
              </a:ext>
            </a:extLst>
          </p:cNvPr>
          <p:cNvSpPr/>
          <p:nvPr/>
        </p:nvSpPr>
        <p:spPr>
          <a:xfrm>
            <a:off x="8604955" y="-3659"/>
            <a:ext cx="3587045" cy="6856635"/>
          </a:xfrm>
          <a:custGeom>
            <a:avLst/>
            <a:gdLst/>
            <a:ahLst/>
            <a:cxnLst/>
            <a:rect l="l" t="t" r="r" b="b"/>
            <a:pathLst>
              <a:path w="3352165" h="6858000">
                <a:moveTo>
                  <a:pt x="3351593" y="0"/>
                </a:moveTo>
                <a:lnTo>
                  <a:pt x="0" y="0"/>
                </a:lnTo>
                <a:lnTo>
                  <a:pt x="0" y="6858000"/>
                </a:lnTo>
                <a:lnTo>
                  <a:pt x="3351593" y="6858000"/>
                </a:lnTo>
                <a:lnTo>
                  <a:pt x="3351593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6876EB21-4A00-BC50-60F0-701E33D6F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75" y="5606492"/>
            <a:ext cx="1236674" cy="717442"/>
          </a:xfrm>
          <a:prstGeom prst="rect">
            <a:avLst/>
          </a:prstGeom>
        </p:spPr>
      </p:pic>
      <p:sp>
        <p:nvSpPr>
          <p:cNvPr id="16" name="Retângulo 15">
            <a:extLst>
              <a:ext uri="{FF2B5EF4-FFF2-40B4-BE49-F238E27FC236}">
                <a16:creationId xmlns:a16="http://schemas.microsoft.com/office/drawing/2014/main" id="{CCF3688C-B800-CAB7-A25D-D3E5D347529F}"/>
              </a:ext>
            </a:extLst>
          </p:cNvPr>
          <p:cNvSpPr/>
          <p:nvPr/>
        </p:nvSpPr>
        <p:spPr>
          <a:xfrm>
            <a:off x="6798969" y="1214370"/>
            <a:ext cx="6004035" cy="3875687"/>
          </a:xfrm>
          <a:prstGeom prst="rect">
            <a:avLst/>
          </a:prstGeom>
          <a:solidFill>
            <a:srgbClr val="280A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12439FB8-01BB-1F6D-A533-026A7E8A5E15}"/>
              </a:ext>
            </a:extLst>
          </p:cNvPr>
          <p:cNvSpPr/>
          <p:nvPr/>
        </p:nvSpPr>
        <p:spPr>
          <a:xfrm>
            <a:off x="870475" y="2490493"/>
            <a:ext cx="4871185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Medium" panose="02010603020202060003" pitchFamily="2" charset="0"/>
              </a:rPr>
              <a:t>EMPRESAS PARTICIPANTES</a:t>
            </a:r>
          </a:p>
        </p:txBody>
      </p:sp>
      <p:pic>
        <p:nvPicPr>
          <p:cNvPr id="7" name="Imagem 13" descr="Tela de um computador&#10;&#10;Descrição gerada automaticamente">
            <a:extLst>
              <a:ext uri="{FF2B5EF4-FFF2-40B4-BE49-F238E27FC236}">
                <a16:creationId xmlns:a16="http://schemas.microsoft.com/office/drawing/2014/main" id="{EF90B9DB-F550-E404-C94A-FB9429ACA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596" y="463677"/>
            <a:ext cx="9360779" cy="5921962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9A22C93D-F3F0-B6FD-4415-384553FF58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672" r="25853" b="10212"/>
          <a:stretch/>
        </p:blipFill>
        <p:spPr>
          <a:xfrm>
            <a:off x="7607379" y="3304414"/>
            <a:ext cx="3587045" cy="808087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763FEF49-B16F-F090-6508-14588F9599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091"/>
          <a:stretch/>
        </p:blipFill>
        <p:spPr>
          <a:xfrm>
            <a:off x="7471765" y="4131401"/>
            <a:ext cx="3943540" cy="900000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7566FB9F-F7B5-FA5A-120A-31F796120C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057" r="49132" b="13027"/>
          <a:stretch/>
        </p:blipFill>
        <p:spPr>
          <a:xfrm>
            <a:off x="7656104" y="2452458"/>
            <a:ext cx="3489595" cy="782761"/>
          </a:xfrm>
          <a:prstGeom prst="rect">
            <a:avLst/>
          </a:prstGeom>
        </p:spPr>
      </p:pic>
      <p:pic>
        <p:nvPicPr>
          <p:cNvPr id="35" name="Imagem 34">
            <a:extLst>
              <a:ext uri="{FF2B5EF4-FFF2-40B4-BE49-F238E27FC236}">
                <a16:creationId xmlns:a16="http://schemas.microsoft.com/office/drawing/2014/main" id="{62C20225-FE51-6D08-1DB8-113BF0FCAE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2882" b="11059"/>
          <a:stretch/>
        </p:blipFill>
        <p:spPr>
          <a:xfrm>
            <a:off x="7220239" y="1593336"/>
            <a:ext cx="3974185" cy="80046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65D269F-FB45-EC4E-F712-652F78BAA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3569" y="2226396"/>
            <a:ext cx="808412" cy="31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2" descr="Icon&#10;&#10;Description automatically generated">
            <a:extLst>
              <a:ext uri="{FF2B5EF4-FFF2-40B4-BE49-F238E27FC236}">
                <a16:creationId xmlns:a16="http://schemas.microsoft.com/office/drawing/2014/main" id="{FFEE3DDF-2ABC-3A7E-AD49-8DCE32E2AA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796" y="3881298"/>
            <a:ext cx="646011" cy="38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58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/>
    </mc:Choice>
    <mc:Fallback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50A27A58-8830-0119-D63A-90755358F9F7}"/>
              </a:ext>
            </a:extLst>
          </p:cNvPr>
          <p:cNvGrpSpPr/>
          <p:nvPr/>
        </p:nvGrpSpPr>
        <p:grpSpPr>
          <a:xfrm>
            <a:off x="0" y="17886"/>
            <a:ext cx="9360508" cy="6822228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58EB023-65DF-813E-B139-0029CA532041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CFA215C-1888-A27A-EE07-D5EFAD49B231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46" name="object 5">
            <a:extLst>
              <a:ext uri="{FF2B5EF4-FFF2-40B4-BE49-F238E27FC236}">
                <a16:creationId xmlns:a16="http://schemas.microsoft.com/office/drawing/2014/main" id="{53EFF1C0-890E-6B7D-8F68-B682A2371AC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723" y="6024606"/>
            <a:ext cx="908552" cy="527393"/>
          </a:xfrm>
          <a:prstGeom prst="rect">
            <a:avLst/>
          </a:prstGeom>
        </p:spPr>
      </p:pic>
      <p:sp>
        <p:nvSpPr>
          <p:cNvPr id="54" name="CaixaDeTexto 41">
            <a:extLst>
              <a:ext uri="{FF2B5EF4-FFF2-40B4-BE49-F238E27FC236}">
                <a16:creationId xmlns:a16="http://schemas.microsoft.com/office/drawing/2014/main" id="{AF6251DD-0AAA-ED45-740C-D2E6DE8E6574}"/>
              </a:ext>
            </a:extLst>
          </p:cNvPr>
          <p:cNvSpPr txBox="1"/>
          <p:nvPr/>
        </p:nvSpPr>
        <p:spPr>
          <a:xfrm>
            <a:off x="791999" y="934308"/>
            <a:ext cx="447000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IMPORTANTE!</a:t>
            </a:r>
            <a:endParaRPr kumimoji="0" lang="pt-BR" sz="43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11400F6B-ABB1-A1E0-18E0-D2C0EFC9F6BF}"/>
              </a:ext>
            </a:extLst>
          </p:cNvPr>
          <p:cNvSpPr/>
          <p:nvPr/>
        </p:nvSpPr>
        <p:spPr>
          <a:xfrm rot="5400000">
            <a:off x="3875150" y="-2152199"/>
            <a:ext cx="51035" cy="780133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bject 15">
            <a:extLst>
              <a:ext uri="{FF2B5EF4-FFF2-40B4-BE49-F238E27FC236}">
                <a16:creationId xmlns:a16="http://schemas.microsoft.com/office/drawing/2014/main" id="{AD919506-4A8F-F468-1017-039F98B3ECA8}"/>
              </a:ext>
            </a:extLst>
          </p:cNvPr>
          <p:cNvSpPr/>
          <p:nvPr/>
        </p:nvSpPr>
        <p:spPr>
          <a:xfrm>
            <a:off x="837620" y="3769813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37B5C8D8-00F6-6027-D1FA-E6DD33413BA2}"/>
              </a:ext>
            </a:extLst>
          </p:cNvPr>
          <p:cNvSpPr/>
          <p:nvPr/>
        </p:nvSpPr>
        <p:spPr>
          <a:xfrm>
            <a:off x="814212" y="188554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40">
            <a:extLst>
              <a:ext uri="{FF2B5EF4-FFF2-40B4-BE49-F238E27FC236}">
                <a16:creationId xmlns:a16="http://schemas.microsoft.com/office/drawing/2014/main" id="{8548F54E-C1C0-E3A1-2B48-A847DEC38316}"/>
              </a:ext>
            </a:extLst>
          </p:cNvPr>
          <p:cNvSpPr txBox="1"/>
          <p:nvPr/>
        </p:nvSpPr>
        <p:spPr>
          <a:xfrm>
            <a:off x="1652406" y="1960275"/>
            <a:ext cx="33147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Premiação</a:t>
            </a:r>
          </a:p>
        </p:txBody>
      </p:sp>
      <p:sp>
        <p:nvSpPr>
          <p:cNvPr id="20" name="TextBox 41">
            <a:extLst>
              <a:ext uri="{FF2B5EF4-FFF2-40B4-BE49-F238E27FC236}">
                <a16:creationId xmlns:a16="http://schemas.microsoft.com/office/drawing/2014/main" id="{D2521FA0-4695-1860-E0AA-932270A23495}"/>
              </a:ext>
            </a:extLst>
          </p:cNvPr>
          <p:cNvSpPr txBox="1"/>
          <p:nvPr/>
        </p:nvSpPr>
        <p:spPr>
          <a:xfrm>
            <a:off x="1643086" y="2414705"/>
            <a:ext cx="6241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Cada indicação convertida será remunerada com R$150 (cartão pré pago), exceto as soluções: </a:t>
            </a:r>
            <a:r>
              <a:rPr lang="pt-BR" sz="2000" dirty="0" err="1">
                <a:solidFill>
                  <a:srgbClr val="414141"/>
                </a:solidFill>
                <a:latin typeface="Roboto" panose="02000000000000000000" pitchFamily="2" charset="0"/>
              </a:rPr>
              <a:t>mlabs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, </a:t>
            </a:r>
            <a:r>
              <a:rPr lang="pt-BR" sz="2000" dirty="0" err="1">
                <a:solidFill>
                  <a:srgbClr val="414141"/>
                </a:solidFill>
                <a:latin typeface="Roboto" panose="02000000000000000000" pitchFamily="2" charset="0"/>
              </a:rPr>
              <a:t>nodis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, </a:t>
            </a:r>
            <a:r>
              <a:rPr lang="pt-BR" sz="2000" dirty="0" err="1">
                <a:solidFill>
                  <a:srgbClr val="414141"/>
                </a:solidFill>
                <a:latin typeface="Roboto" panose="02000000000000000000" pitchFamily="2" charset="0"/>
              </a:rPr>
              <a:t>pagnotas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e certificado digital, que serão remuneradas após 5 indicações convertidas.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21" name="TextBox 42">
            <a:extLst>
              <a:ext uri="{FF2B5EF4-FFF2-40B4-BE49-F238E27FC236}">
                <a16:creationId xmlns:a16="http://schemas.microsoft.com/office/drawing/2014/main" id="{4E843A29-BC76-7A55-CF81-54A2966F408E}"/>
              </a:ext>
            </a:extLst>
          </p:cNvPr>
          <p:cNvSpPr txBox="1"/>
          <p:nvPr/>
        </p:nvSpPr>
        <p:spPr>
          <a:xfrm>
            <a:off x="1652406" y="3901809"/>
            <a:ext cx="283845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anose="02010903020202060003" pitchFamily="2" charset="0"/>
                <a:ea typeface="+mn-ea"/>
                <a:cs typeface="+mn-cs"/>
              </a:rPr>
              <a:t>Comunicação</a:t>
            </a:r>
          </a:p>
        </p:txBody>
      </p:sp>
      <p:sp>
        <p:nvSpPr>
          <p:cNvPr id="22" name="TextBox 43">
            <a:extLst>
              <a:ext uri="{FF2B5EF4-FFF2-40B4-BE49-F238E27FC236}">
                <a16:creationId xmlns:a16="http://schemas.microsoft.com/office/drawing/2014/main" id="{1ACB9E93-0BF2-4A80-A635-D13EC6778C60}"/>
              </a:ext>
            </a:extLst>
          </p:cNvPr>
          <p:cNvSpPr txBox="1"/>
          <p:nvPr/>
        </p:nvSpPr>
        <p:spPr>
          <a:xfrm>
            <a:off x="1620182" y="4378863"/>
            <a:ext cx="624128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Você pode acompanhar o status de suas indicações, através da página e também será notificado por e-mail quando o lead for ganho ou perdido.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a indicação seja convertida, solicitaremos o endereço para entrega do cartão.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 panose="02000000000000000000" pitchFamily="2" charset="0"/>
              <a:ea typeface="+mn-ea"/>
              <a:cs typeface="+mn-cs"/>
            </a:endParaRPr>
          </a:p>
        </p:txBody>
      </p:sp>
      <p:pic>
        <p:nvPicPr>
          <p:cNvPr id="29" name="Gráfico 28">
            <a:extLst>
              <a:ext uri="{FF2B5EF4-FFF2-40B4-BE49-F238E27FC236}">
                <a16:creationId xmlns:a16="http://schemas.microsoft.com/office/drawing/2014/main" id="{CAECDFDC-D9AE-FC9C-CA94-8359CCD15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7912" y="5796805"/>
            <a:ext cx="1165147" cy="1160909"/>
          </a:xfrm>
          <a:prstGeom prst="rect">
            <a:avLst/>
          </a:prstGeom>
        </p:spPr>
      </p:pic>
      <p:pic>
        <p:nvPicPr>
          <p:cNvPr id="32" name="Gráfico 31">
            <a:extLst>
              <a:ext uri="{FF2B5EF4-FFF2-40B4-BE49-F238E27FC236}">
                <a16:creationId xmlns:a16="http://schemas.microsoft.com/office/drawing/2014/main" id="{7A7E2461-453F-DEF6-3951-31A0C210F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7912" y="174966"/>
            <a:ext cx="1165147" cy="1160909"/>
          </a:xfrm>
          <a:prstGeom prst="rect">
            <a:avLst/>
          </a:prstGeom>
        </p:spPr>
      </p:pic>
      <p:pic>
        <p:nvPicPr>
          <p:cNvPr id="2" name="Imagem 16" descr="Mão segurando celular&#10;&#10;Descrição gerada automaticamente">
            <a:extLst>
              <a:ext uri="{FF2B5EF4-FFF2-40B4-BE49-F238E27FC236}">
                <a16:creationId xmlns:a16="http://schemas.microsoft.com/office/drawing/2014/main" id="{44DC6A72-61FE-6552-D897-1EC57438232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4369" y="1403179"/>
            <a:ext cx="4911327" cy="527985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36A7783-DB2A-2915-C139-50525E1C81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1866" y="1431882"/>
            <a:ext cx="1837284" cy="4082852"/>
          </a:xfrm>
          <a:prstGeom prst="roundRect">
            <a:avLst/>
          </a:prstGeom>
        </p:spPr>
      </p:pic>
      <p:pic>
        <p:nvPicPr>
          <p:cNvPr id="9" name="Imagem 93" descr="Uma imagem contendo placa&#10;&#10;Descrição gerada automaticamente">
            <a:extLst>
              <a:ext uri="{FF2B5EF4-FFF2-40B4-BE49-F238E27FC236}">
                <a16:creationId xmlns:a16="http://schemas.microsoft.com/office/drawing/2014/main" id="{14103CC3-780F-73EC-14C4-8CCB2D124BF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38" y="3842339"/>
            <a:ext cx="595991" cy="595991"/>
          </a:xfrm>
          <a:prstGeom prst="rect">
            <a:avLst/>
          </a:prstGeom>
        </p:spPr>
      </p:pic>
      <p:pic>
        <p:nvPicPr>
          <p:cNvPr id="10" name="Imagem 61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B8AC19C7-837B-FA64-4D62-2B638BE64B0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348" y="1909104"/>
            <a:ext cx="684229" cy="68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37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Teclado de computador&#10;&#10;Descrição gerada automaticamente">
            <a:extLst>
              <a:ext uri="{FF2B5EF4-FFF2-40B4-BE49-F238E27FC236}">
                <a16:creationId xmlns:a16="http://schemas.microsoft.com/office/drawing/2014/main" id="{B8CDF278-4DC1-CF8D-4306-759B15F869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2"/>
          <a:stretch/>
        </p:blipFill>
        <p:spPr>
          <a:xfrm>
            <a:off x="0" y="0"/>
            <a:ext cx="7234521" cy="6858000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D719F93C-E5B4-D079-7ABC-0334A0575F88}"/>
              </a:ext>
            </a:extLst>
          </p:cNvPr>
          <p:cNvGrpSpPr/>
          <p:nvPr/>
        </p:nvGrpSpPr>
        <p:grpSpPr>
          <a:xfrm>
            <a:off x="3408025" y="0"/>
            <a:ext cx="8783976" cy="6862820"/>
            <a:chOff x="2216137" y="0"/>
            <a:chExt cx="8783976" cy="6862820"/>
          </a:xfrm>
        </p:grpSpPr>
        <p:sp>
          <p:nvSpPr>
            <p:cNvPr id="3" name="Retângulo: Cantos Arredondados 2">
              <a:extLst>
                <a:ext uri="{FF2B5EF4-FFF2-40B4-BE49-F238E27FC236}">
                  <a16:creationId xmlns:a16="http://schemas.microsoft.com/office/drawing/2014/main" id="{1B2726F1-119E-7E8B-9224-BE263A71A408}"/>
                </a:ext>
              </a:extLst>
            </p:cNvPr>
            <p:cNvSpPr/>
            <p:nvPr/>
          </p:nvSpPr>
          <p:spPr>
            <a:xfrm>
              <a:off x="2216137" y="4064"/>
              <a:ext cx="1369353" cy="6858756"/>
            </a:xfrm>
            <a:prstGeom prst="round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02122EE4-090E-9007-A3C1-00162BBCCAAD}"/>
                </a:ext>
              </a:extLst>
            </p:cNvPr>
            <p:cNvSpPr/>
            <p:nvPr/>
          </p:nvSpPr>
          <p:spPr>
            <a:xfrm>
              <a:off x="2892491" y="0"/>
              <a:ext cx="8107622" cy="6862820"/>
            </a:xfrm>
            <a:prstGeom prst="rect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" name="object 8">
            <a:extLst>
              <a:ext uri="{FF2B5EF4-FFF2-40B4-BE49-F238E27FC236}">
                <a16:creationId xmlns:a16="http://schemas.microsoft.com/office/drawing/2014/main" id="{E6F4627D-DB51-BE8C-C08E-8CC81E23E37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0" name="object 7">
            <a:extLst>
              <a:ext uri="{FF2B5EF4-FFF2-40B4-BE49-F238E27FC236}">
                <a16:creationId xmlns:a16="http://schemas.microsoft.com/office/drawing/2014/main" id="{020F69E0-949C-7673-2573-2A41232F7DEB}"/>
              </a:ext>
            </a:extLst>
          </p:cNvPr>
          <p:cNvSpPr/>
          <p:nvPr/>
        </p:nvSpPr>
        <p:spPr>
          <a:xfrm>
            <a:off x="1382701" y="1280247"/>
            <a:ext cx="4102858" cy="4744359"/>
          </a:xfrm>
          <a:custGeom>
            <a:avLst/>
            <a:gdLst/>
            <a:ahLst/>
            <a:cxnLst/>
            <a:rect l="l" t="t" r="r" b="b"/>
            <a:pathLst>
              <a:path w="4017010" h="4518025">
                <a:moveTo>
                  <a:pt x="3836390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3836390" y="4517809"/>
                </a:lnTo>
                <a:lnTo>
                  <a:pt x="3884238" y="4511379"/>
                </a:lnTo>
                <a:lnTo>
                  <a:pt x="3927235" y="4493235"/>
                </a:lnTo>
                <a:lnTo>
                  <a:pt x="3963665" y="4465091"/>
                </a:lnTo>
                <a:lnTo>
                  <a:pt x="3991811" y="4428662"/>
                </a:lnTo>
                <a:lnTo>
                  <a:pt x="4009957" y="4385664"/>
                </a:lnTo>
                <a:lnTo>
                  <a:pt x="4016387" y="4337812"/>
                </a:lnTo>
                <a:lnTo>
                  <a:pt x="4016387" y="179997"/>
                </a:lnTo>
                <a:lnTo>
                  <a:pt x="4009957" y="132149"/>
                </a:lnTo>
                <a:lnTo>
                  <a:pt x="3991811" y="89152"/>
                </a:lnTo>
                <a:lnTo>
                  <a:pt x="3963665" y="52722"/>
                </a:lnTo>
                <a:lnTo>
                  <a:pt x="3927235" y="24576"/>
                </a:lnTo>
                <a:lnTo>
                  <a:pt x="3884238" y="6430"/>
                </a:lnTo>
                <a:lnTo>
                  <a:pt x="3836390" y="0"/>
                </a:lnTo>
                <a:close/>
              </a:path>
            </a:pathLst>
          </a:cu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CaixaDeTexto 41">
            <a:extLst>
              <a:ext uri="{FF2B5EF4-FFF2-40B4-BE49-F238E27FC236}">
                <a16:creationId xmlns:a16="http://schemas.microsoft.com/office/drawing/2014/main" id="{19121E83-A3E2-9EA4-CB38-0A5766C1B398}"/>
              </a:ext>
            </a:extLst>
          </p:cNvPr>
          <p:cNvSpPr txBox="1"/>
          <p:nvPr/>
        </p:nvSpPr>
        <p:spPr>
          <a:xfrm>
            <a:off x="1662677" y="1799466"/>
            <a:ext cx="3362484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ATIVE SEU CADASTRO!</a:t>
            </a: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82" name="Retângulo 15">
            <a:extLst>
              <a:ext uri="{FF2B5EF4-FFF2-40B4-BE49-F238E27FC236}">
                <a16:creationId xmlns:a16="http://schemas.microsoft.com/office/drawing/2014/main" id="{14A9AE16-91FB-3EA6-FD4E-3FAEC603E4F9}"/>
              </a:ext>
            </a:extLst>
          </p:cNvPr>
          <p:cNvSpPr/>
          <p:nvPr/>
        </p:nvSpPr>
        <p:spPr>
          <a:xfrm rot="5400000">
            <a:off x="3397101" y="1541948"/>
            <a:ext cx="59757" cy="319636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ráfico 2">
            <a:extLst>
              <a:ext uri="{FF2B5EF4-FFF2-40B4-BE49-F238E27FC236}">
                <a16:creationId xmlns:a16="http://schemas.microsoft.com/office/drawing/2014/main" id="{4B15D4FD-DCF3-1B8F-FF73-DAEF67CA6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68888" y="415049"/>
            <a:ext cx="1202229" cy="1197857"/>
          </a:xfrm>
          <a:prstGeom prst="rect">
            <a:avLst/>
          </a:prstGeom>
        </p:spPr>
      </p:pic>
      <p:pic>
        <p:nvPicPr>
          <p:cNvPr id="24" name="Gráfico 23">
            <a:extLst>
              <a:ext uri="{FF2B5EF4-FFF2-40B4-BE49-F238E27FC236}">
                <a16:creationId xmlns:a16="http://schemas.microsoft.com/office/drawing/2014/main" id="{55CC57AD-6679-2726-01B7-7B8DED984F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799" y="5101175"/>
            <a:ext cx="1244018" cy="1239494"/>
          </a:xfrm>
          <a:prstGeom prst="rect">
            <a:avLst/>
          </a:prstGeom>
        </p:spPr>
      </p:pic>
      <p:pic>
        <p:nvPicPr>
          <p:cNvPr id="5" name="Imagem 4" descr="Código QR&#10;&#10;Descrição gerada automaticamente">
            <a:extLst>
              <a:ext uri="{FF2B5EF4-FFF2-40B4-BE49-F238E27FC236}">
                <a16:creationId xmlns:a16="http://schemas.microsoft.com/office/drawing/2014/main" id="{A040312C-3DD4-8493-3480-62A4C49875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25" y="3325044"/>
            <a:ext cx="2408635" cy="2408635"/>
          </a:xfrm>
          <a:prstGeom prst="rect">
            <a:avLst/>
          </a:prstGeom>
        </p:spPr>
      </p:pic>
      <p:sp>
        <p:nvSpPr>
          <p:cNvPr id="6" name="Retângulo 25">
            <a:extLst>
              <a:ext uri="{FF2B5EF4-FFF2-40B4-BE49-F238E27FC236}">
                <a16:creationId xmlns:a16="http://schemas.microsoft.com/office/drawing/2014/main" id="{0A9951FF-7B08-1DC9-FFD9-DE1295BC5F11}"/>
              </a:ext>
            </a:extLst>
          </p:cNvPr>
          <p:cNvSpPr/>
          <p:nvPr/>
        </p:nvSpPr>
        <p:spPr>
          <a:xfrm>
            <a:off x="5934168" y="1747829"/>
            <a:ext cx="5918832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Tem uma 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franquia Linx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em sua região? Você pode direcionar suas indicações diretamente a elas! Basta acessar a guia </a:t>
            </a:r>
            <a:r>
              <a:rPr kumimoji="0" lang="pt-BR" sz="18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Link da Franquia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Roboto"/>
              </a:rPr>
              <a:t>no topo da página ou selecionar o nome da franquia do formulário de indicação!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414141"/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  <p:pic>
        <p:nvPicPr>
          <p:cNvPr id="8" name="Gravação de Tela 6">
            <a:hlinkClick r:id="" action="ppaction://media"/>
            <a:extLst>
              <a:ext uri="{FF2B5EF4-FFF2-40B4-BE49-F238E27FC236}">
                <a16:creationId xmlns:a16="http://schemas.microsoft.com/office/drawing/2014/main" id="{43BC0EA0-F33F-A64F-B1F8-B0E3E910733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8366"/>
                </p14:media>
              </p:ext>
            </p:extLst>
          </p:nvPr>
        </p:nvPicPr>
        <p:blipFill rotWithShape="1">
          <a:blip r:embed="rId11"/>
          <a:srcRect b="9629"/>
          <a:stretch/>
        </p:blipFill>
        <p:spPr>
          <a:xfrm>
            <a:off x="5860467" y="3429000"/>
            <a:ext cx="5888017" cy="250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3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BE2B16DF-E9D2-92A8-41ED-0675883C8FE5}"/>
              </a:ext>
            </a:extLst>
          </p:cNvPr>
          <p:cNvSpPr/>
          <p:nvPr/>
        </p:nvSpPr>
        <p:spPr>
          <a:xfrm>
            <a:off x="527053" y="49049"/>
            <a:ext cx="1386789" cy="125100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pic>
        <p:nvPicPr>
          <p:cNvPr id="14" name="object 2">
            <a:extLst>
              <a:ext uri="{FF2B5EF4-FFF2-40B4-BE49-F238E27FC236}">
                <a16:creationId xmlns:a16="http://schemas.microsoft.com/office/drawing/2014/main" id="{A3519495-A8A4-4DD8-B699-6A8353C72BC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8426" y="5962946"/>
            <a:ext cx="735693" cy="427052"/>
          </a:xfrm>
          <a:prstGeom prst="rect">
            <a:avLst/>
          </a:prstGeom>
        </p:spPr>
      </p:pic>
      <p:sp>
        <p:nvSpPr>
          <p:cNvPr id="16" name="object 13">
            <a:extLst>
              <a:ext uri="{FF2B5EF4-FFF2-40B4-BE49-F238E27FC236}">
                <a16:creationId xmlns:a16="http://schemas.microsoft.com/office/drawing/2014/main" id="{90AD1531-37CF-1CF0-E5D9-EC80DBD44E12}"/>
              </a:ext>
            </a:extLst>
          </p:cNvPr>
          <p:cNvSpPr txBox="1"/>
          <p:nvPr/>
        </p:nvSpPr>
        <p:spPr>
          <a:xfrm>
            <a:off x="1613984" y="283012"/>
            <a:ext cx="5574855" cy="1226618"/>
          </a:xfrm>
          <a:prstGeom prst="rect">
            <a:avLst/>
          </a:prstGeom>
        </p:spPr>
        <p:txBody>
          <a:bodyPr vert="horz" wrap="square" lIns="0" tIns="71755" rIns="0" bIns="0" rtlCol="0" anchor="t">
            <a:spAutoFit/>
          </a:bodyPr>
          <a:lstStyle/>
          <a:p>
            <a:pPr marL="17780" marR="9525" lvl="0" indent="0" algn="ctr" defTabSz="914400" rtl="0" eaLnBrk="1" fontAlgn="auto" latinLnBrk="0" hangingPunct="1">
              <a:lnSpc>
                <a:spcPts val="4500"/>
              </a:lnSpc>
              <a:spcBef>
                <a:spcPts val="5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30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Seleção das franquias</a:t>
            </a:r>
            <a:endParaRPr kumimoji="0" lang="pt-BR" sz="4400" b="1" i="0" u="none" strike="noStrike" kern="1200" cap="none" spc="30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" panose="02010303020202060003" pitchFamily="50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8906A9D4-31FC-887F-1121-7A9A6EA103AC}"/>
              </a:ext>
            </a:extLst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C419A70B-5C19-0F45-F29E-BF5199B6FC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1413" y="6137688"/>
            <a:ext cx="1248136" cy="32428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C4C3409-75D3-A8B9-0A59-CCD1DC2839DE}"/>
              </a:ext>
            </a:extLst>
          </p:cNvPr>
          <p:cNvSpPr txBox="1"/>
          <p:nvPr/>
        </p:nvSpPr>
        <p:spPr>
          <a:xfrm>
            <a:off x="530754" y="2745846"/>
            <a:ext cx="5385858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Se preferir pode selecionar a franquia Linx diretamente no </a:t>
            </a:r>
            <a:r>
              <a:rPr lang="pt-BR" sz="2000">
                <a:solidFill>
                  <a:srgbClr val="414141"/>
                </a:solidFill>
                <a:latin typeface="Roboto" panose="02000000000000000000" pitchFamily="2" charset="0"/>
              </a:rPr>
              <a:t>formulário também.</a:t>
            </a: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72B81E6A-66E3-8090-485E-4D17711309C6}"/>
              </a:ext>
            </a:extLst>
          </p:cNvPr>
          <p:cNvSpPr/>
          <p:nvPr/>
        </p:nvSpPr>
        <p:spPr>
          <a:xfrm>
            <a:off x="6961868" y="98973"/>
            <a:ext cx="3527559" cy="6663984"/>
          </a:xfrm>
          <a:custGeom>
            <a:avLst/>
            <a:gdLst/>
            <a:ahLst/>
            <a:cxnLst/>
            <a:rect l="l" t="t" r="r" b="b"/>
            <a:pathLst>
              <a:path w="4017010" h="4518025">
                <a:moveTo>
                  <a:pt x="3836390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3836390" y="4517809"/>
                </a:lnTo>
                <a:lnTo>
                  <a:pt x="3884238" y="4511379"/>
                </a:lnTo>
                <a:lnTo>
                  <a:pt x="3927235" y="4493235"/>
                </a:lnTo>
                <a:lnTo>
                  <a:pt x="3963665" y="4465091"/>
                </a:lnTo>
                <a:lnTo>
                  <a:pt x="3991811" y="4428662"/>
                </a:lnTo>
                <a:lnTo>
                  <a:pt x="4009957" y="4385664"/>
                </a:lnTo>
                <a:lnTo>
                  <a:pt x="4016387" y="4337812"/>
                </a:lnTo>
                <a:lnTo>
                  <a:pt x="4016387" y="179997"/>
                </a:lnTo>
                <a:lnTo>
                  <a:pt x="4009957" y="132149"/>
                </a:lnTo>
                <a:lnTo>
                  <a:pt x="3991811" y="89152"/>
                </a:lnTo>
                <a:lnTo>
                  <a:pt x="3963665" y="52722"/>
                </a:lnTo>
                <a:lnTo>
                  <a:pt x="3927235" y="24576"/>
                </a:lnTo>
                <a:lnTo>
                  <a:pt x="3884238" y="6430"/>
                </a:lnTo>
                <a:lnTo>
                  <a:pt x="3836390" y="0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Seleção franquias Linx">
            <a:hlinkClick r:id="" action="ppaction://media"/>
            <a:extLst>
              <a:ext uri="{FF2B5EF4-FFF2-40B4-BE49-F238E27FC236}">
                <a16:creationId xmlns:a16="http://schemas.microsoft.com/office/drawing/2014/main" id="{A269532E-09F9-E9CD-9919-CD224F2C8C1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188839" y="261869"/>
            <a:ext cx="3041211" cy="6200108"/>
          </a:xfrm>
          <a:prstGeom prst="rect">
            <a:avLst/>
          </a:prstGeom>
        </p:spPr>
      </p:pic>
      <p:pic>
        <p:nvPicPr>
          <p:cNvPr id="4" name="Imagem 4" descr="Uma imagem contendo screenshot, computador, desenho&#10;&#10;Descrição gerada automaticamente">
            <a:extLst>
              <a:ext uri="{FF2B5EF4-FFF2-40B4-BE49-F238E27FC236}">
                <a16:creationId xmlns:a16="http://schemas.microsoft.com/office/drawing/2014/main" id="{23C7C3E4-BD1B-E7A5-CEB3-74ECA5F9D1F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584" y="45119"/>
            <a:ext cx="3601722" cy="6713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Teclado de computador&#10;&#10;Descrição gerada automaticamente">
            <a:extLst>
              <a:ext uri="{FF2B5EF4-FFF2-40B4-BE49-F238E27FC236}">
                <a16:creationId xmlns:a16="http://schemas.microsoft.com/office/drawing/2014/main" id="{90BF0DDE-05DC-2C09-2345-6D2403A88E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42"/>
          <a:stretch/>
        </p:blipFill>
        <p:spPr>
          <a:xfrm>
            <a:off x="0" y="-276"/>
            <a:ext cx="7234521" cy="6858000"/>
          </a:xfrm>
          <a:prstGeom prst="rect">
            <a:avLst/>
          </a:prstGeom>
        </p:spPr>
      </p:pic>
      <p:sp>
        <p:nvSpPr>
          <p:cNvPr id="39" name="Rectangle: Rounded Corners 24">
            <a:extLst>
              <a:ext uri="{FF2B5EF4-FFF2-40B4-BE49-F238E27FC236}">
                <a16:creationId xmlns:a16="http://schemas.microsoft.com/office/drawing/2014/main" id="{BBA1A100-ED42-0449-500B-1DD1E331368B}"/>
              </a:ext>
            </a:extLst>
          </p:cNvPr>
          <p:cNvSpPr/>
          <p:nvPr/>
        </p:nvSpPr>
        <p:spPr>
          <a:xfrm rot="5400000">
            <a:off x="1916482" y="2154691"/>
            <a:ext cx="2050095" cy="439060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ixaDeTexto 26">
            <a:extLst>
              <a:ext uri="{FF2B5EF4-FFF2-40B4-BE49-F238E27FC236}">
                <a16:creationId xmlns:a16="http://schemas.microsoft.com/office/drawing/2014/main" id="{3ED9752F-F98F-40D6-80E4-B8FC55C6D612}"/>
              </a:ext>
            </a:extLst>
          </p:cNvPr>
          <p:cNvSpPr txBox="1"/>
          <p:nvPr/>
        </p:nvSpPr>
        <p:spPr>
          <a:xfrm>
            <a:off x="1009994" y="3449698"/>
            <a:ext cx="38630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Tenha o </a:t>
            </a:r>
            <a:r>
              <a:rPr lang="pt-BR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Indica+ </a:t>
            </a:r>
            <a:r>
              <a:rPr lang="pt-BR" sz="2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sempre na palma da sua mão, basta adicionar a página a tela inicial de seu celular como um </a:t>
            </a:r>
            <a:r>
              <a:rPr lang="pt-BR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app</a:t>
            </a:r>
            <a:r>
              <a:rPr lang="pt-BR" sz="2400" b="1" dirty="0">
                <a:solidFill>
                  <a:srgbClr val="411E5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pt-BR" sz="2400" dirty="0">
              <a:solidFill>
                <a:srgbClr val="411E5A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CB9B9F4-81C7-A206-53F6-B055948E1BB7}"/>
              </a:ext>
            </a:extLst>
          </p:cNvPr>
          <p:cNvSpPr/>
          <p:nvPr/>
        </p:nvSpPr>
        <p:spPr>
          <a:xfrm rot="5400000">
            <a:off x="6070482" y="-411414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41">
            <a:extLst>
              <a:ext uri="{FF2B5EF4-FFF2-40B4-BE49-F238E27FC236}">
                <a16:creationId xmlns:a16="http://schemas.microsoft.com/office/drawing/2014/main" id="{81A1F483-D5F9-C253-AE3A-8D6CF83CF334}"/>
              </a:ext>
            </a:extLst>
          </p:cNvPr>
          <p:cNvSpPr txBox="1"/>
          <p:nvPr/>
        </p:nvSpPr>
        <p:spPr>
          <a:xfrm>
            <a:off x="746226" y="1579307"/>
            <a:ext cx="3408679" cy="754053"/>
          </a:xfrm>
          <a:prstGeom prst="rect">
            <a:avLst/>
          </a:prstGeom>
          <a:solidFill>
            <a:srgbClr val="351749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chemeClr val="bg1"/>
                </a:solidFill>
                <a:latin typeface="Dosis ExtraBold"/>
              </a:rPr>
              <a:t>APP INDICA+</a:t>
            </a:r>
          </a:p>
        </p:txBody>
      </p:sp>
      <p:sp>
        <p:nvSpPr>
          <p:cNvPr id="21" name="CaixaDeTexto 42">
            <a:extLst>
              <a:ext uri="{FF2B5EF4-FFF2-40B4-BE49-F238E27FC236}">
                <a16:creationId xmlns:a16="http://schemas.microsoft.com/office/drawing/2014/main" id="{174C0859-9722-C410-9B47-19923DE5D810}"/>
              </a:ext>
            </a:extLst>
          </p:cNvPr>
          <p:cNvSpPr txBox="1"/>
          <p:nvPr/>
        </p:nvSpPr>
        <p:spPr>
          <a:xfrm>
            <a:off x="750849" y="2272094"/>
            <a:ext cx="6357622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3400" b="1" dirty="0">
                <a:solidFill>
                  <a:srgbClr val="FFB300"/>
                </a:solidFill>
                <a:latin typeface="Dosis"/>
              </a:rPr>
              <a:t>Leve o Indica+ pra sua rota</a:t>
            </a:r>
            <a:endParaRPr lang="pt-BR" sz="3400" b="1" dirty="0">
              <a:solidFill>
                <a:srgbClr val="FFB300"/>
              </a:solidFill>
              <a:latin typeface="Dosis" panose="02010503020202060003" pitchFamily="2" charset="0"/>
            </a:endParaRP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A0DDDD45-352A-3EAF-312F-DFB14883CABB}"/>
              </a:ext>
            </a:extLst>
          </p:cNvPr>
          <p:cNvGrpSpPr/>
          <p:nvPr/>
        </p:nvGrpSpPr>
        <p:grpSpPr>
          <a:xfrm>
            <a:off x="6526895" y="15766"/>
            <a:ext cx="6411330" cy="6862820"/>
            <a:chOff x="2431871" y="0"/>
            <a:chExt cx="6411330" cy="6862820"/>
          </a:xfrm>
          <a:solidFill>
            <a:srgbClr val="F0F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97F4E359-F745-CCA8-4D8C-6F25AB10F37F}"/>
                </a:ext>
              </a:extLst>
            </p:cNvPr>
            <p:cNvSpPr/>
            <p:nvPr/>
          </p:nvSpPr>
          <p:spPr>
            <a:xfrm>
              <a:off x="2892490" y="0"/>
              <a:ext cx="5950711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99E9D3FE-122B-FEDD-9EE2-E891A3F1CDAA}"/>
                </a:ext>
              </a:extLst>
            </p:cNvPr>
            <p:cNvSpPr/>
            <p:nvPr/>
          </p:nvSpPr>
          <p:spPr>
            <a:xfrm>
              <a:off x="2431871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/>
            </a:p>
          </p:txBody>
        </p:sp>
      </p:grpSp>
      <p:pic>
        <p:nvPicPr>
          <p:cNvPr id="6" name="Gráfico 2">
            <a:extLst>
              <a:ext uri="{FF2B5EF4-FFF2-40B4-BE49-F238E27FC236}">
                <a16:creationId xmlns:a16="http://schemas.microsoft.com/office/drawing/2014/main" id="{1DE28E42-32C3-1C9A-027D-BD666AAAD4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53091" y="1380555"/>
            <a:ext cx="1202229" cy="1197857"/>
          </a:xfrm>
          <a:prstGeom prst="rect">
            <a:avLst/>
          </a:prstGeom>
        </p:spPr>
      </p:pic>
      <p:pic>
        <p:nvPicPr>
          <p:cNvPr id="8" name="Gráfico 2">
            <a:extLst>
              <a:ext uri="{FF2B5EF4-FFF2-40B4-BE49-F238E27FC236}">
                <a16:creationId xmlns:a16="http://schemas.microsoft.com/office/drawing/2014/main" id="{6F45D134-6705-C3CD-A4DD-2330A3FC5A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41151" y="2726019"/>
            <a:ext cx="1202229" cy="1197857"/>
          </a:xfrm>
          <a:prstGeom prst="rect">
            <a:avLst/>
          </a:prstGeom>
        </p:spPr>
      </p:pic>
      <p:pic>
        <p:nvPicPr>
          <p:cNvPr id="7" name="APP Indica">
            <a:hlinkClick r:id="" action="ppaction://media"/>
            <a:extLst>
              <a:ext uri="{FF2B5EF4-FFF2-40B4-BE49-F238E27FC236}">
                <a16:creationId xmlns:a16="http://schemas.microsoft.com/office/drawing/2014/main" id="{BD13DB62-B430-8FF9-1FEF-DEAD0315A5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08887" y="744735"/>
            <a:ext cx="2956795" cy="6028009"/>
          </a:xfrm>
          <a:prstGeom prst="rect">
            <a:avLst/>
          </a:prstGeom>
        </p:spPr>
      </p:pic>
      <p:pic>
        <p:nvPicPr>
          <p:cNvPr id="35" name="object 8">
            <a:extLst>
              <a:ext uri="{FF2B5EF4-FFF2-40B4-BE49-F238E27FC236}">
                <a16:creationId xmlns:a16="http://schemas.microsoft.com/office/drawing/2014/main" id="{35329200-B464-43BA-204E-FF362FBF9864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pic>
        <p:nvPicPr>
          <p:cNvPr id="11" name="Imagem 4" descr="Uma imagem contendo screenshot, computador, desenho&#10;&#10;Descrição gerada automaticamente">
            <a:extLst>
              <a:ext uri="{FF2B5EF4-FFF2-40B4-BE49-F238E27FC236}">
                <a16:creationId xmlns:a16="http://schemas.microsoft.com/office/drawing/2014/main" id="{D5E20438-915B-0B1C-20E0-D615D08AD7D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936" y="469930"/>
            <a:ext cx="3302496" cy="61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Pessoas em pé em frente a mesa&#10;&#10;Descrição gerada automaticamente">
            <a:extLst>
              <a:ext uri="{FF2B5EF4-FFF2-40B4-BE49-F238E27FC236}">
                <a16:creationId xmlns:a16="http://schemas.microsoft.com/office/drawing/2014/main" id="{39ED1CCC-7AC3-2AC3-B9B0-D5B7B54890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" t="3448" b="1250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object 5">
            <a:extLst>
              <a:ext uri="{FF2B5EF4-FFF2-40B4-BE49-F238E27FC236}">
                <a16:creationId xmlns:a16="http://schemas.microsoft.com/office/drawing/2014/main" id="{B5556C7E-37E2-F56F-B7EE-E9D356C5094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70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2" descr="Icon&#10;&#10;Description automatically generated">
            <a:extLst>
              <a:ext uri="{FF2B5EF4-FFF2-40B4-BE49-F238E27FC236}">
                <a16:creationId xmlns:a16="http://schemas.microsoft.com/office/drawing/2014/main" id="{EDC8BD96-AF4A-897C-C17B-F769F1EC2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326" y="2857011"/>
            <a:ext cx="1432589" cy="846671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662B61CA-AD5C-1038-6F3B-7B0AC9DA8543}"/>
              </a:ext>
            </a:extLst>
          </p:cNvPr>
          <p:cNvSpPr/>
          <p:nvPr/>
        </p:nvSpPr>
        <p:spPr>
          <a:xfrm>
            <a:off x="1926236" y="3163590"/>
            <a:ext cx="45719" cy="514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aixaDeTexto 1">
            <a:extLst>
              <a:ext uri="{FF2B5EF4-FFF2-40B4-BE49-F238E27FC236}">
                <a16:creationId xmlns:a16="http://schemas.microsoft.com/office/drawing/2014/main" id="{4FE3C0DC-9696-4234-F0D7-96674438DE95}"/>
              </a:ext>
            </a:extLst>
          </p:cNvPr>
          <p:cNvSpPr txBox="1"/>
          <p:nvPr/>
        </p:nvSpPr>
        <p:spPr>
          <a:xfrm>
            <a:off x="2153372" y="3013501"/>
            <a:ext cx="341876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Obrigada!</a:t>
            </a:r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51510" y="3289893"/>
            <a:ext cx="1614254" cy="413788"/>
          </a:xfrm>
          <a:prstGeom prst="rect">
            <a:avLst/>
          </a:prstGeom>
        </p:spPr>
      </p:pic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09BD24CC-DF8F-7158-ECD8-F1BDF9451039}"/>
              </a:ext>
            </a:extLst>
          </p:cNvPr>
          <p:cNvSpPr/>
          <p:nvPr/>
        </p:nvSpPr>
        <p:spPr>
          <a:xfrm>
            <a:off x="2584145" y="5714967"/>
            <a:ext cx="1647761" cy="148642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16" name="Forma Livre: Forma 15">
            <a:extLst>
              <a:ext uri="{FF2B5EF4-FFF2-40B4-BE49-F238E27FC236}">
                <a16:creationId xmlns:a16="http://schemas.microsoft.com/office/drawing/2014/main" id="{870DAB2C-50B1-8340-AD09-28639B0B9202}"/>
              </a:ext>
            </a:extLst>
          </p:cNvPr>
          <p:cNvSpPr/>
          <p:nvPr/>
        </p:nvSpPr>
        <p:spPr>
          <a:xfrm>
            <a:off x="2584145" y="-324478"/>
            <a:ext cx="1647761" cy="148642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48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ersonalizar design">
  <a:themeElements>
    <a:clrScheme name="Linx">
      <a:dk1>
        <a:srgbClr val="210939"/>
      </a:dk1>
      <a:lt1>
        <a:srgbClr val="F2F2F2"/>
      </a:lt1>
      <a:dk2>
        <a:srgbClr val="6C4886"/>
      </a:dk2>
      <a:lt2>
        <a:srgbClr val="F2F2F2"/>
      </a:lt2>
      <a:accent1>
        <a:srgbClr val="B396C6"/>
      </a:accent1>
      <a:accent2>
        <a:srgbClr val="FF7B21"/>
      </a:accent2>
      <a:accent3>
        <a:srgbClr val="D8D8D8"/>
      </a:accent3>
      <a:accent4>
        <a:srgbClr val="6C4886"/>
      </a:accent4>
      <a:accent5>
        <a:srgbClr val="210939"/>
      </a:accent5>
      <a:accent6>
        <a:srgbClr val="D4C3DF"/>
      </a:accent6>
      <a:hlink>
        <a:srgbClr val="BFBFBF"/>
      </a:hlink>
      <a:folHlink>
        <a:srgbClr val="B396C6"/>
      </a:folHlink>
    </a:clrScheme>
    <a:fontScheme name="Linx">
      <a:majorFont>
        <a:latin typeface="Dosis"/>
        <a:ea typeface=""/>
        <a:cs typeface=""/>
      </a:majorFont>
      <a:minorFont>
        <a:latin typeface="Dos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42230</TotalTime>
  <Words>251</Words>
  <Application>Microsoft Office PowerPoint</Application>
  <PresentationFormat>Widescreen</PresentationFormat>
  <Paragraphs>25</Paragraphs>
  <Slides>8</Slides>
  <Notes>1</Notes>
  <HiddenSlides>0</HiddenSlides>
  <MMClips>4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slides</vt:lpstr>
      </vt:variant>
      <vt:variant>
        <vt:i4>8</vt:i4>
      </vt:variant>
    </vt:vector>
  </HeadingPairs>
  <TitlesOfParts>
    <vt:vector size="13" baseType="lpstr">
      <vt:lpstr>Tema do Office</vt:lpstr>
      <vt:lpstr>Tema do Office</vt:lpstr>
      <vt:lpstr>Tema do Office</vt:lpstr>
      <vt:lpstr>Office Theme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Vitor Nakajima Pires de Moraes</dc:creator>
  <cp:lastModifiedBy>Manuela dos Santos Alexandre</cp:lastModifiedBy>
  <cp:revision>832</cp:revision>
  <dcterms:created xsi:type="dcterms:W3CDTF">2022-02-17T12:13:17Z</dcterms:created>
  <dcterms:modified xsi:type="dcterms:W3CDTF">2023-10-17T13:45:54Z</dcterms:modified>
</cp:coreProperties>
</file>