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19"/>
  </p:notesMasterIdLst>
  <p:sldIdLst>
    <p:sldId id="2147473208" r:id="rId5"/>
    <p:sldId id="2147473240" r:id="rId6"/>
    <p:sldId id="2147473229" r:id="rId7"/>
    <p:sldId id="2147473276" r:id="rId8"/>
    <p:sldId id="2147473277" r:id="rId9"/>
    <p:sldId id="2147473279" r:id="rId10"/>
    <p:sldId id="2147473288" r:id="rId11"/>
    <p:sldId id="2147473289" r:id="rId12"/>
    <p:sldId id="2147473290" r:id="rId13"/>
    <p:sldId id="2147473291" r:id="rId14"/>
    <p:sldId id="2147473292" r:id="rId15"/>
    <p:sldId id="2147473293" r:id="rId16"/>
    <p:sldId id="2147473281" r:id="rId17"/>
    <p:sldId id="2147473282" r:id="rId18"/>
  </p:sldIdLst>
  <p:sldSz cx="12192000" cy="6858000"/>
  <p:notesSz cx="6858000" cy="9144000"/>
  <p:embeddedFontLst>
    <p:embeddedFont>
      <p:font typeface="Dosis" pitchFamily="2" charset="0"/>
      <p:regular r:id="rId20"/>
      <p:bold r:id="rId21"/>
    </p:embeddedFont>
    <p:embeddedFont>
      <p:font typeface="Dosis ExtraBold" pitchFamily="2" charset="0"/>
      <p:bold r:id="rId22"/>
    </p:embeddedFont>
    <p:embeddedFont>
      <p:font typeface="Roboto" panose="02000000000000000000" pitchFamily="2" charset="0"/>
      <p:regular r:id="rId23"/>
      <p:bold r:id="rId24"/>
      <p:italic r:id="rId25"/>
      <p:boldItalic r:id="rId26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5B42682-AAB0-8AC0-85A8-EFFF2F16D6C7}" name="Guilherme Fenerich Dos Santos" initials="GS" userId="S::guilherme.fenerich@linx.com.br::eeacfbeb-43a7-41dd-b26d-4386a2cbcb36" providerId="AD"/>
  <p188:author id="{96106BB5-F7D5-98E0-2693-BC32049CF013}" name="Diego Rafael Junckes" initials="DRJ" userId="S::diego.junckes@linx.com.br::5ba57cd8-1586-42c1-a195-c0cf058c889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E5A"/>
    <a:srgbClr val="F7F7F7"/>
    <a:srgbClr val="F9F9F9"/>
    <a:srgbClr val="FFFFFF"/>
    <a:srgbClr val="7E4087"/>
    <a:srgbClr val="5E2E91"/>
    <a:srgbClr val="411E5A"/>
    <a:srgbClr val="6E4B87"/>
    <a:srgbClr val="F6F7F7"/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ED16A5-7600-5BE3-5F30-07D14938D7A5}" v="228" dt="2024-01-29T18:25:34.336"/>
    <p1510:client id="{BD777EBF-8971-6985-B926-5CB451759D65}" v="1721" dt="2024-01-29T18:59:07.011"/>
    <p1510:client id="{C3D60F97-CDD1-EFD1-2437-86A0632B4E48}" v="11" dt="2024-01-30T18:24:26.857"/>
    <p1510:client id="{E59926CB-C094-8DED-4E10-64B94EF1C0DF}" v="149" dt="2024-01-30T18:07:53.3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553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91D9E5-7BEC-365F-893F-DCC17B3C9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6C59FFB-301F-2DA3-719F-832AFE1E00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63581325-C853-B138-6B2B-6FCA8CB32F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904F8C4-9090-AB2C-13C3-ECAA280B17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8356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5F2562-8AAC-42EE-382E-7C4AA4958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62752D6-8597-844C-5728-403B4A47EA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4621CCC-B4BC-268F-5080-EC2246CC31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8C79804-4A9B-401A-E062-F3AD903D5C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13323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329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8959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779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3811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1763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4149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9085E6-9691-5732-1C71-381BA7916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01653ACD-3369-194A-010D-A0039AC4A0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22C32AB0-78A8-C450-38C6-9134D23BA3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77CE8FF-63FD-DBA7-6777-2314BCC980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76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8739C-F7D8-3F9E-ED3D-FCE8F69E5F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37549735-DE35-EB77-53ED-B49768E5C7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36613659-6FBF-DF44-0E3E-419001F9C2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76BE071-0AE1-CDE0-2054-9FB2A1105C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473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AE1FA-C724-1A1A-2030-C1689805B5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4F75E065-F312-7203-0C79-434F74C471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F962836-EBDE-D669-1947-529003D17B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4EE05F8-D30E-E72A-BDAE-4DB604EDAA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5912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19A0C-DADB-9C63-8936-AE9F02FA8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CCF2608-0EAA-5CBA-280E-13AA205EDD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419D9BE3-A434-9930-837A-4715DC9365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D10D931-BAD1-D303-6AB3-DFD685DB2B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6640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display/NEEMOPUB/Delivery+App?preview=/422538186/422538192/Playbook%20Delivery%20APP%202023.pdf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share.linx.com.br/display/public/MODAOFERTAS/Microvix+Beauty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ixaDeTexto 22">
            <a:extLst>
              <a:ext uri="{FF2B5EF4-FFF2-40B4-BE49-F238E27FC236}">
                <a16:creationId xmlns:a16="http://schemas.microsoft.com/office/drawing/2014/main" id="{1D249EBB-21E6-4DF7-A2E2-08FE7C7C143B}"/>
              </a:ext>
            </a:extLst>
          </p:cNvPr>
          <p:cNvSpPr txBox="1"/>
          <p:nvPr/>
        </p:nvSpPr>
        <p:spPr>
          <a:xfrm>
            <a:off x="6636307" y="2118180"/>
            <a:ext cx="4543237" cy="22159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</a:rPr>
              <a:t>TEMPLATE DO</a:t>
            </a:r>
            <a:r>
              <a:rPr kumimoji="0" lang="pt-BR" sz="4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 </a:t>
            </a:r>
            <a:r>
              <a:rPr lang="pt-BR" sz="4600">
                <a:solidFill>
                  <a:prstClr val="white"/>
                </a:solidFill>
                <a:latin typeface="Dosis ExtraBold"/>
              </a:rPr>
              <a:t>PROCESSO COMERCIAL</a:t>
            </a: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CDE6D4-B564-43EA-A5E5-1F1C4D471D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175" y="2394644"/>
            <a:ext cx="2977778" cy="1790476"/>
          </a:xfrm>
          <a:prstGeom prst="rect">
            <a:avLst/>
          </a:prstGeom>
        </p:spPr>
      </p:pic>
      <p:sp>
        <p:nvSpPr>
          <p:cNvPr id="4" name="Retângulo 15">
            <a:extLst>
              <a:ext uri="{FF2B5EF4-FFF2-40B4-BE49-F238E27FC236}">
                <a16:creationId xmlns:a16="http://schemas.microsoft.com/office/drawing/2014/main" id="{C919769F-5248-3A59-F5D9-60F4273D6FC0}"/>
              </a:ext>
            </a:extLst>
          </p:cNvPr>
          <p:cNvSpPr/>
          <p:nvPr/>
        </p:nvSpPr>
        <p:spPr>
          <a:xfrm>
            <a:off x="5830034" y="1670604"/>
            <a:ext cx="48251" cy="351572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B87D08CF-3B1F-E446-44D8-A46143F64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16535" y="5186329"/>
            <a:ext cx="1377347" cy="1372338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AFC1FE4F-F5FB-06AE-1C3B-A4372F7FB8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35450" y="298266"/>
            <a:ext cx="1377347" cy="137233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8856CE5-84AF-4275-D34E-AD4D6F35442D}"/>
              </a:ext>
            </a:extLst>
          </p:cNvPr>
          <p:cNvSpPr txBox="1"/>
          <p:nvPr/>
        </p:nvSpPr>
        <p:spPr>
          <a:xfrm>
            <a:off x="9450486" y="6230699"/>
            <a:ext cx="25736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JULHO/2023</a:t>
            </a:r>
            <a:endParaRPr lang="pt-BR" sz="2400"/>
          </a:p>
        </p:txBody>
      </p:sp>
    </p:spTree>
    <p:extLst>
      <p:ext uri="{BB962C8B-B14F-4D97-AF65-F5344CB8AC3E}">
        <p14:creationId xmlns:p14="http://schemas.microsoft.com/office/powerpoint/2010/main" val="198357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43633C-6276-825E-D9FB-D76C510FA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id="{292B94BC-32FF-8994-07FD-835B933921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51" y="0"/>
            <a:ext cx="12191999" cy="6858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1D583B3B-48A5-0E8C-36A1-E5CCE28207C0}"/>
              </a:ext>
            </a:extLst>
          </p:cNvPr>
          <p:cNvSpPr/>
          <p:nvPr/>
        </p:nvSpPr>
        <p:spPr>
          <a:xfrm>
            <a:off x="9158966" y="1941676"/>
            <a:ext cx="1044545" cy="1758038"/>
          </a:xfrm>
          <a:prstGeom prst="roundRect">
            <a:avLst>
              <a:gd name="adj" fmla="val 8333"/>
            </a:avLst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4E162BB9-4239-1ADC-30D5-35393C152603}"/>
              </a:ext>
            </a:extLst>
          </p:cNvPr>
          <p:cNvSpPr/>
          <p:nvPr/>
        </p:nvSpPr>
        <p:spPr>
          <a:xfrm>
            <a:off x="9127336" y="1675104"/>
            <a:ext cx="1083786" cy="317796"/>
          </a:xfrm>
          <a:prstGeom prst="roundRect">
            <a:avLst>
              <a:gd name="adj" fmla="val 2538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0769EA35-EF30-4FFF-62A6-BCB5EA4BAD89}"/>
              </a:ext>
            </a:extLst>
          </p:cNvPr>
          <p:cNvSpPr/>
          <p:nvPr/>
        </p:nvSpPr>
        <p:spPr>
          <a:xfrm>
            <a:off x="0" y="0"/>
            <a:ext cx="3694922" cy="6858000"/>
          </a:xfrm>
          <a:prstGeom prst="rect">
            <a:avLst/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02A44540-0D72-0BE1-E1A7-F117A1C5C851}"/>
              </a:ext>
            </a:extLst>
          </p:cNvPr>
          <p:cNvSpPr txBox="1"/>
          <p:nvPr/>
        </p:nvSpPr>
        <p:spPr>
          <a:xfrm>
            <a:off x="299646" y="2046658"/>
            <a:ext cx="3395276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Planos de precificação</a:t>
            </a:r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18AD452B-7F72-0128-E5AB-0F2C909320CF}"/>
              </a:ext>
            </a:extLst>
          </p:cNvPr>
          <p:cNvSpPr txBox="1"/>
          <p:nvPr/>
        </p:nvSpPr>
        <p:spPr>
          <a:xfrm>
            <a:off x="299646" y="790834"/>
            <a:ext cx="2527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03.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7B30E26-B56C-D25A-EC4B-480AE883C7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62" t="27891" r="64107" b="65259"/>
          <a:stretch/>
        </p:blipFill>
        <p:spPr>
          <a:xfrm>
            <a:off x="299646" y="1446246"/>
            <a:ext cx="3100517" cy="469780"/>
          </a:xfrm>
          <a:prstGeom prst="rect">
            <a:avLst/>
          </a:prstGeom>
        </p:spPr>
      </p:pic>
      <p:pic>
        <p:nvPicPr>
          <p:cNvPr id="18" name="object 4">
            <a:extLst>
              <a:ext uri="{FF2B5EF4-FFF2-40B4-BE49-F238E27FC236}">
                <a16:creationId xmlns:a16="http://schemas.microsoft.com/office/drawing/2014/main" id="{0D1F830F-0A76-DB71-5A16-D2808B086470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pSp>
        <p:nvGrpSpPr>
          <p:cNvPr id="19" name="Agrupar 18">
            <a:extLst>
              <a:ext uri="{FF2B5EF4-FFF2-40B4-BE49-F238E27FC236}">
                <a16:creationId xmlns:a16="http://schemas.microsoft.com/office/drawing/2014/main" id="{F0BB92FA-90C6-F33A-4252-22DC185077B3}"/>
              </a:ext>
            </a:extLst>
          </p:cNvPr>
          <p:cNvGrpSpPr/>
          <p:nvPr/>
        </p:nvGrpSpPr>
        <p:grpSpPr>
          <a:xfrm>
            <a:off x="380190" y="4621801"/>
            <a:ext cx="1609171" cy="3159983"/>
            <a:chOff x="9778482" y="4232979"/>
            <a:chExt cx="1609171" cy="3159983"/>
          </a:xfrm>
        </p:grpSpPr>
        <p:pic>
          <p:nvPicPr>
            <p:cNvPr id="20" name="Gráfico 2">
              <a:extLst>
                <a:ext uri="{FF2B5EF4-FFF2-40B4-BE49-F238E27FC236}">
                  <a16:creationId xmlns:a16="http://schemas.microsoft.com/office/drawing/2014/main" id="{E036AED9-A7F2-BCDD-830C-211057B7A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22" name="Gráfico 2">
              <a:extLst>
                <a:ext uri="{FF2B5EF4-FFF2-40B4-BE49-F238E27FC236}">
                  <a16:creationId xmlns:a16="http://schemas.microsoft.com/office/drawing/2014/main" id="{DC25C2FD-04E5-28D3-63E5-70FF01D2E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58CC9655-D515-1340-A65E-F569CA8B49F8}"/>
              </a:ext>
            </a:extLst>
          </p:cNvPr>
          <p:cNvSpPr/>
          <p:nvPr/>
        </p:nvSpPr>
        <p:spPr>
          <a:xfrm>
            <a:off x="4391207" y="943585"/>
            <a:ext cx="2190612" cy="559268"/>
          </a:xfrm>
          <a:prstGeom prst="roundRect">
            <a:avLst>
              <a:gd name="adj" fmla="val 50000"/>
            </a:avLst>
          </a:prstGeom>
          <a:noFill/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PLANO BUSINESS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graphicFrame>
        <p:nvGraphicFramePr>
          <p:cNvPr id="8" name="Tabela 8">
            <a:extLst>
              <a:ext uri="{FF2B5EF4-FFF2-40B4-BE49-F238E27FC236}">
                <a16:creationId xmlns:a16="http://schemas.microsoft.com/office/drawing/2014/main" id="{7063D874-4D08-0BFC-3006-85F0E6DBF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177792"/>
              </p:ext>
            </p:extLst>
          </p:nvPr>
        </p:nvGraphicFramePr>
        <p:xfrm>
          <a:off x="4360752" y="1682435"/>
          <a:ext cx="5837595" cy="2123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0468">
                  <a:extLst>
                    <a:ext uri="{9D8B030D-6E8A-4147-A177-3AD203B41FA5}">
                      <a16:colId xmlns:a16="http://schemas.microsoft.com/office/drawing/2014/main" val="3774540018"/>
                    </a:ext>
                  </a:extLst>
                </a:gridCol>
                <a:gridCol w="1226735">
                  <a:extLst>
                    <a:ext uri="{9D8B030D-6E8A-4147-A177-3AD203B41FA5}">
                      <a16:colId xmlns:a16="http://schemas.microsoft.com/office/drawing/2014/main" val="724829615"/>
                    </a:ext>
                  </a:extLst>
                </a:gridCol>
                <a:gridCol w="1584356">
                  <a:extLst>
                    <a:ext uri="{9D8B030D-6E8A-4147-A177-3AD203B41FA5}">
                      <a16:colId xmlns:a16="http://schemas.microsoft.com/office/drawing/2014/main" val="3337045976"/>
                    </a:ext>
                  </a:extLst>
                </a:gridCol>
                <a:gridCol w="1187509">
                  <a:extLst>
                    <a:ext uri="{9D8B030D-6E8A-4147-A177-3AD203B41FA5}">
                      <a16:colId xmlns:a16="http://schemas.microsoft.com/office/drawing/2014/main" val="4214579384"/>
                    </a:ext>
                  </a:extLst>
                </a:gridCol>
                <a:gridCol w="1018527">
                  <a:extLst>
                    <a:ext uri="{9D8B030D-6E8A-4147-A177-3AD203B41FA5}">
                      <a16:colId xmlns:a16="http://schemas.microsoft.com/office/drawing/2014/main" val="2344472682"/>
                    </a:ext>
                  </a:extLst>
                </a:gridCol>
              </a:tblGrid>
              <a:tr h="240482"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Código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Item Fiscal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Produto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Tipo</a:t>
                      </a:r>
                    </a:p>
                  </a:txBody>
                  <a:tcPr anchor="ctr">
                    <a:lnB w="12700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solidFill>
                            <a:srgbClr val="401E5A"/>
                          </a:solidFill>
                          <a:latin typeface="Roboto"/>
                          <a:ea typeface="Roboto"/>
                          <a:cs typeface="Roboto"/>
                        </a:rPr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8108219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02.03.1891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SER-NEEMO-GARC-INST SETUP DELIVERY APP BUSINESS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SETUP DELIVERY APP BUSINESS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Setup</a:t>
                      </a:r>
                    </a:p>
                  </a:txBody>
                  <a:tcPr anchor="ctr">
                    <a:lnT w="12700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R$5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89,00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4176474"/>
                  </a:ext>
                </a:extLst>
              </a:tr>
              <a:tr h="272791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03.05.0746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MAN-NEEMO-LIC MENSAL DELIVERY APP BIZ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NEEMO LICENCA PLANO BUSINESS ATÉ 3K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R$28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9,00 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616890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02.08.1112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SER-NEEMO-IMPL DELIVERY APP BIZ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IMPLANTAÇÃO DELIVERY APP BUSINESS</a:t>
                      </a:r>
                    </a:p>
                    <a:p>
                      <a:pPr lvl="0" algn="ctr">
                        <a:buNone/>
                      </a:pPr>
                      <a:endParaRPr lang="pt-BR" sz="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Serviço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R$58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</a:t>
                      </a:r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7124592"/>
                  </a:ext>
                </a:extLst>
              </a:tr>
              <a:tr h="50011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03.01.2962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MAN-NEEMO-GARC-LIC MENSAL DELIVERY APP PIX ONLINE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 DELIVERY APP PIX ONLINE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R$ 0,25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44139"/>
                  </a:ext>
                </a:extLst>
              </a:tr>
            </a:tbl>
          </a:graphicData>
        </a:graphic>
      </p:graphicFrame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68AEF193-41BC-8AA9-F070-1345176E9BE7}"/>
              </a:ext>
            </a:extLst>
          </p:cNvPr>
          <p:cNvSpPr/>
          <p:nvPr/>
        </p:nvSpPr>
        <p:spPr>
          <a:xfrm>
            <a:off x="436263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R$589,00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046A4D67-16D3-96DC-C83E-E9F075FCC25F}"/>
              </a:ext>
            </a:extLst>
          </p:cNvPr>
          <p:cNvSpPr/>
          <p:nvPr/>
        </p:nvSpPr>
        <p:spPr>
          <a:xfrm>
            <a:off x="436263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SERVIÇOS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8CA8CB15-1766-FACE-0ED4-C029119751F9}"/>
              </a:ext>
            </a:extLst>
          </p:cNvPr>
          <p:cNvSpPr/>
          <p:nvPr/>
        </p:nvSpPr>
        <p:spPr>
          <a:xfrm>
            <a:off x="617801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R$589,00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8A726D79-CC6A-E608-AE06-E3F198CE1CEA}"/>
              </a:ext>
            </a:extLst>
          </p:cNvPr>
          <p:cNvSpPr/>
          <p:nvPr/>
        </p:nvSpPr>
        <p:spPr>
          <a:xfrm>
            <a:off x="617801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IMPLANTAÇÃO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00AD91D5-08A4-8B7B-96C1-E3CAAF576232}"/>
              </a:ext>
            </a:extLst>
          </p:cNvPr>
          <p:cNvSpPr/>
          <p:nvPr/>
        </p:nvSpPr>
        <p:spPr>
          <a:xfrm>
            <a:off x="799339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R$289,00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0874FDBD-5A9A-71C6-42FC-274ED7807BE3}"/>
              </a:ext>
            </a:extLst>
          </p:cNvPr>
          <p:cNvSpPr/>
          <p:nvPr/>
        </p:nvSpPr>
        <p:spPr>
          <a:xfrm>
            <a:off x="799339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MENSAL</a:t>
            </a:r>
          </a:p>
        </p:txBody>
      </p:sp>
      <p:sp>
        <p:nvSpPr>
          <p:cNvPr id="26" name="CaixaDeTexto 41">
            <a:extLst>
              <a:ext uri="{FF2B5EF4-FFF2-40B4-BE49-F238E27FC236}">
                <a16:creationId xmlns:a16="http://schemas.microsoft.com/office/drawing/2014/main" id="{A716B1B6-6F54-CBE0-F229-3D462AF09138}"/>
              </a:ext>
            </a:extLst>
          </p:cNvPr>
          <p:cNvSpPr txBox="1"/>
          <p:nvPr/>
        </p:nvSpPr>
        <p:spPr>
          <a:xfrm>
            <a:off x="8152205" y="105890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 Processo Comercial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•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Julho/2023 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   6</a:t>
            </a:r>
            <a:endParaRPr kumimoji="0" lang="pt-BR" sz="10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23013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DA8898-4F62-FE9F-A9CD-E84E81705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id="{57CFAD2F-11FE-2657-19B7-9FB0EFE3C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51" y="0"/>
            <a:ext cx="12191999" cy="6858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1D3E42D4-4C71-776E-B028-0CE6812B3759}"/>
              </a:ext>
            </a:extLst>
          </p:cNvPr>
          <p:cNvSpPr/>
          <p:nvPr/>
        </p:nvSpPr>
        <p:spPr>
          <a:xfrm>
            <a:off x="9158966" y="1941676"/>
            <a:ext cx="1044545" cy="1758038"/>
          </a:xfrm>
          <a:prstGeom prst="roundRect">
            <a:avLst>
              <a:gd name="adj" fmla="val 8333"/>
            </a:avLst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B949973A-7BAD-DF8A-7DC3-18243B296BB6}"/>
              </a:ext>
            </a:extLst>
          </p:cNvPr>
          <p:cNvSpPr/>
          <p:nvPr/>
        </p:nvSpPr>
        <p:spPr>
          <a:xfrm>
            <a:off x="9127336" y="1675104"/>
            <a:ext cx="1083786" cy="317796"/>
          </a:xfrm>
          <a:prstGeom prst="roundRect">
            <a:avLst>
              <a:gd name="adj" fmla="val 2538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EBB5A7E9-0C8E-2982-90CA-3439E1919A11}"/>
              </a:ext>
            </a:extLst>
          </p:cNvPr>
          <p:cNvSpPr/>
          <p:nvPr/>
        </p:nvSpPr>
        <p:spPr>
          <a:xfrm>
            <a:off x="0" y="0"/>
            <a:ext cx="3694922" cy="6858000"/>
          </a:xfrm>
          <a:prstGeom prst="rect">
            <a:avLst/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3AB3BFF2-2DB5-1507-E883-67375A5BBC80}"/>
              </a:ext>
            </a:extLst>
          </p:cNvPr>
          <p:cNvSpPr txBox="1"/>
          <p:nvPr/>
        </p:nvSpPr>
        <p:spPr>
          <a:xfrm>
            <a:off x="299646" y="2046658"/>
            <a:ext cx="3395276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Planos de precificação</a:t>
            </a:r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9FB3A66D-AE53-6277-17D1-935A55D7FF9E}"/>
              </a:ext>
            </a:extLst>
          </p:cNvPr>
          <p:cNvSpPr txBox="1"/>
          <p:nvPr/>
        </p:nvSpPr>
        <p:spPr>
          <a:xfrm>
            <a:off x="299646" y="790834"/>
            <a:ext cx="2527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03.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7503DEB-080E-DB62-CED0-9CD1B39357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62" t="27891" r="64107" b="65259"/>
          <a:stretch/>
        </p:blipFill>
        <p:spPr>
          <a:xfrm>
            <a:off x="299646" y="1446246"/>
            <a:ext cx="3100517" cy="469780"/>
          </a:xfrm>
          <a:prstGeom prst="rect">
            <a:avLst/>
          </a:prstGeom>
        </p:spPr>
      </p:pic>
      <p:pic>
        <p:nvPicPr>
          <p:cNvPr id="18" name="object 4">
            <a:extLst>
              <a:ext uri="{FF2B5EF4-FFF2-40B4-BE49-F238E27FC236}">
                <a16:creationId xmlns:a16="http://schemas.microsoft.com/office/drawing/2014/main" id="{7CEF9842-2065-F562-410C-767CC4539EA2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pSp>
        <p:nvGrpSpPr>
          <p:cNvPr id="19" name="Agrupar 18">
            <a:extLst>
              <a:ext uri="{FF2B5EF4-FFF2-40B4-BE49-F238E27FC236}">
                <a16:creationId xmlns:a16="http://schemas.microsoft.com/office/drawing/2014/main" id="{9F45248C-0185-51CA-2E6C-70AB406F335C}"/>
              </a:ext>
            </a:extLst>
          </p:cNvPr>
          <p:cNvGrpSpPr/>
          <p:nvPr/>
        </p:nvGrpSpPr>
        <p:grpSpPr>
          <a:xfrm>
            <a:off x="380190" y="4621801"/>
            <a:ext cx="1609171" cy="3159983"/>
            <a:chOff x="9778482" y="4232979"/>
            <a:chExt cx="1609171" cy="3159983"/>
          </a:xfrm>
        </p:grpSpPr>
        <p:pic>
          <p:nvPicPr>
            <p:cNvPr id="20" name="Gráfico 2">
              <a:extLst>
                <a:ext uri="{FF2B5EF4-FFF2-40B4-BE49-F238E27FC236}">
                  <a16:creationId xmlns:a16="http://schemas.microsoft.com/office/drawing/2014/main" id="{64ADD783-3703-66E0-0220-07C89118D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22" name="Gráfico 2">
              <a:extLst>
                <a:ext uri="{FF2B5EF4-FFF2-40B4-BE49-F238E27FC236}">
                  <a16:creationId xmlns:a16="http://schemas.microsoft.com/office/drawing/2014/main" id="{BA9F670A-7075-054C-23FA-E51110AFB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49B7A980-95A8-972E-FC62-1EEB07027425}"/>
              </a:ext>
            </a:extLst>
          </p:cNvPr>
          <p:cNvSpPr/>
          <p:nvPr/>
        </p:nvSpPr>
        <p:spPr>
          <a:xfrm>
            <a:off x="4391207" y="943585"/>
            <a:ext cx="2190612" cy="559268"/>
          </a:xfrm>
          <a:prstGeom prst="roundRect">
            <a:avLst>
              <a:gd name="adj" fmla="val 50000"/>
            </a:avLst>
          </a:prstGeom>
          <a:noFill/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PLANO BUSINESS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graphicFrame>
        <p:nvGraphicFramePr>
          <p:cNvPr id="8" name="Tabela 8">
            <a:extLst>
              <a:ext uri="{FF2B5EF4-FFF2-40B4-BE49-F238E27FC236}">
                <a16:creationId xmlns:a16="http://schemas.microsoft.com/office/drawing/2014/main" id="{6B015ED0-412C-AF62-E14D-FC016EA4E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579287"/>
              </p:ext>
            </p:extLst>
          </p:nvPr>
        </p:nvGraphicFramePr>
        <p:xfrm>
          <a:off x="4360752" y="1682435"/>
          <a:ext cx="5837595" cy="2123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0468">
                  <a:extLst>
                    <a:ext uri="{9D8B030D-6E8A-4147-A177-3AD203B41FA5}">
                      <a16:colId xmlns:a16="http://schemas.microsoft.com/office/drawing/2014/main" val="3774540018"/>
                    </a:ext>
                  </a:extLst>
                </a:gridCol>
                <a:gridCol w="1226735">
                  <a:extLst>
                    <a:ext uri="{9D8B030D-6E8A-4147-A177-3AD203B41FA5}">
                      <a16:colId xmlns:a16="http://schemas.microsoft.com/office/drawing/2014/main" val="724829615"/>
                    </a:ext>
                  </a:extLst>
                </a:gridCol>
                <a:gridCol w="1584356">
                  <a:extLst>
                    <a:ext uri="{9D8B030D-6E8A-4147-A177-3AD203B41FA5}">
                      <a16:colId xmlns:a16="http://schemas.microsoft.com/office/drawing/2014/main" val="3337045976"/>
                    </a:ext>
                  </a:extLst>
                </a:gridCol>
                <a:gridCol w="1187509">
                  <a:extLst>
                    <a:ext uri="{9D8B030D-6E8A-4147-A177-3AD203B41FA5}">
                      <a16:colId xmlns:a16="http://schemas.microsoft.com/office/drawing/2014/main" val="4214579384"/>
                    </a:ext>
                  </a:extLst>
                </a:gridCol>
                <a:gridCol w="1018527">
                  <a:extLst>
                    <a:ext uri="{9D8B030D-6E8A-4147-A177-3AD203B41FA5}">
                      <a16:colId xmlns:a16="http://schemas.microsoft.com/office/drawing/2014/main" val="2344472682"/>
                    </a:ext>
                  </a:extLst>
                </a:gridCol>
              </a:tblGrid>
              <a:tr h="240482"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Código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Item Fiscal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Produto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Tipo</a:t>
                      </a:r>
                    </a:p>
                  </a:txBody>
                  <a:tcPr anchor="ctr">
                    <a:lnB w="12700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solidFill>
                            <a:srgbClr val="401E5A"/>
                          </a:solidFill>
                          <a:latin typeface="Roboto"/>
                          <a:ea typeface="Roboto"/>
                          <a:cs typeface="Roboto"/>
                        </a:rPr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8108219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03.05.0746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MAN-NEEMO-LIC MENSAL DELIVERY APP BIZ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NEEMO LICENCA PLANO BUSINESS ATÉ 6K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12700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R$31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4176474"/>
                  </a:ext>
                </a:extLst>
              </a:tr>
              <a:tr h="272791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03.05.0746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MAN-NEEMO-LIC MENSAL DELIVERY APP BIZ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NEEMO LICENCA PLANO BUSINESS ATÉ 9K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R$34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9,00 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616890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03.05.0746</a:t>
                      </a:r>
                      <a:endParaRPr lang="pt-BR"/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MAN-NEEMO-LIC MENSAL DELIVERY APP BIZ</a:t>
                      </a:r>
                      <a:endParaRPr lang="pt-BR" b="0" i="0" u="none" strike="noStrike">
                        <a:latin typeface="Calibri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NEEMO LICENCA PLANO BUSINESS ATÉ 12K</a:t>
                      </a:r>
                    </a:p>
                    <a:p>
                      <a:pPr lvl="0" algn="ctr">
                        <a:buNone/>
                      </a:pPr>
                      <a:endParaRPr lang="pt-BR" sz="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Licença Mensal</a:t>
                      </a:r>
                      <a:endParaRPr lang="pt-BR" sz="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R$37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</a:t>
                      </a:r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7124592"/>
                  </a:ext>
                </a:extLst>
              </a:tr>
              <a:tr h="50011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03.05.0746</a:t>
                      </a:r>
                      <a:endParaRPr lang="pt-BR"/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MAN-NEEMO-LIC MENSAL DELIVERY APP BIZ</a:t>
                      </a:r>
                      <a:endParaRPr lang="pt-BR"/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NEEMO LICENCA PLANO BUSINESS ATÉ 15K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R$ 409,00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44139"/>
                  </a:ext>
                </a:extLst>
              </a:tr>
            </a:tbl>
          </a:graphicData>
        </a:graphic>
      </p:graphicFrame>
      <p:sp>
        <p:nvSpPr>
          <p:cNvPr id="26" name="CaixaDeTexto 41">
            <a:extLst>
              <a:ext uri="{FF2B5EF4-FFF2-40B4-BE49-F238E27FC236}">
                <a16:creationId xmlns:a16="http://schemas.microsoft.com/office/drawing/2014/main" id="{9B28EE2B-E731-8127-7EE2-160336BF9652}"/>
              </a:ext>
            </a:extLst>
          </p:cNvPr>
          <p:cNvSpPr txBox="1"/>
          <p:nvPr/>
        </p:nvSpPr>
        <p:spPr>
          <a:xfrm>
            <a:off x="8152205" y="105890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 Processo Comercial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•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Julho/2023 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   6</a:t>
            </a:r>
            <a:endParaRPr kumimoji="0" lang="pt-BR" sz="10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93822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D382FE-9475-D104-0120-B99AAAB9A2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id="{4BC577C7-715C-8380-5556-730675DA02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51" y="0"/>
            <a:ext cx="12191999" cy="6858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1A04E35F-F681-6298-5C31-C59CC1F693EB}"/>
              </a:ext>
            </a:extLst>
          </p:cNvPr>
          <p:cNvSpPr/>
          <p:nvPr/>
        </p:nvSpPr>
        <p:spPr>
          <a:xfrm>
            <a:off x="9158966" y="1941676"/>
            <a:ext cx="1044545" cy="1758038"/>
          </a:xfrm>
          <a:prstGeom prst="roundRect">
            <a:avLst>
              <a:gd name="adj" fmla="val 8333"/>
            </a:avLst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D35C5C78-58A1-B12F-8F6D-5B683006F746}"/>
              </a:ext>
            </a:extLst>
          </p:cNvPr>
          <p:cNvSpPr/>
          <p:nvPr/>
        </p:nvSpPr>
        <p:spPr>
          <a:xfrm>
            <a:off x="9127336" y="1675104"/>
            <a:ext cx="1083786" cy="317796"/>
          </a:xfrm>
          <a:prstGeom prst="roundRect">
            <a:avLst>
              <a:gd name="adj" fmla="val 2538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F5D68FBF-5187-9DB0-ACE4-002FD974DADC}"/>
              </a:ext>
            </a:extLst>
          </p:cNvPr>
          <p:cNvSpPr/>
          <p:nvPr/>
        </p:nvSpPr>
        <p:spPr>
          <a:xfrm>
            <a:off x="0" y="0"/>
            <a:ext cx="3694922" cy="6858000"/>
          </a:xfrm>
          <a:prstGeom prst="rect">
            <a:avLst/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AF6311F5-05E9-455F-C824-C70CF04E440E}"/>
              </a:ext>
            </a:extLst>
          </p:cNvPr>
          <p:cNvSpPr txBox="1"/>
          <p:nvPr/>
        </p:nvSpPr>
        <p:spPr>
          <a:xfrm>
            <a:off x="299646" y="2046658"/>
            <a:ext cx="3395276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Planos de precificação</a:t>
            </a:r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1EF116DD-0AAB-D90B-AD28-E83B521F786D}"/>
              </a:ext>
            </a:extLst>
          </p:cNvPr>
          <p:cNvSpPr txBox="1"/>
          <p:nvPr/>
        </p:nvSpPr>
        <p:spPr>
          <a:xfrm>
            <a:off x="299646" y="790834"/>
            <a:ext cx="2527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03.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07C0EED-EBE1-D596-D84A-C9F96AD0A3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62" t="27891" r="64107" b="65259"/>
          <a:stretch/>
        </p:blipFill>
        <p:spPr>
          <a:xfrm>
            <a:off x="299646" y="1446246"/>
            <a:ext cx="3100517" cy="469780"/>
          </a:xfrm>
          <a:prstGeom prst="rect">
            <a:avLst/>
          </a:prstGeom>
        </p:spPr>
      </p:pic>
      <p:pic>
        <p:nvPicPr>
          <p:cNvPr id="18" name="object 4">
            <a:extLst>
              <a:ext uri="{FF2B5EF4-FFF2-40B4-BE49-F238E27FC236}">
                <a16:creationId xmlns:a16="http://schemas.microsoft.com/office/drawing/2014/main" id="{464EF7ED-C02D-21C5-E9EA-20203D9B5325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pSp>
        <p:nvGrpSpPr>
          <p:cNvPr id="19" name="Agrupar 18">
            <a:extLst>
              <a:ext uri="{FF2B5EF4-FFF2-40B4-BE49-F238E27FC236}">
                <a16:creationId xmlns:a16="http://schemas.microsoft.com/office/drawing/2014/main" id="{EDA90964-AB9C-E956-0C1B-F334533F16A1}"/>
              </a:ext>
            </a:extLst>
          </p:cNvPr>
          <p:cNvGrpSpPr/>
          <p:nvPr/>
        </p:nvGrpSpPr>
        <p:grpSpPr>
          <a:xfrm>
            <a:off x="380190" y="4621801"/>
            <a:ext cx="1609171" cy="3159983"/>
            <a:chOff x="9778482" y="4232979"/>
            <a:chExt cx="1609171" cy="3159983"/>
          </a:xfrm>
        </p:grpSpPr>
        <p:pic>
          <p:nvPicPr>
            <p:cNvPr id="20" name="Gráfico 2">
              <a:extLst>
                <a:ext uri="{FF2B5EF4-FFF2-40B4-BE49-F238E27FC236}">
                  <a16:creationId xmlns:a16="http://schemas.microsoft.com/office/drawing/2014/main" id="{C0F7CB05-A963-1507-33D7-BDA4DECBF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22" name="Gráfico 2">
              <a:extLst>
                <a:ext uri="{FF2B5EF4-FFF2-40B4-BE49-F238E27FC236}">
                  <a16:creationId xmlns:a16="http://schemas.microsoft.com/office/drawing/2014/main" id="{48B5D1C4-B1FB-9F13-0A1E-9BA99A709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0F948A00-A3A8-6BA5-98BE-1CBEC3E4BD9A}"/>
              </a:ext>
            </a:extLst>
          </p:cNvPr>
          <p:cNvSpPr/>
          <p:nvPr/>
        </p:nvSpPr>
        <p:spPr>
          <a:xfrm>
            <a:off x="4391207" y="943585"/>
            <a:ext cx="2190612" cy="559268"/>
          </a:xfrm>
          <a:prstGeom prst="roundRect">
            <a:avLst>
              <a:gd name="adj" fmla="val 50000"/>
            </a:avLst>
          </a:prstGeom>
          <a:noFill/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PLANO BUSINESS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graphicFrame>
        <p:nvGraphicFramePr>
          <p:cNvPr id="8" name="Tabela 8">
            <a:extLst>
              <a:ext uri="{FF2B5EF4-FFF2-40B4-BE49-F238E27FC236}">
                <a16:creationId xmlns:a16="http://schemas.microsoft.com/office/drawing/2014/main" id="{7C55C600-1E3D-407F-F80B-B0B95B34EF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084419"/>
              </p:ext>
            </p:extLst>
          </p:nvPr>
        </p:nvGraphicFramePr>
        <p:xfrm>
          <a:off x="4360752" y="1682435"/>
          <a:ext cx="5837595" cy="2123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0468">
                  <a:extLst>
                    <a:ext uri="{9D8B030D-6E8A-4147-A177-3AD203B41FA5}">
                      <a16:colId xmlns:a16="http://schemas.microsoft.com/office/drawing/2014/main" val="3774540018"/>
                    </a:ext>
                  </a:extLst>
                </a:gridCol>
                <a:gridCol w="1226735">
                  <a:extLst>
                    <a:ext uri="{9D8B030D-6E8A-4147-A177-3AD203B41FA5}">
                      <a16:colId xmlns:a16="http://schemas.microsoft.com/office/drawing/2014/main" val="724829615"/>
                    </a:ext>
                  </a:extLst>
                </a:gridCol>
                <a:gridCol w="1584356">
                  <a:extLst>
                    <a:ext uri="{9D8B030D-6E8A-4147-A177-3AD203B41FA5}">
                      <a16:colId xmlns:a16="http://schemas.microsoft.com/office/drawing/2014/main" val="3337045976"/>
                    </a:ext>
                  </a:extLst>
                </a:gridCol>
                <a:gridCol w="1187509">
                  <a:extLst>
                    <a:ext uri="{9D8B030D-6E8A-4147-A177-3AD203B41FA5}">
                      <a16:colId xmlns:a16="http://schemas.microsoft.com/office/drawing/2014/main" val="4214579384"/>
                    </a:ext>
                  </a:extLst>
                </a:gridCol>
                <a:gridCol w="1018527">
                  <a:extLst>
                    <a:ext uri="{9D8B030D-6E8A-4147-A177-3AD203B41FA5}">
                      <a16:colId xmlns:a16="http://schemas.microsoft.com/office/drawing/2014/main" val="2344472682"/>
                    </a:ext>
                  </a:extLst>
                </a:gridCol>
              </a:tblGrid>
              <a:tr h="240482"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Código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Item Fiscal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Produto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Tipo</a:t>
                      </a:r>
                    </a:p>
                  </a:txBody>
                  <a:tcPr anchor="ctr">
                    <a:lnB w="12700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solidFill>
                            <a:srgbClr val="401E5A"/>
                          </a:solidFill>
                          <a:latin typeface="Roboto"/>
                          <a:ea typeface="Roboto"/>
                          <a:cs typeface="Roboto"/>
                        </a:rPr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8108219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03.05.0746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MAN-NEEMO-LIC MENSAL DELIVERY APP BIZ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NEEMO LICENCA PLANO BUSINESS ATÉ 18K</a:t>
                      </a:r>
                      <a:endParaRPr lang="pt-BR" sz="800" b="0" i="0" u="none" strike="noStrike" kern="120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12700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R43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4176474"/>
                  </a:ext>
                </a:extLst>
              </a:tr>
              <a:tr h="272791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03.05.0746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MAN-NEEMO-LIC MENSAL DELIVERY APP BIZ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NEEMO LICENCA PLANO BUSINESS ATÉ 21K</a:t>
                      </a:r>
                      <a:endParaRPr lang="pt-BR" sz="800" b="0" i="0" u="none" strike="noStrike" kern="120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R$46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9,00 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616890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03.05.0746</a:t>
                      </a:r>
                      <a:endParaRPr lang="pt-BR"/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MAN-NEEMO-LIC MENSAL DELIVERY APP BIZ</a:t>
                      </a:r>
                      <a:endParaRPr lang="pt-BR" b="0" i="0" u="none" strike="noStrike">
                        <a:latin typeface="Calibri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NEEMO LICENCA PLANO BUSINESS ATÉ 25K</a:t>
                      </a:r>
                    </a:p>
                    <a:p>
                      <a:pPr lvl="0" algn="ctr">
                        <a:buNone/>
                      </a:pPr>
                      <a:endParaRPr lang="pt-BR" sz="800" b="0" i="0" u="none" strike="noStrike" kern="1200" noProof="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Licença Mensal</a:t>
                      </a:r>
                      <a:endParaRPr lang="pt-BR" sz="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R$49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</a:t>
                      </a:r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7124592"/>
                  </a:ext>
                </a:extLst>
              </a:tr>
              <a:tr h="50011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03.05.0746</a:t>
                      </a:r>
                      <a:endParaRPr lang="pt-BR"/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MAN-NEEMO-LIC MENSAL DELIVERY APP BIZ</a:t>
                      </a:r>
                      <a:endParaRPr lang="pt-BR"/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NEEMO LICENCA PLANO BUSINESS ACIMA DE 25K</a:t>
                      </a:r>
                      <a:endParaRPr lang="pt-BR" sz="800" b="0" i="0" u="none" strike="noStrike" kern="120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R$ 529,00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44139"/>
                  </a:ext>
                </a:extLst>
              </a:tr>
            </a:tbl>
          </a:graphicData>
        </a:graphic>
      </p:graphicFrame>
      <p:sp>
        <p:nvSpPr>
          <p:cNvPr id="26" name="CaixaDeTexto 41">
            <a:extLst>
              <a:ext uri="{FF2B5EF4-FFF2-40B4-BE49-F238E27FC236}">
                <a16:creationId xmlns:a16="http://schemas.microsoft.com/office/drawing/2014/main" id="{CCA8D158-4C87-2155-38C0-67BF24DF2B34}"/>
              </a:ext>
            </a:extLst>
          </p:cNvPr>
          <p:cNvSpPr txBox="1"/>
          <p:nvPr/>
        </p:nvSpPr>
        <p:spPr>
          <a:xfrm>
            <a:off x="8152205" y="105890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 Processo Comercial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•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Julho/2023 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   6</a:t>
            </a:r>
            <a:endParaRPr kumimoji="0" lang="pt-BR" sz="10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8661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1">
            <a:extLst>
              <a:ext uri="{FF2B5EF4-FFF2-40B4-BE49-F238E27FC236}">
                <a16:creationId xmlns:a16="http://schemas.microsoft.com/office/drawing/2014/main" id="{771E1F2C-4251-7BB3-A448-65AEF0DA1ED8}"/>
              </a:ext>
            </a:extLst>
          </p:cNvPr>
          <p:cNvSpPr txBox="1"/>
          <p:nvPr/>
        </p:nvSpPr>
        <p:spPr>
          <a:xfrm>
            <a:off x="1275540" y="2382556"/>
            <a:ext cx="628225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Playbook</a:t>
            </a:r>
            <a:endParaRPr kumimoji="0" lang="pt-BR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ABE5CF6C-2C47-9FB2-640B-BE7E7C04B40E}"/>
              </a:ext>
            </a:extLst>
          </p:cNvPr>
          <p:cNvSpPr txBox="1"/>
          <p:nvPr/>
        </p:nvSpPr>
        <p:spPr>
          <a:xfrm>
            <a:off x="1275539" y="3086680"/>
            <a:ext cx="8145297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>
                <a:solidFill>
                  <a:schemeClr val="bg1">
                    <a:lumMod val="8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 </a:t>
            </a:r>
            <a:r>
              <a:rPr lang="pt-BR" sz="2400" err="1">
                <a:solidFill>
                  <a:schemeClr val="bg1">
                    <a:lumMod val="8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playbook</a:t>
            </a:r>
            <a:r>
              <a:rPr lang="pt-BR" sz="2400">
                <a:solidFill>
                  <a:schemeClr val="bg1">
                    <a:lumMod val="8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você irá </a:t>
            </a:r>
            <a:r>
              <a:rPr lang="pt-BR" sz="2400" b="1">
                <a:solidFill>
                  <a:srgbClr val="FFC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obter informações mais detalhadas sobre a proposta </a:t>
            </a:r>
            <a:r>
              <a:rPr lang="pt-BR" sz="2400">
                <a:solidFill>
                  <a:schemeClr val="bg1">
                    <a:lumMod val="8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 valor e posicionamento da oferta diante ao mercado.</a:t>
            </a:r>
            <a:endParaRPr kumimoji="0" lang="pt-BR" sz="24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87391C7-A438-5E46-F147-B7EE77DD77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62" t="27891" r="64107" b="65259"/>
          <a:stretch/>
        </p:blipFill>
        <p:spPr>
          <a:xfrm>
            <a:off x="1275540" y="1912776"/>
            <a:ext cx="3100517" cy="469780"/>
          </a:xfrm>
          <a:prstGeom prst="rect">
            <a:avLst/>
          </a:prstGeom>
        </p:spPr>
      </p:pic>
      <p:pic>
        <p:nvPicPr>
          <p:cNvPr id="7" name="Picture 4" descr="Icon&#10;&#10;Description automatically generated">
            <a:extLst>
              <a:ext uri="{FF2B5EF4-FFF2-40B4-BE49-F238E27FC236}">
                <a16:creationId xmlns:a16="http://schemas.microsoft.com/office/drawing/2014/main" id="{E7AEDC76-3ED4-ACCC-0094-BA131265DF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4683" y="6003331"/>
            <a:ext cx="908543" cy="548662"/>
          </a:xfrm>
          <a:prstGeom prst="rect">
            <a:avLst/>
          </a:prstGeom>
        </p:spPr>
      </p:pic>
      <p:grpSp>
        <p:nvGrpSpPr>
          <p:cNvPr id="10" name="Agrupar 9">
            <a:extLst>
              <a:ext uri="{FF2B5EF4-FFF2-40B4-BE49-F238E27FC236}">
                <a16:creationId xmlns:a16="http://schemas.microsoft.com/office/drawing/2014/main" id="{B59BE710-4888-44CC-E469-82571B44A2D4}"/>
              </a:ext>
            </a:extLst>
          </p:cNvPr>
          <p:cNvGrpSpPr/>
          <p:nvPr/>
        </p:nvGrpSpPr>
        <p:grpSpPr>
          <a:xfrm>
            <a:off x="1380315" y="4621801"/>
            <a:ext cx="1609171" cy="3159983"/>
            <a:chOff x="9778482" y="4232979"/>
            <a:chExt cx="1609171" cy="3159983"/>
          </a:xfrm>
        </p:grpSpPr>
        <p:pic>
          <p:nvPicPr>
            <p:cNvPr id="8" name="Gráfico 2">
              <a:extLst>
                <a:ext uri="{FF2B5EF4-FFF2-40B4-BE49-F238E27FC236}">
                  <a16:creationId xmlns:a16="http://schemas.microsoft.com/office/drawing/2014/main" id="{5388A7E5-1899-03CC-3C3F-F62155A1AF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9" name="Gráfico 2">
              <a:extLst>
                <a:ext uri="{FF2B5EF4-FFF2-40B4-BE49-F238E27FC236}">
                  <a16:creationId xmlns:a16="http://schemas.microsoft.com/office/drawing/2014/main" id="{DBCFB92E-DBE2-22A3-90B7-D5268BD69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4" name="Retângulo: Cantos Arredondados 3">
            <a:hlinkClick r:id="rId7"/>
            <a:extLst>
              <a:ext uri="{FF2B5EF4-FFF2-40B4-BE49-F238E27FC236}">
                <a16:creationId xmlns:a16="http://schemas.microsoft.com/office/drawing/2014/main" id="{6E960B3B-D098-752D-CE24-D091ADC8F8B0}"/>
              </a:ext>
            </a:extLst>
          </p:cNvPr>
          <p:cNvSpPr/>
          <p:nvPr/>
        </p:nvSpPr>
        <p:spPr>
          <a:xfrm>
            <a:off x="8965590" y="4244466"/>
            <a:ext cx="1950871" cy="419878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2000" b="1">
                <a:solidFill>
                  <a:schemeClr val="bg1"/>
                </a:solidFill>
                <a:latin typeface="Dosi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ACESSE AQUI</a:t>
            </a:r>
            <a:endParaRPr lang="pt-BR" sz="2000" b="1">
              <a:solidFill>
                <a:schemeClr val="bg1"/>
              </a:solidFill>
              <a:latin typeface="Dosi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98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CDE6D4-B564-43EA-A5E5-1F1C4D471D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111" y="2533762"/>
            <a:ext cx="2977778" cy="1790476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B87D08CF-3B1F-E446-44D8-A46143F64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16535" y="5186329"/>
            <a:ext cx="1377347" cy="1372338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AFC1FE4F-F5FB-06AE-1C3B-A4372F7FB8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35450" y="298266"/>
            <a:ext cx="1377347" cy="137233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8856CE5-84AF-4275-D34E-AD4D6F35442D}"/>
              </a:ext>
            </a:extLst>
          </p:cNvPr>
          <p:cNvSpPr txBox="1"/>
          <p:nvPr/>
        </p:nvSpPr>
        <p:spPr>
          <a:xfrm>
            <a:off x="9450486" y="6230699"/>
            <a:ext cx="25736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JULHO/2023</a:t>
            </a:r>
            <a:endParaRPr lang="pt-BR" sz="2400"/>
          </a:p>
        </p:txBody>
      </p:sp>
    </p:spTree>
    <p:extLst>
      <p:ext uri="{BB962C8B-B14F-4D97-AF65-F5344CB8AC3E}">
        <p14:creationId xmlns:p14="http://schemas.microsoft.com/office/powerpoint/2010/main" val="313984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1">
            <a:extLst>
              <a:ext uri="{FF2B5EF4-FFF2-40B4-BE49-F238E27FC236}">
                <a16:creationId xmlns:a16="http://schemas.microsoft.com/office/drawing/2014/main" id="{771E1F2C-4251-7BB3-A448-65AEF0DA1ED8}"/>
              </a:ext>
            </a:extLst>
          </p:cNvPr>
          <p:cNvSpPr txBox="1"/>
          <p:nvPr/>
        </p:nvSpPr>
        <p:spPr>
          <a:xfrm>
            <a:off x="1275540" y="2382556"/>
            <a:ext cx="628225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Descritivo</a:t>
            </a:r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ABE5CF6C-2C47-9FB2-640B-BE7E7C04B40E}"/>
              </a:ext>
            </a:extLst>
          </p:cNvPr>
          <p:cNvSpPr txBox="1"/>
          <p:nvPr/>
        </p:nvSpPr>
        <p:spPr>
          <a:xfrm>
            <a:off x="1275539" y="3086680"/>
            <a:ext cx="8145297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>
                <a:solidFill>
                  <a:schemeClr val="bg1">
                    <a:lumMod val="8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 processo comercial tem como objetivo </a:t>
            </a:r>
            <a:r>
              <a:rPr lang="pt-BR" sz="2400" b="1">
                <a:solidFill>
                  <a:srgbClr val="FFC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detalhar o backoffice da oferta,</a:t>
            </a:r>
            <a:r>
              <a:rPr lang="pt-BR" sz="2400">
                <a:solidFill>
                  <a:schemeClr val="bg1">
                    <a:lumMod val="8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com itens fiscais e demais informações do processo comercial por trás do produto.</a:t>
            </a:r>
            <a:endParaRPr kumimoji="0" lang="pt-BR" sz="24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87391C7-A438-5E46-F147-B7EE77DD77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62" t="27891" r="64107" b="65259"/>
          <a:stretch/>
        </p:blipFill>
        <p:spPr>
          <a:xfrm>
            <a:off x="1275540" y="1912776"/>
            <a:ext cx="3100517" cy="469780"/>
          </a:xfrm>
          <a:prstGeom prst="rect">
            <a:avLst/>
          </a:prstGeom>
        </p:spPr>
      </p:pic>
      <p:pic>
        <p:nvPicPr>
          <p:cNvPr id="7" name="Picture 4" descr="Icon&#10;&#10;Description automatically generated">
            <a:extLst>
              <a:ext uri="{FF2B5EF4-FFF2-40B4-BE49-F238E27FC236}">
                <a16:creationId xmlns:a16="http://schemas.microsoft.com/office/drawing/2014/main" id="{E7AEDC76-3ED4-ACCC-0094-BA131265DF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4683" y="6003331"/>
            <a:ext cx="908543" cy="548662"/>
          </a:xfrm>
          <a:prstGeom prst="rect">
            <a:avLst/>
          </a:prstGeom>
        </p:spPr>
      </p:pic>
      <p:grpSp>
        <p:nvGrpSpPr>
          <p:cNvPr id="10" name="Agrupar 9">
            <a:extLst>
              <a:ext uri="{FF2B5EF4-FFF2-40B4-BE49-F238E27FC236}">
                <a16:creationId xmlns:a16="http://schemas.microsoft.com/office/drawing/2014/main" id="{B59BE710-4888-44CC-E469-82571B44A2D4}"/>
              </a:ext>
            </a:extLst>
          </p:cNvPr>
          <p:cNvGrpSpPr/>
          <p:nvPr/>
        </p:nvGrpSpPr>
        <p:grpSpPr>
          <a:xfrm>
            <a:off x="1380315" y="4621801"/>
            <a:ext cx="1609171" cy="3159983"/>
            <a:chOff x="9778482" y="4232979"/>
            <a:chExt cx="1609171" cy="3159983"/>
          </a:xfrm>
        </p:grpSpPr>
        <p:pic>
          <p:nvPicPr>
            <p:cNvPr id="8" name="Gráfico 2">
              <a:extLst>
                <a:ext uri="{FF2B5EF4-FFF2-40B4-BE49-F238E27FC236}">
                  <a16:creationId xmlns:a16="http://schemas.microsoft.com/office/drawing/2014/main" id="{5388A7E5-1899-03CC-3C3F-F62155A1AF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9" name="Gráfico 2">
              <a:extLst>
                <a:ext uri="{FF2B5EF4-FFF2-40B4-BE49-F238E27FC236}">
                  <a16:creationId xmlns:a16="http://schemas.microsoft.com/office/drawing/2014/main" id="{DBCFB92E-DBE2-22A3-90B7-D5268BD69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025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1">
            <a:extLst>
              <a:ext uri="{FF2B5EF4-FFF2-40B4-BE49-F238E27FC236}">
                <a16:creationId xmlns:a16="http://schemas.microsoft.com/office/drawing/2014/main" id="{8A5C592D-25ED-17A1-DBB4-D506A6BD284D}"/>
              </a:ext>
            </a:extLst>
          </p:cNvPr>
          <p:cNvSpPr txBox="1"/>
          <p:nvPr/>
        </p:nvSpPr>
        <p:spPr>
          <a:xfrm>
            <a:off x="5129083" y="955105"/>
            <a:ext cx="628225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1E5A"/>
                </a:solidFill>
                <a:latin typeface="Dosis" pitchFamily="2" charset="0"/>
                <a:ea typeface="+mn-lt"/>
                <a:cs typeface="Calibri" panose="020F0502020204030204"/>
              </a:rPr>
              <a:t>SUMÁRIO</a:t>
            </a:r>
            <a:endParaRPr kumimoji="0" lang="pt-BR" sz="140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osis" pitchFamily="2" charset="0"/>
              <a:ea typeface="Calibri"/>
              <a:cs typeface="Calibri"/>
            </a:endParaRPr>
          </a:p>
        </p:txBody>
      </p:sp>
      <p:sp>
        <p:nvSpPr>
          <p:cNvPr id="6" name="CaixaDeTexto 41">
            <a:extLst>
              <a:ext uri="{FF2B5EF4-FFF2-40B4-BE49-F238E27FC236}">
                <a16:creationId xmlns:a16="http://schemas.microsoft.com/office/drawing/2014/main" id="{091ABE5B-2B0E-32A6-081D-926069E2F6F1}"/>
              </a:ext>
            </a:extLst>
          </p:cNvPr>
          <p:cNvSpPr txBox="1"/>
          <p:nvPr/>
        </p:nvSpPr>
        <p:spPr>
          <a:xfrm>
            <a:off x="5087138" y="1356192"/>
            <a:ext cx="628225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 que você vai encontrar aqui</a:t>
            </a:r>
            <a:endParaRPr kumimoji="0" lang="pt-BR" sz="32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CaixaDeTexto 41">
            <a:extLst>
              <a:ext uri="{FF2B5EF4-FFF2-40B4-BE49-F238E27FC236}">
                <a16:creationId xmlns:a16="http://schemas.microsoft.com/office/drawing/2014/main" id="{5D52E1E4-284C-96B8-B5CA-57BF4832D9B2}"/>
              </a:ext>
            </a:extLst>
          </p:cNvPr>
          <p:cNvSpPr txBox="1"/>
          <p:nvPr/>
        </p:nvSpPr>
        <p:spPr>
          <a:xfrm>
            <a:off x="5129083" y="2643941"/>
            <a:ext cx="2372729" cy="16696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pt-BR" sz="12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/>
                <a:ea typeface="Roboto"/>
                <a:cs typeface="Roboto"/>
              </a:rPr>
              <a:t>PAG. 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b="1">
                <a:solidFill>
                  <a:srgbClr val="411E5A"/>
                </a:solidFill>
                <a:latin typeface="Dosis"/>
                <a:ea typeface="+mn-lt"/>
                <a:cs typeface="Calibri" panose="020F0502020204030204"/>
              </a:rPr>
              <a:t>O que é o produto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05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defRPr/>
            </a:pPr>
            <a:r>
              <a:rPr kumimoji="0" lang="pt-BR" sz="12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/>
                <a:ea typeface="Roboto"/>
                <a:cs typeface="Roboto"/>
              </a:rPr>
              <a:t>PAG. 5</a:t>
            </a:r>
            <a:endParaRPr lang="pt-BR" sz="12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Dosis"/>
              <a:ea typeface="Roboto"/>
              <a:cs typeface="Roboto"/>
            </a:endParaRPr>
          </a:p>
          <a:p>
            <a:pPr>
              <a:defRPr/>
            </a:pPr>
            <a:r>
              <a:rPr lang="pt-BR" sz="1400" b="1">
                <a:solidFill>
                  <a:srgbClr val="411E5A"/>
                </a:solidFill>
                <a:latin typeface="Dosis"/>
                <a:ea typeface="+mn-lt"/>
                <a:cs typeface="Calibri" panose="020F0502020204030204"/>
              </a:rPr>
              <a:t>Itens fiscais</a:t>
            </a:r>
          </a:p>
          <a:p>
            <a:pPr>
              <a:defRPr/>
            </a:pPr>
            <a:endParaRPr kumimoji="0" lang="pt-BR" sz="14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" pitchFamily="2" charset="0"/>
              <a:ea typeface="+mn-lt"/>
              <a:cs typeface="Calibri" panose="020F0502020204030204"/>
            </a:endParaRPr>
          </a:p>
          <a:p>
            <a:pPr>
              <a:defRPr/>
            </a:pPr>
            <a:r>
              <a:rPr kumimoji="0" lang="pt-BR" sz="12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/>
                <a:ea typeface="Roboto"/>
                <a:cs typeface="Roboto"/>
              </a:rPr>
              <a:t>PAG. 6</a:t>
            </a:r>
            <a:endParaRPr lang="pt-BR" sz="12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Dosis"/>
              <a:ea typeface="Roboto"/>
              <a:cs typeface="Roboto"/>
            </a:endParaRPr>
          </a:p>
          <a:p>
            <a:pPr>
              <a:defRPr/>
            </a:pPr>
            <a:r>
              <a:rPr lang="pt-BR" sz="1400" b="1">
                <a:solidFill>
                  <a:srgbClr val="411E5A"/>
                </a:solidFill>
                <a:latin typeface="Dosis"/>
                <a:ea typeface="+mn-lt"/>
                <a:cs typeface="Calibri" panose="020F0502020204030204"/>
              </a:rPr>
              <a:t>Processo comercial</a:t>
            </a:r>
            <a:endParaRPr lang="pt-BR" sz="14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" pitchFamily="2" charset="0"/>
              <a:ea typeface="+mn-lt"/>
              <a:cs typeface="Calibri" panose="020F0502020204030204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B7D648F-2C6B-55EB-0EFA-CF6E33AC01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510"/>
          <a:stretch/>
        </p:blipFill>
        <p:spPr>
          <a:xfrm>
            <a:off x="-180975" y="0"/>
            <a:ext cx="4814596" cy="685800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4E81854D-1AB0-6D08-BB81-11A2193DD4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69" t="28302" r="31582" b="65171"/>
          <a:stretch/>
        </p:blipFill>
        <p:spPr>
          <a:xfrm>
            <a:off x="5011637" y="1940967"/>
            <a:ext cx="3212484" cy="447670"/>
          </a:xfrm>
          <a:prstGeom prst="rect">
            <a:avLst/>
          </a:prstGeom>
        </p:spPr>
      </p:pic>
      <p:pic>
        <p:nvPicPr>
          <p:cNvPr id="13" name="object 4">
            <a:extLst>
              <a:ext uri="{FF2B5EF4-FFF2-40B4-BE49-F238E27FC236}">
                <a16:creationId xmlns:a16="http://schemas.microsoft.com/office/drawing/2014/main" id="{A6EDA5F6-F182-08C6-CE10-ABADB2A7BB1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3" name="CaixaDeTexto 41">
            <a:extLst>
              <a:ext uri="{FF2B5EF4-FFF2-40B4-BE49-F238E27FC236}">
                <a16:creationId xmlns:a16="http://schemas.microsoft.com/office/drawing/2014/main" id="{F1FBAA5A-8810-3E63-1A5A-1B713DD03D9D}"/>
              </a:ext>
            </a:extLst>
          </p:cNvPr>
          <p:cNvSpPr txBox="1"/>
          <p:nvPr/>
        </p:nvSpPr>
        <p:spPr>
          <a:xfrm>
            <a:off x="7721281" y="2643941"/>
            <a:ext cx="2372729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pt-BR" sz="12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/>
                <a:ea typeface="Roboto"/>
                <a:cs typeface="Roboto"/>
              </a:rPr>
              <a:t>PAG. </a:t>
            </a:r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Dosis"/>
                <a:ea typeface="Roboto"/>
                <a:cs typeface="Roboto"/>
              </a:rPr>
              <a:t>7</a:t>
            </a:r>
            <a:endParaRPr kumimoji="0" lang="pt-BR" sz="12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defRPr/>
            </a:pPr>
            <a:r>
              <a:rPr lang="pt-BR" sz="1400" b="1">
                <a:solidFill>
                  <a:srgbClr val="411E5A"/>
                </a:solidFill>
                <a:latin typeface="Dosis"/>
                <a:ea typeface="+mn-lt"/>
                <a:cs typeface="Calibri" panose="020F0502020204030204"/>
              </a:rPr>
              <a:t>Planos de precificação</a:t>
            </a:r>
            <a:endParaRPr lang="pt-BR"/>
          </a:p>
          <a:p>
            <a:pPr>
              <a:defRPr/>
            </a:pPr>
            <a:endParaRPr kumimoji="0" lang="pt-BR" sz="12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defRPr/>
            </a:pPr>
            <a:r>
              <a:rPr kumimoji="0" lang="pt-BR" sz="12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/>
                <a:ea typeface="Roboto"/>
                <a:cs typeface="Roboto"/>
              </a:rPr>
              <a:t>PAG. </a:t>
            </a:r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Dosis"/>
                <a:ea typeface="Roboto"/>
                <a:cs typeface="Roboto"/>
              </a:rPr>
              <a:t>13</a:t>
            </a:r>
            <a:endParaRPr lang="pt-BR" sz="12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defRPr/>
            </a:pPr>
            <a:r>
              <a:rPr lang="pt-BR" sz="1400" b="1" err="1">
                <a:solidFill>
                  <a:srgbClr val="411E5A"/>
                </a:solidFill>
                <a:latin typeface="Dosis" pitchFamily="2" charset="0"/>
                <a:ea typeface="+mn-lt"/>
                <a:cs typeface="Calibri" panose="020F0502020204030204"/>
              </a:rPr>
              <a:t>Playbook</a:t>
            </a:r>
            <a:endParaRPr kumimoji="0" lang="pt-BR" sz="14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" pitchFamily="2" charset="0"/>
              <a:ea typeface="+mn-lt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96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B518CD8-6C55-568C-B8CA-966C32CF16E0}"/>
              </a:ext>
            </a:extLst>
          </p:cNvPr>
          <p:cNvSpPr/>
          <p:nvPr/>
        </p:nvSpPr>
        <p:spPr>
          <a:xfrm>
            <a:off x="0" y="0"/>
            <a:ext cx="3694922" cy="6858000"/>
          </a:xfrm>
          <a:prstGeom prst="rect">
            <a:avLst/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2D5C3DB2-ECEB-1E7B-C093-054C6AA954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6" name="CaixaDeTexto 41">
            <a:extLst>
              <a:ext uri="{FF2B5EF4-FFF2-40B4-BE49-F238E27FC236}">
                <a16:creationId xmlns:a16="http://schemas.microsoft.com/office/drawing/2014/main" id="{E3F074FF-6E98-9146-C08D-D7FA67F1E67C}"/>
              </a:ext>
            </a:extLst>
          </p:cNvPr>
          <p:cNvSpPr txBox="1"/>
          <p:nvPr/>
        </p:nvSpPr>
        <p:spPr>
          <a:xfrm>
            <a:off x="8152205" y="105890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 Processo Comercial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•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Julho/2023 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   4</a:t>
            </a:r>
            <a:endParaRPr kumimoji="0" lang="pt-BR" sz="10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2ADD5B4C-204C-167D-3B0E-A361F366B351}"/>
              </a:ext>
            </a:extLst>
          </p:cNvPr>
          <p:cNvSpPr txBox="1"/>
          <p:nvPr/>
        </p:nvSpPr>
        <p:spPr>
          <a:xfrm>
            <a:off x="299646" y="2046658"/>
            <a:ext cx="2956739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 que é o produto?</a:t>
            </a:r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4FF96C07-0E5D-0DA3-D680-F0107A8EE792}"/>
              </a:ext>
            </a:extLst>
          </p:cNvPr>
          <p:cNvSpPr txBox="1"/>
          <p:nvPr/>
        </p:nvSpPr>
        <p:spPr>
          <a:xfrm>
            <a:off x="299646" y="790834"/>
            <a:ext cx="2527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01.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9C53150-4F34-1675-1E4E-B29B9A8DCD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62" t="27891" r="64107" b="65259"/>
          <a:stretch/>
        </p:blipFill>
        <p:spPr>
          <a:xfrm>
            <a:off x="299646" y="1446246"/>
            <a:ext cx="3100517" cy="469780"/>
          </a:xfrm>
          <a:prstGeom prst="rect">
            <a:avLst/>
          </a:prstGeom>
        </p:spPr>
      </p:pic>
      <p:pic>
        <p:nvPicPr>
          <p:cNvPr id="18" name="object 4">
            <a:extLst>
              <a:ext uri="{FF2B5EF4-FFF2-40B4-BE49-F238E27FC236}">
                <a16:creationId xmlns:a16="http://schemas.microsoft.com/office/drawing/2014/main" id="{A9E644BA-A794-45C0-68FE-F66FABCDC7B3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pSp>
        <p:nvGrpSpPr>
          <p:cNvPr id="19" name="Agrupar 18">
            <a:extLst>
              <a:ext uri="{FF2B5EF4-FFF2-40B4-BE49-F238E27FC236}">
                <a16:creationId xmlns:a16="http://schemas.microsoft.com/office/drawing/2014/main" id="{636737D1-C76B-26F7-4177-3E825428B5AA}"/>
              </a:ext>
            </a:extLst>
          </p:cNvPr>
          <p:cNvGrpSpPr/>
          <p:nvPr/>
        </p:nvGrpSpPr>
        <p:grpSpPr>
          <a:xfrm>
            <a:off x="380190" y="4621801"/>
            <a:ext cx="1609171" cy="3159983"/>
            <a:chOff x="9778482" y="4232979"/>
            <a:chExt cx="1609171" cy="3159983"/>
          </a:xfrm>
        </p:grpSpPr>
        <p:pic>
          <p:nvPicPr>
            <p:cNvPr id="20" name="Gráfico 2">
              <a:extLst>
                <a:ext uri="{FF2B5EF4-FFF2-40B4-BE49-F238E27FC236}">
                  <a16:creationId xmlns:a16="http://schemas.microsoft.com/office/drawing/2014/main" id="{B11AB9E7-9242-9C82-3C47-93EC27D60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22" name="Gráfico 2">
              <a:extLst>
                <a:ext uri="{FF2B5EF4-FFF2-40B4-BE49-F238E27FC236}">
                  <a16:creationId xmlns:a16="http://schemas.microsoft.com/office/drawing/2014/main" id="{26827275-07ED-4982-007E-B7971028D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23" name="CaixaDeTexto 26">
            <a:extLst>
              <a:ext uri="{FF2B5EF4-FFF2-40B4-BE49-F238E27FC236}">
                <a16:creationId xmlns:a16="http://schemas.microsoft.com/office/drawing/2014/main" id="{9EECF2F5-17B3-B7EF-6612-FF606A627A5B}"/>
              </a:ext>
            </a:extLst>
          </p:cNvPr>
          <p:cNvSpPr txBox="1"/>
          <p:nvPr/>
        </p:nvSpPr>
        <p:spPr>
          <a:xfrm>
            <a:off x="4391207" y="2239279"/>
            <a:ext cx="6962593" cy="16891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400">
                <a:solidFill>
                  <a:srgbClr val="172B4D"/>
                </a:solidFill>
                <a:latin typeface="Arial"/>
                <a:ea typeface="Roboto"/>
                <a:cs typeface="Arial"/>
              </a:rPr>
              <a:t>A plataforma Delivery App é uma solução SaaS desenvolvida para restaurantes, bares, pizzarias, hamburguerias e os mais diversos estabelecimentos food que desejam ter uma plataforma de vendas online. Sendo uma solução White </a:t>
            </a:r>
            <a:r>
              <a:rPr lang="pt-BR" sz="1400" err="1">
                <a:solidFill>
                  <a:srgbClr val="172B4D"/>
                </a:solidFill>
                <a:latin typeface="Arial"/>
                <a:ea typeface="Roboto"/>
                <a:cs typeface="Arial"/>
              </a:rPr>
              <a:t>Label</a:t>
            </a:r>
            <a:r>
              <a:rPr lang="pt-BR" sz="1400">
                <a:solidFill>
                  <a:srgbClr val="172B4D"/>
                </a:solidFill>
                <a:latin typeface="Arial"/>
                <a:ea typeface="Roboto"/>
                <a:cs typeface="Arial"/>
              </a:rPr>
              <a:t>, O Delivery App entrega um site e aplicativo personalizável para o cliente, que poderá oferecer ao seu consumidor uma jornada de compra completa, desde a seleção dos produtos em um cardápio digital até o pagamento, tudo feito online através da plataforma Delivery App.</a:t>
            </a:r>
            <a:endParaRPr lang="pt-BR" sz="1400">
              <a:solidFill>
                <a:srgbClr val="172B4D"/>
              </a:solidFill>
              <a:latin typeface="Arial"/>
              <a:cs typeface="Arial"/>
            </a:endParaRPr>
          </a:p>
        </p:txBody>
      </p: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90CCD7C3-2E90-8606-BB28-6D94C2A1014C}"/>
              </a:ext>
            </a:extLst>
          </p:cNvPr>
          <p:cNvSpPr/>
          <p:nvPr/>
        </p:nvSpPr>
        <p:spPr>
          <a:xfrm>
            <a:off x="4391207" y="1446246"/>
            <a:ext cx="2068316" cy="419878"/>
          </a:xfrm>
          <a:prstGeom prst="roundRect">
            <a:avLst>
              <a:gd name="adj" fmla="val 50000"/>
            </a:avLst>
          </a:prstGeom>
          <a:noFill/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1600" b="1">
                <a:solidFill>
                  <a:srgbClr val="401E5A"/>
                </a:solidFill>
                <a:latin typeface="Dosis"/>
              </a:rPr>
              <a:t>SOBRE O SISTEMA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470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B518CD8-6C55-568C-B8CA-966C32CF16E0}"/>
              </a:ext>
            </a:extLst>
          </p:cNvPr>
          <p:cNvSpPr/>
          <p:nvPr/>
        </p:nvSpPr>
        <p:spPr>
          <a:xfrm>
            <a:off x="0" y="0"/>
            <a:ext cx="3694922" cy="6858000"/>
          </a:xfrm>
          <a:prstGeom prst="rect">
            <a:avLst/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2D5C3DB2-ECEB-1E7B-C093-054C6AA954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6" name="CaixaDeTexto 41">
            <a:extLst>
              <a:ext uri="{FF2B5EF4-FFF2-40B4-BE49-F238E27FC236}">
                <a16:creationId xmlns:a16="http://schemas.microsoft.com/office/drawing/2014/main" id="{E3F074FF-6E98-9146-C08D-D7FA67F1E67C}"/>
              </a:ext>
            </a:extLst>
          </p:cNvPr>
          <p:cNvSpPr txBox="1"/>
          <p:nvPr/>
        </p:nvSpPr>
        <p:spPr>
          <a:xfrm>
            <a:off x="8152205" y="105890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 Processo Comercial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•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Julho/2023 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   5</a:t>
            </a:r>
            <a:endParaRPr kumimoji="0" lang="pt-BR" sz="10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2ADD5B4C-204C-167D-3B0E-A361F366B351}"/>
              </a:ext>
            </a:extLst>
          </p:cNvPr>
          <p:cNvSpPr txBox="1"/>
          <p:nvPr/>
        </p:nvSpPr>
        <p:spPr>
          <a:xfrm>
            <a:off x="299646" y="2046658"/>
            <a:ext cx="2956739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Itens fiscais</a:t>
            </a:r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4FF96C07-0E5D-0DA3-D680-F0107A8EE792}"/>
              </a:ext>
            </a:extLst>
          </p:cNvPr>
          <p:cNvSpPr txBox="1"/>
          <p:nvPr/>
        </p:nvSpPr>
        <p:spPr>
          <a:xfrm>
            <a:off x="299646" y="790834"/>
            <a:ext cx="2527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02.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9C53150-4F34-1675-1E4E-B29B9A8DCD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62" t="27891" r="64107" b="65259"/>
          <a:stretch/>
        </p:blipFill>
        <p:spPr>
          <a:xfrm>
            <a:off x="299646" y="1446246"/>
            <a:ext cx="3100517" cy="469780"/>
          </a:xfrm>
          <a:prstGeom prst="rect">
            <a:avLst/>
          </a:prstGeom>
        </p:spPr>
      </p:pic>
      <p:pic>
        <p:nvPicPr>
          <p:cNvPr id="18" name="object 4">
            <a:extLst>
              <a:ext uri="{FF2B5EF4-FFF2-40B4-BE49-F238E27FC236}">
                <a16:creationId xmlns:a16="http://schemas.microsoft.com/office/drawing/2014/main" id="{A9E644BA-A794-45C0-68FE-F66FABCDC7B3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pSp>
        <p:nvGrpSpPr>
          <p:cNvPr id="19" name="Agrupar 18">
            <a:extLst>
              <a:ext uri="{FF2B5EF4-FFF2-40B4-BE49-F238E27FC236}">
                <a16:creationId xmlns:a16="http://schemas.microsoft.com/office/drawing/2014/main" id="{636737D1-C76B-26F7-4177-3E825428B5AA}"/>
              </a:ext>
            </a:extLst>
          </p:cNvPr>
          <p:cNvGrpSpPr/>
          <p:nvPr/>
        </p:nvGrpSpPr>
        <p:grpSpPr>
          <a:xfrm>
            <a:off x="380190" y="4621801"/>
            <a:ext cx="1609171" cy="3159983"/>
            <a:chOff x="9778482" y="4232979"/>
            <a:chExt cx="1609171" cy="3159983"/>
          </a:xfrm>
        </p:grpSpPr>
        <p:pic>
          <p:nvPicPr>
            <p:cNvPr id="20" name="Gráfico 2">
              <a:extLst>
                <a:ext uri="{FF2B5EF4-FFF2-40B4-BE49-F238E27FC236}">
                  <a16:creationId xmlns:a16="http://schemas.microsoft.com/office/drawing/2014/main" id="{B11AB9E7-9242-9C82-3C47-93EC27D60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22" name="Gráfico 2">
              <a:extLst>
                <a:ext uri="{FF2B5EF4-FFF2-40B4-BE49-F238E27FC236}">
                  <a16:creationId xmlns:a16="http://schemas.microsoft.com/office/drawing/2014/main" id="{26827275-07ED-4982-007E-B7971028D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23" name="CaixaDeTexto 26">
            <a:extLst>
              <a:ext uri="{FF2B5EF4-FFF2-40B4-BE49-F238E27FC236}">
                <a16:creationId xmlns:a16="http://schemas.microsoft.com/office/drawing/2014/main" id="{9EECF2F5-17B3-B7EF-6612-FF606A627A5B}"/>
              </a:ext>
            </a:extLst>
          </p:cNvPr>
          <p:cNvSpPr txBox="1"/>
          <p:nvPr/>
        </p:nvSpPr>
        <p:spPr>
          <a:xfrm>
            <a:off x="4391207" y="2300239"/>
            <a:ext cx="6962593" cy="26800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Roboto"/>
                <a:cs typeface="Calibri"/>
              </a:rPr>
              <a:t>O </a:t>
            </a:r>
            <a:r>
              <a:rPr lang="pt-BR" sz="1400" b="1" kern="100" dirty="0">
                <a:solidFill>
                  <a:srgbClr val="401E5A"/>
                </a:solidFill>
                <a:latin typeface="Calibri"/>
                <a:ea typeface="Roboto"/>
                <a:cs typeface="Calibri"/>
              </a:rPr>
              <a:t>Linx Delivery App </a:t>
            </a:r>
            <a:r>
              <a:rPr lang="pt-BR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Roboto"/>
                <a:cs typeface="Calibri"/>
              </a:rPr>
              <a:t>possui módulos de vendas de acordo com o plano contratado. </a:t>
            </a:r>
            <a:r>
              <a:rPr lang="pt-BR" sz="1400" kern="100" dirty="0">
                <a:solidFill>
                  <a:schemeClr val="tx1">
                    <a:lumMod val="65000"/>
                    <a:lumOff val="35000"/>
                  </a:schemeClr>
                </a:solidFill>
                <a:ea typeface="Roboto"/>
                <a:cs typeface="+mn-lt"/>
              </a:rPr>
              <a:t>D</a:t>
            </a:r>
            <a:r>
              <a:rPr lang="pt-BR" sz="1400" kern="1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evido as regras de comissionamento, foi necessário parametrizar conforme a elegibilidade</a:t>
            </a:r>
            <a:r>
              <a:rPr lang="pt-BR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Roboto"/>
                <a:cs typeface="Calibri"/>
              </a:rPr>
              <a:t> os itens de Setup e Implantação. Confira os detalhes dos modelos de precificação na página 7.</a:t>
            </a:r>
            <a:endParaRPr lang="pt-BR" kern="1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Roboto"/>
              <a:cs typeface="Calibri"/>
            </a:endParaRPr>
          </a:p>
          <a:p>
            <a:endParaRPr lang="pt-BR" sz="1400" kern="10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Roboto"/>
              <a:cs typeface="Calibri"/>
            </a:endParaRPr>
          </a:p>
          <a:p>
            <a:pPr algn="just"/>
            <a:r>
              <a:rPr lang="pt-BR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Roboto"/>
                <a:cs typeface="Calibri"/>
              </a:rPr>
              <a:t>Fins de venda (Itens Fiscais):</a:t>
            </a:r>
            <a:endParaRPr lang="pt-BR" b="1" kern="1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Roboto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/>
                <a:ea typeface="Roboto"/>
                <a:cs typeface="Roboto"/>
              </a:rPr>
              <a:t>1 item de Setup: refere-se à venda de franquias, para que possa distribuir corretamente o comissionamento.</a:t>
            </a:r>
          </a:p>
          <a:p>
            <a:pPr marL="285750" indent="-285750">
              <a:buFont typeface="Arial"/>
              <a:buChar char="•"/>
            </a:pP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/>
                <a:ea typeface="Roboto"/>
                <a:cs typeface="Roboto"/>
              </a:rPr>
              <a:t>1 item de Licença Mensal: refere-se à receita recorrente (mensalidade).</a:t>
            </a:r>
          </a:p>
          <a:p>
            <a:pPr marL="285750" indent="-285750">
              <a:buFont typeface="Arial"/>
              <a:buChar char="•"/>
            </a:pP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/>
                <a:ea typeface="Roboto"/>
                <a:cs typeface="Roboto"/>
              </a:rPr>
              <a:t>1 item de Serviço: refere-se à taxa de implantação de vendas NSIDES SALES FOOD nos equipamentos e parametrização do cliente na solução.</a:t>
            </a:r>
          </a:p>
          <a:p>
            <a:pPr marL="285750" indent="-285750">
              <a:buFont typeface="Arial,Sans-Serif"/>
              <a:buChar char="•"/>
            </a:pP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1 </a:t>
            </a: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/>
                <a:ea typeface="Roboto"/>
                <a:cs typeface="Roboto"/>
              </a:rPr>
              <a:t>Item de Licença Mensal</a:t>
            </a: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Roboto"/>
                <a:cs typeface="Calibri"/>
              </a:rPr>
              <a:t>:</a:t>
            </a: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/>
                <a:ea typeface="Roboto"/>
                <a:cs typeface="Roboto"/>
              </a:rPr>
              <a:t> </a:t>
            </a: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refere-se licença mensal Delivery App Pix Online</a:t>
            </a: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Roboto" panose="02000000000000000000" pitchFamily="2" charset="0"/>
              <a:cs typeface="Arial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1400" i="1" kern="1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90CCD7C3-2E90-8606-BB28-6D94C2A1014C}"/>
              </a:ext>
            </a:extLst>
          </p:cNvPr>
          <p:cNvSpPr/>
          <p:nvPr/>
        </p:nvSpPr>
        <p:spPr>
          <a:xfrm>
            <a:off x="4391207" y="1446246"/>
            <a:ext cx="2068316" cy="419878"/>
          </a:xfrm>
          <a:prstGeom prst="roundRect">
            <a:avLst>
              <a:gd name="adj" fmla="val 50000"/>
            </a:avLst>
          </a:prstGeom>
          <a:noFill/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1600" b="1">
                <a:solidFill>
                  <a:srgbClr val="401E5A"/>
                </a:solidFill>
                <a:latin typeface="Dosis"/>
              </a:rPr>
              <a:t>COMO VENDER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38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B518CD8-6C55-568C-B8CA-966C32CF16E0}"/>
              </a:ext>
            </a:extLst>
          </p:cNvPr>
          <p:cNvSpPr/>
          <p:nvPr/>
        </p:nvSpPr>
        <p:spPr>
          <a:xfrm>
            <a:off x="0" y="0"/>
            <a:ext cx="3694922" cy="6858000"/>
          </a:xfrm>
          <a:prstGeom prst="rect">
            <a:avLst/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2ADD5B4C-204C-167D-3B0E-A361F366B351}"/>
              </a:ext>
            </a:extLst>
          </p:cNvPr>
          <p:cNvSpPr txBox="1"/>
          <p:nvPr/>
        </p:nvSpPr>
        <p:spPr>
          <a:xfrm>
            <a:off x="299646" y="2046658"/>
            <a:ext cx="3395276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Processo comercial</a:t>
            </a:r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4FF96C07-0E5D-0DA3-D680-F0107A8EE792}"/>
              </a:ext>
            </a:extLst>
          </p:cNvPr>
          <p:cNvSpPr txBox="1"/>
          <p:nvPr/>
        </p:nvSpPr>
        <p:spPr>
          <a:xfrm>
            <a:off x="299646" y="790834"/>
            <a:ext cx="2527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04.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9C53150-4F34-1675-1E4E-B29B9A8DCD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62" t="27891" r="64107" b="65259"/>
          <a:stretch/>
        </p:blipFill>
        <p:spPr>
          <a:xfrm>
            <a:off x="299646" y="1446246"/>
            <a:ext cx="3100517" cy="469780"/>
          </a:xfrm>
          <a:prstGeom prst="rect">
            <a:avLst/>
          </a:prstGeom>
        </p:spPr>
      </p:pic>
      <p:pic>
        <p:nvPicPr>
          <p:cNvPr id="18" name="object 4">
            <a:extLst>
              <a:ext uri="{FF2B5EF4-FFF2-40B4-BE49-F238E27FC236}">
                <a16:creationId xmlns:a16="http://schemas.microsoft.com/office/drawing/2014/main" id="{A9E644BA-A794-45C0-68FE-F66FABCDC7B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pSp>
        <p:nvGrpSpPr>
          <p:cNvPr id="19" name="Agrupar 18">
            <a:extLst>
              <a:ext uri="{FF2B5EF4-FFF2-40B4-BE49-F238E27FC236}">
                <a16:creationId xmlns:a16="http://schemas.microsoft.com/office/drawing/2014/main" id="{636737D1-C76B-26F7-4177-3E825428B5AA}"/>
              </a:ext>
            </a:extLst>
          </p:cNvPr>
          <p:cNvGrpSpPr/>
          <p:nvPr/>
        </p:nvGrpSpPr>
        <p:grpSpPr>
          <a:xfrm>
            <a:off x="380190" y="4621801"/>
            <a:ext cx="1609171" cy="3159983"/>
            <a:chOff x="9778482" y="4232979"/>
            <a:chExt cx="1609171" cy="3159983"/>
          </a:xfrm>
        </p:grpSpPr>
        <p:pic>
          <p:nvPicPr>
            <p:cNvPr id="20" name="Gráfico 2">
              <a:extLst>
                <a:ext uri="{FF2B5EF4-FFF2-40B4-BE49-F238E27FC236}">
                  <a16:creationId xmlns:a16="http://schemas.microsoft.com/office/drawing/2014/main" id="{B11AB9E7-9242-9C82-3C47-93EC27D60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22" name="Gráfico 2">
              <a:extLst>
                <a:ext uri="{FF2B5EF4-FFF2-40B4-BE49-F238E27FC236}">
                  <a16:creationId xmlns:a16="http://schemas.microsoft.com/office/drawing/2014/main" id="{26827275-07ED-4982-007E-B7971028D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6" name="CaixaDeTexto 26">
            <a:extLst>
              <a:ext uri="{FF2B5EF4-FFF2-40B4-BE49-F238E27FC236}">
                <a16:creationId xmlns:a16="http://schemas.microsoft.com/office/drawing/2014/main" id="{6B4D867A-A677-B051-0A69-BF5DAC23387E}"/>
              </a:ext>
            </a:extLst>
          </p:cNvPr>
          <p:cNvSpPr txBox="1"/>
          <p:nvPr/>
        </p:nvSpPr>
        <p:spPr>
          <a:xfrm>
            <a:off x="4521815" y="491179"/>
            <a:ext cx="5981668" cy="560153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pt-BR" sz="1200" i="1">
              <a:solidFill>
                <a:schemeClr val="tx1">
                  <a:lumMod val="65000"/>
                  <a:lumOff val="35000"/>
                </a:schemeClr>
              </a:solidFill>
              <a:effectLst/>
              <a:highlight>
                <a:srgbClr val="FFFF00"/>
              </a:highlight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pt-BR" sz="12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pt-BR" sz="14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Os times de</a:t>
            </a:r>
            <a:r>
              <a:rPr lang="pt-BR" sz="1400">
                <a:solidFill>
                  <a:srgbClr val="401E5A"/>
                </a:solidFill>
                <a:latin typeface="Arial"/>
                <a:ea typeface="Roboto"/>
                <a:cs typeface="Arial"/>
              </a:rPr>
              <a:t> </a:t>
            </a:r>
            <a:r>
              <a:rPr lang="pt-BR" sz="1400" b="1">
                <a:solidFill>
                  <a:srgbClr val="401E5A"/>
                </a:solidFill>
                <a:latin typeface="Arial"/>
                <a:ea typeface="Roboto"/>
                <a:cs typeface="Arial"/>
              </a:rPr>
              <a:t>Inbound</a:t>
            </a:r>
            <a:r>
              <a:rPr lang="pt-BR" sz="1400">
                <a:solidFill>
                  <a:srgbClr val="401E5A"/>
                </a:solidFill>
                <a:latin typeface="Arial"/>
                <a:ea typeface="Roboto"/>
                <a:cs typeface="Arial"/>
              </a:rPr>
              <a:t> </a:t>
            </a:r>
            <a:r>
              <a:rPr lang="pt-BR" sz="14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e </a:t>
            </a:r>
            <a:r>
              <a:rPr lang="pt-BR" sz="1400" b="1">
                <a:solidFill>
                  <a:srgbClr val="411E5A"/>
                </a:solidFill>
                <a:latin typeface="Arial"/>
                <a:ea typeface="Roboto"/>
                <a:cs typeface="Arial"/>
              </a:rPr>
              <a:t>Outbound</a:t>
            </a:r>
            <a:r>
              <a:rPr lang="pt-BR" sz="1400">
                <a:solidFill>
                  <a:srgbClr val="411E5A"/>
                </a:solidFill>
                <a:latin typeface="Arial"/>
                <a:ea typeface="Roboto"/>
                <a:cs typeface="Arial"/>
              </a:rPr>
              <a:t> </a:t>
            </a:r>
            <a:r>
              <a:rPr lang="pt-BR" sz="14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qualificam os leads e enviam para </a:t>
            </a:r>
            <a:r>
              <a:rPr lang="pt-BR" sz="1400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/>
                <a:ea typeface="Roboto"/>
                <a:cs typeface="Arial"/>
              </a:rPr>
              <a:t>o </a:t>
            </a:r>
            <a:r>
              <a:rPr lang="pt-BR" sz="14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time comercial.</a:t>
            </a:r>
            <a:endParaRPr lang="pt-BR" sz="1400">
              <a:solidFill>
                <a:schemeClr val="tx1">
                  <a:lumMod val="65000"/>
                  <a:lumOff val="35000"/>
                </a:schemeClr>
              </a:solidFill>
              <a:ea typeface="Roboto"/>
              <a:cs typeface="Calibri" panose="020F0502020204030204"/>
            </a:endParaRPr>
          </a:p>
          <a:p>
            <a:endParaRPr lang="pt-BR" sz="12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pt-BR" sz="1200" b="0" i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Após agendamento, o Closer realiza demonstração do sistema com foco na dor do prospect</a:t>
            </a:r>
            <a:r>
              <a:rPr lang="pt-BR" sz="1200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/>
                <a:ea typeface="Roboto"/>
                <a:cs typeface="Arial"/>
              </a:rPr>
              <a:t>;</a:t>
            </a:r>
            <a:endParaRPr lang="pt-BR" sz="120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endParaRPr lang="pt-BR" sz="1200" b="0" i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pt-BR" sz="1200">
                <a:solidFill>
                  <a:srgbClr val="595959"/>
                </a:solidFill>
                <a:latin typeface="Arial"/>
                <a:cs typeface="Arial"/>
              </a:rPr>
              <a:t>Ao fim da demonstração, é apresentada uma proposta comercial de acordo com os módulos desejados pelo cliente;</a:t>
            </a:r>
          </a:p>
          <a:p>
            <a:endParaRPr lang="pt-BR" sz="1200" b="0" i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Caso a reunião atenda os critérios </a:t>
            </a:r>
            <a:r>
              <a:rPr lang="pt-BR" sz="1200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/>
                <a:ea typeface="Roboto"/>
                <a:cs typeface="Arial"/>
              </a:rPr>
              <a:t>de </a:t>
            </a:r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oportunidade o SDR qualifica o Lead </a:t>
            </a:r>
            <a:r>
              <a:rPr lang="pt-BR" sz="1200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/>
                <a:ea typeface="Roboto"/>
                <a:cs typeface="Arial"/>
              </a:rPr>
              <a:t>no</a:t>
            </a:r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 Dynamics;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/>
              <a:ea typeface="Roboto"/>
              <a:cs typeface="Calibri"/>
            </a:endParaRPr>
          </a:p>
          <a:p>
            <a:br>
              <a:rPr lang="en-US"/>
            </a:br>
            <a:r>
              <a:rPr lang="en-US" sz="1200">
                <a:solidFill>
                  <a:srgbClr val="595959"/>
                </a:solidFill>
                <a:latin typeface="Arial"/>
                <a:cs typeface="Arial"/>
              </a:rPr>
              <a:t>Em </a:t>
            </a:r>
            <a:r>
              <a:rPr lang="en-US" sz="1200" err="1">
                <a:solidFill>
                  <a:srgbClr val="595959"/>
                </a:solidFill>
                <a:latin typeface="Arial"/>
                <a:cs typeface="Arial"/>
              </a:rPr>
              <a:t>seguida</a:t>
            </a:r>
            <a:r>
              <a:rPr lang="en-US" sz="1200">
                <a:solidFill>
                  <a:srgbClr val="595959"/>
                </a:solidFill>
                <a:latin typeface="Arial"/>
                <a:cs typeface="Arial"/>
              </a:rPr>
              <a:t>, o SDR </a:t>
            </a:r>
            <a:r>
              <a:rPr lang="en-US" sz="1200" err="1">
                <a:solidFill>
                  <a:srgbClr val="595959"/>
                </a:solidFill>
                <a:latin typeface="Arial"/>
                <a:cs typeface="Arial"/>
              </a:rPr>
              <a:t>gera</a:t>
            </a:r>
            <a:r>
              <a:rPr lang="en-US" sz="1200">
                <a:solidFill>
                  <a:srgbClr val="595959"/>
                </a:solidFill>
                <a:latin typeface="Arial"/>
                <a:cs typeface="Arial"/>
              </a:rPr>
              <a:t> a </a:t>
            </a:r>
            <a:r>
              <a:rPr lang="en-US" sz="1200" err="1">
                <a:solidFill>
                  <a:srgbClr val="595959"/>
                </a:solidFill>
                <a:latin typeface="Arial"/>
                <a:cs typeface="Arial"/>
              </a:rPr>
              <a:t>Oportunidade</a:t>
            </a:r>
            <a:r>
              <a:rPr lang="en-US" sz="1200">
                <a:solidFill>
                  <a:srgbClr val="595959"/>
                </a:solidFill>
                <a:latin typeface="Arial"/>
                <a:cs typeface="Arial"/>
              </a:rPr>
              <a:t> (OP) no </a:t>
            </a:r>
            <a:r>
              <a:rPr lang="en-US" sz="1200" err="1">
                <a:solidFill>
                  <a:srgbClr val="595959"/>
                </a:solidFill>
                <a:latin typeface="Arial"/>
                <a:cs typeface="Arial"/>
              </a:rPr>
              <a:t>nome</a:t>
            </a:r>
            <a:r>
              <a:rPr lang="en-US" sz="1200">
                <a:solidFill>
                  <a:srgbClr val="595959"/>
                </a:solidFill>
                <a:latin typeface="Arial"/>
                <a:cs typeface="Arial"/>
              </a:rPr>
              <a:t> do Closer que </a:t>
            </a:r>
            <a:r>
              <a:rPr lang="en-US" sz="1200" err="1">
                <a:solidFill>
                  <a:srgbClr val="595959"/>
                </a:solidFill>
                <a:latin typeface="Arial"/>
                <a:cs typeface="Arial"/>
              </a:rPr>
              <a:t>realizou</a:t>
            </a:r>
            <a:r>
              <a:rPr lang="en-US" sz="1200">
                <a:solidFill>
                  <a:srgbClr val="595959"/>
                </a:solidFill>
                <a:latin typeface="Arial"/>
                <a:cs typeface="Arial"/>
              </a:rPr>
              <a:t> a </a:t>
            </a:r>
            <a:r>
              <a:rPr lang="en-US" sz="1200" err="1">
                <a:solidFill>
                  <a:srgbClr val="595959"/>
                </a:solidFill>
                <a:latin typeface="Arial"/>
                <a:cs typeface="Arial"/>
              </a:rPr>
              <a:t>reunião</a:t>
            </a:r>
            <a:r>
              <a:rPr lang="en-US" sz="1200">
                <a:solidFill>
                  <a:srgbClr val="595959"/>
                </a:solidFill>
                <a:latin typeface="Arial"/>
                <a:cs typeface="Arial"/>
              </a:rPr>
              <a:t>;</a:t>
            </a:r>
            <a:endParaRPr lang="en-US">
              <a:cs typeface="Calibri"/>
            </a:endParaRPr>
          </a:p>
          <a:p>
            <a:endParaRPr lang="pt-BR" sz="1200" b="0" i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Lançamento de itens fiscais dentro da Dynamics;</a:t>
            </a:r>
            <a:endParaRPr lang="pt-BR">
              <a:solidFill>
                <a:schemeClr val="tx1">
                  <a:lumMod val="65000"/>
                  <a:lumOff val="35000"/>
                </a:schemeClr>
              </a:solidFill>
              <a:ea typeface="Roboto"/>
              <a:cs typeface="Calibri" panose="020F0502020204030204"/>
            </a:endParaRPr>
          </a:p>
          <a:p>
            <a:endParaRPr lang="pt-BR" sz="1200" b="0" i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Com </a:t>
            </a:r>
            <a:r>
              <a:rPr lang="pt-BR" sz="1200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/>
                <a:ea typeface="Roboto"/>
                <a:cs typeface="Arial"/>
              </a:rPr>
              <a:t>o </a:t>
            </a:r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aceite da proposta, algumas etapas de verificação são realizadas: análise de crédito</a:t>
            </a:r>
            <a:endParaRPr lang="pt-BR">
              <a:solidFill>
                <a:schemeClr val="tx1">
                  <a:lumMod val="65000"/>
                  <a:lumOff val="35000"/>
                </a:schemeClr>
              </a:solidFill>
              <a:ea typeface="Roboto"/>
            </a:endParaRPr>
          </a:p>
          <a:p>
            <a:endParaRPr lang="pt-BR" sz="1200" b="0" i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O Closer gera os documentos contratuais </a:t>
            </a:r>
            <a:r>
              <a:rPr lang="pt-BR" sz="1200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/>
                <a:ea typeface="Roboto"/>
                <a:cs typeface="Arial"/>
              </a:rPr>
              <a:t>e </a:t>
            </a:r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envia </a:t>
            </a:r>
            <a:r>
              <a:rPr lang="pt-BR" sz="1200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/>
                <a:ea typeface="Roboto"/>
                <a:cs typeface="Arial"/>
              </a:rPr>
              <a:t>para </a:t>
            </a:r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assinatura digital dentro do Dynamics;</a:t>
            </a:r>
          </a:p>
          <a:p>
            <a:endParaRPr lang="pt-BR" sz="120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Roboto"/>
              <a:cs typeface="Arial"/>
            </a:endParaRPr>
          </a:p>
          <a:p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Contrato assinado, o faturamento é gerado automaticamente pelo sistema;</a:t>
            </a:r>
            <a:endParaRPr lang="pt-BR">
              <a:solidFill>
                <a:srgbClr val="000000"/>
              </a:solidFill>
              <a:latin typeface="Calibri" panose="020F0502020204030204"/>
              <a:ea typeface="Roboto"/>
              <a:cs typeface="Calibri" panose="020F0502020204030204"/>
            </a:endParaRPr>
          </a:p>
          <a:p>
            <a:endParaRPr lang="pt-BR" sz="120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Roboto"/>
              <a:cs typeface="Arial"/>
            </a:endParaRPr>
          </a:p>
          <a:p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Processo é finalizado com o </a:t>
            </a:r>
            <a:r>
              <a:rPr lang="pt-BR" sz="120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Kick</a:t>
            </a:r>
            <a:r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Roboto"/>
                <a:cs typeface="Arial"/>
              </a:rPr>
              <a:t>-off de implantação</a:t>
            </a:r>
            <a:endParaRPr lang="pt-BR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BEE0713-5662-D4DB-CC03-0EEB6CA070A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65" t="35374" r="60586" b="59320"/>
          <a:stretch/>
        </p:blipFill>
        <p:spPr>
          <a:xfrm>
            <a:off x="4229893" y="1686213"/>
            <a:ext cx="295623" cy="360291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CCDCFA35-0BE0-E450-1D42-38E638D3B28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65" t="35374" r="60586" b="59320"/>
          <a:stretch/>
        </p:blipFill>
        <p:spPr>
          <a:xfrm>
            <a:off x="4229893" y="2205278"/>
            <a:ext cx="295623" cy="360291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17D0ACF2-33C6-5EEA-2426-74E2222D7D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65" t="35374" r="60586" b="59320"/>
          <a:stretch/>
        </p:blipFill>
        <p:spPr>
          <a:xfrm>
            <a:off x="4229893" y="2802017"/>
            <a:ext cx="295623" cy="360291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1BFEFA8E-171A-4F10-87E7-3ACD2C230D4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65" t="35374" r="60586" b="59320"/>
          <a:stretch/>
        </p:blipFill>
        <p:spPr>
          <a:xfrm>
            <a:off x="4229893" y="3417201"/>
            <a:ext cx="295623" cy="360291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28E33A64-FD67-4245-4C93-81D67824FF8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65" t="35374" r="60586" b="59320"/>
          <a:stretch/>
        </p:blipFill>
        <p:spPr>
          <a:xfrm>
            <a:off x="4229893" y="3894602"/>
            <a:ext cx="295623" cy="360291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17D5E425-4B7A-259A-D828-6658C0037BD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65" t="35374" r="60586" b="59320"/>
          <a:stretch/>
        </p:blipFill>
        <p:spPr>
          <a:xfrm>
            <a:off x="4229893" y="4332341"/>
            <a:ext cx="295623" cy="360291"/>
          </a:xfrm>
          <a:prstGeom prst="rect">
            <a:avLst/>
          </a:prstGeom>
        </p:spPr>
      </p:pic>
      <p:pic>
        <p:nvPicPr>
          <p:cNvPr id="31" name="Imagem 30">
            <a:extLst>
              <a:ext uri="{FF2B5EF4-FFF2-40B4-BE49-F238E27FC236}">
                <a16:creationId xmlns:a16="http://schemas.microsoft.com/office/drawing/2014/main" id="{FACF7233-B6AB-AE22-F39D-5FC9B75E815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65" t="35374" r="60586" b="59320"/>
          <a:stretch/>
        </p:blipFill>
        <p:spPr>
          <a:xfrm>
            <a:off x="4229893" y="4860314"/>
            <a:ext cx="295623" cy="360291"/>
          </a:xfrm>
          <a:prstGeom prst="rect">
            <a:avLst/>
          </a:prstGeom>
        </p:spPr>
      </p:pic>
      <p:sp>
        <p:nvSpPr>
          <p:cNvPr id="26" name="CaixaDeTexto 41">
            <a:extLst>
              <a:ext uri="{FF2B5EF4-FFF2-40B4-BE49-F238E27FC236}">
                <a16:creationId xmlns:a16="http://schemas.microsoft.com/office/drawing/2014/main" id="{E3F074FF-6E98-9146-C08D-D7FA67F1E67C}"/>
              </a:ext>
            </a:extLst>
          </p:cNvPr>
          <p:cNvSpPr txBox="1"/>
          <p:nvPr/>
        </p:nvSpPr>
        <p:spPr>
          <a:xfrm>
            <a:off x="7033018" y="121765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Processo Comercial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•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Julho/2023 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  12</a:t>
            </a:r>
            <a:endParaRPr kumimoji="0" lang="pt-BR" sz="10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3CA24FF-0267-9693-A979-78373D88910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65" t="35374" r="60586" b="59320"/>
          <a:stretch/>
        </p:blipFill>
        <p:spPr>
          <a:xfrm>
            <a:off x="4229892" y="5329578"/>
            <a:ext cx="295623" cy="360291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FA0F8C1E-BD25-A776-2CDF-A01FE1A8DFB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65" t="35374" r="60586" b="59320"/>
          <a:stretch/>
        </p:blipFill>
        <p:spPr>
          <a:xfrm>
            <a:off x="4229891" y="5704227"/>
            <a:ext cx="295623" cy="36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6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61F6C9-A9EB-D9C8-BFB1-BA45AF68C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id="{3392BB9D-F235-8DFD-0B42-CA5FD68BD0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51" y="0"/>
            <a:ext cx="12191999" cy="6858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B0E58F71-5C4A-5210-0A12-2366EC623690}"/>
              </a:ext>
            </a:extLst>
          </p:cNvPr>
          <p:cNvSpPr/>
          <p:nvPr/>
        </p:nvSpPr>
        <p:spPr>
          <a:xfrm>
            <a:off x="9158966" y="1941676"/>
            <a:ext cx="1044545" cy="1758038"/>
          </a:xfrm>
          <a:prstGeom prst="roundRect">
            <a:avLst>
              <a:gd name="adj" fmla="val 8333"/>
            </a:avLst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882B2A89-1F62-74B2-7507-70B5079ACF56}"/>
              </a:ext>
            </a:extLst>
          </p:cNvPr>
          <p:cNvSpPr/>
          <p:nvPr/>
        </p:nvSpPr>
        <p:spPr>
          <a:xfrm>
            <a:off x="9127336" y="1675104"/>
            <a:ext cx="1083786" cy="317796"/>
          </a:xfrm>
          <a:prstGeom prst="roundRect">
            <a:avLst>
              <a:gd name="adj" fmla="val 2538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68EE725E-6B62-91FB-8134-3A6573366C5A}"/>
              </a:ext>
            </a:extLst>
          </p:cNvPr>
          <p:cNvSpPr/>
          <p:nvPr/>
        </p:nvSpPr>
        <p:spPr>
          <a:xfrm>
            <a:off x="0" y="0"/>
            <a:ext cx="3694922" cy="6858000"/>
          </a:xfrm>
          <a:prstGeom prst="rect">
            <a:avLst/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247C4636-74E9-399A-A863-AA0FC0AFB646}"/>
              </a:ext>
            </a:extLst>
          </p:cNvPr>
          <p:cNvSpPr txBox="1"/>
          <p:nvPr/>
        </p:nvSpPr>
        <p:spPr>
          <a:xfrm>
            <a:off x="299646" y="2046658"/>
            <a:ext cx="3395276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Planos de precificação</a:t>
            </a:r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FED5379B-0EB9-C2F0-D65D-0F29CB6D9ECA}"/>
              </a:ext>
            </a:extLst>
          </p:cNvPr>
          <p:cNvSpPr txBox="1"/>
          <p:nvPr/>
        </p:nvSpPr>
        <p:spPr>
          <a:xfrm>
            <a:off x="299646" y="790834"/>
            <a:ext cx="2527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03.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9586C57-18CE-FB5B-1912-4826094E0C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62" t="27891" r="64107" b="65259"/>
          <a:stretch/>
        </p:blipFill>
        <p:spPr>
          <a:xfrm>
            <a:off x="299646" y="1446246"/>
            <a:ext cx="3100517" cy="469780"/>
          </a:xfrm>
          <a:prstGeom prst="rect">
            <a:avLst/>
          </a:prstGeom>
        </p:spPr>
      </p:pic>
      <p:pic>
        <p:nvPicPr>
          <p:cNvPr id="18" name="object 4">
            <a:extLst>
              <a:ext uri="{FF2B5EF4-FFF2-40B4-BE49-F238E27FC236}">
                <a16:creationId xmlns:a16="http://schemas.microsoft.com/office/drawing/2014/main" id="{3B152F7F-F00A-655D-06CE-01C3060294A0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pSp>
        <p:nvGrpSpPr>
          <p:cNvPr id="19" name="Agrupar 18">
            <a:extLst>
              <a:ext uri="{FF2B5EF4-FFF2-40B4-BE49-F238E27FC236}">
                <a16:creationId xmlns:a16="http://schemas.microsoft.com/office/drawing/2014/main" id="{471AF030-B4FC-5B45-E141-FA44AA7788EA}"/>
              </a:ext>
            </a:extLst>
          </p:cNvPr>
          <p:cNvGrpSpPr/>
          <p:nvPr/>
        </p:nvGrpSpPr>
        <p:grpSpPr>
          <a:xfrm>
            <a:off x="380190" y="4621801"/>
            <a:ext cx="1609171" cy="3159983"/>
            <a:chOff x="9778482" y="4232979"/>
            <a:chExt cx="1609171" cy="3159983"/>
          </a:xfrm>
        </p:grpSpPr>
        <p:pic>
          <p:nvPicPr>
            <p:cNvPr id="20" name="Gráfico 2">
              <a:extLst>
                <a:ext uri="{FF2B5EF4-FFF2-40B4-BE49-F238E27FC236}">
                  <a16:creationId xmlns:a16="http://schemas.microsoft.com/office/drawing/2014/main" id="{177F3469-3C09-61DE-BD8B-A4F99E841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22" name="Gráfico 2">
              <a:extLst>
                <a:ext uri="{FF2B5EF4-FFF2-40B4-BE49-F238E27FC236}">
                  <a16:creationId xmlns:a16="http://schemas.microsoft.com/office/drawing/2014/main" id="{3D4B3FB8-E207-AFDE-C74A-027A631F6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3DEA1E61-9BE0-A44D-7FA8-332AC0062CDB}"/>
              </a:ext>
            </a:extLst>
          </p:cNvPr>
          <p:cNvSpPr/>
          <p:nvPr/>
        </p:nvSpPr>
        <p:spPr>
          <a:xfrm>
            <a:off x="4391207" y="943585"/>
            <a:ext cx="2190612" cy="559268"/>
          </a:xfrm>
          <a:prstGeom prst="roundRect">
            <a:avLst>
              <a:gd name="adj" fmla="val 50000"/>
            </a:avLst>
          </a:prstGeom>
          <a:noFill/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PLANO BEGINNER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graphicFrame>
        <p:nvGraphicFramePr>
          <p:cNvPr id="8" name="Tabela 8">
            <a:extLst>
              <a:ext uri="{FF2B5EF4-FFF2-40B4-BE49-F238E27FC236}">
                <a16:creationId xmlns:a16="http://schemas.microsoft.com/office/drawing/2014/main" id="{F60FB32F-C42D-DCAD-BB7E-4C20EA7EB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876981"/>
              </p:ext>
            </p:extLst>
          </p:nvPr>
        </p:nvGraphicFramePr>
        <p:xfrm>
          <a:off x="4361207" y="1678884"/>
          <a:ext cx="5837600" cy="20372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0470">
                  <a:extLst>
                    <a:ext uri="{9D8B030D-6E8A-4147-A177-3AD203B41FA5}">
                      <a16:colId xmlns:a16="http://schemas.microsoft.com/office/drawing/2014/main" val="3774540018"/>
                    </a:ext>
                  </a:extLst>
                </a:gridCol>
                <a:gridCol w="1226737">
                  <a:extLst>
                    <a:ext uri="{9D8B030D-6E8A-4147-A177-3AD203B41FA5}">
                      <a16:colId xmlns:a16="http://schemas.microsoft.com/office/drawing/2014/main" val="724829615"/>
                    </a:ext>
                  </a:extLst>
                </a:gridCol>
                <a:gridCol w="1517954">
                  <a:extLst>
                    <a:ext uri="{9D8B030D-6E8A-4147-A177-3AD203B41FA5}">
                      <a16:colId xmlns:a16="http://schemas.microsoft.com/office/drawing/2014/main" val="3337045976"/>
                    </a:ext>
                  </a:extLst>
                </a:gridCol>
                <a:gridCol w="1253912">
                  <a:extLst>
                    <a:ext uri="{9D8B030D-6E8A-4147-A177-3AD203B41FA5}">
                      <a16:colId xmlns:a16="http://schemas.microsoft.com/office/drawing/2014/main" val="4214579384"/>
                    </a:ext>
                  </a:extLst>
                </a:gridCol>
                <a:gridCol w="1018527">
                  <a:extLst>
                    <a:ext uri="{9D8B030D-6E8A-4147-A177-3AD203B41FA5}">
                      <a16:colId xmlns:a16="http://schemas.microsoft.com/office/drawing/2014/main" val="2344472682"/>
                    </a:ext>
                  </a:extLst>
                </a:gridCol>
              </a:tblGrid>
              <a:tr h="204593"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Código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Item Fiscal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Produto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Tipo</a:t>
                      </a:r>
                    </a:p>
                  </a:txBody>
                  <a:tcPr anchor="ctr">
                    <a:lnB w="12700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solidFill>
                            <a:srgbClr val="401E5A"/>
                          </a:solidFill>
                          <a:latin typeface="Roboto"/>
                          <a:ea typeface="Roboto"/>
                          <a:cs typeface="Roboto"/>
                        </a:rPr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8108219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02.03.1887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SER-NEEMO-GARC-INST SETUP DELIVERY APP BEGINNER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SETUP DELIVERY APP BEGINNER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Setup</a:t>
                      </a:r>
                    </a:p>
                  </a:txBody>
                  <a:tcPr anchor="ctr">
                    <a:lnT w="12700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429,00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4176474"/>
                  </a:ext>
                </a:extLst>
              </a:tr>
              <a:tr h="272791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03.01.2060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MAN-NEEMO-GARC-LIC MENSAL DELIVERY APP BEG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 DELIVERY APP BEGINNER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R$12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9,00 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616890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02.08.1246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SER-NEEMO-GARC-IMPL DELIVERY APP BEGINNER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IMPLANTAÇÃO DELIVERY APP BEGINNER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Serviço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R$4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29,00</a:t>
                      </a:r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7124592"/>
                  </a:ext>
                </a:extLst>
              </a:tr>
              <a:tr h="50011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03.01.2962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MAN-NEEMO-GARC-LIC MENSAL DELIVERY APP PIX ONLINE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 DELIVERY APP PIX ONLINE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R$ 0,25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44139"/>
                  </a:ext>
                </a:extLst>
              </a:tr>
            </a:tbl>
          </a:graphicData>
        </a:graphic>
      </p:graphicFrame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1E4E6BF7-FD70-848F-DD4A-2BC388D5DF62}"/>
              </a:ext>
            </a:extLst>
          </p:cNvPr>
          <p:cNvSpPr/>
          <p:nvPr/>
        </p:nvSpPr>
        <p:spPr>
          <a:xfrm>
            <a:off x="436263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R$429,00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B623F5B3-A789-03F0-8D6C-CFD03FDFE018}"/>
              </a:ext>
            </a:extLst>
          </p:cNvPr>
          <p:cNvSpPr/>
          <p:nvPr/>
        </p:nvSpPr>
        <p:spPr>
          <a:xfrm>
            <a:off x="436263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SERVIÇOS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94E3153C-FB2D-40F9-2C91-1B1A407B7F30}"/>
              </a:ext>
            </a:extLst>
          </p:cNvPr>
          <p:cNvSpPr/>
          <p:nvPr/>
        </p:nvSpPr>
        <p:spPr>
          <a:xfrm>
            <a:off x="617801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R$429,00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1D4DF1BB-B0DF-F329-C31C-7FE634419B1A}"/>
              </a:ext>
            </a:extLst>
          </p:cNvPr>
          <p:cNvSpPr/>
          <p:nvPr/>
        </p:nvSpPr>
        <p:spPr>
          <a:xfrm>
            <a:off x="617801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IMPLANTAÇÃO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9EB815F2-4D9E-C4B8-EE50-1990E65B9919}"/>
              </a:ext>
            </a:extLst>
          </p:cNvPr>
          <p:cNvSpPr/>
          <p:nvPr/>
        </p:nvSpPr>
        <p:spPr>
          <a:xfrm>
            <a:off x="799339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R$129,00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FC9A38A3-D01D-89CF-509B-73AFAF69F88C}"/>
              </a:ext>
            </a:extLst>
          </p:cNvPr>
          <p:cNvSpPr/>
          <p:nvPr/>
        </p:nvSpPr>
        <p:spPr>
          <a:xfrm>
            <a:off x="799339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MENSAL</a:t>
            </a:r>
          </a:p>
        </p:txBody>
      </p:sp>
      <p:sp>
        <p:nvSpPr>
          <p:cNvPr id="26" name="CaixaDeTexto 41">
            <a:extLst>
              <a:ext uri="{FF2B5EF4-FFF2-40B4-BE49-F238E27FC236}">
                <a16:creationId xmlns:a16="http://schemas.microsoft.com/office/drawing/2014/main" id="{3AE33E2B-36BD-05B3-8C96-23CF90FD3BBB}"/>
              </a:ext>
            </a:extLst>
          </p:cNvPr>
          <p:cNvSpPr txBox="1"/>
          <p:nvPr/>
        </p:nvSpPr>
        <p:spPr>
          <a:xfrm>
            <a:off x="8152205" y="105890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 Processo Comercial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•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Julho/2023 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   6</a:t>
            </a:r>
            <a:endParaRPr kumimoji="0" lang="pt-BR" sz="10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13175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EB8F5F-9455-B992-359D-9763BAB79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id="{3F466F91-DF38-1BFC-605B-347645F997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51" y="0"/>
            <a:ext cx="12191999" cy="6858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CDA3B02A-6614-92D6-0494-F1A329CCB96F}"/>
              </a:ext>
            </a:extLst>
          </p:cNvPr>
          <p:cNvSpPr/>
          <p:nvPr/>
        </p:nvSpPr>
        <p:spPr>
          <a:xfrm>
            <a:off x="9158966" y="1941676"/>
            <a:ext cx="1044545" cy="1758038"/>
          </a:xfrm>
          <a:prstGeom prst="roundRect">
            <a:avLst>
              <a:gd name="adj" fmla="val 8333"/>
            </a:avLst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93FB337-63D7-E471-DCE4-9AAB345A61CB}"/>
              </a:ext>
            </a:extLst>
          </p:cNvPr>
          <p:cNvSpPr/>
          <p:nvPr/>
        </p:nvSpPr>
        <p:spPr>
          <a:xfrm>
            <a:off x="9127336" y="1675104"/>
            <a:ext cx="1083786" cy="317796"/>
          </a:xfrm>
          <a:prstGeom prst="roundRect">
            <a:avLst>
              <a:gd name="adj" fmla="val 2538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5C0CED2-4BEF-2D88-DCE6-D66196E16AA5}"/>
              </a:ext>
            </a:extLst>
          </p:cNvPr>
          <p:cNvSpPr/>
          <p:nvPr/>
        </p:nvSpPr>
        <p:spPr>
          <a:xfrm>
            <a:off x="0" y="0"/>
            <a:ext cx="3694922" cy="6858000"/>
          </a:xfrm>
          <a:prstGeom prst="rect">
            <a:avLst/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B63D51B5-5E64-FAE5-8087-15757690D548}"/>
              </a:ext>
            </a:extLst>
          </p:cNvPr>
          <p:cNvSpPr txBox="1"/>
          <p:nvPr/>
        </p:nvSpPr>
        <p:spPr>
          <a:xfrm>
            <a:off x="299646" y="2046658"/>
            <a:ext cx="3395276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Planos de precificação</a:t>
            </a:r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7D4B46D9-DF6C-8CFF-ECA3-2CF6D70BB847}"/>
              </a:ext>
            </a:extLst>
          </p:cNvPr>
          <p:cNvSpPr txBox="1"/>
          <p:nvPr/>
        </p:nvSpPr>
        <p:spPr>
          <a:xfrm>
            <a:off x="299646" y="790834"/>
            <a:ext cx="2527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03.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A34E35A-E297-4F63-8D3C-E30EA2FF49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62" t="27891" r="64107" b="65259"/>
          <a:stretch/>
        </p:blipFill>
        <p:spPr>
          <a:xfrm>
            <a:off x="299646" y="1446246"/>
            <a:ext cx="3100517" cy="469780"/>
          </a:xfrm>
          <a:prstGeom prst="rect">
            <a:avLst/>
          </a:prstGeom>
        </p:spPr>
      </p:pic>
      <p:pic>
        <p:nvPicPr>
          <p:cNvPr id="18" name="object 4">
            <a:extLst>
              <a:ext uri="{FF2B5EF4-FFF2-40B4-BE49-F238E27FC236}">
                <a16:creationId xmlns:a16="http://schemas.microsoft.com/office/drawing/2014/main" id="{A307CDFE-05C0-3E83-84A0-50EF2BF55F05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pSp>
        <p:nvGrpSpPr>
          <p:cNvPr id="19" name="Agrupar 18">
            <a:extLst>
              <a:ext uri="{FF2B5EF4-FFF2-40B4-BE49-F238E27FC236}">
                <a16:creationId xmlns:a16="http://schemas.microsoft.com/office/drawing/2014/main" id="{A5448D22-0406-431F-1A6D-746979D4EF16}"/>
              </a:ext>
            </a:extLst>
          </p:cNvPr>
          <p:cNvGrpSpPr/>
          <p:nvPr/>
        </p:nvGrpSpPr>
        <p:grpSpPr>
          <a:xfrm>
            <a:off x="380190" y="4621801"/>
            <a:ext cx="1609171" cy="3159983"/>
            <a:chOff x="9778482" y="4232979"/>
            <a:chExt cx="1609171" cy="3159983"/>
          </a:xfrm>
        </p:grpSpPr>
        <p:pic>
          <p:nvPicPr>
            <p:cNvPr id="20" name="Gráfico 2">
              <a:extLst>
                <a:ext uri="{FF2B5EF4-FFF2-40B4-BE49-F238E27FC236}">
                  <a16:creationId xmlns:a16="http://schemas.microsoft.com/office/drawing/2014/main" id="{DD38B215-9305-8055-B049-17A5D3D83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22" name="Gráfico 2">
              <a:extLst>
                <a:ext uri="{FF2B5EF4-FFF2-40B4-BE49-F238E27FC236}">
                  <a16:creationId xmlns:a16="http://schemas.microsoft.com/office/drawing/2014/main" id="{BEA9F555-697F-BE5D-0237-42772DB4D7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EA896149-EDBE-06E8-78A8-FFE7365AA241}"/>
              </a:ext>
            </a:extLst>
          </p:cNvPr>
          <p:cNvSpPr/>
          <p:nvPr/>
        </p:nvSpPr>
        <p:spPr>
          <a:xfrm>
            <a:off x="4391207" y="943585"/>
            <a:ext cx="2190612" cy="559268"/>
          </a:xfrm>
          <a:prstGeom prst="roundRect">
            <a:avLst>
              <a:gd name="adj" fmla="val 50000"/>
            </a:avLst>
          </a:prstGeom>
          <a:noFill/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PLANO START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graphicFrame>
        <p:nvGraphicFramePr>
          <p:cNvPr id="8" name="Tabela 8">
            <a:extLst>
              <a:ext uri="{FF2B5EF4-FFF2-40B4-BE49-F238E27FC236}">
                <a16:creationId xmlns:a16="http://schemas.microsoft.com/office/drawing/2014/main" id="{3042FC12-30A2-1DB3-1377-217ACD220A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525167"/>
              </p:ext>
            </p:extLst>
          </p:nvPr>
        </p:nvGraphicFramePr>
        <p:xfrm>
          <a:off x="4360752" y="1682435"/>
          <a:ext cx="5837595" cy="2123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0468">
                  <a:extLst>
                    <a:ext uri="{9D8B030D-6E8A-4147-A177-3AD203B41FA5}">
                      <a16:colId xmlns:a16="http://schemas.microsoft.com/office/drawing/2014/main" val="3774540018"/>
                    </a:ext>
                  </a:extLst>
                </a:gridCol>
                <a:gridCol w="1226735">
                  <a:extLst>
                    <a:ext uri="{9D8B030D-6E8A-4147-A177-3AD203B41FA5}">
                      <a16:colId xmlns:a16="http://schemas.microsoft.com/office/drawing/2014/main" val="724829615"/>
                    </a:ext>
                  </a:extLst>
                </a:gridCol>
                <a:gridCol w="1584356">
                  <a:extLst>
                    <a:ext uri="{9D8B030D-6E8A-4147-A177-3AD203B41FA5}">
                      <a16:colId xmlns:a16="http://schemas.microsoft.com/office/drawing/2014/main" val="3337045976"/>
                    </a:ext>
                  </a:extLst>
                </a:gridCol>
                <a:gridCol w="1187509">
                  <a:extLst>
                    <a:ext uri="{9D8B030D-6E8A-4147-A177-3AD203B41FA5}">
                      <a16:colId xmlns:a16="http://schemas.microsoft.com/office/drawing/2014/main" val="4214579384"/>
                    </a:ext>
                  </a:extLst>
                </a:gridCol>
                <a:gridCol w="1018527">
                  <a:extLst>
                    <a:ext uri="{9D8B030D-6E8A-4147-A177-3AD203B41FA5}">
                      <a16:colId xmlns:a16="http://schemas.microsoft.com/office/drawing/2014/main" val="2344472682"/>
                    </a:ext>
                  </a:extLst>
                </a:gridCol>
              </a:tblGrid>
              <a:tr h="240482"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Código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Item Fiscal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Produto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Tipo</a:t>
                      </a:r>
                    </a:p>
                  </a:txBody>
                  <a:tcPr anchor="ctr">
                    <a:lnB w="12700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solidFill>
                            <a:srgbClr val="401E5A"/>
                          </a:solidFill>
                          <a:latin typeface="Roboto"/>
                          <a:ea typeface="Roboto"/>
                          <a:cs typeface="Roboto"/>
                        </a:rPr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8108219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02.03.1888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SER-NEEMO-GARC-INST SETUP DELIVERY APP START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SETUP DELIVERY APP START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Setup</a:t>
                      </a:r>
                    </a:p>
                  </a:txBody>
                  <a:tcPr anchor="ctr">
                    <a:lnT w="12700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489,00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4176474"/>
                  </a:ext>
                </a:extLst>
              </a:tr>
              <a:tr h="272791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03.05.0744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MAN-NEEMO-LIC MENSAL DELIVERY APP START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 DELIVERY APP START</a:t>
                      </a:r>
                    </a:p>
                    <a:p>
                      <a:pPr lvl="0" algn="ctr">
                        <a:buNone/>
                      </a:pPr>
                      <a:endParaRPr lang="pt-BR" sz="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R$18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9,00 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616890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02.08.1110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SER-NEEMO-IMPL DELIVERY APP START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IMPLANTAÇÃO DELIVERY APP START</a:t>
                      </a:r>
                    </a:p>
                    <a:p>
                      <a:pPr lvl="0" algn="ctr">
                        <a:buNone/>
                      </a:pPr>
                      <a:endParaRPr lang="pt-BR" sz="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Serviço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R$48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</a:t>
                      </a:r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7124592"/>
                  </a:ext>
                </a:extLst>
              </a:tr>
              <a:tr h="50011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03.01.2962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MAN-NEEMO-GARC-LIC MENSAL DELIVERY APP PIX ONLINE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 DELIVERY APP PIX ONLINE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R$ 0,25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44139"/>
                  </a:ext>
                </a:extLst>
              </a:tr>
            </a:tbl>
          </a:graphicData>
        </a:graphic>
      </p:graphicFrame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90AAF911-6541-AC14-2B35-7A8281245E70}"/>
              </a:ext>
            </a:extLst>
          </p:cNvPr>
          <p:cNvSpPr/>
          <p:nvPr/>
        </p:nvSpPr>
        <p:spPr>
          <a:xfrm>
            <a:off x="436263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R$489,00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D79370A1-373B-7BF5-09E2-7504D0899B95}"/>
              </a:ext>
            </a:extLst>
          </p:cNvPr>
          <p:cNvSpPr/>
          <p:nvPr/>
        </p:nvSpPr>
        <p:spPr>
          <a:xfrm>
            <a:off x="436263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SERVIÇOS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3B984779-CA6A-0635-855A-3F98F145F1D3}"/>
              </a:ext>
            </a:extLst>
          </p:cNvPr>
          <p:cNvSpPr/>
          <p:nvPr/>
        </p:nvSpPr>
        <p:spPr>
          <a:xfrm>
            <a:off x="617801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R$489,00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A0FB6A28-44A5-4CB8-C942-C9099A20D431}"/>
              </a:ext>
            </a:extLst>
          </p:cNvPr>
          <p:cNvSpPr/>
          <p:nvPr/>
        </p:nvSpPr>
        <p:spPr>
          <a:xfrm>
            <a:off x="617801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IMPLANTAÇÃO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369A59B0-25A6-E36C-4643-74655FF4FB92}"/>
              </a:ext>
            </a:extLst>
          </p:cNvPr>
          <p:cNvSpPr/>
          <p:nvPr/>
        </p:nvSpPr>
        <p:spPr>
          <a:xfrm>
            <a:off x="799339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R$189,00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2760924C-8DEF-7161-1EE9-773D6C9A18F6}"/>
              </a:ext>
            </a:extLst>
          </p:cNvPr>
          <p:cNvSpPr/>
          <p:nvPr/>
        </p:nvSpPr>
        <p:spPr>
          <a:xfrm>
            <a:off x="799339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MENSAL</a:t>
            </a:r>
          </a:p>
        </p:txBody>
      </p:sp>
      <p:sp>
        <p:nvSpPr>
          <p:cNvPr id="26" name="CaixaDeTexto 41">
            <a:extLst>
              <a:ext uri="{FF2B5EF4-FFF2-40B4-BE49-F238E27FC236}">
                <a16:creationId xmlns:a16="http://schemas.microsoft.com/office/drawing/2014/main" id="{63393571-5838-823D-7E75-2F486BF5E7DB}"/>
              </a:ext>
            </a:extLst>
          </p:cNvPr>
          <p:cNvSpPr txBox="1"/>
          <p:nvPr/>
        </p:nvSpPr>
        <p:spPr>
          <a:xfrm>
            <a:off x="8152205" y="105890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 Processo Comercial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•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Julho/2023 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   6</a:t>
            </a:r>
            <a:endParaRPr kumimoji="0" lang="pt-BR" sz="10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87437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5706B6-EC14-96DD-2D9C-5BB9EFAB7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id="{365A12CA-B890-2BE8-7A8A-FD63B9DEC3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51" y="0"/>
            <a:ext cx="12191999" cy="6858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4FBAA751-9C59-45B2-A0AE-0FCC44681126}"/>
              </a:ext>
            </a:extLst>
          </p:cNvPr>
          <p:cNvSpPr/>
          <p:nvPr/>
        </p:nvSpPr>
        <p:spPr>
          <a:xfrm>
            <a:off x="9158966" y="1941676"/>
            <a:ext cx="1044545" cy="1758038"/>
          </a:xfrm>
          <a:prstGeom prst="roundRect">
            <a:avLst>
              <a:gd name="adj" fmla="val 8333"/>
            </a:avLst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4AEE8B2B-D6E3-1130-9F52-EB4EA532D617}"/>
              </a:ext>
            </a:extLst>
          </p:cNvPr>
          <p:cNvSpPr/>
          <p:nvPr/>
        </p:nvSpPr>
        <p:spPr>
          <a:xfrm>
            <a:off x="9127336" y="1675104"/>
            <a:ext cx="1083786" cy="317796"/>
          </a:xfrm>
          <a:prstGeom prst="roundRect">
            <a:avLst>
              <a:gd name="adj" fmla="val 2538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6C5AE2B5-1BE8-3A6F-2B1F-74A3FE7B6D41}"/>
              </a:ext>
            </a:extLst>
          </p:cNvPr>
          <p:cNvSpPr/>
          <p:nvPr/>
        </p:nvSpPr>
        <p:spPr>
          <a:xfrm>
            <a:off x="0" y="0"/>
            <a:ext cx="3694922" cy="6858000"/>
          </a:xfrm>
          <a:prstGeom prst="rect">
            <a:avLst/>
          </a:prstGeom>
          <a:solidFill>
            <a:srgbClr val="401E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41">
            <a:extLst>
              <a:ext uri="{FF2B5EF4-FFF2-40B4-BE49-F238E27FC236}">
                <a16:creationId xmlns:a16="http://schemas.microsoft.com/office/drawing/2014/main" id="{6B42B132-6A1D-D7FE-5AEC-EC59C428C056}"/>
              </a:ext>
            </a:extLst>
          </p:cNvPr>
          <p:cNvSpPr txBox="1"/>
          <p:nvPr/>
        </p:nvSpPr>
        <p:spPr>
          <a:xfrm>
            <a:off x="299646" y="2046658"/>
            <a:ext cx="3395276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Planos de precificação</a:t>
            </a:r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F77B91D3-A178-73DF-EA95-129942FE7BAF}"/>
              </a:ext>
            </a:extLst>
          </p:cNvPr>
          <p:cNvSpPr txBox="1"/>
          <p:nvPr/>
        </p:nvSpPr>
        <p:spPr>
          <a:xfrm>
            <a:off x="299646" y="790834"/>
            <a:ext cx="2527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03.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E23B45E-D271-ED81-A08B-2CA1D383B8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62" t="27891" r="64107" b="65259"/>
          <a:stretch/>
        </p:blipFill>
        <p:spPr>
          <a:xfrm>
            <a:off x="299646" y="1446246"/>
            <a:ext cx="3100517" cy="469780"/>
          </a:xfrm>
          <a:prstGeom prst="rect">
            <a:avLst/>
          </a:prstGeom>
        </p:spPr>
      </p:pic>
      <p:pic>
        <p:nvPicPr>
          <p:cNvPr id="18" name="object 4">
            <a:extLst>
              <a:ext uri="{FF2B5EF4-FFF2-40B4-BE49-F238E27FC236}">
                <a16:creationId xmlns:a16="http://schemas.microsoft.com/office/drawing/2014/main" id="{82E7C507-9623-7ADE-1290-9FA529CF962F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pSp>
        <p:nvGrpSpPr>
          <p:cNvPr id="19" name="Agrupar 18">
            <a:extLst>
              <a:ext uri="{FF2B5EF4-FFF2-40B4-BE49-F238E27FC236}">
                <a16:creationId xmlns:a16="http://schemas.microsoft.com/office/drawing/2014/main" id="{A3492BBF-1BF4-9803-2E50-62F7FBFACD23}"/>
              </a:ext>
            </a:extLst>
          </p:cNvPr>
          <p:cNvGrpSpPr/>
          <p:nvPr/>
        </p:nvGrpSpPr>
        <p:grpSpPr>
          <a:xfrm>
            <a:off x="380190" y="4621801"/>
            <a:ext cx="1609171" cy="3159983"/>
            <a:chOff x="9778482" y="4232979"/>
            <a:chExt cx="1609171" cy="3159983"/>
          </a:xfrm>
        </p:grpSpPr>
        <p:pic>
          <p:nvPicPr>
            <p:cNvPr id="20" name="Gráfico 2">
              <a:extLst>
                <a:ext uri="{FF2B5EF4-FFF2-40B4-BE49-F238E27FC236}">
                  <a16:creationId xmlns:a16="http://schemas.microsoft.com/office/drawing/2014/main" id="{3239C28A-3925-E08D-17A6-DD390A729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4232979"/>
              <a:ext cx="1609171" cy="1603319"/>
            </a:xfrm>
            <a:prstGeom prst="rect">
              <a:avLst/>
            </a:prstGeom>
          </p:spPr>
        </p:pic>
        <p:pic>
          <p:nvPicPr>
            <p:cNvPr id="22" name="Gráfico 2">
              <a:extLst>
                <a:ext uri="{FF2B5EF4-FFF2-40B4-BE49-F238E27FC236}">
                  <a16:creationId xmlns:a16="http://schemas.microsoft.com/office/drawing/2014/main" id="{7AC0452A-DAC3-AF71-14BC-E46E2E524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78482" y="5789643"/>
              <a:ext cx="1609171" cy="1603319"/>
            </a:xfrm>
            <a:prstGeom prst="rect">
              <a:avLst/>
            </a:prstGeom>
          </p:spPr>
        </p:pic>
      </p:grp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C320B6C0-A7C2-3904-D9CE-A87DEAEAD2EB}"/>
              </a:ext>
            </a:extLst>
          </p:cNvPr>
          <p:cNvSpPr/>
          <p:nvPr/>
        </p:nvSpPr>
        <p:spPr>
          <a:xfrm>
            <a:off x="4391207" y="943585"/>
            <a:ext cx="2190612" cy="559268"/>
          </a:xfrm>
          <a:prstGeom prst="roundRect">
            <a:avLst>
              <a:gd name="adj" fmla="val 50000"/>
            </a:avLst>
          </a:prstGeom>
          <a:noFill/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PLANO PRO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graphicFrame>
        <p:nvGraphicFramePr>
          <p:cNvPr id="8" name="Tabela 8">
            <a:extLst>
              <a:ext uri="{FF2B5EF4-FFF2-40B4-BE49-F238E27FC236}">
                <a16:creationId xmlns:a16="http://schemas.microsoft.com/office/drawing/2014/main" id="{A0E7EEA7-5E0C-288D-37F2-732D618C02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826684"/>
              </p:ext>
            </p:extLst>
          </p:nvPr>
        </p:nvGraphicFramePr>
        <p:xfrm>
          <a:off x="4360752" y="1682435"/>
          <a:ext cx="5837595" cy="2123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0468">
                  <a:extLst>
                    <a:ext uri="{9D8B030D-6E8A-4147-A177-3AD203B41FA5}">
                      <a16:colId xmlns:a16="http://schemas.microsoft.com/office/drawing/2014/main" val="3774540018"/>
                    </a:ext>
                  </a:extLst>
                </a:gridCol>
                <a:gridCol w="1226735">
                  <a:extLst>
                    <a:ext uri="{9D8B030D-6E8A-4147-A177-3AD203B41FA5}">
                      <a16:colId xmlns:a16="http://schemas.microsoft.com/office/drawing/2014/main" val="724829615"/>
                    </a:ext>
                  </a:extLst>
                </a:gridCol>
                <a:gridCol w="1584356">
                  <a:extLst>
                    <a:ext uri="{9D8B030D-6E8A-4147-A177-3AD203B41FA5}">
                      <a16:colId xmlns:a16="http://schemas.microsoft.com/office/drawing/2014/main" val="3337045976"/>
                    </a:ext>
                  </a:extLst>
                </a:gridCol>
                <a:gridCol w="1187509">
                  <a:extLst>
                    <a:ext uri="{9D8B030D-6E8A-4147-A177-3AD203B41FA5}">
                      <a16:colId xmlns:a16="http://schemas.microsoft.com/office/drawing/2014/main" val="4214579384"/>
                    </a:ext>
                  </a:extLst>
                </a:gridCol>
                <a:gridCol w="1018527">
                  <a:extLst>
                    <a:ext uri="{9D8B030D-6E8A-4147-A177-3AD203B41FA5}">
                      <a16:colId xmlns:a16="http://schemas.microsoft.com/office/drawing/2014/main" val="2344472682"/>
                    </a:ext>
                  </a:extLst>
                </a:gridCol>
              </a:tblGrid>
              <a:tr h="240482"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Código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Item Fiscal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Produto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050" b="1">
                          <a:latin typeface="Roboto"/>
                          <a:ea typeface="Roboto"/>
                          <a:cs typeface="Roboto"/>
                        </a:rPr>
                        <a:t>Tipo</a:t>
                      </a:r>
                    </a:p>
                  </a:txBody>
                  <a:tcPr anchor="ctr">
                    <a:lnB w="12700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1">
                          <a:solidFill>
                            <a:srgbClr val="401E5A"/>
                          </a:solidFill>
                          <a:latin typeface="Roboto"/>
                          <a:ea typeface="Roboto"/>
                          <a:cs typeface="Roboto"/>
                        </a:rPr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8108219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02.03.1889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SER-NEEMO-GARC-INST SETUP DELIVERY APP PRO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SETUP DELIVERY APP PRO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Setup</a:t>
                      </a:r>
                    </a:p>
                  </a:txBody>
                  <a:tcPr anchor="ctr">
                    <a:lnT w="12700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R$5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89,00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4176474"/>
                  </a:ext>
                </a:extLst>
              </a:tr>
              <a:tr h="272791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03.05.0745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MAN-NEEMO-LIC MENSAL DELIVERY APP PRO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</a:rPr>
                        <a:t>LICENÇA MENSAL DELIVERY APP PRO</a:t>
                      </a:r>
                      <a:endParaRPr lang="pt-BR"/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R$28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9,00 </a:t>
                      </a:r>
                      <a:endParaRPr lang="pt-BR" sz="8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616890"/>
                  </a:ext>
                </a:extLst>
              </a:tr>
              <a:tr h="3712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02.08.1111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SER-NEEMO-IMPL DELIVERY APP PRO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IMPLANTAÇÃO DELIVERY APP PRO</a:t>
                      </a:r>
                    </a:p>
                    <a:p>
                      <a:pPr lvl="0" algn="ctr">
                        <a:buNone/>
                      </a:pPr>
                      <a:endParaRPr lang="pt-BR" sz="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Serviço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lnB w="3174">
                      <a:solidFill>
                        <a:schemeClr val="tx1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R$58</a:t>
                      </a: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9,00</a:t>
                      </a:r>
                      <a:r>
                        <a:rPr lang="pt-BR" sz="800" b="1">
                          <a:solidFill>
                            <a:schemeClr val="bg1"/>
                          </a:solidFill>
                        </a:rPr>
                        <a:t>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7124592"/>
                  </a:ext>
                </a:extLst>
              </a:tr>
              <a:tr h="50011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03.01.2962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MAN-NEEMO-GARC-LIC MENSAL DELIVERY APP PIX ONLINE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 DELIVERY APP PIX ONLINE</a:t>
                      </a:r>
                      <a:endParaRPr lang="pt-B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Licença Mensal</a:t>
                      </a:r>
                    </a:p>
                  </a:txBody>
                  <a:tcPr anchor="ctr">
                    <a:lnT w="3174">
                      <a:solidFill>
                        <a:schemeClr val="tx1"/>
                      </a:solidFill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1" kern="120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R$ 0,25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44139"/>
                  </a:ext>
                </a:extLst>
              </a:tr>
            </a:tbl>
          </a:graphicData>
        </a:graphic>
      </p:graphicFrame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1C51AE0B-A56F-FD57-9A90-6E269999B4BD}"/>
              </a:ext>
            </a:extLst>
          </p:cNvPr>
          <p:cNvSpPr/>
          <p:nvPr/>
        </p:nvSpPr>
        <p:spPr>
          <a:xfrm>
            <a:off x="436263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R$589,00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30264157-1FE5-115C-D920-A19C9987212C}"/>
              </a:ext>
            </a:extLst>
          </p:cNvPr>
          <p:cNvSpPr/>
          <p:nvPr/>
        </p:nvSpPr>
        <p:spPr>
          <a:xfrm>
            <a:off x="436263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SERVIÇOS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46084656-4101-A39B-1503-4E6478CF25F6}"/>
              </a:ext>
            </a:extLst>
          </p:cNvPr>
          <p:cNvSpPr/>
          <p:nvPr/>
        </p:nvSpPr>
        <p:spPr>
          <a:xfrm>
            <a:off x="617801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R$589,00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A4E85CCE-629E-0750-53F3-0133DE2972FA}"/>
              </a:ext>
            </a:extLst>
          </p:cNvPr>
          <p:cNvSpPr/>
          <p:nvPr/>
        </p:nvSpPr>
        <p:spPr>
          <a:xfrm>
            <a:off x="617801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IMPLANTAÇÃO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E1052708-5896-17DC-1601-7335B2228CC2}"/>
              </a:ext>
            </a:extLst>
          </p:cNvPr>
          <p:cNvSpPr/>
          <p:nvPr/>
        </p:nvSpPr>
        <p:spPr>
          <a:xfrm>
            <a:off x="7993392" y="4066325"/>
            <a:ext cx="1471208" cy="672444"/>
          </a:xfrm>
          <a:prstGeom prst="roundRect">
            <a:avLst>
              <a:gd name="adj" fmla="val 2227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r>
              <a:rPr lang="pt-BR" sz="2000" b="1">
                <a:solidFill>
                  <a:srgbClr val="401E5A"/>
                </a:solidFill>
                <a:latin typeface="Dosis"/>
              </a:rPr>
              <a:t>R$289,00</a:t>
            </a:r>
            <a:endParaRPr lang="pt-BR" sz="2000" b="1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D15B7092-7045-354C-D0A1-B88686EF4140}"/>
              </a:ext>
            </a:extLst>
          </p:cNvPr>
          <p:cNvSpPr/>
          <p:nvPr/>
        </p:nvSpPr>
        <p:spPr>
          <a:xfrm>
            <a:off x="7993392" y="4066325"/>
            <a:ext cx="1471208" cy="244996"/>
          </a:xfrm>
          <a:prstGeom prst="roundRect">
            <a:avLst>
              <a:gd name="adj" fmla="val 2907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>
                <a:solidFill>
                  <a:schemeClr val="bg1"/>
                </a:solidFill>
                <a:latin typeface="Dosis" pitchFamily="2" charset="0"/>
              </a:rPr>
              <a:t>MENSAL</a:t>
            </a:r>
          </a:p>
        </p:txBody>
      </p:sp>
      <p:sp>
        <p:nvSpPr>
          <p:cNvPr id="26" name="CaixaDeTexto 41">
            <a:extLst>
              <a:ext uri="{FF2B5EF4-FFF2-40B4-BE49-F238E27FC236}">
                <a16:creationId xmlns:a16="http://schemas.microsoft.com/office/drawing/2014/main" id="{F44D445E-EFB1-128B-8CF6-0224CEDC89BE}"/>
              </a:ext>
            </a:extLst>
          </p:cNvPr>
          <p:cNvSpPr txBox="1"/>
          <p:nvPr/>
        </p:nvSpPr>
        <p:spPr>
          <a:xfrm>
            <a:off x="8152205" y="105890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 Processo Comercial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•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Julho/2023   </a:t>
            </a:r>
            <a:r>
              <a:rPr lang="pt-BR" sz="100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   6</a:t>
            </a:r>
            <a:endParaRPr kumimoji="0" lang="pt-BR" sz="100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59265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91440" tIns="45720" rIns="91440" bIns="45720" numCol="2" rtlCol="0" anchor="t">
        <a:spAutoFit/>
      </a:bodyPr>
      <a:lstStyle>
        <a:defPPr marR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400"/>
          </a:spcAft>
          <a:buClrTx/>
          <a:buSzTx/>
          <a:tabLst/>
          <a:defRPr kumimoji="0" sz="1100" b="0" i="0" u="none" strike="noStrike" kern="1200" cap="none" spc="0" normalizeH="0" baseline="0" noProof="0" dirty="0" smtClean="0">
            <a:ln>
              <a:noFill/>
            </a:ln>
            <a:solidFill>
              <a:schemeClr val="tx1">
                <a:lumMod val="65000"/>
                <a:lumOff val="35000"/>
              </a:schemeClr>
            </a:solidFill>
            <a:effectLst/>
            <a:uLnTx/>
            <a:uFillTx/>
            <a:latin typeface="Roboto" panose="02000000000000000000" pitchFamily="2" charset="0"/>
            <a:ea typeface="Roboto" panose="02000000000000000000" pitchFamily="2" charset="0"/>
            <a:cs typeface="Roboto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b27a4f3-b8e3-41eb-9a28-67b045f27c5f" xsi:nil="true"/>
    <lcf76f155ced4ddcb4097134ff3c332f xmlns="a94bb039-aaf1-4f42-9750-6fbf5a77b261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  <SharedWithUsers xmlns="6b27a4f3-b8e3-41eb-9a28-67b045f27c5f">
      <UserInfo>
        <DisplayName/>
        <AccountId xsi:nil="true"/>
        <AccountType/>
      </UserInfo>
    </SharedWithUsers>
    <MediaLengthInSeconds xmlns="a94bb039-aaf1-4f42-9750-6fbf5a77b26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35F4343317B934196E43D238608EDBA" ma:contentTypeVersion="19" ma:contentTypeDescription="Crie um novo documento." ma:contentTypeScope="" ma:versionID="6da2b7a903938dd0f702e15d099a61db">
  <xsd:schema xmlns:xsd="http://www.w3.org/2001/XMLSchema" xmlns:xs="http://www.w3.org/2001/XMLSchema" xmlns:p="http://schemas.microsoft.com/office/2006/metadata/properties" xmlns:ns1="http://schemas.microsoft.com/sharepoint/v3" xmlns:ns2="a94bb039-aaf1-4f42-9750-6fbf5a77b261" xmlns:ns3="6b27a4f3-b8e3-41eb-9a28-67b045f27c5f" targetNamespace="http://schemas.microsoft.com/office/2006/metadata/properties" ma:root="true" ma:fieldsID="da348483fc750bfc71ddf50c73c4f3d4" ns1:_="" ns2:_="" ns3:_="">
    <xsd:import namespace="http://schemas.microsoft.com/sharepoint/v3"/>
    <xsd:import namespace="a94bb039-aaf1-4f42-9750-6fbf5a77b261"/>
    <xsd:import namespace="6b27a4f3-b8e3-41eb-9a28-67b045f27c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Ação de Interface do Usuário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bb039-aaf1-4f42-9750-6fbf5a77b2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27a4f3-b8e3-41eb-9a28-67b045f27c5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6669c7ec-0ff3-492e-b25c-97c84153fbfb}" ma:internalName="TaxCatchAll" ma:showField="CatchAllData" ma:web="6b27a4f3-b8e3-41eb-9a28-67b045f27c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B4655F-857A-4F63-B3FC-2EA94C6FA9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65CC13-A363-4AFC-B624-EE65EB598C06}">
  <ds:schemaRefs>
    <ds:schemaRef ds:uri="21e7fc03-f926-4884-b37f-872e35bdce44"/>
    <ds:schemaRef ds:uri="6b27a4f3-b8e3-41eb-9a28-67b045f27c5f"/>
    <ds:schemaRef ds:uri="a94bb039-aaf1-4f42-9750-6fbf5a77b261"/>
    <ds:schemaRef ds:uri="d7b9ee46-2cb1-459d-8e32-781ec1d0b4f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9A97A5-689D-41D4-B7A0-6ACEDF865FB1}">
  <ds:schemaRefs>
    <ds:schemaRef ds:uri="6b27a4f3-b8e3-41eb-9a28-67b045f27c5f"/>
    <ds:schemaRef ds:uri="a94bb039-aaf1-4f42-9750-6fbf5a77b2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14</Slides>
  <Notes>13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revision>30</cp:revision>
  <dcterms:created xsi:type="dcterms:W3CDTF">2020-06-26T23:06:56Z</dcterms:created>
  <dcterms:modified xsi:type="dcterms:W3CDTF">2024-01-30T18:25:18Z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0x010100C35F4343317B934196E43D238608EDBA</vt:lpwstr>
  </property>
  <property fmtid="{D5CDD505-2E9C-101B-9397-08002B2CF9AE}" pid="3" name="MediaServiceImageTags">
    <vt:lpwstr/>
  </property>
  <property fmtid="{D5CDD505-2E9C-101B-9397-08002B2CF9AE}" pid="4" name="_dlc_DocIdItemGuid">
    <vt:lpwstr>81f2aa09-2ade-4854-8490-a14cecfd1266</vt:lpwstr>
  </property>
  <property fmtid="{D5CDD505-2E9C-101B-9397-08002B2CF9AE}" pid="5" name="Order">
    <vt:r8>202900</vt:r8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_dlc_DocId">
    <vt:lpwstr>PSN2TUNTVENS-1359171007-2029</vt:lpwstr>
  </property>
  <property fmtid="{D5CDD505-2E9C-101B-9397-08002B2CF9AE}" pid="9" name="_SourceUrl">
    <vt:lpwstr/>
  </property>
  <property fmtid="{D5CDD505-2E9C-101B-9397-08002B2CF9AE}" pid="10" name="_SharedFileIndex">
    <vt:lpwstr/>
  </property>
  <property fmtid="{D5CDD505-2E9C-101B-9397-08002B2CF9AE}" pid="11" name="ComplianceAssetId">
    <vt:lpwstr/>
  </property>
  <property fmtid="{D5CDD505-2E9C-101B-9397-08002B2CF9AE}" pid="12" name="TemplateUrl">
    <vt:lpwstr/>
  </property>
  <property fmtid="{D5CDD505-2E9C-101B-9397-08002B2CF9AE}" pid="13" name="_ExtendedDescription">
    <vt:lpwstr/>
  </property>
  <property fmtid="{D5CDD505-2E9C-101B-9397-08002B2CF9AE}" pid="14" name="TriggerFlowInfo">
    <vt:lpwstr/>
  </property>
  <property fmtid="{D5CDD505-2E9C-101B-9397-08002B2CF9AE}" pid="15" name="_dlc_DocIdUrl">
    <vt:lpwstr>https://grupolinx.sharepoint.com/sites/ProductMarketing-Corporativo/_layouts/15/DocIdRedir.aspx?ID=PSN2TUNTVENS-1359171007-2029, PSN2TUNTVENS-1359171007-2029</vt:lpwstr>
  </property>
</Properties>
</file>