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"/>
  </p:notesMasterIdLst>
  <p:sldIdLst>
    <p:sldId id="259" r:id="rId2"/>
    <p:sldId id="454" r:id="rId3"/>
    <p:sldId id="455" r:id="rId4"/>
    <p:sldId id="449" r:id="rId5"/>
  </p:sldIdLst>
  <p:sldSz cx="12192000" cy="6858000"/>
  <p:notesSz cx="6858000" cy="9144000"/>
  <p:embeddedFontLst>
    <p:embeddedFont>
      <p:font typeface="Dosis ExtraBold" pitchFamily="2" charset="0"/>
      <p:bold r:id="rId7"/>
    </p:embeddedFont>
    <p:embeddedFont>
      <p:font typeface="Dosis SemiBold" pitchFamily="2" charset="0"/>
      <p:bold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  <p:embeddedFont>
      <p:font typeface="Segoe UI" panose="020B0502040204020203" pitchFamily="34" charset="0"/>
      <p:regular r:id="rId13"/>
      <p:bold r:id="rId14"/>
      <p:italic r:id="rId15"/>
      <p:boldItalic r:id="rId1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414141"/>
    <a:srgbClr val="280A3C"/>
    <a:srgbClr val="224D52"/>
    <a:srgbClr val="6E4B87"/>
    <a:srgbClr val="63C3D1"/>
    <a:srgbClr val="D9D9D9"/>
    <a:srgbClr val="969696"/>
    <a:srgbClr val="F8F8F8"/>
    <a:srgbClr val="FF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221742-44E6-18FE-5274-AA8922BDC306}" v="944" dt="2024-02-28T12:36:53.271"/>
    <p1510:client id="{DD404BFC-A47A-BD3D-22BD-77455467136D}" v="30" dt="2024-02-28T13:45:50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B106D-5A99-691C-44D3-3DE62571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E03D55-76DF-661E-A26E-1A649B536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CCEBD-A5F5-C0CC-1C6E-0D99F02A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A056D-6947-43E1-2482-DD3BCF93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87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28C57-1F1F-A2AB-CF03-DC165C7ED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6A80E-F39E-503E-5595-190F18140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A0441E-DA5D-84A5-91D9-57FA18C73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D28B4-A77A-06ED-E0D6-FC8210938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716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11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hyperlink" Target="https://www.youtube.com/playlist?list=PLxzoU_Ud-MeIKlImeNOtB1BvlotB-e9V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646A157A-7675-4532-BBEE-63F376D6F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46" y="4802065"/>
            <a:ext cx="2178323" cy="208232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F6CC8AD-2D6B-4A23-A1DC-33D5940D9EC8}"/>
              </a:ext>
            </a:extLst>
          </p:cNvPr>
          <p:cNvSpPr txBox="1"/>
          <p:nvPr/>
        </p:nvSpPr>
        <p:spPr>
          <a:xfrm>
            <a:off x="1261484" y="2320083"/>
            <a:ext cx="56080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t-BR" sz="5000">
                <a:solidFill>
                  <a:schemeClr val="bg1"/>
                </a:solidFill>
                <a:latin typeface="Dosis ExtraBold" pitchFamily="2" charset="0"/>
              </a:rPr>
            </a:br>
            <a:r>
              <a:rPr lang="pt-BR" sz="5400">
                <a:solidFill>
                  <a:srgbClr val="FFB200"/>
                </a:solidFill>
                <a:latin typeface="Dosis ExtraBold" pitchFamily="2" charset="0"/>
              </a:rPr>
              <a:t>News</a:t>
            </a:r>
            <a:endParaRPr lang="pt-BR" sz="500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3" name="Imagem 12" descr="Desenho de uma pessoa&#10;&#10;Descrição gerada automaticamente">
            <a:extLst>
              <a:ext uri="{FF2B5EF4-FFF2-40B4-BE49-F238E27FC236}">
                <a16:creationId xmlns:a16="http://schemas.microsoft.com/office/drawing/2014/main" id="{8F8BC14B-9810-472E-8AB4-086D396F39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825"/>
          <a:stretch/>
        </p:blipFill>
        <p:spPr>
          <a:xfrm>
            <a:off x="6589054" y="1"/>
            <a:ext cx="5608042" cy="6884394"/>
          </a:xfrm>
          <a:prstGeom prst="rect">
            <a:avLst/>
          </a:prstGeom>
        </p:spPr>
      </p:pic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B3DF4267-DF28-4DBE-A048-80E266A20977}"/>
              </a:ext>
            </a:extLst>
          </p:cNvPr>
          <p:cNvCxnSpPr>
            <a:cxnSpLocks/>
          </p:cNvCxnSpPr>
          <p:nvPr/>
        </p:nvCxnSpPr>
        <p:spPr>
          <a:xfrm flipV="1">
            <a:off x="30546" y="5211150"/>
            <a:ext cx="1276973" cy="1264158"/>
          </a:xfrm>
          <a:prstGeom prst="line">
            <a:avLst/>
          </a:prstGeom>
          <a:ln w="6350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 descr="Uma imagem contendo luz&#10;&#10;Descrição gerada automaticamente">
            <a:extLst>
              <a:ext uri="{FF2B5EF4-FFF2-40B4-BE49-F238E27FC236}">
                <a16:creationId xmlns:a16="http://schemas.microsoft.com/office/drawing/2014/main" id="{12B07319-02B9-485B-BF8D-7121DFAB31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647" y="1305040"/>
            <a:ext cx="1581466" cy="946003"/>
          </a:xfrm>
          <a:prstGeom prst="rect">
            <a:avLst/>
          </a:prstGeom>
        </p:spPr>
      </p:pic>
      <p:sp>
        <p:nvSpPr>
          <p:cNvPr id="10" name="Retângulo 28">
            <a:extLst>
              <a:ext uri="{FF2B5EF4-FFF2-40B4-BE49-F238E27FC236}">
                <a16:creationId xmlns:a16="http://schemas.microsoft.com/office/drawing/2014/main" id="{CE6E3A6E-C4F6-331F-1A1F-04028AE53FBA}"/>
              </a:ext>
            </a:extLst>
          </p:cNvPr>
          <p:cNvSpPr/>
          <p:nvPr/>
        </p:nvSpPr>
        <p:spPr>
          <a:xfrm>
            <a:off x="1255843" y="3914107"/>
            <a:ext cx="503807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dirty="0">
                <a:latin typeface="Dosis SemiBold"/>
              </a:rPr>
              <a:t>Conheça nossas novidades lançadas em Fevereiro/2024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A0242E86-7CD4-FFA5-1777-6F0AD4D8D0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519" y="2368597"/>
            <a:ext cx="5447810" cy="628594"/>
          </a:xfrm>
          <a:prstGeom prst="rect">
            <a:avLst/>
          </a:prstGeom>
        </p:spPr>
      </p:pic>
      <p:pic>
        <p:nvPicPr>
          <p:cNvPr id="2" name="Gráfico 8">
            <a:extLst>
              <a:ext uri="{FF2B5EF4-FFF2-40B4-BE49-F238E27FC236}">
                <a16:creationId xmlns:a16="http://schemas.microsoft.com/office/drawing/2014/main" id="{E57C2626-FA3D-2600-C1D6-F03821C293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1843" y="2455764"/>
            <a:ext cx="1755850" cy="44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9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93799-3BA7-FF5A-F7B1-ACEA6A717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8D829085-0DBC-474B-F302-948618B84F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CF87E143-9DD8-CCC3-6A74-E4C806704E53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1110040" y="1449944"/>
            <a:ext cx="9937698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Certificado Digital</a:t>
            </a:r>
          </a:p>
          <a:p>
            <a:pPr marL="285750" indent="-285750">
              <a:buFont typeface="Arial"/>
              <a:buChar char="•"/>
            </a:pPr>
            <a:r>
              <a:rPr lang="pt-BR">
                <a:solidFill>
                  <a:srgbClr val="414141"/>
                </a:solidFill>
                <a:ea typeface="Calibri"/>
                <a:cs typeface="Calibri"/>
              </a:rPr>
              <a:t>Implementada a nova tela de Certificado Digital para possibilitar</a:t>
            </a:r>
            <a:r>
              <a:rPr lang="pt-BR">
                <a:solidFill>
                  <a:srgbClr val="414141"/>
                </a:solidFill>
                <a:ea typeface="+mn-lt"/>
                <a:cs typeface="+mn-lt"/>
              </a:rPr>
              <a:t> a importação do Certificado Digital A1, que será utilizado em emissões de nota no Linx Farma Cloud – PDV.</a:t>
            </a:r>
            <a:r>
              <a:rPr lang="pt-BR">
                <a:solidFill>
                  <a:srgbClr val="414141"/>
                </a:solidFill>
                <a:ea typeface="Calibri"/>
                <a:cs typeface="Calibri"/>
              </a:rPr>
              <a:t> </a:t>
            </a: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39F29A79-C28D-D9C0-7A41-0A03AE2295AA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45D4B5BF-58F2-AB82-83D9-356BDA2D416D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9E91A388-4BBE-7395-6A92-9BCC829C0170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Fiscal</a:t>
            </a:r>
            <a:endParaRPr lang="pt-BR"/>
          </a:p>
        </p:txBody>
      </p:sp>
      <p:pic>
        <p:nvPicPr>
          <p:cNvPr id="3" name="Imagem 2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CA9C852-8877-1395-6E6D-1FAE2A51D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2787988"/>
            <a:ext cx="9517811" cy="3611155"/>
          </a:xfrm>
          <a:prstGeom prst="rect">
            <a:avLst/>
          </a:prstGeom>
        </p:spPr>
      </p:pic>
      <p:pic>
        <p:nvPicPr>
          <p:cNvPr id="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2642" y="5791553"/>
            <a:ext cx="981651" cy="25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2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414CC-C637-D4AE-070A-5748F4C9F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7260997B-081C-A271-F0F9-148BD7EB2E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988F0D5-EBED-5E3C-5995-D2E47F9A6B69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915C820-1C6D-19D1-F651-3F9B1966C1B5}"/>
              </a:ext>
            </a:extLst>
          </p:cNvPr>
          <p:cNvSpPr txBox="1"/>
          <p:nvPr/>
        </p:nvSpPr>
        <p:spPr>
          <a:xfrm>
            <a:off x="1110040" y="1449944"/>
            <a:ext cx="9937698" cy="68326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Cadastro de Produto</a:t>
            </a:r>
            <a:endParaRPr lang="pt-BR">
              <a:solidFill>
                <a:srgbClr val="000000"/>
              </a:solidFill>
              <a:latin typeface="Calibri" panose="020F0502020204030204"/>
              <a:ea typeface="Roboto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>
                <a:solidFill>
                  <a:srgbClr val="414141"/>
                </a:solidFill>
                <a:ea typeface="Roboto"/>
                <a:cs typeface="+mn-lt"/>
              </a:rPr>
              <a:t>Foram realizadas melhorias na tela de</a:t>
            </a:r>
            <a:r>
              <a:rPr lang="pt-BR" b="1">
                <a:solidFill>
                  <a:srgbClr val="414141"/>
                </a:solidFill>
                <a:ea typeface="Roboto"/>
                <a:cs typeface="+mn-lt"/>
              </a:rPr>
              <a:t> Cadastro de Produto</a:t>
            </a:r>
            <a:r>
              <a:rPr lang="pt-BR">
                <a:solidFill>
                  <a:srgbClr val="414141"/>
                </a:solidFill>
                <a:ea typeface="+mn-lt"/>
                <a:cs typeface="+mn-lt"/>
              </a:rPr>
              <a:t>, aonde ao acessar os </a:t>
            </a:r>
            <a:r>
              <a:rPr lang="pt-BR" i="1">
                <a:solidFill>
                  <a:srgbClr val="414141"/>
                </a:solidFill>
                <a:ea typeface="+mn-lt"/>
                <a:cs typeface="+mn-lt"/>
              </a:rPr>
              <a:t>Filtros avançados</a:t>
            </a:r>
            <a:r>
              <a:rPr lang="pt-BR">
                <a:solidFill>
                  <a:srgbClr val="414141"/>
                </a:solidFill>
                <a:ea typeface="+mn-lt"/>
                <a:cs typeface="+mn-lt"/>
              </a:rPr>
              <a:t> na opção </a:t>
            </a:r>
            <a:r>
              <a:rPr lang="pt-BR" i="1">
                <a:solidFill>
                  <a:srgbClr val="414141"/>
                </a:solidFill>
                <a:ea typeface="+mn-lt"/>
                <a:cs typeface="+mn-lt"/>
              </a:rPr>
              <a:t>Filial em conferência em pré-venda e venda </a:t>
            </a:r>
            <a:r>
              <a:rPr lang="pt-BR">
                <a:solidFill>
                  <a:srgbClr val="414141"/>
                </a:solidFill>
                <a:ea typeface="+mn-lt"/>
                <a:cs typeface="+mn-lt"/>
              </a:rPr>
              <a:t>da tela principal, permitirá ao usuário selecionar quais filiais deseja visualizar os produtos que estão configurados para conferir na pré-venda e venda;</a:t>
            </a:r>
            <a:endParaRPr lang="pt-BR">
              <a:solidFill>
                <a:srgbClr val="414141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r>
              <a:rPr lang="pt-BR" sz="2400" b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Movimentação</a:t>
            </a:r>
            <a:endParaRPr lang="pt-BR"/>
          </a:p>
          <a:p>
            <a:pPr marL="285750" indent="-285750">
              <a:buFont typeface="Arial"/>
              <a:buChar char="•"/>
            </a:pPr>
            <a:r>
              <a:rPr lang="pt-BR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Realizadas melhorias para que as telas de</a:t>
            </a:r>
            <a:r>
              <a:rPr lang="pt-BR" b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Devolução de Venda </a:t>
            </a:r>
            <a:r>
              <a:rPr lang="pt-BR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e</a:t>
            </a:r>
            <a:r>
              <a:rPr lang="pt-BR" b="1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 Devolução de Compras </a:t>
            </a:r>
            <a:r>
              <a:rPr lang="pt-BR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exibam as notas emitidas em ordem crescente por data de emissão;</a:t>
            </a:r>
            <a:endParaRPr lang="pt-BR" err="1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r>
              <a:rPr lang="pt-BR" sz="2400" b="1">
                <a:solidFill>
                  <a:srgbClr val="414141"/>
                </a:solidFill>
                <a:latin typeface="Segoe UI"/>
                <a:ea typeface="Roboto"/>
                <a:cs typeface="Segoe UI"/>
              </a:rPr>
              <a:t>Produto</a:t>
            </a:r>
            <a:endParaRPr lang="pt-BR" sz="2400">
              <a:solidFill>
                <a:srgbClr val="414141"/>
              </a:solidFill>
              <a:latin typeface="Segoe UI"/>
              <a:ea typeface="Roboto"/>
              <a:cs typeface="Segoe UI"/>
            </a:endParaRPr>
          </a:p>
          <a:p>
            <a:pPr marL="285750" indent="-285750">
              <a:buFont typeface="Arial,Sans-Serif"/>
              <a:buChar char="•"/>
            </a:pPr>
            <a:r>
              <a:rPr lang="pt-BR">
                <a:solidFill>
                  <a:srgbClr val="414141"/>
                </a:solidFill>
                <a:ea typeface="Roboto"/>
                <a:cs typeface="Calibri"/>
              </a:rPr>
              <a:t>Realizados ajustes na consulta do </a:t>
            </a:r>
            <a:r>
              <a:rPr lang="pt-BR" b="1">
                <a:solidFill>
                  <a:srgbClr val="414141"/>
                </a:solidFill>
                <a:ea typeface="Roboto"/>
                <a:cs typeface="Calibri"/>
              </a:rPr>
              <a:t>Gestor Tributário em Lote</a:t>
            </a:r>
            <a:r>
              <a:rPr lang="pt-BR">
                <a:solidFill>
                  <a:srgbClr val="414141"/>
                </a:solidFill>
                <a:ea typeface="Roboto"/>
                <a:cs typeface="Calibri"/>
              </a:rPr>
              <a:t>, para possibilitar a consulta dos dados tributários de produtos que possuam mais de um código de barras cadastrados, quando um ou mais deles não é um EAN válido;</a:t>
            </a:r>
          </a:p>
          <a:p>
            <a:pPr marL="285750" indent="-285750">
              <a:buFont typeface="Arial,Sans-Serif"/>
              <a:buChar char="•"/>
            </a:pPr>
            <a:endParaRPr lang="pt-BR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r>
              <a:rPr lang="pt-BR" sz="2400" b="1">
                <a:solidFill>
                  <a:srgbClr val="414141"/>
                </a:solidFill>
                <a:latin typeface="Segoe UI"/>
                <a:ea typeface="Roboto"/>
                <a:cs typeface="Segoe UI"/>
              </a:rPr>
              <a:t>SNGPC</a:t>
            </a:r>
          </a:p>
          <a:p>
            <a:pPr marL="285750" indent="-285750">
              <a:buFont typeface="Arial,Sans-Serif"/>
              <a:buChar char="•"/>
            </a:pPr>
            <a:r>
              <a:rPr lang="pt-BR">
                <a:solidFill>
                  <a:srgbClr val="414141"/>
                </a:solidFill>
                <a:ea typeface="Roboto"/>
                <a:cs typeface="Calibri"/>
              </a:rPr>
              <a:t>Foram realizados ajustes na tela de Conferência de Vendas (SNGPC) para que os lançamentos de vendas apareçam corretamente em clientes que possuam mais de uma filial cadastrada no sistema;</a:t>
            </a: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03D30F96-8C01-3C34-BB41-A8B8D32FE54F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91" y="6026264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CE51ABFF-0A86-FDE4-4E1C-661D3CF20440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48092AF-2E50-5ACD-5F12-371C22E46F38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Ajustes e Melhorias</a:t>
            </a:r>
            <a:endParaRPr lang="pt-BR">
              <a:solidFill>
                <a:schemeClr val="bg1"/>
              </a:solidFill>
              <a:cs typeface="Calibri"/>
            </a:endParaRP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4A44A48D-A1D2-5545-F481-08D6410A0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133" y="5892194"/>
            <a:ext cx="981651" cy="25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6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46092C81-97CB-421C-AFCF-C9049414F5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63A0-4B86-464D-8726-4606D6B4D0BC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37D09F-8AAE-4081-9D7D-D63E23B87DC0}"/>
              </a:ext>
            </a:extLst>
          </p:cNvPr>
          <p:cNvSpPr txBox="1"/>
          <p:nvPr/>
        </p:nvSpPr>
        <p:spPr>
          <a:xfrm>
            <a:off x="1110040" y="1449944"/>
            <a:ext cx="947066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>
                <a:solidFill>
                  <a:srgbClr val="414141"/>
                </a:solidFill>
                <a:latin typeface="Roboto"/>
                <a:ea typeface="Roboto"/>
                <a:cs typeface="Roboto"/>
              </a:rPr>
              <a:t>Não esqueça de acompanhar a nossa playlist no canal no #DicaLinx, para ficar por dentro de nossas novidades.</a:t>
            </a:r>
            <a:endParaRPr lang="pt-BR"/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r>
              <a:rPr lang="pt-BR" b="1">
                <a:solidFill>
                  <a:srgbClr val="414141"/>
                </a:solidFill>
                <a:latin typeface="Roboto"/>
                <a:ea typeface="Roboto"/>
                <a:cs typeface="Roboto"/>
                <a:hlinkClick r:id="rId4"/>
              </a:rPr>
              <a:t>#DicaLinx – Linx Farma Cloud</a:t>
            </a: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F49D9940-B533-494B-83C1-86BDDAA22BB5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2C8B68F-03A9-38A7-C80A-AB2ABD0B066A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E9686A60-E2BE-A20A-025B-9DD5942C8DEE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#DicaLinx</a:t>
            </a: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91AA1D17-C82B-366F-36F3-7B719BF4AD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5133" y="5805930"/>
            <a:ext cx="981651" cy="25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3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3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18</cp:revision>
  <dcterms:created xsi:type="dcterms:W3CDTF">2020-06-26T23:06:56Z</dcterms:created>
  <dcterms:modified xsi:type="dcterms:W3CDTF">2024-02-28T16:35:41Z</dcterms:modified>
</cp:coreProperties>
</file>