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8"/>
  </p:notesMasterIdLst>
  <p:sldIdLst>
    <p:sldId id="259" r:id="rId2"/>
    <p:sldId id="454" r:id="rId3"/>
    <p:sldId id="456" r:id="rId4"/>
    <p:sldId id="457" r:id="rId5"/>
    <p:sldId id="455" r:id="rId6"/>
    <p:sldId id="449" r:id="rId7"/>
  </p:sldIdLst>
  <p:sldSz cx="12192000" cy="6858000"/>
  <p:notesSz cx="6858000" cy="9144000"/>
  <p:embeddedFontLst>
    <p:embeddedFont>
      <p:font typeface="Dosis ExtraBold" pitchFamily="2" charset="0"/>
      <p:bold r:id="rId9"/>
    </p:embeddedFont>
    <p:embeddedFont>
      <p:font typeface="Dosis Medium" pitchFamily="2" charset="0"/>
      <p:regular r:id="rId10"/>
    </p:embeddedFont>
    <p:embeddedFont>
      <p:font typeface="Dosis SemiBold" pitchFamily="2" charset="0"/>
      <p:bold r:id="rId11"/>
    </p:embeddedFont>
    <p:embeddedFont>
      <p:font typeface="Roboto" panose="02000000000000000000" pitchFamily="2" charset="0"/>
      <p:regular r:id="rId12"/>
      <p:bold r:id="rId13"/>
      <p:italic r:id="rId14"/>
      <p:boldItalic r:id="rId15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004B"/>
    <a:srgbClr val="6E4B87"/>
    <a:srgbClr val="F5F5F5"/>
    <a:srgbClr val="414141"/>
    <a:srgbClr val="280A3C"/>
    <a:srgbClr val="224D52"/>
    <a:srgbClr val="63C3D1"/>
    <a:srgbClr val="D9D9D9"/>
    <a:srgbClr val="96969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57CF71-155D-3FB0-DE14-3F624390AB13}" v="361" dt="2024-04-30T13:44:26.225"/>
    <p1510:client id="{6086DE69-086F-14AB-3A2B-6BE0CACDDEBC}" v="419" dt="2024-04-29T17:35:23.5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B106D-5A99-691C-44D3-3DE62571F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E03D55-76DF-661E-A26E-1A649B536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CCEBD-A5F5-C0CC-1C6E-0D99F02A2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A056D-6947-43E1-2482-DD3BCF93C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5878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B106D-5A99-691C-44D3-3DE62571F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E03D55-76DF-661E-A26E-1A649B536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CCEBD-A5F5-C0CC-1C6E-0D99F02A2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A056D-6947-43E1-2482-DD3BCF93C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334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B106D-5A99-691C-44D3-3DE62571F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E03D55-76DF-661E-A26E-1A649B536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CCEBD-A5F5-C0CC-1C6E-0D99F02A2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A056D-6947-43E1-2482-DD3BCF93C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4549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28C57-1F1F-A2AB-CF03-DC165C7ED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6A80E-F39E-503E-5595-190F18140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A0441E-DA5D-84A5-91D9-57FA18C73B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D28B4-A77A-06ED-E0D6-FC8210938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7161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112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EjEwGw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MgazH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qBGzH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1PBVG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s://share.linx.com.br/x/m8OBGw" TargetMode="External"/><Relationship Id="rId5" Type="http://schemas.openxmlformats.org/officeDocument/2006/relationships/image" Target="../media/image8.png"/><Relationship Id="rId10" Type="http://schemas.openxmlformats.org/officeDocument/2006/relationships/hyperlink" Target="https://share.linx.com.br/x/EjEwGw" TargetMode="External"/><Relationship Id="rId4" Type="http://schemas.openxmlformats.org/officeDocument/2006/relationships/hyperlink" Target="https://www.youtube.com/playlist?list=PLxzoU_Ud-MeJVX0QqR4PgPfWMMQWcKefA" TargetMode="External"/><Relationship Id="rId9" Type="http://schemas.openxmlformats.org/officeDocument/2006/relationships/hyperlink" Target="https://share.linx.com.br/x/ijQa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646A157A-7675-4532-BBEE-63F376D6FD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46" y="4802065"/>
            <a:ext cx="2178323" cy="208232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F6CC8AD-2D6B-4A23-A1DC-33D5940D9EC8}"/>
              </a:ext>
            </a:extLst>
          </p:cNvPr>
          <p:cNvSpPr txBox="1"/>
          <p:nvPr/>
        </p:nvSpPr>
        <p:spPr>
          <a:xfrm>
            <a:off x="1261484" y="2320083"/>
            <a:ext cx="56080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t-BR" sz="5000">
                <a:solidFill>
                  <a:schemeClr val="bg1"/>
                </a:solidFill>
                <a:latin typeface="Dosis ExtraBold" pitchFamily="2" charset="0"/>
              </a:rPr>
            </a:br>
            <a:r>
              <a:rPr lang="pt-BR" sz="5400">
                <a:solidFill>
                  <a:srgbClr val="FFB200"/>
                </a:solidFill>
                <a:latin typeface="Dosis ExtraBold" pitchFamily="2" charset="0"/>
              </a:rPr>
              <a:t>News</a:t>
            </a:r>
            <a:endParaRPr lang="pt-BR" sz="500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3" name="Imagem 12" descr="Desenho de uma pessoa&#10;&#10;Descrição gerada automaticamente">
            <a:extLst>
              <a:ext uri="{FF2B5EF4-FFF2-40B4-BE49-F238E27FC236}">
                <a16:creationId xmlns:a16="http://schemas.microsoft.com/office/drawing/2014/main" id="{8F8BC14B-9810-472E-8AB4-086D396F39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825"/>
          <a:stretch/>
        </p:blipFill>
        <p:spPr>
          <a:xfrm>
            <a:off x="6589054" y="1"/>
            <a:ext cx="5608042" cy="6884394"/>
          </a:xfrm>
          <a:prstGeom prst="rect">
            <a:avLst/>
          </a:prstGeom>
          <a:ln>
            <a:noFill/>
          </a:ln>
        </p:spPr>
      </p:pic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B3DF4267-DF28-4DBE-A048-80E266A20977}"/>
              </a:ext>
            </a:extLst>
          </p:cNvPr>
          <p:cNvCxnSpPr>
            <a:cxnSpLocks/>
          </p:cNvCxnSpPr>
          <p:nvPr/>
        </p:nvCxnSpPr>
        <p:spPr>
          <a:xfrm flipV="1">
            <a:off x="30546" y="5211150"/>
            <a:ext cx="1276973" cy="1264158"/>
          </a:xfrm>
          <a:prstGeom prst="line">
            <a:avLst/>
          </a:prstGeom>
          <a:ln w="6350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 descr="Uma imagem contendo luz&#10;&#10;Descrição gerada automaticamente">
            <a:extLst>
              <a:ext uri="{FF2B5EF4-FFF2-40B4-BE49-F238E27FC236}">
                <a16:creationId xmlns:a16="http://schemas.microsoft.com/office/drawing/2014/main" id="{12B07319-02B9-485B-BF8D-7121DFAB31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647" y="1305040"/>
            <a:ext cx="1581466" cy="946003"/>
          </a:xfrm>
          <a:prstGeom prst="rect">
            <a:avLst/>
          </a:prstGeom>
        </p:spPr>
      </p:pic>
      <p:sp>
        <p:nvSpPr>
          <p:cNvPr id="10" name="Retângulo 28">
            <a:extLst>
              <a:ext uri="{FF2B5EF4-FFF2-40B4-BE49-F238E27FC236}">
                <a16:creationId xmlns:a16="http://schemas.microsoft.com/office/drawing/2014/main" id="{CE6E3A6E-C4F6-331F-1A1F-04028AE53FBA}"/>
              </a:ext>
            </a:extLst>
          </p:cNvPr>
          <p:cNvSpPr/>
          <p:nvPr/>
        </p:nvSpPr>
        <p:spPr>
          <a:xfrm>
            <a:off x="1255843" y="3914107"/>
            <a:ext cx="503807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dirty="0">
                <a:latin typeface="Dosis SemiBold"/>
              </a:rPr>
              <a:t>Conheça nossas novidades lançadas em Abril/2024</a:t>
            </a:r>
          </a:p>
        </p:txBody>
      </p:sp>
      <p:pic>
        <p:nvPicPr>
          <p:cNvPr id="2" name="Gráfico 8">
            <a:extLst>
              <a:ext uri="{FF2B5EF4-FFF2-40B4-BE49-F238E27FC236}">
                <a16:creationId xmlns:a16="http://schemas.microsoft.com/office/drawing/2014/main" id="{E57C2626-FA3D-2600-C1D6-F03821C293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71843" y="2455764"/>
            <a:ext cx="1755850" cy="443357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605B06B6-0F07-D689-FA68-5AC5005BC1B6}"/>
              </a:ext>
            </a:extLst>
          </p:cNvPr>
          <p:cNvSpPr txBox="1"/>
          <p:nvPr/>
        </p:nvSpPr>
        <p:spPr>
          <a:xfrm>
            <a:off x="1951597" y="2046913"/>
            <a:ext cx="5608043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5400" dirty="0">
                <a:solidFill>
                  <a:srgbClr val="2C004B"/>
                </a:solidFill>
                <a:latin typeface="Dosis ExtraBold"/>
              </a:rPr>
              <a:t>Linx Big Farma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C4EDF7D-96FD-D0DA-09D7-F0555A9C8E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200" y="1908415"/>
            <a:ext cx="1095375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9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93799-3BA7-FF5A-F7B1-ACEA6A717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8D829085-0DBC-474B-F302-948618B84F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CF87E143-9DD8-CCC3-6A74-E4C806704E53}"/>
              </a:ext>
            </a:extLst>
          </p:cNvPr>
          <p:cNvCxnSpPr>
            <a:cxnSpLocks/>
          </p:cNvCxnSpPr>
          <p:nvPr/>
        </p:nvCxnSpPr>
        <p:spPr>
          <a:xfrm flipH="1" flipV="1">
            <a:off x="10609461" y="110464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247398" y="1622473"/>
            <a:ext cx="11533584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Melhoria no Processo de Validação da Licença de Uso (</a:t>
            </a:r>
            <a:r>
              <a:rPr lang="pt-BR" sz="2400" b="1" err="1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License</a:t>
            </a:r>
            <a:r>
              <a:rPr lang="pt-BR" sz="2400" b="1" dirty="0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 Server) no Linx Big Farma</a:t>
            </a:r>
          </a:p>
          <a:p>
            <a:endParaRPr lang="pt-BR" sz="2400" b="1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39F29A79-C28D-D9C0-7A41-0A03AE2295AA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6141283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45D4B5BF-58F2-AB82-83D9-356BDA2D416D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2C004B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9E91A388-4BBE-7395-6A92-9BCC829C0170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Integrações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Gráfico 13">
            <a:extLst>
              <a:ext uri="{FF2B5EF4-FFF2-40B4-BE49-F238E27FC236}">
                <a16:creationId xmlns:a16="http://schemas.microsoft.com/office/drawing/2014/main" id="{A4BDCD51-FF7C-69F3-667E-5B7AC46E8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2642" y="6007213"/>
            <a:ext cx="981651" cy="255638"/>
          </a:xfrm>
          <a:prstGeom prst="rect">
            <a:avLst/>
          </a:prstGeom>
        </p:spPr>
      </p:pic>
      <p:pic>
        <p:nvPicPr>
          <p:cNvPr id="2" name="Imagem 1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FB7ACFBA-FFF2-D31B-5350-1C3B607BBF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8985" y="2376879"/>
            <a:ext cx="6118075" cy="429171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89C2322-0DE9-F5FD-F916-C1B329C5D4C3}"/>
              </a:ext>
            </a:extLst>
          </p:cNvPr>
          <p:cNvSpPr txBox="1"/>
          <p:nvPr/>
        </p:nvSpPr>
        <p:spPr>
          <a:xfrm>
            <a:off x="253042" y="2984738"/>
            <a:ext cx="5244860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Agora o Linx Big Farma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passa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utilizar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solução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integração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License Server no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controle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licenças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uso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prevista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para o Grupo Linx,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garantido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diversas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possibilidades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sobre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 a 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regularização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situação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cadastral.</a:t>
            </a:r>
            <a:endParaRPr lang="pt-BR" sz="2000" dirty="0" err="1">
              <a:solidFill>
                <a:srgbClr val="414141"/>
              </a:solidFill>
              <a:latin typeface="Dosis Medium"/>
              <a:ea typeface="Roboto"/>
              <a:cs typeface="Calibri"/>
            </a:endParaRPr>
          </a:p>
          <a:p>
            <a:endParaRPr lang="en-US" sz="2000" dirty="0">
              <a:solidFill>
                <a:srgbClr val="414141"/>
              </a:solidFill>
              <a:latin typeface="Dosis Medium"/>
              <a:ea typeface="Roboto"/>
              <a:cs typeface="+mn-lt"/>
            </a:endParaRPr>
          </a:p>
          <a:p>
            <a:pPr marL="285750" indent="-285750" algn="r">
              <a:buFont typeface="Arial"/>
              <a:buChar char="•"/>
            </a:pPr>
            <a:r>
              <a:rPr lang="en-US" b="1" dirty="0">
                <a:solidFill>
                  <a:schemeClr val="accent1"/>
                </a:solidFill>
                <a:ea typeface="Roboto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Clique para saber mais</a:t>
            </a:r>
            <a:r>
              <a:rPr lang="en-US" dirty="0">
                <a:solidFill>
                  <a:schemeClr val="accent1"/>
                </a:solidFill>
                <a:ea typeface="Roboto"/>
                <a:cs typeface="+mn-lt"/>
              </a:rPr>
              <a:t> </a:t>
            </a:r>
          </a:p>
          <a:p>
            <a:endParaRPr lang="pt-BR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642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93799-3BA7-FF5A-F7B1-ACEA6A717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8D829085-0DBC-474B-F302-948618B84F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CF87E143-9DD8-CCC3-6A74-E4C806704E53}"/>
              </a:ext>
            </a:extLst>
          </p:cNvPr>
          <p:cNvCxnSpPr>
            <a:cxnSpLocks/>
          </p:cNvCxnSpPr>
          <p:nvPr/>
        </p:nvCxnSpPr>
        <p:spPr>
          <a:xfrm flipH="1" flipV="1">
            <a:off x="10609461" y="110464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247398" y="1622473"/>
            <a:ext cx="11533584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Integração </a:t>
            </a:r>
            <a:r>
              <a:rPr lang="pt-BR" sz="2400" b="1" dirty="0" err="1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Unymos</a:t>
            </a:r>
            <a:r>
              <a:rPr lang="pt-BR" sz="2400" b="1" dirty="0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 no Linx Big Farma</a:t>
            </a:r>
          </a:p>
          <a:p>
            <a:endParaRPr lang="pt-BR" sz="2400" b="1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39F29A79-C28D-D9C0-7A41-0A03AE2295AA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6141283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45D4B5BF-58F2-AB82-83D9-356BDA2D416D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2C004B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9E91A388-4BBE-7395-6A92-9BCC829C0170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Integrações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Gráfico 13">
            <a:extLst>
              <a:ext uri="{FF2B5EF4-FFF2-40B4-BE49-F238E27FC236}">
                <a16:creationId xmlns:a16="http://schemas.microsoft.com/office/drawing/2014/main" id="{A4BDCD51-FF7C-69F3-667E-5B7AC46E8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2642" y="6007213"/>
            <a:ext cx="981651" cy="255638"/>
          </a:xfrm>
          <a:prstGeom prst="rect">
            <a:avLst/>
          </a:prstGeom>
        </p:spPr>
      </p:pic>
      <p:pic>
        <p:nvPicPr>
          <p:cNvPr id="2" name="Imagem 1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FB7ACFBA-FFF2-D31B-5350-1C3B607BBF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2398" y="1830540"/>
            <a:ext cx="4464644" cy="478054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89C2322-0DE9-F5FD-F916-C1B329C5D4C3}"/>
              </a:ext>
            </a:extLst>
          </p:cNvPr>
          <p:cNvSpPr txBox="1"/>
          <p:nvPr/>
        </p:nvSpPr>
        <p:spPr>
          <a:xfrm>
            <a:off x="138022" y="2826587"/>
            <a:ext cx="6855124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Unymos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é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uma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empresa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que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permite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realizar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consultas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uma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base 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extrair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relatórios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clientes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que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possuam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um plano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funerário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, com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isso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,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obtém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dados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contato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que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possibilitam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as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lojas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entrarem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contato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com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essas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pessoas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para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ofertar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convênios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loja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benefícios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ou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uma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venda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ativa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.</a:t>
            </a:r>
            <a:b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</a:br>
            <a:endParaRPr lang="en-US" sz="2000" dirty="0">
              <a:solidFill>
                <a:srgbClr val="414141"/>
              </a:solidFill>
              <a:latin typeface="Dosis Medium"/>
              <a:ea typeface="Roboto"/>
              <a:cs typeface="Calibri"/>
            </a:endParaRPr>
          </a:p>
          <a:p>
            <a:endParaRPr lang="en-US" sz="2000" dirty="0">
              <a:solidFill>
                <a:srgbClr val="414141"/>
              </a:solidFill>
              <a:latin typeface="Dosis Medium"/>
              <a:ea typeface="Roboto"/>
              <a:cs typeface="+mn-lt"/>
            </a:endParaRPr>
          </a:p>
          <a:p>
            <a:pPr marL="285750" indent="-285750" algn="r">
              <a:buFont typeface="Arial"/>
              <a:buChar char="•"/>
            </a:pPr>
            <a:r>
              <a:rPr lang="en-US" b="1" dirty="0">
                <a:solidFill>
                  <a:schemeClr val="accent1"/>
                </a:solidFill>
                <a:ea typeface="Roboto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Clique para saber mais</a:t>
            </a:r>
            <a:r>
              <a:rPr lang="en-US" dirty="0">
                <a:solidFill>
                  <a:schemeClr val="accent1"/>
                </a:solidFill>
                <a:ea typeface="Roboto"/>
                <a:cs typeface="+mn-lt"/>
              </a:rPr>
              <a:t> </a:t>
            </a:r>
          </a:p>
          <a:p>
            <a:endParaRPr lang="pt-BR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327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93799-3BA7-FF5A-F7B1-ACEA6A717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8D829085-0DBC-474B-F302-948618B84F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CF87E143-9DD8-CCC3-6A74-E4C806704E53}"/>
              </a:ext>
            </a:extLst>
          </p:cNvPr>
          <p:cNvCxnSpPr>
            <a:cxnSpLocks/>
          </p:cNvCxnSpPr>
          <p:nvPr/>
        </p:nvCxnSpPr>
        <p:spPr>
          <a:xfrm flipH="1" flipV="1">
            <a:off x="10609461" y="110464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247398" y="1622473"/>
            <a:ext cx="11533584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 ExtraBold"/>
                <a:ea typeface="Roboto"/>
                <a:cs typeface="Roboto"/>
              </a:rPr>
              <a:t>Servidor de Replicação no Linx Big Farma</a:t>
            </a:r>
            <a:endParaRPr lang="pt-BR" dirty="0"/>
          </a:p>
          <a:p>
            <a:endParaRPr lang="pt-BR" sz="2400" b="1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39F29A79-C28D-D9C0-7A41-0A03AE2295AA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6141283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45D4B5BF-58F2-AB82-83D9-356BDA2D416D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2C004B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9E91A388-4BBE-7395-6A92-9BCC829C0170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Diversos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Gráfico 13">
            <a:extLst>
              <a:ext uri="{FF2B5EF4-FFF2-40B4-BE49-F238E27FC236}">
                <a16:creationId xmlns:a16="http://schemas.microsoft.com/office/drawing/2014/main" id="{A4BDCD51-FF7C-69F3-667E-5B7AC46E8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2642" y="6007213"/>
            <a:ext cx="981651" cy="255638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FB7ACFBA-FFF2-D31B-5350-1C3B607BBF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9142" y="1830540"/>
            <a:ext cx="4451156" cy="478054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89C2322-0DE9-F5FD-F916-C1B329C5D4C3}"/>
              </a:ext>
            </a:extLst>
          </p:cNvPr>
          <p:cNvSpPr txBox="1"/>
          <p:nvPr/>
        </p:nvSpPr>
        <p:spPr>
          <a:xfrm>
            <a:off x="109267" y="2855341"/>
            <a:ext cx="6855124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objetivo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dessa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funcionalidade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é 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criação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uma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réplica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servidor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principal (banco de dados) para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agilizar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processo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de consulta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relatórios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, de forma que as 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rotinas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operacionais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não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sejam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afetadas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. Dessa forma, o banco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secundário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atua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como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uma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melhoria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na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performance do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sistema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,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evitando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travamento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do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mesmo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durante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 a consulta de </a:t>
            </a:r>
            <a:r>
              <a:rPr lang="en-US" sz="2000" dirty="0" err="1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relatórios</a:t>
            </a:r>
            <a:r>
              <a:rPr lang="en-US" sz="2000" dirty="0">
                <a:solidFill>
                  <a:srgbClr val="414141"/>
                </a:solidFill>
                <a:latin typeface="Dosis Medium"/>
                <a:ea typeface="Roboto"/>
                <a:cs typeface="Calibri"/>
              </a:rPr>
              <a:t>.</a:t>
            </a:r>
          </a:p>
          <a:p>
            <a:endParaRPr lang="en-US" sz="2000" dirty="0">
              <a:solidFill>
                <a:srgbClr val="414141"/>
              </a:solidFill>
              <a:latin typeface="Dosis Medium"/>
              <a:ea typeface="Roboto"/>
              <a:cs typeface="Calibri"/>
            </a:endParaRPr>
          </a:p>
          <a:p>
            <a:endParaRPr lang="en-US" sz="2000" dirty="0">
              <a:solidFill>
                <a:srgbClr val="414141"/>
              </a:solidFill>
              <a:latin typeface="Dosis Medium"/>
              <a:ea typeface="Roboto"/>
              <a:cs typeface="Calibri"/>
            </a:endParaRPr>
          </a:p>
          <a:p>
            <a:endParaRPr lang="en-US" sz="2000" dirty="0">
              <a:solidFill>
                <a:srgbClr val="414141"/>
              </a:solidFill>
              <a:latin typeface="Dosis Medium"/>
              <a:ea typeface="Roboto"/>
              <a:cs typeface="+mn-lt"/>
            </a:endParaRPr>
          </a:p>
          <a:p>
            <a:pPr marL="285750" indent="-285750" algn="r">
              <a:buFont typeface="Arial"/>
              <a:buChar char="•"/>
            </a:pPr>
            <a:r>
              <a:rPr lang="en-US" b="1" dirty="0">
                <a:solidFill>
                  <a:schemeClr val="accent1"/>
                </a:solidFill>
                <a:ea typeface="Roboto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Clique para saber mais</a:t>
            </a:r>
            <a:r>
              <a:rPr lang="en-US" dirty="0">
                <a:solidFill>
                  <a:schemeClr val="accent1"/>
                </a:solidFill>
                <a:ea typeface="Roboto"/>
                <a:cs typeface="+mn-lt"/>
              </a:rPr>
              <a:t> </a:t>
            </a:r>
          </a:p>
          <a:p>
            <a:endParaRPr lang="pt-BR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373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414CC-C637-D4AE-070A-5748F4C9F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7260997B-081C-A271-F0F9-148BD7EB2E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988F0D5-EBED-5E3C-5995-D2E47F9A6B69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915C820-1C6D-19D1-F651-3F9B1966C1B5}"/>
              </a:ext>
            </a:extLst>
          </p:cNvPr>
          <p:cNvSpPr txBox="1"/>
          <p:nvPr/>
        </p:nvSpPr>
        <p:spPr>
          <a:xfrm>
            <a:off x="1300376" y="1329518"/>
            <a:ext cx="10685320" cy="552458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Fiscal</a:t>
            </a:r>
            <a:endParaRPr lang="pt-BR" dirty="0"/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Implementada a aba Dados do Transportador na tela de Notas fiscais de outras operações - Bens do ativo;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Implementada a aba Dados do Transportador na tela de Notas fiscais de outras operações - Produto;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Realizada melhoria na tela de Lançamento de NFS-e (Nota Fiscal de Serviço Eletrônica), no Grupo Valores, para que os campos Base de cálculo PIS, Alíquota PIS, Base de cálculo COFINS, Alíquota COFINS sejam passíveis de alteração;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Realizado ajuste no limite máximo de caracteres do campo Código de Verificação para que seja possível vincular a NFS-e no menu de manutenção de RPS após a emissão de nota RPS;</a:t>
            </a:r>
          </a:p>
          <a:p>
            <a:pPr marL="285750" indent="-285750">
              <a:buFont typeface="Arial"/>
              <a:buChar char="•"/>
            </a:pPr>
            <a:endParaRPr lang="pt-BR" dirty="0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Financeiro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Realizado ajuste ao fazer a busca na conciliadora, na tela de conciliação de </a:t>
            </a:r>
            <a:r>
              <a:rPr lang="pt-BR" dirty="0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QRlinx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, para que o sistema não duplique os valores de pagamentos;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Realizada melhoria de desempenho no sistema para corrigir lentidão na utilização do módulo financeiro avançado;</a:t>
            </a:r>
          </a:p>
          <a:p>
            <a:pPr marL="285750" indent="-285750" algn="just">
              <a:buFont typeface="Arial"/>
              <a:buChar char="•"/>
            </a:pPr>
            <a:endParaRPr lang="pt-BR" dirty="0">
              <a:solidFill>
                <a:srgbClr val="414141"/>
              </a:solidFill>
              <a:ea typeface="Roboto"/>
              <a:cs typeface="Calibri" panose="020F0502020204030204"/>
            </a:endParaRPr>
          </a:p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Diversos</a:t>
            </a:r>
            <a:endParaRPr lang="pt-BR" dirty="0">
              <a:solidFill>
                <a:srgbClr val="000000"/>
              </a:solidFill>
              <a:latin typeface="Calibri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Realizada correção do erro "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Commands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out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of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sync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;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You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can't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run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this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command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now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." que aparecia no retaguarda do </a:t>
            </a:r>
            <a:r>
              <a:rPr lang="pt-BR" err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SistemaBig</a:t>
            </a: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de forma esporádica;</a:t>
            </a:r>
            <a:endParaRPr lang="pt-BR" dirty="0">
              <a:solidFill>
                <a:srgbClr val="000000"/>
              </a:solidFill>
              <a:latin typeface="Calibri"/>
              <a:ea typeface="Calibri" panose="020F0502020204030204"/>
              <a:cs typeface="Calibri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03D30F96-8C01-3C34-BB41-A8B8D32FE54F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91" y="6026264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CE51ABFF-0A86-FDE4-4E1C-661D3CF20440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2C004B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48092AF-2E50-5ACD-5F12-371C22E46F38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Ajustes e Melhorias</a:t>
            </a:r>
            <a:endParaRPr lang="pt-BR">
              <a:solidFill>
                <a:schemeClr val="bg1"/>
              </a:solidFill>
              <a:cs typeface="Calibri"/>
            </a:endParaRP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4A44A48D-A1D2-5545-F481-08D6410A0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133" y="5892194"/>
            <a:ext cx="981651" cy="25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6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46092C81-97CB-421C-AFCF-C9049414F5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B11C5B82-72E2-ED7C-BF20-21DB9A69B7D1}"/>
              </a:ext>
            </a:extLst>
          </p:cNvPr>
          <p:cNvSpPr/>
          <p:nvPr/>
        </p:nvSpPr>
        <p:spPr>
          <a:xfrm>
            <a:off x="-521771" y="3174863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2C004B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pt-BR" sz="4000" dirty="0">
              <a:latin typeface="Dosis ExtraBold"/>
            </a:endParaRP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63A0-4B86-464D-8726-4606D6B4D0BC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F37D09F-8AAE-4081-9D7D-D63E23B87DC0}"/>
              </a:ext>
            </a:extLst>
          </p:cNvPr>
          <p:cNvSpPr txBox="1"/>
          <p:nvPr/>
        </p:nvSpPr>
        <p:spPr>
          <a:xfrm>
            <a:off x="1598870" y="1550585"/>
            <a:ext cx="947066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Não esqueça de acompanhar a nossa playlist no canal no #DicaLinx, para ficar por dentro de nossas novidades.</a:t>
            </a:r>
            <a:endParaRPr lang="pt-BR" dirty="0"/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4"/>
              </a:rPr>
              <a:t>#DicaLinx – Linx Big Farma</a:t>
            </a: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F49D9940-B533-494B-83C1-86BDDAA22BB5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2C8B68F-03A9-38A7-C80A-AB2ABD0B066A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2C004B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E9686A60-E2BE-A20A-025B-9DD5942C8DEE}"/>
              </a:ext>
            </a:extLst>
          </p:cNvPr>
          <p:cNvSpPr/>
          <p:nvPr/>
        </p:nvSpPr>
        <p:spPr>
          <a:xfrm>
            <a:off x="1316313" y="3321099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#Pílula da Inovação</a:t>
            </a: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91AA1D17-C82B-366F-36F3-7B719BF4AD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5133" y="5805930"/>
            <a:ext cx="981651" cy="255638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72466346-04C6-53E7-2613-D33953921049}"/>
              </a:ext>
            </a:extLst>
          </p:cNvPr>
          <p:cNvSpPr/>
          <p:nvPr/>
        </p:nvSpPr>
        <p:spPr>
          <a:xfrm>
            <a:off x="1316313" y="618155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#DicaLinx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826C06B-18F3-E498-B848-B2DC86A298B0}"/>
              </a:ext>
            </a:extLst>
          </p:cNvPr>
          <p:cNvSpPr txBox="1"/>
          <p:nvPr/>
        </p:nvSpPr>
        <p:spPr>
          <a:xfrm>
            <a:off x="1598869" y="4311038"/>
            <a:ext cx="9988250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Veja abaixo os temas das Pílulas da Inovação enviadas:</a:t>
            </a:r>
            <a:endParaRPr lang="pt-BR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8"/>
              </a:rPr>
              <a:t>Integração GIPE no Linx Big Farma</a:t>
            </a:r>
          </a:p>
          <a:p>
            <a:pPr marL="285750" indent="-285750">
              <a:buFont typeface="Arial"/>
              <a:buChar char="•"/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9"/>
              </a:rPr>
              <a:t>Criação do Cupom / Voucher no Linx Big Farma</a:t>
            </a:r>
          </a:p>
          <a:p>
            <a:pPr marL="285750" indent="-285750">
              <a:buFont typeface="Arial"/>
              <a:buChar char="•"/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10"/>
              </a:rPr>
              <a:t>Melhoria no Processo de Validação da Licença de Uso (License Server no Linx Big Farma)</a:t>
            </a:r>
          </a:p>
          <a:p>
            <a:pPr marL="285750" indent="-285750">
              <a:buFont typeface="Arial"/>
              <a:buChar char="•"/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11"/>
              </a:rPr>
              <a:t>Integração POS Connect – Listagem de Pedidos (Controle de Entregas) no Linx Big Farma</a:t>
            </a:r>
            <a:endParaRPr lang="pt-BR" b="1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98803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5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revision>318</cp:revision>
  <dcterms:created xsi:type="dcterms:W3CDTF">2020-06-26T23:06:56Z</dcterms:created>
  <dcterms:modified xsi:type="dcterms:W3CDTF">2024-04-30T13:44:34Z</dcterms:modified>
</cp:coreProperties>
</file>