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8"/>
  </p:notesMasterIdLst>
  <p:sldIdLst>
    <p:sldId id="329" r:id="rId4"/>
    <p:sldId id="327" r:id="rId5"/>
    <p:sldId id="328" r:id="rId6"/>
    <p:sldId id="325" r:id="rId7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9"/>
      <p:bold r:id="rId10"/>
      <p:italic r:id="rId11"/>
      <p:boldItalic r:id="rId12"/>
    </p:embeddedFont>
    <p:embeddedFont>
      <p:font typeface="Dosis ExtraBold" pitchFamily="2" charset="0"/>
      <p:bold r:id="rId13"/>
    </p:embeddedFont>
    <p:embeddedFont>
      <p:font typeface="Dosis SemiBold" pitchFamily="2" charset="0"/>
      <p:bold r:id="rId14"/>
    </p:embeddedFont>
    <p:embeddedFont>
      <p:font typeface="Noto Sans Light" panose="020B0604020202020204" charset="0"/>
      <p:regular r:id="rId15"/>
      <p:bold r:id="rId16"/>
      <p:italic r:id="rId17"/>
      <p:boldItalic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2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05D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8A461-E690-005D-537B-31A46C82A03E}" v="647" dt="2024-06-03T12:54:52.514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2" y="1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13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92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schemas.openxmlformats.org/officeDocument/2006/relationships/font" Target="fonts/font7.fntdata"/><Relationship Id="rId95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9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2129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6311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411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28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hyperlink" Target="https://www.youtube.com/playlist?list=PLxzoU_Ud-MeIKlImeNOtB1BvlotB-e9V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4055525" y="3643114"/>
            <a:ext cx="2719368" cy="859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800" dirty="0">
                <a:solidFill>
                  <a:schemeClr val="bg1"/>
                </a:solidFill>
                <a:latin typeface="Dosis SemiBold"/>
                <a:ea typeface="Noto Sans Light"/>
                <a:cs typeface="Noto Sans Light"/>
              </a:rPr>
              <a:t>Conheça nossas novidades </a:t>
            </a:r>
            <a:endParaRPr lang="pt-BR" sz="1800" dirty="0">
              <a:solidFill>
                <a:schemeClr val="bg1"/>
              </a:solidFill>
              <a:ea typeface="Noto Sans Light"/>
            </a:endParaRPr>
          </a:p>
          <a:p>
            <a:pPr>
              <a:lnSpc>
                <a:spcPct val="114999"/>
              </a:lnSpc>
            </a:pPr>
            <a:r>
              <a:rPr lang="pt-BR" sz="1800" dirty="0">
                <a:solidFill>
                  <a:schemeClr val="bg1"/>
                </a:solidFill>
                <a:latin typeface="Dosis SemiBold"/>
                <a:ea typeface="Noto Sans Light"/>
                <a:cs typeface="Noto Sans Light"/>
              </a:rPr>
              <a:t>lançadas em Maio/2024</a:t>
            </a:r>
            <a:endParaRPr lang="pt-BR" sz="1800" dirty="0">
              <a:solidFill>
                <a:schemeClr val="bg1"/>
              </a:solidFill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6" name="Google Shape;703;p52">
            <a:extLst>
              <a:ext uri="{FF2B5EF4-FFF2-40B4-BE49-F238E27FC236}">
                <a16:creationId xmlns:a16="http://schemas.microsoft.com/office/drawing/2014/main" id="{624D3B96-4523-B764-E22C-98C29CA2D463}"/>
              </a:ext>
            </a:extLst>
          </p:cNvPr>
          <p:cNvSpPr/>
          <p:nvPr/>
        </p:nvSpPr>
        <p:spPr>
          <a:xfrm>
            <a:off x="6478260" y="2390959"/>
            <a:ext cx="1166611" cy="1200228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News</a:t>
            </a:r>
            <a:endParaRPr sz="1900" b="1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F59E5F0-FBE5-50ED-DCF4-A5BE072280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8206" y="1798113"/>
            <a:ext cx="4572000" cy="5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14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314;p22">
            <a:extLst>
              <a:ext uri="{FF2B5EF4-FFF2-40B4-BE49-F238E27FC236}">
                <a16:creationId xmlns:a16="http://schemas.microsoft.com/office/drawing/2014/main" id="{314FE64C-27AE-1AEF-962D-251EB1EA3E30}"/>
              </a:ext>
            </a:extLst>
          </p:cNvPr>
          <p:cNvSpPr/>
          <p:nvPr/>
        </p:nvSpPr>
        <p:spPr>
          <a:xfrm>
            <a:off x="-837079" y="384917"/>
            <a:ext cx="8066293" cy="69602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000450" y="446145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3600" dirty="0"/>
              <a:t>Fiscal</a:t>
            </a: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sp>
        <p:nvSpPr>
          <p:cNvPr id="5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460100" y="1332282"/>
            <a:ext cx="8060712" cy="32316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Para atender a Nota Técnica 2023.004: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Foram incluídos os campos no XML da nota: 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Data de pagamento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,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 venda PIX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 que irá ser informado a </a:t>
            </a:r>
            <a:r>
              <a:rPr lang="pt-BR" dirty="0" err="1">
                <a:solidFill>
                  <a:srgbClr val="414141"/>
                </a:solidFill>
                <a:ea typeface="+mn-lt"/>
                <a:cs typeface="Calibri"/>
              </a:rPr>
              <a:t>tag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 &lt;</a:t>
            </a:r>
            <a:r>
              <a:rPr lang="pt-BR" dirty="0" err="1">
                <a:solidFill>
                  <a:srgbClr val="414141"/>
                </a:solidFill>
                <a:ea typeface="+mn-lt"/>
                <a:cs typeface="Calibri"/>
              </a:rPr>
              <a:t>tPag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&gt; 17 - PIX Integrado ou 20 - PIX Manual, 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CNPJ do beneficiário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 (</a:t>
            </a:r>
            <a:r>
              <a:rPr lang="pt-BR" dirty="0" err="1">
                <a:solidFill>
                  <a:srgbClr val="414141"/>
                </a:solidFill>
                <a:ea typeface="+mn-lt"/>
                <a:cs typeface="Calibri"/>
              </a:rPr>
              <a:t>CNPJReceb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) e o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 Identificador do terminal de pagamento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 (</a:t>
            </a:r>
            <a:r>
              <a:rPr lang="pt-BR" dirty="0" err="1">
                <a:solidFill>
                  <a:srgbClr val="414141"/>
                </a:solidFill>
                <a:ea typeface="+mn-lt"/>
                <a:cs typeface="Calibri"/>
              </a:rPr>
              <a:t>idTermPag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) no XML para a integração do pagamento com a emissão do documento fiscal eletrônico. Na Retaguarda foi criado o campo </a:t>
            </a:r>
            <a:r>
              <a:rPr lang="pt-BR" b="1" dirty="0">
                <a:solidFill>
                  <a:srgbClr val="414141"/>
                </a:solidFill>
                <a:ea typeface="+mn-lt"/>
                <a:cs typeface="Calibri"/>
              </a:rPr>
              <a:t>CNPJ do Beneficiário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 no cadastro da Administradora de Cartão (Linx Farma Cloud &gt; Cadastro &gt; Administradoras de Cartão).</a:t>
            </a:r>
          </a:p>
          <a:p>
            <a:pPr marL="285750" indent="-285750"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Foi realizado ajuste no 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valor do troco na venda NFC-e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 que passou a ser </a:t>
            </a:r>
            <a:r>
              <a:rPr lang="pt-BR" b="1" i="1" dirty="0">
                <a:solidFill>
                  <a:srgbClr val="414141"/>
                </a:solidFill>
                <a:ea typeface="+mn-lt"/>
                <a:cs typeface="Calibri"/>
              </a:rPr>
              <a:t>limitado a R$ 1.000,00</a:t>
            </a: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, evitando assim a rejeição 769 - Valor do troco acima do permitido.</a:t>
            </a:r>
          </a:p>
        </p:txBody>
      </p:sp>
      <p:pic>
        <p:nvPicPr>
          <p:cNvPr id="8" name="Google Shape;579;p47" descr="Ícone&#10;&#10;Descrição gerada automaticamente">
            <a:extLst>
              <a:ext uri="{FF2B5EF4-FFF2-40B4-BE49-F238E27FC236}">
                <a16:creationId xmlns:a16="http://schemas.microsoft.com/office/drawing/2014/main" id="{780B46CA-828D-8945-860C-327A6F912F6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30587" y="449313"/>
            <a:ext cx="572700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909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314;p22">
            <a:extLst>
              <a:ext uri="{FF2B5EF4-FFF2-40B4-BE49-F238E27FC236}">
                <a16:creationId xmlns:a16="http://schemas.microsoft.com/office/drawing/2014/main" id="{314FE64C-27AE-1AEF-962D-251EB1EA3E30}"/>
              </a:ext>
            </a:extLst>
          </p:cNvPr>
          <p:cNvSpPr/>
          <p:nvPr/>
        </p:nvSpPr>
        <p:spPr>
          <a:xfrm>
            <a:off x="-837079" y="384917"/>
            <a:ext cx="8066293" cy="69602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000450" y="446145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3600" dirty="0"/>
              <a:t>Melhorias e ajustes</a:t>
            </a:r>
            <a:endParaRPr lang="pt-BR" dirty="0"/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sp>
        <p:nvSpPr>
          <p:cNvPr id="5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460100" y="1332282"/>
            <a:ext cx="8060712" cy="36009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Conferências pendentes</a:t>
            </a:r>
            <a:endParaRPr lang="pt-BR" dirty="0"/>
          </a:p>
          <a:p>
            <a:pPr marL="285750" indent="-285750"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Realizado o ajuste no contador de notas, assim o mesmo irá respeitar as conferências pendentes.</a:t>
            </a:r>
          </a:p>
          <a:p>
            <a:endParaRPr lang="pt-BR">
              <a:solidFill>
                <a:srgbClr val="414141"/>
              </a:solidFill>
              <a:ea typeface="+mn-lt"/>
              <a:cs typeface="Calibri"/>
            </a:endParaRPr>
          </a:p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PDV</a:t>
            </a:r>
            <a:endParaRPr lang="pt-BR" dirty="0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pPr marL="171450" indent="-171450"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Calibri"/>
              </a:rPr>
              <a:t>Realizado ajuste para que ao realizar uma consulta utilizando o "Gestor Tributário em Lote", o mesmo comunique todas as atualizações feitas para o PDV.</a:t>
            </a: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8" name="Google Shape;579;p47" descr="Ícone&#10;&#10;Descrição gerada automaticamente">
            <a:extLst>
              <a:ext uri="{FF2B5EF4-FFF2-40B4-BE49-F238E27FC236}">
                <a16:creationId xmlns:a16="http://schemas.microsoft.com/office/drawing/2014/main" id="{780B46CA-828D-8945-860C-327A6F912F6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30587" y="449313"/>
            <a:ext cx="572700" cy="572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129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24" name="Imagem 23" descr="Padrão do plano de fundo&#10;&#10;Descrição gerada automaticamente">
            <a:extLst>
              <a:ext uri="{FF2B5EF4-FFF2-40B4-BE49-F238E27FC236}">
                <a16:creationId xmlns:a16="http://schemas.microsoft.com/office/drawing/2014/main" id="{BF6E2444-98BB-0D91-6B32-69FF9ED8F6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881" y="496141"/>
            <a:ext cx="572621" cy="649381"/>
          </a:xfrm>
          <a:prstGeom prst="rect">
            <a:avLst/>
          </a:prstGeom>
        </p:spPr>
      </p:pic>
      <p:sp>
        <p:nvSpPr>
          <p:cNvPr id="26" name="Google Shape;314;p22">
            <a:extLst>
              <a:ext uri="{FF2B5EF4-FFF2-40B4-BE49-F238E27FC236}">
                <a16:creationId xmlns:a16="http://schemas.microsoft.com/office/drawing/2014/main" id="{314FE64C-27AE-1AEF-962D-251EB1EA3E30}"/>
              </a:ext>
            </a:extLst>
          </p:cNvPr>
          <p:cNvSpPr/>
          <p:nvPr/>
        </p:nvSpPr>
        <p:spPr>
          <a:xfrm>
            <a:off x="-456079" y="446549"/>
            <a:ext cx="7629264" cy="79127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E9686A60-E2BE-A20A-025B-9DD5942C8DEE}"/>
              </a:ext>
            </a:extLst>
          </p:cNvPr>
          <p:cNvSpPr/>
          <p:nvPr/>
        </p:nvSpPr>
        <p:spPr>
          <a:xfrm>
            <a:off x="892392" y="53041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dirty="0">
                <a:solidFill>
                  <a:srgbClr val="411E5A"/>
                </a:solidFill>
                <a:latin typeface="Dosis ExtraBold"/>
              </a:rPr>
              <a:t>#DicaLinx</a:t>
            </a:r>
          </a:p>
        </p:txBody>
      </p:sp>
      <p:pic>
        <p:nvPicPr>
          <p:cNvPr id="4" name="Imagem 3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93AB3526-8B3E-33AB-BDE2-80F08C7302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8895" y="1757363"/>
            <a:ext cx="1778373" cy="1343025"/>
          </a:xfrm>
          <a:prstGeom prst="rect">
            <a:avLst/>
          </a:prstGeom>
        </p:spPr>
      </p:pic>
      <p:pic>
        <p:nvPicPr>
          <p:cNvPr id="5" name="Imagem 4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25F5A6F0-3BEA-7F5E-8EB3-2115F1CD7D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51410" y="1755122"/>
            <a:ext cx="1776132" cy="1336301"/>
          </a:xfrm>
          <a:prstGeom prst="rect">
            <a:avLst/>
          </a:prstGeom>
        </p:spPr>
      </p:pic>
      <p:pic>
        <p:nvPicPr>
          <p:cNvPr id="6" name="Imagem 5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1640E7A5-46FC-474B-227D-C04A48EE44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83699" y="1756521"/>
            <a:ext cx="1781175" cy="1334061"/>
          </a:xfrm>
          <a:prstGeom prst="rect">
            <a:avLst/>
          </a:prstGeom>
        </p:spPr>
      </p:pic>
      <p:pic>
        <p:nvPicPr>
          <p:cNvPr id="7" name="Imagem 6" descr="Interface gráfica do usuário, Texto, Aplicativo, chat ou mensagem de texto&#10;&#10;Descrição gerada automaticamente">
            <a:extLst>
              <a:ext uri="{FF2B5EF4-FFF2-40B4-BE49-F238E27FC236}">
                <a16:creationId xmlns:a16="http://schemas.microsoft.com/office/drawing/2014/main" id="{EBDCA5A6-F5EE-5F50-06DD-28DFF91C49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51411" y="3204883"/>
            <a:ext cx="1737471" cy="1339103"/>
          </a:xfrm>
          <a:prstGeom prst="rect">
            <a:avLst/>
          </a:prstGeom>
        </p:spPr>
      </p:pic>
      <p:pic>
        <p:nvPicPr>
          <p:cNvPr id="8" name="Imagem 7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0F07BA4D-4696-BA7B-33E5-489330BCA5A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83699" y="3185273"/>
            <a:ext cx="1780054" cy="1355911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FCC3571-7A01-8FF7-60B8-30B081168A37}"/>
              </a:ext>
            </a:extLst>
          </p:cNvPr>
          <p:cNvSpPr txBox="1"/>
          <p:nvPr/>
        </p:nvSpPr>
        <p:spPr>
          <a:xfrm>
            <a:off x="746312" y="1396253"/>
            <a:ext cx="6934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 err="1">
                <a:solidFill>
                  <a:srgbClr val="808080"/>
                </a:solidFill>
              </a:rPr>
              <a:t>Não</a:t>
            </a:r>
            <a:r>
              <a:rPr lang="en-US" sz="1200" dirty="0">
                <a:solidFill>
                  <a:srgbClr val="808080"/>
                </a:solidFill>
              </a:rPr>
              <a:t> </a:t>
            </a:r>
            <a:r>
              <a:rPr lang="en-US" sz="1200" dirty="0" err="1">
                <a:solidFill>
                  <a:srgbClr val="808080"/>
                </a:solidFill>
              </a:rPr>
              <a:t>esqueça</a:t>
            </a:r>
            <a:r>
              <a:rPr lang="en-US" sz="1200" dirty="0">
                <a:solidFill>
                  <a:srgbClr val="808080"/>
                </a:solidFill>
              </a:rPr>
              <a:t> de </a:t>
            </a:r>
            <a:r>
              <a:rPr lang="en-US" sz="1200" dirty="0" err="1">
                <a:solidFill>
                  <a:srgbClr val="808080"/>
                </a:solidFill>
              </a:rPr>
              <a:t>acompanhar</a:t>
            </a:r>
            <a:r>
              <a:rPr lang="en-US" sz="1200" dirty="0">
                <a:solidFill>
                  <a:srgbClr val="808080"/>
                </a:solidFill>
              </a:rPr>
              <a:t> </a:t>
            </a:r>
            <a:r>
              <a:rPr lang="en-US" sz="1200" dirty="0" err="1">
                <a:solidFill>
                  <a:srgbClr val="808080"/>
                </a:solidFill>
              </a:rPr>
              <a:t>nossa</a:t>
            </a:r>
            <a:r>
              <a:rPr lang="en-US" sz="1200" dirty="0">
                <a:solidFill>
                  <a:srgbClr val="808080"/>
                </a:solidFill>
              </a:rPr>
              <a:t> playlist </a:t>
            </a:r>
            <a:r>
              <a:rPr lang="en-US" sz="1200" dirty="0">
                <a:solidFill>
                  <a:srgbClr val="808080"/>
                </a:solidFill>
                <a:hlinkClick r:id="rId14" tooltip="https://www.youtube.com/playlist?list=PLxzoU_Ud-MeIKlImeNOtB1BvlotB-e9V6"/>
              </a:rPr>
              <a:t>Linx Farma Cloud</a:t>
            </a:r>
            <a:r>
              <a:rPr lang="en-US" sz="1200" dirty="0">
                <a:solidFill>
                  <a:srgbClr val="808080"/>
                </a:solidFill>
              </a:rPr>
              <a:t> no canal #DicaLinx:</a:t>
            </a:r>
            <a:endParaRPr lang="pt-BR" dirty="0"/>
          </a:p>
        </p:txBody>
      </p:sp>
      <p:pic>
        <p:nvPicPr>
          <p:cNvPr id="10" name="Imagem 9" descr="Interface gráfica do usuário, Texto, Aplicativo&#10;&#10;Descrição gerada automaticamente">
            <a:extLst>
              <a:ext uri="{FF2B5EF4-FFF2-40B4-BE49-F238E27FC236}">
                <a16:creationId xmlns:a16="http://schemas.microsoft.com/office/drawing/2014/main" id="{F5EA237C-DF3A-50B8-EE49-A7B70EE4AA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8055" y="3184431"/>
            <a:ext cx="1780054" cy="133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63414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ACB817D48DB164F9D23F62F739AE29F" ma:contentTypeVersion="17" ma:contentTypeDescription="Crie um novo documento." ma:contentTypeScope="" ma:versionID="0b09edfb34861c3f19dd84598f36dc35">
  <xsd:schema xmlns:xsd="http://www.w3.org/2001/XMLSchema" xmlns:xs="http://www.w3.org/2001/XMLSchema" xmlns:p="http://schemas.microsoft.com/office/2006/metadata/properties" xmlns:ns2="f1ad5287-b0d4-41e5-9005-10bc7d255b9d" xmlns:ns3="6090fe17-762a-47d5-9d18-1dcecf803808" targetNamespace="http://schemas.microsoft.com/office/2006/metadata/properties" ma:root="true" ma:fieldsID="519513eefdbcb8d638844dd468a33dd2" ns2:_="" ns3:_="">
    <xsd:import namespace="f1ad5287-b0d4-41e5-9005-10bc7d255b9d"/>
    <xsd:import namespace="6090fe17-762a-47d5-9d18-1dcecf8038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ad5287-b0d4-41e5-9005-10bc7d255b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0fe17-762a-47d5-9d18-1dcecf80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7fc79f2-1a87-4166-99ec-222329bd7d9c}" ma:internalName="TaxCatchAll" ma:showField="CatchAllData" ma:web="6090fe17-762a-47d5-9d18-1dcecf80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346E54-5D58-491B-931D-6F6D6D595E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ad5287-b0d4-41e5-9005-10bc7d255b9d"/>
    <ds:schemaRef ds:uri="6090fe17-762a-47d5-9d18-1dcecf8038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683144-0959-4522-B7C4-C4177232F0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2395</Words>
  <Application>Microsoft Office PowerPoint</Application>
  <PresentationFormat>Apresentação na tela (16:9)</PresentationFormat>
  <Paragraphs>370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Linx Claro</vt:lpstr>
      <vt:lpstr>Apresentação do PowerPoint</vt:lpstr>
      <vt:lpstr>Fiscal</vt:lpstr>
      <vt:lpstr>Melhorias e ajustes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lastModifiedBy>Denise Beatriz Bonfanti</cp:lastModifiedBy>
  <cp:revision>364</cp:revision>
  <dcterms:modified xsi:type="dcterms:W3CDTF">2024-06-03T12:55:05Z</dcterms:modified>
</cp:coreProperties>
</file>