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</p:sldMasterIdLst>
  <p:notesMasterIdLst>
    <p:notesMasterId r:id="rId10"/>
  </p:notesMasterIdLst>
  <p:sldIdLst>
    <p:sldId id="256" r:id="rId3"/>
    <p:sldId id="264" r:id="rId4"/>
    <p:sldId id="278" r:id="rId5"/>
    <p:sldId id="2147483324" r:id="rId6"/>
    <p:sldId id="2147483329" r:id="rId7"/>
    <p:sldId id="2147483325" r:id="rId8"/>
    <p:sldId id="308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0FF"/>
    <a:srgbClr val="F0462D"/>
    <a:srgbClr val="F5F3FD"/>
    <a:srgbClr val="93919B"/>
    <a:srgbClr val="9B9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9B4B6-3855-4EB6-A79E-70C12AAD5871}" v="1" dt="2024-06-05T14:08:56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halia Conradim De Freitas" userId="a055c3ef-9aa2-4221-bbc7-c45ea1c37d43" providerId="ADAL" clId="{0E89B4B6-3855-4EB6-A79E-70C12AAD5871}"/>
    <pc:docChg chg="modSld">
      <pc:chgData name="Nathalia Conradim De Freitas" userId="a055c3ef-9aa2-4221-bbc7-c45ea1c37d43" providerId="ADAL" clId="{0E89B4B6-3855-4EB6-A79E-70C12AAD5871}" dt="2024-06-05T14:08:59.395" v="3" actId="20577"/>
      <pc:docMkLst>
        <pc:docMk/>
      </pc:docMkLst>
      <pc:sldChg chg="addSp modSp mod">
        <pc:chgData name="Nathalia Conradim De Freitas" userId="a055c3ef-9aa2-4221-bbc7-c45ea1c37d43" providerId="ADAL" clId="{0E89B4B6-3855-4EB6-A79E-70C12AAD5871}" dt="2024-06-05T14:08:59.395" v="3" actId="20577"/>
        <pc:sldMkLst>
          <pc:docMk/>
          <pc:sldMk cId="2730334888" sldId="2147483325"/>
        </pc:sldMkLst>
        <pc:spChg chg="add mod">
          <ac:chgData name="Nathalia Conradim De Freitas" userId="a055c3ef-9aa2-4221-bbc7-c45ea1c37d43" providerId="ADAL" clId="{0E89B4B6-3855-4EB6-A79E-70C12AAD5871}" dt="2024-06-05T14:08:59.395" v="3" actId="20577"/>
          <ac:spMkLst>
            <pc:docMk/>
            <pc:sldMk cId="2730334888" sldId="2147483325"/>
            <ac:spMk id="18" creationId="{CC9BF07F-0068-34EE-B9A1-E0509F971FD4}"/>
          </ac:spMkLst>
        </pc:spChg>
        <pc:picChg chg="add mod">
          <ac:chgData name="Nathalia Conradim De Freitas" userId="a055c3ef-9aa2-4221-bbc7-c45ea1c37d43" providerId="ADAL" clId="{0E89B4B6-3855-4EB6-A79E-70C12AAD5871}" dt="2024-06-05T14:08:56.862" v="0" actId="571"/>
          <ac:picMkLst>
            <pc:docMk/>
            <pc:sldMk cId="2730334888" sldId="2147483325"/>
            <ac:picMk id="17" creationId="{B9A65622-C099-65CC-44E0-5C7A517B83A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C6503-5C25-49F9-BF96-FE2AC3A020B3}" type="datetimeFigureOut">
              <a:rPr lang="pt-BR" smtClean="0"/>
              <a:t>05/06/2024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48FFE-1EEE-40E0-97E3-2E6E78052C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853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611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519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22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2354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2" name="Google Shape;118;p5">
            <a:extLst>
              <a:ext uri="{FF2B5EF4-FFF2-40B4-BE49-F238E27FC236}">
                <a16:creationId xmlns:a16="http://schemas.microsoft.com/office/drawing/2014/main" id="{CAFA0D1B-6A6E-BA48-9B79-EC8F04F7DA74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3000"/>
          </a:blip>
          <a:srcRect r="11846"/>
          <a:stretch/>
        </p:blipFill>
        <p:spPr>
          <a:xfrm>
            <a:off x="419101" y="0"/>
            <a:ext cx="117729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974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2" name="Google Shape;118;p5">
            <a:extLst>
              <a:ext uri="{FF2B5EF4-FFF2-40B4-BE49-F238E27FC236}">
                <a16:creationId xmlns:a16="http://schemas.microsoft.com/office/drawing/2014/main" id="{BA680206-0777-E601-0000-28B9AA69947A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3000"/>
          </a:blip>
          <a:srcRect r="11846"/>
          <a:stretch/>
        </p:blipFill>
        <p:spPr>
          <a:xfrm>
            <a:off x="419101" y="0"/>
            <a:ext cx="117729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630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8;p5">
            <a:extLst>
              <a:ext uri="{FF2B5EF4-FFF2-40B4-BE49-F238E27FC236}">
                <a16:creationId xmlns:a16="http://schemas.microsoft.com/office/drawing/2014/main" id="{578BAE37-0CE7-7AB4-D677-50ACDA4A47E7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3000"/>
          </a:blip>
          <a:srcRect r="11846"/>
          <a:stretch/>
        </p:blipFill>
        <p:spPr>
          <a:xfrm>
            <a:off x="419101" y="0"/>
            <a:ext cx="117729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785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35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286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828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157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06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8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6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534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71584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2" name="Google Shape;118;p5">
            <a:extLst>
              <a:ext uri="{FF2B5EF4-FFF2-40B4-BE49-F238E27FC236}">
                <a16:creationId xmlns:a16="http://schemas.microsoft.com/office/drawing/2014/main" id="{6E1F5272-7326-EA29-19D6-6E8B523235F0}"/>
              </a:ext>
            </a:extLst>
          </p:cNvPr>
          <p:cNvPicPr preferRelativeResize="0"/>
          <p:nvPr userDrawn="1"/>
        </p:nvPicPr>
        <p:blipFill rotWithShape="1">
          <a:blip r:embed="rId5">
            <a:alphaModFix amt="3000"/>
          </a:blip>
          <a:srcRect r="11846"/>
          <a:stretch/>
        </p:blipFill>
        <p:spPr>
          <a:xfrm>
            <a:off x="419101" y="0"/>
            <a:ext cx="117729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22908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2304333" y="1158300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5407367" y="4947133"/>
            <a:ext cx="6248000" cy="1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1600" kern="0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Ondas de atualização - Junho e Julho 2024</a:t>
            </a:r>
            <a:endParaRPr sz="1600" kern="0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4058292" y="1865333"/>
            <a:ext cx="5840675" cy="18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pt-BR" sz="6427" dirty="0">
                <a:solidFill>
                  <a:srgbClr val="F5F3FD"/>
                </a:solidFill>
              </a:rPr>
              <a:t>Atualização </a:t>
            </a:r>
            <a:r>
              <a:rPr lang="pt-BR" sz="6427" b="0" dirty="0">
                <a:solidFill>
                  <a:srgbClr val="F5F3FD"/>
                </a:solidFill>
              </a:rPr>
              <a:t> </a:t>
            </a:r>
            <a:endParaRPr sz="6427" b="0" dirty="0">
              <a:solidFill>
                <a:srgbClr val="F5F3FD"/>
              </a:solidFill>
            </a:endParaRPr>
          </a:p>
          <a:p>
            <a:pPr>
              <a:buSzPts val="990"/>
            </a:pPr>
            <a:r>
              <a:rPr lang="pt-BR" sz="4000" b="0" dirty="0">
                <a:solidFill>
                  <a:srgbClr val="F5F3FD"/>
                </a:solidFill>
              </a:rPr>
              <a:t>Contrato de Franquias</a:t>
            </a:r>
            <a:endParaRPr sz="6427" b="0" dirty="0">
              <a:solidFill>
                <a:srgbClr val="F5F3FD"/>
              </a:solidFill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65337" y="0"/>
            <a:ext cx="606472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9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 flipH="1">
            <a:off x="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>
            <a:spLocks noGrp="1"/>
          </p:cNvSpPr>
          <p:nvPr>
            <p:ph type="ctrTitle"/>
          </p:nvPr>
        </p:nvSpPr>
        <p:spPr>
          <a:xfrm>
            <a:off x="5775167" y="1270633"/>
            <a:ext cx="603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l"/>
            <a:r>
              <a:rPr lang="pt-BR" sz="3200" b="1" i="0" u="none" strike="noStrike" cap="none" dirty="0">
                <a:solidFill>
                  <a:schemeClr val="bg1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“Seguimos com a </a:t>
            </a:r>
            <a:r>
              <a:rPr lang="pt-BR" sz="32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estratégia</a:t>
            </a:r>
            <a:r>
              <a:rPr lang="pt-BR" sz="3200" b="1" i="0" u="none" strike="noStrike" cap="none" dirty="0">
                <a:solidFill>
                  <a:schemeClr val="bg1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 de </a:t>
            </a:r>
            <a:r>
              <a:rPr lang="pt-BR" sz="32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crescer</a:t>
            </a:r>
            <a:r>
              <a:rPr lang="pt-BR" sz="3200" b="1" i="0" u="none" strike="noStrike" cap="none" dirty="0">
                <a:solidFill>
                  <a:schemeClr val="bg1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 através da </a:t>
            </a:r>
            <a:r>
              <a:rPr lang="pt-BR" sz="3200" b="1" i="0" u="none" strike="noStrike" cap="none" dirty="0">
                <a:solidFill>
                  <a:srgbClr val="F0462D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proximidade</a:t>
            </a:r>
            <a:r>
              <a:rPr lang="pt-BR" sz="3200" b="1" i="0" u="none" strike="noStrike" cap="none" dirty="0">
                <a:solidFill>
                  <a:schemeClr val="bg1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 com </a:t>
            </a:r>
            <a:r>
              <a:rPr lang="pt-BR" sz="3200" b="1" i="0" u="none" strike="noStrike" cap="none" dirty="0">
                <a:solidFill>
                  <a:srgbClr val="F0462D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franquias</a:t>
            </a:r>
            <a:r>
              <a:rPr lang="pt-BR" sz="3200" b="1" i="0" u="none" strike="noStrike" cap="none" dirty="0">
                <a:solidFill>
                  <a:schemeClr val="bg1"/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”</a:t>
            </a:r>
            <a:br>
              <a:rPr lang="pt-BR" sz="2800" b="1" i="0" u="none" strike="noStrike" cap="none" dirty="0">
                <a:latin typeface="Century Gothic" panose="020B0502020202020204" pitchFamily="34" charset="0"/>
                <a:ea typeface="Poppins"/>
                <a:cs typeface="Poppins"/>
                <a:sym typeface="Poppins"/>
              </a:rPr>
            </a:br>
            <a:endParaRPr sz="2800" dirty="0">
              <a:solidFill>
                <a:srgbClr val="F0462D"/>
              </a:solidFill>
            </a:endParaRPr>
          </a:p>
        </p:txBody>
      </p:sp>
      <p:pic>
        <p:nvPicPr>
          <p:cNvPr id="183" name="Google Shape;183;p9"/>
          <p:cNvPicPr preferRelativeResize="0"/>
          <p:nvPr/>
        </p:nvPicPr>
        <p:blipFill rotWithShape="1">
          <a:blip r:embed="rId5">
            <a:alphaModFix/>
          </a:blip>
          <a:srcRect l="1574" b="8382"/>
          <a:stretch/>
        </p:blipFill>
        <p:spPr>
          <a:xfrm>
            <a:off x="0" y="574834"/>
            <a:ext cx="6338765" cy="6283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80F7A13-69C9-7FCA-E187-F600699D7D4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38858" y="6208486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1CF9590-6D5D-98EE-5B82-9100FE325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8162" y="629029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/>
          <p:cNvSpPr txBox="1"/>
          <p:nvPr/>
        </p:nvSpPr>
        <p:spPr>
          <a:xfrm>
            <a:off x="1222000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4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CLAUSULA XI - PRAZO DE VIGÊNCIA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4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400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11.1 </a:t>
            </a:r>
            <a:r>
              <a:rPr lang="pt-BR" sz="1400" b="1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Prazo</a:t>
            </a:r>
            <a:r>
              <a:rPr lang="pt-BR" sz="1400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Este Contrato entra em vigor na data do Aceite Eletrônico ou da Assinatura do Termo de Adesão e vigorará pelo prazo de 05 (cinco) anos.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400" i="1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400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11.2 </a:t>
            </a:r>
            <a:r>
              <a:rPr lang="pt-BR" sz="1400" b="1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Renovação</a:t>
            </a:r>
            <a:r>
              <a:rPr lang="pt-BR" sz="1400" i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Este Contrato poderá ser renovado mediante mútuo acordo entre as Partes por períodos iguais e sucessivos de 02 (dois) anos, mediante assinatura de termo aditivo por meio de Aceite Eletrônico pelo menos 90 (noventa) dias antes do término do prazo então em vigor.</a:t>
            </a:r>
            <a:endParaRPr sz="1400" i="1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28" name="Google Shape;328;p23"/>
          <p:cNvSpPr/>
          <p:nvPr/>
        </p:nvSpPr>
        <p:spPr>
          <a:xfrm>
            <a:off x="875967" y="1013733"/>
            <a:ext cx="5575600" cy="1066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1222000" y="10429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r>
              <a:rPr lang="pt-BR" sz="3200" dirty="0"/>
              <a:t>Renovação e atualização de </a:t>
            </a:r>
            <a:r>
              <a:rPr lang="pt-BR" sz="3200" dirty="0">
                <a:solidFill>
                  <a:srgbClr val="00C855"/>
                </a:solidFill>
              </a:rPr>
              <a:t>Contratos</a:t>
            </a:r>
            <a:endParaRPr sz="3200" dirty="0">
              <a:solidFill>
                <a:srgbClr val="00C855"/>
              </a:solidFill>
            </a:endParaRPr>
          </a:p>
        </p:txBody>
      </p:sp>
      <p:pic>
        <p:nvPicPr>
          <p:cNvPr id="330" name="Google Shape;330;p23" descr="Imagem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5595" y="508003"/>
            <a:ext cx="8030301" cy="53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87E5E47-C47F-9AB4-08F3-E080561FAC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6852" y="1321654"/>
            <a:ext cx="5143349" cy="3370729"/>
          </a:xfrm>
          <a:prstGeom prst="rect">
            <a:avLst/>
          </a:prstGeom>
        </p:spPr>
      </p:pic>
      <p:sp>
        <p:nvSpPr>
          <p:cNvPr id="2" name="Google Shape;329;p23">
            <a:extLst>
              <a:ext uri="{FF2B5EF4-FFF2-40B4-BE49-F238E27FC236}">
                <a16:creationId xmlns:a16="http://schemas.microsoft.com/office/drawing/2014/main" id="{3B3F63B3-5CF5-17FA-5D59-5F8AE5D18C7E}"/>
              </a:ext>
            </a:extLst>
          </p:cNvPr>
          <p:cNvSpPr txBox="1">
            <a:spLocks/>
          </p:cNvSpPr>
          <p:nvPr/>
        </p:nvSpPr>
        <p:spPr>
          <a:xfrm>
            <a:off x="7061968" y="581300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600" kern="0" dirty="0"/>
              <a:t>Ondas de atualização em junho e julho de 2024</a:t>
            </a:r>
            <a:endParaRPr lang="pt-BR" sz="1600" kern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6906D3E-ABC3-FC0C-6A5F-F89C43AB00C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269593" y="107251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FE1E707-351D-092B-765A-74ED2D5A7A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5402" y="189062"/>
            <a:ext cx="834189" cy="423428"/>
          </a:xfrm>
          <a:prstGeom prst="rect">
            <a:avLst/>
          </a:prstGeom>
        </p:spPr>
      </p:pic>
      <p:sp>
        <p:nvSpPr>
          <p:cNvPr id="4" name="Google Shape;3863;p232">
            <a:extLst>
              <a:ext uri="{FF2B5EF4-FFF2-40B4-BE49-F238E27FC236}">
                <a16:creationId xmlns:a16="http://schemas.microsoft.com/office/drawing/2014/main" id="{0AF50DBF-7769-B2FB-3B48-65CEE1840CE9}"/>
              </a:ext>
            </a:extLst>
          </p:cNvPr>
          <p:cNvSpPr txBox="1"/>
          <p:nvPr/>
        </p:nvSpPr>
        <p:spPr>
          <a:xfrm>
            <a:off x="123245" y="197510"/>
            <a:ext cx="6205635" cy="56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2220"/>
              </a:buClr>
              <a:buSzPts val="3000"/>
              <a:buFont typeface="Arial"/>
              <a:buNone/>
            </a:pPr>
            <a:r>
              <a:rPr lang="pt-BR" sz="3200" b="1" dirty="0"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Principais atualizações</a:t>
            </a:r>
            <a:endParaRPr sz="3200" i="0" u="none" strike="noStrike" cap="none" dirty="0">
              <a:latin typeface="Century Gothic" panose="020B0502020202020204" pitchFamily="34" charset="0"/>
              <a:ea typeface="Poppins"/>
              <a:cs typeface="Poppins"/>
              <a:sym typeface="Poppins"/>
            </a:endParaRPr>
          </a:p>
        </p:txBody>
      </p:sp>
      <p:sp>
        <p:nvSpPr>
          <p:cNvPr id="17" name="Google Shape;3864;p232">
            <a:extLst>
              <a:ext uri="{FF2B5EF4-FFF2-40B4-BE49-F238E27FC236}">
                <a16:creationId xmlns:a16="http://schemas.microsoft.com/office/drawing/2014/main" id="{6ADB3096-3EC1-193D-6D64-D5F655316285}"/>
              </a:ext>
            </a:extLst>
          </p:cNvPr>
          <p:cNvSpPr txBox="1"/>
          <p:nvPr/>
        </p:nvSpPr>
        <p:spPr>
          <a:xfrm>
            <a:off x="123245" y="716368"/>
            <a:ext cx="4575600" cy="395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6111"/>
              </a:lnSpc>
              <a:spcBef>
                <a:spcPts val="0"/>
              </a:spcBef>
              <a:spcAft>
                <a:spcPts val="0"/>
              </a:spcAft>
              <a:buClr>
                <a:srgbClr val="004D1D"/>
              </a:buClr>
              <a:buSzPts val="2700"/>
              <a:buFont typeface="Arial"/>
              <a:buNone/>
            </a:pPr>
            <a:r>
              <a:rPr lang="pt-BR" sz="200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rPr>
              <a:t>Documentos atualizados</a:t>
            </a:r>
            <a:endParaRPr sz="2400" i="0" u="none" strike="noStrike" cap="none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  <a:ea typeface="Poppins"/>
              <a:cs typeface="Poppins"/>
              <a:sym typeface="Poppins"/>
            </a:endParaRPr>
          </a:p>
        </p:txBody>
      </p:sp>
      <p:grpSp>
        <p:nvGrpSpPr>
          <p:cNvPr id="37" name="Agrupar 36">
            <a:extLst>
              <a:ext uri="{FF2B5EF4-FFF2-40B4-BE49-F238E27FC236}">
                <a16:creationId xmlns:a16="http://schemas.microsoft.com/office/drawing/2014/main" id="{C951B927-0948-06C1-7591-9E779946538A}"/>
              </a:ext>
            </a:extLst>
          </p:cNvPr>
          <p:cNvGrpSpPr/>
          <p:nvPr/>
        </p:nvGrpSpPr>
        <p:grpSpPr>
          <a:xfrm>
            <a:off x="340375" y="1153378"/>
            <a:ext cx="3713538" cy="5410504"/>
            <a:chOff x="340375" y="1153378"/>
            <a:chExt cx="3713538" cy="5410504"/>
          </a:xfrm>
        </p:grpSpPr>
        <p:grpSp>
          <p:nvGrpSpPr>
            <p:cNvPr id="22" name="Google Shape;3859;p232">
              <a:extLst>
                <a:ext uri="{FF2B5EF4-FFF2-40B4-BE49-F238E27FC236}">
                  <a16:creationId xmlns:a16="http://schemas.microsoft.com/office/drawing/2014/main" id="{6D88E20C-52AA-89C9-8043-01E575AC5BA8}"/>
                </a:ext>
              </a:extLst>
            </p:cNvPr>
            <p:cNvGrpSpPr/>
            <p:nvPr/>
          </p:nvGrpSpPr>
          <p:grpSpPr>
            <a:xfrm>
              <a:off x="340375" y="1153378"/>
              <a:ext cx="3679913" cy="5410504"/>
              <a:chOff x="6631675" y="518382"/>
              <a:chExt cx="5649749" cy="4784993"/>
            </a:xfrm>
          </p:grpSpPr>
          <p:sp>
            <p:nvSpPr>
              <p:cNvPr id="23" name="Google Shape;3860;p232">
                <a:extLst>
                  <a:ext uri="{FF2B5EF4-FFF2-40B4-BE49-F238E27FC236}">
                    <a16:creationId xmlns:a16="http://schemas.microsoft.com/office/drawing/2014/main" id="{A9D91EF1-9359-3A6B-B992-A04D812E8133}"/>
                  </a:ext>
                </a:extLst>
              </p:cNvPr>
              <p:cNvSpPr/>
              <p:nvPr/>
            </p:nvSpPr>
            <p:spPr>
              <a:xfrm>
                <a:off x="6631675" y="4239875"/>
                <a:ext cx="5637600" cy="1063500"/>
              </a:xfrm>
              <a:prstGeom prst="roundRect">
                <a:avLst>
                  <a:gd name="adj" fmla="val 18733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328613" dist="66675" dir="5400000" algn="bl" rotWithShape="0">
                  <a:srgbClr val="006A00">
                    <a:alpha val="12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4" name="Google Shape;3861;p232">
                <a:extLst>
                  <a:ext uri="{FF2B5EF4-FFF2-40B4-BE49-F238E27FC236}">
                    <a16:creationId xmlns:a16="http://schemas.microsoft.com/office/drawing/2014/main" id="{A62A27B8-C0C6-F21E-9ECE-B323FA6BD9A9}"/>
                  </a:ext>
                </a:extLst>
              </p:cNvPr>
              <p:cNvSpPr/>
              <p:nvPr/>
            </p:nvSpPr>
            <p:spPr>
              <a:xfrm>
                <a:off x="6635515" y="518382"/>
                <a:ext cx="5645909" cy="335681"/>
              </a:xfrm>
              <a:prstGeom prst="roundRect">
                <a:avLst>
                  <a:gd name="adj" fmla="val 18733"/>
                </a:avLst>
              </a:prstGeom>
              <a:solidFill>
                <a:srgbClr val="1CAF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5" name="Google Shape;3862;p232">
                <a:extLst>
                  <a:ext uri="{FF2B5EF4-FFF2-40B4-BE49-F238E27FC236}">
                    <a16:creationId xmlns:a16="http://schemas.microsoft.com/office/drawing/2014/main" id="{6E090BCF-6B43-5B86-C183-0034A2C0306D}"/>
                  </a:ext>
                </a:extLst>
              </p:cNvPr>
              <p:cNvSpPr/>
              <p:nvPr/>
            </p:nvSpPr>
            <p:spPr>
              <a:xfrm>
                <a:off x="6631675" y="1091775"/>
                <a:ext cx="5637600" cy="3976200"/>
              </a:xfrm>
              <a:prstGeom prst="roundRect">
                <a:avLst>
                  <a:gd name="adj" fmla="val 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21" name="Google Shape;3868;p232">
              <a:extLst>
                <a:ext uri="{FF2B5EF4-FFF2-40B4-BE49-F238E27FC236}">
                  <a16:creationId xmlns:a16="http://schemas.microsoft.com/office/drawing/2014/main" id="{11E61060-6E78-376E-30D2-D3FEE8389F03}"/>
                </a:ext>
              </a:extLst>
            </p:cNvPr>
            <p:cNvSpPr txBox="1"/>
            <p:nvPr/>
          </p:nvSpPr>
          <p:spPr>
            <a:xfrm>
              <a:off x="354423" y="1167371"/>
              <a:ext cx="3667115" cy="3628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ctr" rtl="0">
                <a:lnSpc>
                  <a:spcPct val="106111"/>
                </a:lnSpc>
                <a:spcBef>
                  <a:spcPts val="0"/>
                </a:spcBef>
                <a:spcAft>
                  <a:spcPts val="0"/>
                </a:spcAft>
                <a:buClr>
                  <a:srgbClr val="004D1D"/>
                </a:buClr>
                <a:buSzPts val="2700"/>
                <a:buFont typeface="Arial"/>
                <a:buNone/>
              </a:pPr>
              <a:r>
                <a:rPr lang="pt-BR" sz="1800" b="1" dirty="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#Aditivos</a:t>
              </a:r>
              <a:endParaRPr sz="2400" b="1" i="0" u="none" strike="noStrike" cap="none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3" name="Google Shape;3867;p232">
              <a:extLst>
                <a:ext uri="{FF2B5EF4-FFF2-40B4-BE49-F238E27FC236}">
                  <a16:creationId xmlns:a16="http://schemas.microsoft.com/office/drawing/2014/main" id="{9A4D2A27-F2B4-EB29-089E-53489E48322D}"/>
                </a:ext>
              </a:extLst>
            </p:cNvPr>
            <p:cNvSpPr txBox="1"/>
            <p:nvPr/>
          </p:nvSpPr>
          <p:spPr>
            <a:xfrm>
              <a:off x="381913" y="1883317"/>
              <a:ext cx="3672000" cy="37317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Atualizações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Anexo B, Guias de Portifólios e renovação.</a:t>
              </a:r>
            </a:p>
            <a:p>
              <a: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5B57"/>
                </a:buClr>
                <a:buSzPts val="1400"/>
              </a:pP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Alteração de cláusula do contrato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Simplificação em casos de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descontinuidade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e/ou alienação de ofertas Linx.</a:t>
              </a: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Alteração referente a não concorrência de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12</a:t>
              </a:r>
              <a:r>
                <a:rPr lang="pt-BR" sz="1400" b="1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para 24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meses após a rescisão contratual.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Tratativas para não contratação de ex-funcionários Linx ou Franquia em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menos de 6 meses 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após o desligamento</a:t>
              </a:r>
            </a:p>
            <a:p>
              <a:pPr>
                <a:buClr>
                  <a:srgbClr val="545B57"/>
                </a:buClr>
                <a:buSzPts val="1400"/>
              </a:pP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B38ADF21-C0C5-01E9-F666-53E86775D75D}"/>
              </a:ext>
            </a:extLst>
          </p:cNvPr>
          <p:cNvGrpSpPr/>
          <p:nvPr/>
        </p:nvGrpSpPr>
        <p:grpSpPr>
          <a:xfrm>
            <a:off x="4257616" y="1153380"/>
            <a:ext cx="3674384" cy="5410501"/>
            <a:chOff x="4257616" y="1153380"/>
            <a:chExt cx="3674384" cy="5410501"/>
          </a:xfrm>
        </p:grpSpPr>
        <p:grpSp>
          <p:nvGrpSpPr>
            <p:cNvPr id="26" name="Google Shape;3859;p232">
              <a:extLst>
                <a:ext uri="{FF2B5EF4-FFF2-40B4-BE49-F238E27FC236}">
                  <a16:creationId xmlns:a16="http://schemas.microsoft.com/office/drawing/2014/main" id="{142FFC9B-1285-DAD9-6A76-712A22788EF4}"/>
                </a:ext>
              </a:extLst>
            </p:cNvPr>
            <p:cNvGrpSpPr/>
            <p:nvPr/>
          </p:nvGrpSpPr>
          <p:grpSpPr>
            <a:xfrm>
              <a:off x="4260000" y="1153380"/>
              <a:ext cx="3672000" cy="5410501"/>
              <a:chOff x="6631675" y="584950"/>
              <a:chExt cx="5637600" cy="4718425"/>
            </a:xfrm>
          </p:grpSpPr>
          <p:sp>
            <p:nvSpPr>
              <p:cNvPr id="27" name="Google Shape;3860;p232">
                <a:extLst>
                  <a:ext uri="{FF2B5EF4-FFF2-40B4-BE49-F238E27FC236}">
                    <a16:creationId xmlns:a16="http://schemas.microsoft.com/office/drawing/2014/main" id="{B44F2F61-D7B9-3FF5-F5B6-57B9C6B0F3E9}"/>
                  </a:ext>
                </a:extLst>
              </p:cNvPr>
              <p:cNvSpPr/>
              <p:nvPr/>
            </p:nvSpPr>
            <p:spPr>
              <a:xfrm>
                <a:off x="6631675" y="4239875"/>
                <a:ext cx="5637600" cy="1063500"/>
              </a:xfrm>
              <a:prstGeom prst="roundRect">
                <a:avLst>
                  <a:gd name="adj" fmla="val 18733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328613" dist="66675" dir="5400000" algn="bl" rotWithShape="0">
                  <a:srgbClr val="006A00">
                    <a:alpha val="12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8" name="Google Shape;3861;p232">
                <a:extLst>
                  <a:ext uri="{FF2B5EF4-FFF2-40B4-BE49-F238E27FC236}">
                    <a16:creationId xmlns:a16="http://schemas.microsoft.com/office/drawing/2014/main" id="{7AB92887-8751-DBA0-F3D8-D6CC2C7865CF}"/>
                  </a:ext>
                </a:extLst>
              </p:cNvPr>
              <p:cNvSpPr/>
              <p:nvPr/>
            </p:nvSpPr>
            <p:spPr>
              <a:xfrm>
                <a:off x="6635515" y="584950"/>
                <a:ext cx="5630100" cy="321965"/>
              </a:xfrm>
              <a:prstGeom prst="roundRect">
                <a:avLst>
                  <a:gd name="adj" fmla="val 18733"/>
                </a:avLst>
              </a:prstGeom>
              <a:solidFill>
                <a:srgbClr val="1CAF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9" name="Google Shape;3862;p232">
                <a:extLst>
                  <a:ext uri="{FF2B5EF4-FFF2-40B4-BE49-F238E27FC236}">
                    <a16:creationId xmlns:a16="http://schemas.microsoft.com/office/drawing/2014/main" id="{2A1D1648-28F9-14B6-4D93-1A6B3A115275}"/>
                  </a:ext>
                </a:extLst>
              </p:cNvPr>
              <p:cNvSpPr/>
              <p:nvPr/>
            </p:nvSpPr>
            <p:spPr>
              <a:xfrm>
                <a:off x="6631675" y="1139621"/>
                <a:ext cx="5637600" cy="3976200"/>
              </a:xfrm>
              <a:prstGeom prst="roundRect">
                <a:avLst>
                  <a:gd name="adj" fmla="val 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9" name="Google Shape;3868;p232">
              <a:extLst>
                <a:ext uri="{FF2B5EF4-FFF2-40B4-BE49-F238E27FC236}">
                  <a16:creationId xmlns:a16="http://schemas.microsoft.com/office/drawing/2014/main" id="{B24CFA8D-7BC7-3E41-2966-B759E31E11C0}"/>
                </a:ext>
              </a:extLst>
            </p:cNvPr>
            <p:cNvSpPr txBox="1"/>
            <p:nvPr/>
          </p:nvSpPr>
          <p:spPr>
            <a:xfrm>
              <a:off x="4260000" y="1167371"/>
              <a:ext cx="3667115" cy="3628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ctr" rtl="0">
                <a:lnSpc>
                  <a:spcPct val="106111"/>
                </a:lnSpc>
                <a:spcBef>
                  <a:spcPts val="0"/>
                </a:spcBef>
                <a:spcAft>
                  <a:spcPts val="0"/>
                </a:spcAft>
                <a:buClr>
                  <a:srgbClr val="004D1D"/>
                </a:buClr>
                <a:buSzPts val="2700"/>
                <a:buFont typeface="Arial"/>
                <a:buNone/>
              </a:pPr>
              <a:r>
                <a:rPr lang="pt-BR" sz="1800" b="1" dirty="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#Guia de portfólio</a:t>
              </a:r>
              <a:endParaRPr sz="2400" b="1" i="0" u="none" strike="noStrike" cap="none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" name="Google Shape;3867;p232">
              <a:extLst>
                <a:ext uri="{FF2B5EF4-FFF2-40B4-BE49-F238E27FC236}">
                  <a16:creationId xmlns:a16="http://schemas.microsoft.com/office/drawing/2014/main" id="{D6AC02DC-F450-8EF3-226E-40D219B09C90}"/>
                </a:ext>
              </a:extLst>
            </p:cNvPr>
            <p:cNvSpPr txBox="1"/>
            <p:nvPr/>
          </p:nvSpPr>
          <p:spPr>
            <a:xfrm>
              <a:off x="4257616" y="1883317"/>
              <a:ext cx="3672000" cy="4378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RETAIL 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Alteração SHOPPING &gt; RETAIL; ajustes no guia para conter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apenas produtos da vertical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</a:t>
              </a:r>
              <a:r>
                <a:rPr lang="pt-BR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Retail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(retirando Millennium, OMS, Varejo de serviços); </a:t>
              </a:r>
            </a:p>
            <a:p>
              <a:pPr>
                <a:buClr>
                  <a:srgbClr val="545B57"/>
                </a:buClr>
                <a:buSzPts val="1400"/>
              </a:pP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Produtos Cross 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Equiparação dos percentuais de RR sobre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D-TEF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SITEF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nas verticais FARMA e POSTO (de 40% para 20%)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Equiparação dos percentuais de RR sobre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Fiscal Flow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, Linx Dome e SETUP de Certificado Digital nas verticais FARMA e POSTO (de 30% para 20%)</a:t>
              </a:r>
            </a:p>
            <a:p>
              <a:pPr lvl="1">
                <a:buClr>
                  <a:srgbClr val="545B57"/>
                </a:buClr>
                <a:buSzPts val="1400"/>
              </a:pPr>
              <a:endParaRPr lang="pt-B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Setup de Farma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Alteração de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20% para 50,75%</a:t>
              </a:r>
            </a:p>
          </p:txBody>
        </p:sp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962BE3FD-80F2-8DB5-A2B6-2FB3091F9260}"/>
              </a:ext>
            </a:extLst>
          </p:cNvPr>
          <p:cNvGrpSpPr/>
          <p:nvPr/>
        </p:nvGrpSpPr>
        <p:grpSpPr>
          <a:xfrm>
            <a:off x="8176479" y="1151175"/>
            <a:ext cx="3763439" cy="5414911"/>
            <a:chOff x="8176479" y="1151175"/>
            <a:chExt cx="3763439" cy="5414911"/>
          </a:xfrm>
        </p:grpSpPr>
        <p:grpSp>
          <p:nvGrpSpPr>
            <p:cNvPr id="30" name="Google Shape;3859;p232">
              <a:extLst>
                <a:ext uri="{FF2B5EF4-FFF2-40B4-BE49-F238E27FC236}">
                  <a16:creationId xmlns:a16="http://schemas.microsoft.com/office/drawing/2014/main" id="{57D2A6FF-F0E2-99AD-1D7E-38D04FE2FF1C}"/>
                </a:ext>
              </a:extLst>
            </p:cNvPr>
            <p:cNvGrpSpPr/>
            <p:nvPr/>
          </p:nvGrpSpPr>
          <p:grpSpPr>
            <a:xfrm>
              <a:off x="8179625" y="1151175"/>
              <a:ext cx="3672000" cy="5414911"/>
              <a:chOff x="6631675" y="579442"/>
              <a:chExt cx="5637600" cy="4488533"/>
            </a:xfrm>
          </p:grpSpPr>
          <p:sp>
            <p:nvSpPr>
              <p:cNvPr id="31" name="Google Shape;3861;p232">
                <a:extLst>
                  <a:ext uri="{FF2B5EF4-FFF2-40B4-BE49-F238E27FC236}">
                    <a16:creationId xmlns:a16="http://schemas.microsoft.com/office/drawing/2014/main" id="{D6CE83E7-41F7-84C5-88D8-4DBB517BE975}"/>
                  </a:ext>
                </a:extLst>
              </p:cNvPr>
              <p:cNvSpPr/>
              <p:nvPr/>
            </p:nvSpPr>
            <p:spPr>
              <a:xfrm>
                <a:off x="6635515" y="579442"/>
                <a:ext cx="5630100" cy="289443"/>
              </a:xfrm>
              <a:prstGeom prst="roundRect">
                <a:avLst>
                  <a:gd name="adj" fmla="val 18733"/>
                </a:avLst>
              </a:prstGeom>
              <a:solidFill>
                <a:srgbClr val="1CAF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32" name="Google Shape;3862;p232">
                <a:extLst>
                  <a:ext uri="{FF2B5EF4-FFF2-40B4-BE49-F238E27FC236}">
                    <a16:creationId xmlns:a16="http://schemas.microsoft.com/office/drawing/2014/main" id="{AA7BB07D-BC00-E0C6-CE86-18BD21722741}"/>
                  </a:ext>
                </a:extLst>
              </p:cNvPr>
              <p:cNvSpPr/>
              <p:nvPr/>
            </p:nvSpPr>
            <p:spPr>
              <a:xfrm>
                <a:off x="6631675" y="1091775"/>
                <a:ext cx="5637600" cy="3976200"/>
              </a:xfrm>
              <a:prstGeom prst="roundRect">
                <a:avLst>
                  <a:gd name="adj" fmla="val 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8" name="Google Shape;3868;p232">
              <a:extLst>
                <a:ext uri="{FF2B5EF4-FFF2-40B4-BE49-F238E27FC236}">
                  <a16:creationId xmlns:a16="http://schemas.microsoft.com/office/drawing/2014/main" id="{5A6D53F9-E33B-C534-7E4D-9EBAEF79218A}"/>
                </a:ext>
              </a:extLst>
            </p:cNvPr>
            <p:cNvSpPr txBox="1"/>
            <p:nvPr/>
          </p:nvSpPr>
          <p:spPr>
            <a:xfrm>
              <a:off x="8176479" y="1167371"/>
              <a:ext cx="3671999" cy="3628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ctr" rtl="0">
                <a:lnSpc>
                  <a:spcPct val="106111"/>
                </a:lnSpc>
                <a:spcBef>
                  <a:spcPts val="0"/>
                </a:spcBef>
                <a:spcAft>
                  <a:spcPts val="0"/>
                </a:spcAft>
                <a:buClr>
                  <a:srgbClr val="004D1D"/>
                </a:buClr>
                <a:buSzPts val="2700"/>
                <a:buFont typeface="Arial"/>
                <a:buNone/>
              </a:pPr>
              <a:r>
                <a:rPr lang="pt-BR" sz="1800" b="1" dirty="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#Anexo B</a:t>
              </a:r>
              <a:endParaRPr sz="2400" b="1" i="0" u="none" strike="noStrike" cap="none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6" name="Google Shape;3867;p232">
              <a:extLst>
                <a:ext uri="{FF2B5EF4-FFF2-40B4-BE49-F238E27FC236}">
                  <a16:creationId xmlns:a16="http://schemas.microsoft.com/office/drawing/2014/main" id="{6D8FCB3A-6D18-7DC5-67A5-188BAB28AEF1}"/>
                </a:ext>
              </a:extLst>
            </p:cNvPr>
            <p:cNvSpPr txBox="1"/>
            <p:nvPr/>
          </p:nvSpPr>
          <p:spPr>
            <a:xfrm>
              <a:off x="8267918" y="1883317"/>
              <a:ext cx="3672000" cy="4593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BAM 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Nova política para as verticais FARMA e POSTO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mantendo modelo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de RETAIL e FOOD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Formalização sobre definição, condições, aplicação e elegibilidade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endParaRPr lang="pt-B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Definição da Meta Anual (MRR) 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 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Inclusão de cláusula de definição de meta</a:t>
              </a:r>
            </a:p>
            <a:p>
              <a:pPr lvl="1">
                <a:buClr>
                  <a:srgbClr val="545B57"/>
                </a:buClr>
                <a:buSzPts val="1400"/>
              </a:pPr>
              <a:endParaRPr lang="pt-B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Kit Informática 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Possibilidade de aquisição de 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usuários adicionais</a:t>
              </a: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Taxa Mensal de Franquia</a:t>
              </a:r>
            </a:p>
            <a:p>
              <a:pPr marL="742950" lvl="1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Inclusão das regras de reajuste anual (</a:t>
              </a:r>
              <a:r>
                <a:rPr lang="pt-B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novos valores aplicados a partir setembro/2024</a:t>
              </a: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  <a:ea typeface="Poppins"/>
                  <a:cs typeface="Poppins"/>
                  <a:sym typeface="Poppins"/>
                </a:rPr>
                <a:t>)</a:t>
              </a:r>
            </a:p>
            <a:p>
              <a:pPr marL="285750" indent="-285750">
                <a:buClr>
                  <a:srgbClr val="545B57"/>
                </a:buClr>
                <a:buSzPts val="1400"/>
                <a:buFont typeface="Arial" panose="020B0604020202020204" pitchFamily="34" charset="0"/>
                <a:buChar char="•"/>
              </a:pPr>
              <a:endPara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:a16="http://schemas.microsoft.com/office/drawing/2014/main" id="{3D885050-BAA2-6E5F-386B-834820CDF3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691"/>
          <a:stretch/>
        </p:blipFill>
        <p:spPr>
          <a:xfrm>
            <a:off x="1704121" y="1612045"/>
            <a:ext cx="8959044" cy="4845139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6906D3E-ABC3-FC0C-6A5F-F89C43AB00C5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269593" y="107251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D915C362-7C92-BDA0-2BBA-A913268087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7917"/>
          <a:stretch/>
        </p:blipFill>
        <p:spPr>
          <a:xfrm rot="-5400000">
            <a:off x="3564306" y="-1418942"/>
            <a:ext cx="5277540" cy="10133027"/>
          </a:xfrm>
          <a:prstGeom prst="rect">
            <a:avLst/>
          </a:prstGeom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FE1E707-351D-092B-765A-74ED2D5A7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5402" y="189062"/>
            <a:ext cx="834189" cy="423428"/>
          </a:xfrm>
          <a:prstGeom prst="rect">
            <a:avLst/>
          </a:prstGeom>
        </p:spPr>
      </p:pic>
      <p:grpSp>
        <p:nvGrpSpPr>
          <p:cNvPr id="5" name="Group 10">
            <a:extLst>
              <a:ext uri="{FF2B5EF4-FFF2-40B4-BE49-F238E27FC236}">
                <a16:creationId xmlns:a16="http://schemas.microsoft.com/office/drawing/2014/main" id="{01A231DB-79A3-6FF8-8D44-2ECE8706BA46}"/>
              </a:ext>
            </a:extLst>
          </p:cNvPr>
          <p:cNvGrpSpPr/>
          <p:nvPr/>
        </p:nvGrpSpPr>
        <p:grpSpPr>
          <a:xfrm>
            <a:off x="834897" y="6056215"/>
            <a:ext cx="10890042" cy="801785"/>
            <a:chOff x="0" y="0"/>
            <a:chExt cx="4033349" cy="296957"/>
          </a:xfrm>
        </p:grpSpPr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AD9538F9-6CB4-F79F-F854-47775C405573}"/>
                </a:ext>
              </a:extLst>
            </p:cNvPr>
            <p:cNvSpPr/>
            <p:nvPr/>
          </p:nvSpPr>
          <p:spPr>
            <a:xfrm>
              <a:off x="0" y="0"/>
              <a:ext cx="4033349" cy="296957"/>
            </a:xfrm>
            <a:custGeom>
              <a:avLst/>
              <a:gdLst/>
              <a:ahLst/>
              <a:cxnLst/>
              <a:rect l="l" t="t" r="r" b="b"/>
              <a:pathLst>
                <a:path w="4033349" h="296957">
                  <a:moveTo>
                    <a:pt x="0" y="0"/>
                  </a:moveTo>
                  <a:lnTo>
                    <a:pt x="4033349" y="0"/>
                  </a:lnTo>
                  <a:lnTo>
                    <a:pt x="4033349" y="296957"/>
                  </a:lnTo>
                  <a:lnTo>
                    <a:pt x="0" y="296957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Box 12">
              <a:extLst>
                <a:ext uri="{FF2B5EF4-FFF2-40B4-BE49-F238E27FC236}">
                  <a16:creationId xmlns:a16="http://schemas.microsoft.com/office/drawing/2014/main" id="{CC80B498-3DF6-A2A3-4E10-84DF4C62EBDC}"/>
                </a:ext>
              </a:extLst>
            </p:cNvPr>
            <p:cNvSpPr txBox="1"/>
            <p:nvPr/>
          </p:nvSpPr>
          <p:spPr>
            <a:xfrm>
              <a:off x="0" y="-28575"/>
              <a:ext cx="4033349" cy="3255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196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" name="TextBox 40">
            <a:extLst>
              <a:ext uri="{FF2B5EF4-FFF2-40B4-BE49-F238E27FC236}">
                <a16:creationId xmlns:a16="http://schemas.microsoft.com/office/drawing/2014/main" id="{D77CE7E6-8338-B5A0-93D6-852F3147FC64}"/>
              </a:ext>
            </a:extLst>
          </p:cNvPr>
          <p:cNvSpPr txBox="1"/>
          <p:nvPr/>
        </p:nvSpPr>
        <p:spPr>
          <a:xfrm>
            <a:off x="3607865" y="3429000"/>
            <a:ext cx="145664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CRM</a:t>
            </a:r>
            <a:r>
              <a:rPr kumimoji="0" lang="en-US" sz="15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(VENDAS) </a:t>
            </a:r>
          </a:p>
        </p:txBody>
      </p:sp>
      <p:sp>
        <p:nvSpPr>
          <p:cNvPr id="10" name="TextBox 40">
            <a:extLst>
              <a:ext uri="{FF2B5EF4-FFF2-40B4-BE49-F238E27FC236}">
                <a16:creationId xmlns:a16="http://schemas.microsoft.com/office/drawing/2014/main" id="{526853A7-6EB7-2A5A-3BD8-0375D017F4C0}"/>
              </a:ext>
            </a:extLst>
          </p:cNvPr>
          <p:cNvSpPr txBox="1"/>
          <p:nvPr/>
        </p:nvSpPr>
        <p:spPr>
          <a:xfrm>
            <a:off x="2236264" y="5017062"/>
            <a:ext cx="1862769" cy="4965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MICROSOFT OFFICE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1" name="TextBox 40">
            <a:extLst>
              <a:ext uri="{FF2B5EF4-FFF2-40B4-BE49-F238E27FC236}">
                <a16:creationId xmlns:a16="http://schemas.microsoft.com/office/drawing/2014/main" id="{9FDD5A24-0B00-C214-2B65-8A06DA1E00AB}"/>
              </a:ext>
            </a:extLst>
          </p:cNvPr>
          <p:cNvSpPr txBox="1"/>
          <p:nvPr/>
        </p:nvSpPr>
        <p:spPr>
          <a:xfrm>
            <a:off x="5365951" y="2758325"/>
            <a:ext cx="1674252" cy="4965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DYNAMICS</a:t>
            </a:r>
            <a:r>
              <a:rPr kumimoji="0" lang="en-US" sz="15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(Implantação) </a:t>
            </a:r>
          </a:p>
        </p:txBody>
      </p:sp>
      <p:sp>
        <p:nvSpPr>
          <p:cNvPr id="12" name="TextBox 40">
            <a:extLst>
              <a:ext uri="{FF2B5EF4-FFF2-40B4-BE49-F238E27FC236}">
                <a16:creationId xmlns:a16="http://schemas.microsoft.com/office/drawing/2014/main" id="{829B4CE4-E01D-F3A8-2889-125717F9673B}"/>
              </a:ext>
            </a:extLst>
          </p:cNvPr>
          <p:cNvSpPr txBox="1"/>
          <p:nvPr/>
        </p:nvSpPr>
        <p:spPr>
          <a:xfrm>
            <a:off x="7329923" y="3438859"/>
            <a:ext cx="1674252" cy="4965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ACESSO REMOTO</a:t>
            </a:r>
            <a:r>
              <a:rPr kumimoji="0" lang="en-US" sz="15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</a:p>
        </p:txBody>
      </p:sp>
      <p:sp>
        <p:nvSpPr>
          <p:cNvPr id="13" name="TextBox 40">
            <a:extLst>
              <a:ext uri="{FF2B5EF4-FFF2-40B4-BE49-F238E27FC236}">
                <a16:creationId xmlns:a16="http://schemas.microsoft.com/office/drawing/2014/main" id="{0A7F989A-7884-AF58-F86A-C8447584AB6C}"/>
              </a:ext>
            </a:extLst>
          </p:cNvPr>
          <p:cNvSpPr txBox="1"/>
          <p:nvPr/>
        </p:nvSpPr>
        <p:spPr>
          <a:xfrm>
            <a:off x="8292289" y="5061709"/>
            <a:ext cx="1862769" cy="4965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SOLUÇÕES LINX</a:t>
            </a:r>
          </a:p>
        </p:txBody>
      </p:sp>
      <p:sp>
        <p:nvSpPr>
          <p:cNvPr id="14" name="Google Shape;411;p31">
            <a:extLst>
              <a:ext uri="{FF2B5EF4-FFF2-40B4-BE49-F238E27FC236}">
                <a16:creationId xmlns:a16="http://schemas.microsoft.com/office/drawing/2014/main" id="{778BA20B-79D8-2990-D635-00AE347953CE}"/>
              </a:ext>
            </a:extLst>
          </p:cNvPr>
          <p:cNvSpPr txBox="1">
            <a:spLocks/>
          </p:cNvSpPr>
          <p:nvPr/>
        </p:nvSpPr>
        <p:spPr>
          <a:xfrm>
            <a:off x="-36366" y="-40979"/>
            <a:ext cx="10804634" cy="878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990"/>
              <a:buFont typeface="Century Gothic"/>
              <a:buNone/>
              <a:tabLst/>
              <a:defRPr/>
            </a:pPr>
            <a:r>
              <a:rPr kumimoji="0" lang="pt-BR" sz="2800" b="1" i="0" u="none" strike="noStrike" kern="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Century Gothic"/>
                <a:sym typeface="Century Gothic"/>
              </a:rPr>
              <a:t>SOFTWARES NECESSÁRIOS PARA UMA FRANQUIA LINX</a:t>
            </a:r>
          </a:p>
        </p:txBody>
      </p:sp>
      <p:sp>
        <p:nvSpPr>
          <p:cNvPr id="15" name="Google Shape;411;p31">
            <a:extLst>
              <a:ext uri="{FF2B5EF4-FFF2-40B4-BE49-F238E27FC236}">
                <a16:creationId xmlns:a16="http://schemas.microsoft.com/office/drawing/2014/main" id="{5EECE4E2-F8B8-D979-4EF6-77E594B00A99}"/>
              </a:ext>
            </a:extLst>
          </p:cNvPr>
          <p:cNvSpPr txBox="1">
            <a:spLocks/>
          </p:cNvSpPr>
          <p:nvPr/>
        </p:nvSpPr>
        <p:spPr>
          <a:xfrm>
            <a:off x="4639945" y="6038870"/>
            <a:ext cx="3652344" cy="878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990"/>
              <a:buFont typeface="Century Gothic"/>
              <a:buNone/>
              <a:tabLst/>
              <a:defRPr/>
            </a:pPr>
            <a:r>
              <a:rPr kumimoji="0" lang="pt-BR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sym typeface="Century Gothic"/>
              </a:rPr>
              <a:t>LINX FRANQUIAS</a:t>
            </a:r>
          </a:p>
        </p:txBody>
      </p:sp>
      <p:sp>
        <p:nvSpPr>
          <p:cNvPr id="16" name="Freeform 31">
            <a:extLst>
              <a:ext uri="{FF2B5EF4-FFF2-40B4-BE49-F238E27FC236}">
                <a16:creationId xmlns:a16="http://schemas.microsoft.com/office/drawing/2014/main" id="{4571E603-13E9-CB87-03F1-A53EEAA47B34}"/>
              </a:ext>
            </a:extLst>
          </p:cNvPr>
          <p:cNvSpPr/>
          <p:nvPr/>
        </p:nvSpPr>
        <p:spPr>
          <a:xfrm>
            <a:off x="4678657" y="3675678"/>
            <a:ext cx="3158284" cy="2528853"/>
          </a:xfrm>
          <a:custGeom>
            <a:avLst/>
            <a:gdLst/>
            <a:ahLst/>
            <a:cxnLst/>
            <a:rect l="l" t="t" r="r" b="b"/>
            <a:pathLst>
              <a:path w="4255825" h="3516376">
                <a:moveTo>
                  <a:pt x="0" y="0"/>
                </a:moveTo>
                <a:lnTo>
                  <a:pt x="4255825" y="0"/>
                </a:lnTo>
                <a:lnTo>
                  <a:pt x="4255825" y="3516375"/>
                </a:lnTo>
                <a:lnTo>
                  <a:pt x="0" y="351637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859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11;p31">
            <a:extLst>
              <a:ext uri="{FF2B5EF4-FFF2-40B4-BE49-F238E27FC236}">
                <a16:creationId xmlns:a16="http://schemas.microsoft.com/office/drawing/2014/main" id="{FF23599F-6763-2879-E571-E946F51CAC82}"/>
              </a:ext>
            </a:extLst>
          </p:cNvPr>
          <p:cNvSpPr txBox="1">
            <a:spLocks/>
          </p:cNvSpPr>
          <p:nvPr/>
        </p:nvSpPr>
        <p:spPr>
          <a:xfrm>
            <a:off x="0" y="23257"/>
            <a:ext cx="10804634" cy="592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990"/>
              <a:buFont typeface="Century Gothic"/>
              <a:buNone/>
              <a:tabLst/>
              <a:defRPr/>
            </a:pPr>
            <a:r>
              <a:rPr kumimoji="0" lang="pt-BR" sz="2800" b="1" i="0" u="none" strike="noStrike" kern="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Century Gothic"/>
                <a:sym typeface="Century Gothic"/>
              </a:rPr>
              <a:t>SOFTWARES NECESSÁRIOS PARA UMA FRANQUIA LINX</a:t>
            </a:r>
          </a:p>
        </p:txBody>
      </p:sp>
      <p:sp>
        <p:nvSpPr>
          <p:cNvPr id="6" name="Google Shape;631;p49">
            <a:extLst>
              <a:ext uri="{FF2B5EF4-FFF2-40B4-BE49-F238E27FC236}">
                <a16:creationId xmlns:a16="http://schemas.microsoft.com/office/drawing/2014/main" id="{A2B94869-838A-3826-141D-F676CAADE320}"/>
              </a:ext>
            </a:extLst>
          </p:cNvPr>
          <p:cNvSpPr/>
          <p:nvPr/>
        </p:nvSpPr>
        <p:spPr>
          <a:xfrm>
            <a:off x="680960" y="1347703"/>
            <a:ext cx="2475933" cy="4811360"/>
          </a:xfrm>
          <a:prstGeom prst="roundRect">
            <a:avLst>
              <a:gd name="adj" fmla="val 8739"/>
            </a:avLst>
          </a:prstGeom>
          <a:solidFill>
            <a:srgbClr val="9650FF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" name="Google Shape;633;p49">
            <a:extLst>
              <a:ext uri="{FF2B5EF4-FFF2-40B4-BE49-F238E27FC236}">
                <a16:creationId xmlns:a16="http://schemas.microsoft.com/office/drawing/2014/main" id="{9914E5D5-BF4F-6571-C851-E79143E65BD1}"/>
              </a:ext>
            </a:extLst>
          </p:cNvPr>
          <p:cNvSpPr txBox="1"/>
          <p:nvPr/>
        </p:nvSpPr>
        <p:spPr>
          <a:xfrm>
            <a:off x="1131565" y="1295153"/>
            <a:ext cx="154991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Essencial</a:t>
            </a:r>
          </a:p>
        </p:txBody>
      </p:sp>
      <p:sp>
        <p:nvSpPr>
          <p:cNvPr id="4" name="Google Shape;633;p49">
            <a:extLst>
              <a:ext uri="{FF2B5EF4-FFF2-40B4-BE49-F238E27FC236}">
                <a16:creationId xmlns:a16="http://schemas.microsoft.com/office/drawing/2014/main" id="{A34B4BD2-8766-B263-ABC3-63BE0E10E02E}"/>
              </a:ext>
            </a:extLst>
          </p:cNvPr>
          <p:cNvSpPr txBox="1"/>
          <p:nvPr/>
        </p:nvSpPr>
        <p:spPr>
          <a:xfrm>
            <a:off x="569749" y="1685974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Combo dedicado para sua estrutura completa </a:t>
            </a:r>
          </a:p>
        </p:txBody>
      </p:sp>
      <p:sp>
        <p:nvSpPr>
          <p:cNvPr id="5" name="Google Shape;633;p49">
            <a:extLst>
              <a:ext uri="{FF2B5EF4-FFF2-40B4-BE49-F238E27FC236}">
                <a16:creationId xmlns:a16="http://schemas.microsoft.com/office/drawing/2014/main" id="{5C5A8FA7-2872-5AA2-9C36-62320B0264AC}"/>
              </a:ext>
            </a:extLst>
          </p:cNvPr>
          <p:cNvSpPr txBox="1"/>
          <p:nvPr/>
        </p:nvSpPr>
        <p:spPr>
          <a:xfrm>
            <a:off x="582129" y="2029405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R$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990,00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/mês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" name="Google Shape;881;p62">
            <a:extLst>
              <a:ext uri="{FF2B5EF4-FFF2-40B4-BE49-F238E27FC236}">
                <a16:creationId xmlns:a16="http://schemas.microsoft.com/office/drawing/2014/main" id="{E3D583F3-A839-2DE7-7C45-5EA39C045FBC}"/>
              </a:ext>
            </a:extLst>
          </p:cNvPr>
          <p:cNvSpPr/>
          <p:nvPr/>
        </p:nvSpPr>
        <p:spPr>
          <a:xfrm>
            <a:off x="960655" y="2785370"/>
            <a:ext cx="1941300" cy="3081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9650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Comece Já</a:t>
            </a:r>
          </a:p>
        </p:txBody>
      </p:sp>
      <p:sp>
        <p:nvSpPr>
          <p:cNvPr id="14" name="Google Shape;633;p49">
            <a:extLst>
              <a:ext uri="{FF2B5EF4-FFF2-40B4-BE49-F238E27FC236}">
                <a16:creationId xmlns:a16="http://schemas.microsoft.com/office/drawing/2014/main" id="{911E99DE-861D-E716-D062-E9B4182A07AC}"/>
              </a:ext>
            </a:extLst>
          </p:cNvPr>
          <p:cNvSpPr txBox="1"/>
          <p:nvPr/>
        </p:nvSpPr>
        <p:spPr>
          <a:xfrm>
            <a:off x="1090905" y="3127195"/>
            <a:ext cx="1835028" cy="35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4 usuários (Kit Office + @franqueado)</a:t>
            </a:r>
          </a:p>
        </p:txBody>
      </p:sp>
      <p:sp>
        <p:nvSpPr>
          <p:cNvPr id="15" name="Google Shape;633;p49">
            <a:extLst>
              <a:ext uri="{FF2B5EF4-FFF2-40B4-BE49-F238E27FC236}">
                <a16:creationId xmlns:a16="http://schemas.microsoft.com/office/drawing/2014/main" id="{B8959B84-D517-2F87-C501-45522BD7DA7F}"/>
              </a:ext>
            </a:extLst>
          </p:cNvPr>
          <p:cNvSpPr txBox="1"/>
          <p:nvPr/>
        </p:nvSpPr>
        <p:spPr>
          <a:xfrm>
            <a:off x="1096006" y="3532202"/>
            <a:ext cx="1692000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2 Licenças CRM</a:t>
            </a:r>
          </a:p>
        </p:txBody>
      </p:sp>
      <p:sp>
        <p:nvSpPr>
          <p:cNvPr id="16" name="Google Shape;633;p49">
            <a:extLst>
              <a:ext uri="{FF2B5EF4-FFF2-40B4-BE49-F238E27FC236}">
                <a16:creationId xmlns:a16="http://schemas.microsoft.com/office/drawing/2014/main" id="{0B4165E9-683D-CF86-5E5E-CC8952308656}"/>
              </a:ext>
            </a:extLst>
          </p:cNvPr>
          <p:cNvSpPr txBox="1"/>
          <p:nvPr/>
        </p:nvSpPr>
        <p:spPr>
          <a:xfrm>
            <a:off x="1096007" y="4209580"/>
            <a:ext cx="1908000" cy="429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de implantação</a:t>
            </a:r>
          </a:p>
        </p:txBody>
      </p:sp>
      <p:sp>
        <p:nvSpPr>
          <p:cNvPr id="27" name="Google Shape;633;p49">
            <a:extLst>
              <a:ext uri="{FF2B5EF4-FFF2-40B4-BE49-F238E27FC236}">
                <a16:creationId xmlns:a16="http://schemas.microsoft.com/office/drawing/2014/main" id="{789B91D7-84AF-7252-7F2E-C5549CAF6D1A}"/>
              </a:ext>
            </a:extLst>
          </p:cNvPr>
          <p:cNvSpPr txBox="1"/>
          <p:nvPr/>
        </p:nvSpPr>
        <p:spPr>
          <a:xfrm>
            <a:off x="706079" y="5059794"/>
            <a:ext cx="2297925" cy="331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Recursos do plano Começar:</a:t>
            </a:r>
          </a:p>
        </p:txBody>
      </p:sp>
      <p:sp>
        <p:nvSpPr>
          <p:cNvPr id="28" name="Google Shape;633;p49">
            <a:extLst>
              <a:ext uri="{FF2B5EF4-FFF2-40B4-BE49-F238E27FC236}">
                <a16:creationId xmlns:a16="http://schemas.microsoft.com/office/drawing/2014/main" id="{BD6556AD-C276-A8F1-D25D-76B56C04E94D}"/>
              </a:ext>
            </a:extLst>
          </p:cNvPr>
          <p:cNvSpPr txBox="1"/>
          <p:nvPr/>
        </p:nvSpPr>
        <p:spPr>
          <a:xfrm>
            <a:off x="790467" y="5257408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ct val="1510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 plataforma de educação</a:t>
            </a:r>
          </a:p>
        </p:txBody>
      </p:sp>
      <p:sp>
        <p:nvSpPr>
          <p:cNvPr id="45" name="Google Shape;631;p49">
            <a:extLst>
              <a:ext uri="{FF2B5EF4-FFF2-40B4-BE49-F238E27FC236}">
                <a16:creationId xmlns:a16="http://schemas.microsoft.com/office/drawing/2014/main" id="{E51ED4B9-AE60-2E72-9740-3C85A475EECE}"/>
              </a:ext>
            </a:extLst>
          </p:cNvPr>
          <p:cNvSpPr/>
          <p:nvPr/>
        </p:nvSpPr>
        <p:spPr>
          <a:xfrm>
            <a:off x="9469036" y="1865984"/>
            <a:ext cx="2475933" cy="3863627"/>
          </a:xfrm>
          <a:prstGeom prst="roundRect">
            <a:avLst>
              <a:gd name="adj" fmla="val 8739"/>
            </a:avLst>
          </a:prstGeom>
          <a:solidFill>
            <a:srgbClr val="FFFFFF"/>
          </a:solidFill>
          <a:ln w="1905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6" name="Google Shape;631;p49">
            <a:extLst>
              <a:ext uri="{FF2B5EF4-FFF2-40B4-BE49-F238E27FC236}">
                <a16:creationId xmlns:a16="http://schemas.microsoft.com/office/drawing/2014/main" id="{ABA85D7F-F73E-BE37-AB15-2548DA21AAFE}"/>
              </a:ext>
            </a:extLst>
          </p:cNvPr>
          <p:cNvSpPr/>
          <p:nvPr/>
        </p:nvSpPr>
        <p:spPr>
          <a:xfrm>
            <a:off x="6513463" y="1867853"/>
            <a:ext cx="2475933" cy="3863627"/>
          </a:xfrm>
          <a:prstGeom prst="roundRect">
            <a:avLst>
              <a:gd name="adj" fmla="val 8739"/>
            </a:avLst>
          </a:prstGeom>
          <a:solidFill>
            <a:schemeClr val="bg1"/>
          </a:solidFill>
          <a:ln w="1905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7" name="Google Shape;631;p49">
            <a:extLst>
              <a:ext uri="{FF2B5EF4-FFF2-40B4-BE49-F238E27FC236}">
                <a16:creationId xmlns:a16="http://schemas.microsoft.com/office/drawing/2014/main" id="{A61D7A06-1B2A-2042-D443-2671C4866232}"/>
              </a:ext>
            </a:extLst>
          </p:cNvPr>
          <p:cNvSpPr/>
          <p:nvPr/>
        </p:nvSpPr>
        <p:spPr>
          <a:xfrm>
            <a:off x="3659006" y="1850798"/>
            <a:ext cx="2475933" cy="3863627"/>
          </a:xfrm>
          <a:prstGeom prst="roundRect">
            <a:avLst>
              <a:gd name="adj" fmla="val 8739"/>
            </a:avLst>
          </a:prstGeom>
          <a:solidFill>
            <a:srgbClr val="FFFFFF"/>
          </a:solidFill>
          <a:ln w="1905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8" name="Google Shape;631;p49">
            <a:extLst>
              <a:ext uri="{FF2B5EF4-FFF2-40B4-BE49-F238E27FC236}">
                <a16:creationId xmlns:a16="http://schemas.microsoft.com/office/drawing/2014/main" id="{14CAB9FB-4A55-979A-D384-DF6A00202A64}"/>
              </a:ext>
            </a:extLst>
          </p:cNvPr>
          <p:cNvSpPr/>
          <p:nvPr/>
        </p:nvSpPr>
        <p:spPr>
          <a:xfrm>
            <a:off x="9462337" y="1858828"/>
            <a:ext cx="2475933" cy="3855598"/>
          </a:xfrm>
          <a:prstGeom prst="roundRect">
            <a:avLst>
              <a:gd name="adj" fmla="val 8739"/>
            </a:avLst>
          </a:prstGeom>
          <a:solidFill>
            <a:srgbClr val="FFFFFF"/>
          </a:solidFill>
          <a:ln w="1905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9" name="Google Shape;633;p49">
            <a:extLst>
              <a:ext uri="{FF2B5EF4-FFF2-40B4-BE49-F238E27FC236}">
                <a16:creationId xmlns:a16="http://schemas.microsoft.com/office/drawing/2014/main" id="{D99E2C9D-F8C2-C9DC-1AC9-D9D3BDB86604}"/>
              </a:ext>
            </a:extLst>
          </p:cNvPr>
          <p:cNvSpPr txBox="1"/>
          <p:nvPr/>
        </p:nvSpPr>
        <p:spPr>
          <a:xfrm>
            <a:off x="9380704" y="1848317"/>
            <a:ext cx="252144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IMPLANTAÇÃO</a:t>
            </a:r>
          </a:p>
        </p:txBody>
      </p:sp>
      <p:sp>
        <p:nvSpPr>
          <p:cNvPr id="50" name="Google Shape;633;p49">
            <a:extLst>
              <a:ext uri="{FF2B5EF4-FFF2-40B4-BE49-F238E27FC236}">
                <a16:creationId xmlns:a16="http://schemas.microsoft.com/office/drawing/2014/main" id="{36C14673-84BE-D9E5-53CB-61238F34AEF7}"/>
              </a:ext>
            </a:extLst>
          </p:cNvPr>
          <p:cNvSpPr txBox="1"/>
          <p:nvPr/>
        </p:nvSpPr>
        <p:spPr>
          <a:xfrm>
            <a:off x="9351126" y="2218118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Combo adicional para implantadores</a:t>
            </a:r>
          </a:p>
        </p:txBody>
      </p:sp>
      <p:sp>
        <p:nvSpPr>
          <p:cNvPr id="51" name="Google Shape;633;p49">
            <a:extLst>
              <a:ext uri="{FF2B5EF4-FFF2-40B4-BE49-F238E27FC236}">
                <a16:creationId xmlns:a16="http://schemas.microsoft.com/office/drawing/2014/main" id="{6CF82ECA-9B00-5160-5B1F-BDEAC91FDE69}"/>
              </a:ext>
            </a:extLst>
          </p:cNvPr>
          <p:cNvSpPr txBox="1"/>
          <p:nvPr/>
        </p:nvSpPr>
        <p:spPr>
          <a:xfrm>
            <a:off x="9363506" y="2487979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R$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390,00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/mês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2" name="Google Shape;881;p62">
            <a:extLst>
              <a:ext uri="{FF2B5EF4-FFF2-40B4-BE49-F238E27FC236}">
                <a16:creationId xmlns:a16="http://schemas.microsoft.com/office/drawing/2014/main" id="{FB767DE5-D4F8-643B-3632-B19CEF9EEBB1}"/>
              </a:ext>
            </a:extLst>
          </p:cNvPr>
          <p:cNvSpPr/>
          <p:nvPr/>
        </p:nvSpPr>
        <p:spPr>
          <a:xfrm>
            <a:off x="9742032" y="3359554"/>
            <a:ext cx="1941300" cy="308146"/>
          </a:xfrm>
          <a:prstGeom prst="roundRect">
            <a:avLst>
              <a:gd name="adj" fmla="val 50000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Implantação</a:t>
            </a: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3" name="Imagem 52" descr="Ícone&#10;&#10;Descrição gerada automaticamente">
            <a:extLst>
              <a:ext uri="{FF2B5EF4-FFF2-40B4-BE49-F238E27FC236}">
                <a16:creationId xmlns:a16="http://schemas.microsoft.com/office/drawing/2014/main" id="{3C802FFE-269C-59CE-F0BB-EC2783491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371" y="3904453"/>
            <a:ext cx="251447" cy="251447"/>
          </a:xfrm>
          <a:prstGeom prst="rect">
            <a:avLst/>
          </a:prstGeom>
        </p:spPr>
      </p:pic>
      <p:pic>
        <p:nvPicPr>
          <p:cNvPr id="54" name="Imagem 53" descr="Ícone&#10;&#10;Descrição gerada automaticamente">
            <a:extLst>
              <a:ext uri="{FF2B5EF4-FFF2-40B4-BE49-F238E27FC236}">
                <a16:creationId xmlns:a16="http://schemas.microsoft.com/office/drawing/2014/main" id="{4624FFF6-3FB2-15CD-C221-1B5AE9B3C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371" y="4392164"/>
            <a:ext cx="251447" cy="251447"/>
          </a:xfrm>
          <a:prstGeom prst="rect">
            <a:avLst/>
          </a:prstGeom>
        </p:spPr>
      </p:pic>
      <p:sp>
        <p:nvSpPr>
          <p:cNvPr id="56" name="Google Shape;633;p49">
            <a:extLst>
              <a:ext uri="{FF2B5EF4-FFF2-40B4-BE49-F238E27FC236}">
                <a16:creationId xmlns:a16="http://schemas.microsoft.com/office/drawing/2014/main" id="{93EF16C2-0D4C-C45A-D990-053A814D2288}"/>
              </a:ext>
            </a:extLst>
          </p:cNvPr>
          <p:cNvSpPr txBox="1"/>
          <p:nvPr/>
        </p:nvSpPr>
        <p:spPr>
          <a:xfrm>
            <a:off x="9877384" y="3864262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usuário (Kit Office + @franqueado)</a:t>
            </a:r>
          </a:p>
        </p:txBody>
      </p:sp>
      <p:sp>
        <p:nvSpPr>
          <p:cNvPr id="58" name="Google Shape;633;p49">
            <a:extLst>
              <a:ext uri="{FF2B5EF4-FFF2-40B4-BE49-F238E27FC236}">
                <a16:creationId xmlns:a16="http://schemas.microsoft.com/office/drawing/2014/main" id="{1567BF5E-9C19-0F78-A401-C603AAFBD469}"/>
              </a:ext>
            </a:extLst>
          </p:cNvPr>
          <p:cNvSpPr txBox="1"/>
          <p:nvPr/>
        </p:nvSpPr>
        <p:spPr>
          <a:xfrm>
            <a:off x="9877384" y="4317809"/>
            <a:ext cx="1585476" cy="429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de Implantação</a:t>
            </a:r>
          </a:p>
        </p:txBody>
      </p:sp>
      <p:sp>
        <p:nvSpPr>
          <p:cNvPr id="62" name="Google Shape;633;p49">
            <a:extLst>
              <a:ext uri="{FF2B5EF4-FFF2-40B4-BE49-F238E27FC236}">
                <a16:creationId xmlns:a16="http://schemas.microsoft.com/office/drawing/2014/main" id="{560F5708-A89D-81BA-A069-E3FD01B62700}"/>
              </a:ext>
            </a:extLst>
          </p:cNvPr>
          <p:cNvSpPr txBox="1"/>
          <p:nvPr/>
        </p:nvSpPr>
        <p:spPr>
          <a:xfrm>
            <a:off x="6540044" y="1848304"/>
            <a:ext cx="242199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COMERCIAL</a:t>
            </a:r>
          </a:p>
        </p:txBody>
      </p:sp>
      <p:sp>
        <p:nvSpPr>
          <p:cNvPr id="63" name="Google Shape;633;p49">
            <a:extLst>
              <a:ext uri="{FF2B5EF4-FFF2-40B4-BE49-F238E27FC236}">
                <a16:creationId xmlns:a16="http://schemas.microsoft.com/office/drawing/2014/main" id="{EAC7E84E-CED6-F3E1-547F-736C82A5374B}"/>
              </a:ext>
            </a:extLst>
          </p:cNvPr>
          <p:cNvSpPr txBox="1"/>
          <p:nvPr/>
        </p:nvSpPr>
        <p:spPr>
          <a:xfrm>
            <a:off x="6419657" y="2218105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Combo adicional para vendedores</a:t>
            </a:r>
          </a:p>
        </p:txBody>
      </p:sp>
      <p:sp>
        <p:nvSpPr>
          <p:cNvPr id="1024" name="Google Shape;633;p49">
            <a:extLst>
              <a:ext uri="{FF2B5EF4-FFF2-40B4-BE49-F238E27FC236}">
                <a16:creationId xmlns:a16="http://schemas.microsoft.com/office/drawing/2014/main" id="{3EB579AF-E4D9-7F40-DD15-5A5EC5D25EE4}"/>
              </a:ext>
            </a:extLst>
          </p:cNvPr>
          <p:cNvSpPr txBox="1"/>
          <p:nvPr/>
        </p:nvSpPr>
        <p:spPr>
          <a:xfrm>
            <a:off x="6432037" y="2487966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R$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190,00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/mês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1025" name="Google Shape;881;p62">
            <a:extLst>
              <a:ext uri="{FF2B5EF4-FFF2-40B4-BE49-F238E27FC236}">
                <a16:creationId xmlns:a16="http://schemas.microsoft.com/office/drawing/2014/main" id="{9AA87770-0EDC-4798-9A32-F300DF57083D}"/>
              </a:ext>
            </a:extLst>
          </p:cNvPr>
          <p:cNvSpPr/>
          <p:nvPr/>
        </p:nvSpPr>
        <p:spPr>
          <a:xfrm>
            <a:off x="6810563" y="3359541"/>
            <a:ext cx="1941300" cy="308146"/>
          </a:xfrm>
          <a:prstGeom prst="roundRect">
            <a:avLst>
              <a:gd name="adj" fmla="val 50000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Vendas</a:t>
            </a:r>
          </a:p>
        </p:txBody>
      </p:sp>
      <p:pic>
        <p:nvPicPr>
          <p:cNvPr id="1027" name="Imagem 1026" descr="Ícone&#10;&#10;Descrição gerada automaticamente">
            <a:extLst>
              <a:ext uri="{FF2B5EF4-FFF2-40B4-BE49-F238E27FC236}">
                <a16:creationId xmlns:a16="http://schemas.microsoft.com/office/drawing/2014/main" id="{69CF05B6-DC2C-A480-4D21-194FFF1DD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02" y="3904440"/>
            <a:ext cx="251447" cy="251447"/>
          </a:xfrm>
          <a:prstGeom prst="rect">
            <a:avLst/>
          </a:prstGeom>
        </p:spPr>
      </p:pic>
      <p:pic>
        <p:nvPicPr>
          <p:cNvPr id="1029" name="Imagem 1028" descr="Ícone&#10;&#10;Descrição gerada automaticamente">
            <a:extLst>
              <a:ext uri="{FF2B5EF4-FFF2-40B4-BE49-F238E27FC236}">
                <a16:creationId xmlns:a16="http://schemas.microsoft.com/office/drawing/2014/main" id="{0290A7C2-C6B0-3DC2-ECEA-26614C7EF4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53" y="4367645"/>
            <a:ext cx="230613" cy="230613"/>
          </a:xfrm>
          <a:prstGeom prst="rect">
            <a:avLst/>
          </a:prstGeom>
        </p:spPr>
      </p:pic>
      <p:sp>
        <p:nvSpPr>
          <p:cNvPr id="1030" name="Google Shape;633;p49">
            <a:extLst>
              <a:ext uri="{FF2B5EF4-FFF2-40B4-BE49-F238E27FC236}">
                <a16:creationId xmlns:a16="http://schemas.microsoft.com/office/drawing/2014/main" id="{530FD322-BFB7-198A-B9DE-CAA3C0D5B5C7}"/>
              </a:ext>
            </a:extLst>
          </p:cNvPr>
          <p:cNvSpPr txBox="1"/>
          <p:nvPr/>
        </p:nvSpPr>
        <p:spPr>
          <a:xfrm>
            <a:off x="6945915" y="3763157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usuário (Kit Office + @franqueado)</a:t>
            </a:r>
          </a:p>
        </p:txBody>
      </p:sp>
      <p:sp>
        <p:nvSpPr>
          <p:cNvPr id="1031" name="Google Shape;633;p49">
            <a:extLst>
              <a:ext uri="{FF2B5EF4-FFF2-40B4-BE49-F238E27FC236}">
                <a16:creationId xmlns:a16="http://schemas.microsoft.com/office/drawing/2014/main" id="{5877AAD4-DFDF-A2D4-E5F5-AF2CD216C001}"/>
              </a:ext>
            </a:extLst>
          </p:cNvPr>
          <p:cNvSpPr txBox="1"/>
          <p:nvPr/>
        </p:nvSpPr>
        <p:spPr>
          <a:xfrm>
            <a:off x="6945915" y="4292056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de vendas</a:t>
            </a:r>
          </a:p>
        </p:txBody>
      </p:sp>
      <p:sp>
        <p:nvSpPr>
          <p:cNvPr id="1036" name="Google Shape;633;p49">
            <a:extLst>
              <a:ext uri="{FF2B5EF4-FFF2-40B4-BE49-F238E27FC236}">
                <a16:creationId xmlns:a16="http://schemas.microsoft.com/office/drawing/2014/main" id="{8D78B161-EF45-964B-0020-BA496BDF9261}"/>
              </a:ext>
            </a:extLst>
          </p:cNvPr>
          <p:cNvSpPr txBox="1"/>
          <p:nvPr/>
        </p:nvSpPr>
        <p:spPr>
          <a:xfrm>
            <a:off x="3681707" y="1841759"/>
            <a:ext cx="236438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BÁSICO</a:t>
            </a:r>
          </a:p>
        </p:txBody>
      </p:sp>
      <p:sp>
        <p:nvSpPr>
          <p:cNvPr id="1037" name="Google Shape;633;p49">
            <a:extLst>
              <a:ext uri="{FF2B5EF4-FFF2-40B4-BE49-F238E27FC236}">
                <a16:creationId xmlns:a16="http://schemas.microsoft.com/office/drawing/2014/main" id="{8C26A516-527E-AB5B-384A-71A86AF9ACB3}"/>
              </a:ext>
            </a:extLst>
          </p:cNvPr>
          <p:cNvSpPr txBox="1"/>
          <p:nvPr/>
        </p:nvSpPr>
        <p:spPr>
          <a:xfrm>
            <a:off x="3581477" y="2220600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Ideal para Administrar seu negocio</a:t>
            </a:r>
          </a:p>
        </p:txBody>
      </p:sp>
      <p:sp>
        <p:nvSpPr>
          <p:cNvPr id="1038" name="Google Shape;633;p49">
            <a:extLst>
              <a:ext uri="{FF2B5EF4-FFF2-40B4-BE49-F238E27FC236}">
                <a16:creationId xmlns:a16="http://schemas.microsoft.com/office/drawing/2014/main" id="{F6D76DE4-12FE-FB21-3074-AFFE18F3C17C}"/>
              </a:ext>
            </a:extLst>
          </p:cNvPr>
          <p:cNvSpPr txBox="1"/>
          <p:nvPr/>
        </p:nvSpPr>
        <p:spPr>
          <a:xfrm>
            <a:off x="3593857" y="2490461"/>
            <a:ext cx="269835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R$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90,00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/mês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1039" name="Google Shape;881;p62">
            <a:extLst>
              <a:ext uri="{FF2B5EF4-FFF2-40B4-BE49-F238E27FC236}">
                <a16:creationId xmlns:a16="http://schemas.microsoft.com/office/drawing/2014/main" id="{685C4709-59FA-5D5C-1B0F-EDFCF158F0A6}"/>
              </a:ext>
            </a:extLst>
          </p:cNvPr>
          <p:cNvSpPr/>
          <p:nvPr/>
        </p:nvSpPr>
        <p:spPr>
          <a:xfrm>
            <a:off x="3972383" y="3362036"/>
            <a:ext cx="1941300" cy="308146"/>
          </a:xfrm>
          <a:prstGeom prst="roundRect">
            <a:avLst>
              <a:gd name="adj" fmla="val 50000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Administrativo</a:t>
            </a: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040" name="Imagem 1039" descr="Ícone&#10;&#10;Descrição gerada automaticamente">
            <a:extLst>
              <a:ext uri="{FF2B5EF4-FFF2-40B4-BE49-F238E27FC236}">
                <a16:creationId xmlns:a16="http://schemas.microsoft.com/office/drawing/2014/main" id="{03E94FCD-8045-A96D-22B9-B5D00D043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22" y="3906935"/>
            <a:ext cx="251447" cy="251447"/>
          </a:xfrm>
          <a:prstGeom prst="rect">
            <a:avLst/>
          </a:prstGeom>
        </p:spPr>
      </p:pic>
      <p:pic>
        <p:nvPicPr>
          <p:cNvPr id="1042" name="Imagem 1041" descr="Ícone&#10;&#10;Descrição gerada automaticamente">
            <a:extLst>
              <a:ext uri="{FF2B5EF4-FFF2-40B4-BE49-F238E27FC236}">
                <a16:creationId xmlns:a16="http://schemas.microsoft.com/office/drawing/2014/main" id="{5A9C2736-20B3-A3E0-F2A7-20F33BE5F0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232" y="4323028"/>
            <a:ext cx="230613" cy="230613"/>
          </a:xfrm>
          <a:prstGeom prst="rect">
            <a:avLst/>
          </a:prstGeom>
        </p:spPr>
      </p:pic>
      <p:sp>
        <p:nvSpPr>
          <p:cNvPr id="1043" name="Google Shape;633;p49">
            <a:extLst>
              <a:ext uri="{FF2B5EF4-FFF2-40B4-BE49-F238E27FC236}">
                <a16:creationId xmlns:a16="http://schemas.microsoft.com/office/drawing/2014/main" id="{9B8E09CE-3CB4-1519-0BDA-6B978881F911}"/>
              </a:ext>
            </a:extLst>
          </p:cNvPr>
          <p:cNvSpPr txBox="1"/>
          <p:nvPr/>
        </p:nvSpPr>
        <p:spPr>
          <a:xfrm>
            <a:off x="4107735" y="3793121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usuário (Kit Office + @franqueado)</a:t>
            </a:r>
          </a:p>
        </p:txBody>
      </p:sp>
      <p:sp>
        <p:nvSpPr>
          <p:cNvPr id="1044" name="Google Shape;633;p49">
            <a:extLst>
              <a:ext uri="{FF2B5EF4-FFF2-40B4-BE49-F238E27FC236}">
                <a16:creationId xmlns:a16="http://schemas.microsoft.com/office/drawing/2014/main" id="{C5106D21-8663-76DF-BE99-9256368A20DB}"/>
              </a:ext>
            </a:extLst>
          </p:cNvPr>
          <p:cNvSpPr txBox="1"/>
          <p:nvPr/>
        </p:nvSpPr>
        <p:spPr>
          <a:xfrm>
            <a:off x="4107735" y="4266641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lang="pt-BR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1055" name="Google Shape;411;p31">
            <a:extLst>
              <a:ext uri="{FF2B5EF4-FFF2-40B4-BE49-F238E27FC236}">
                <a16:creationId xmlns:a16="http://schemas.microsoft.com/office/drawing/2014/main" id="{72F4DA1D-A918-F24A-15A8-0F05A6FA1CFE}"/>
              </a:ext>
            </a:extLst>
          </p:cNvPr>
          <p:cNvSpPr txBox="1">
            <a:spLocks/>
          </p:cNvSpPr>
          <p:nvPr/>
        </p:nvSpPr>
        <p:spPr>
          <a:xfrm>
            <a:off x="0" y="340728"/>
            <a:ext cx="10804634" cy="592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990"/>
              <a:buFont typeface="Century Gothic"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Century Gothic"/>
                <a:sym typeface="Century Gothic"/>
              </a:rPr>
              <a:t>Com time de 4 pessoas ( 1 diretor, 1 admin, 1 implantador, 1 vendedor)</a:t>
            </a:r>
          </a:p>
        </p:txBody>
      </p:sp>
      <p:sp>
        <p:nvSpPr>
          <p:cNvPr id="1057" name="Google Shape;633;p49">
            <a:extLst>
              <a:ext uri="{FF2B5EF4-FFF2-40B4-BE49-F238E27FC236}">
                <a16:creationId xmlns:a16="http://schemas.microsoft.com/office/drawing/2014/main" id="{0AC68C65-B492-EC5F-5C22-58771A3B3A47}"/>
              </a:ext>
            </a:extLst>
          </p:cNvPr>
          <p:cNvSpPr txBox="1"/>
          <p:nvPr/>
        </p:nvSpPr>
        <p:spPr>
          <a:xfrm>
            <a:off x="1105544" y="3864425"/>
            <a:ext cx="1980000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2 Licenças sistema de vendas</a:t>
            </a:r>
          </a:p>
        </p:txBody>
      </p:sp>
      <p:sp>
        <p:nvSpPr>
          <p:cNvPr id="1059" name="Google Shape;633;p49">
            <a:extLst>
              <a:ext uri="{FF2B5EF4-FFF2-40B4-BE49-F238E27FC236}">
                <a16:creationId xmlns:a16="http://schemas.microsoft.com/office/drawing/2014/main" id="{9FD95121-EF12-86A5-A501-D57C1FA1C3E2}"/>
              </a:ext>
            </a:extLst>
          </p:cNvPr>
          <p:cNvSpPr txBox="1"/>
          <p:nvPr/>
        </p:nvSpPr>
        <p:spPr>
          <a:xfrm>
            <a:off x="1105544" y="4552255"/>
            <a:ext cx="1908000" cy="429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de acesso remoto</a:t>
            </a:r>
          </a:p>
        </p:txBody>
      </p:sp>
      <p:sp>
        <p:nvSpPr>
          <p:cNvPr id="1060" name="Google Shape;633;p49">
            <a:extLst>
              <a:ext uri="{FF2B5EF4-FFF2-40B4-BE49-F238E27FC236}">
                <a16:creationId xmlns:a16="http://schemas.microsoft.com/office/drawing/2014/main" id="{01C57380-9B8A-CE73-A309-D14E4722A6C8}"/>
              </a:ext>
            </a:extLst>
          </p:cNvPr>
          <p:cNvSpPr txBox="1"/>
          <p:nvPr/>
        </p:nvSpPr>
        <p:spPr>
          <a:xfrm>
            <a:off x="790467" y="5442320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as ferramentas Linx</a:t>
            </a:r>
          </a:p>
        </p:txBody>
      </p:sp>
      <p:sp>
        <p:nvSpPr>
          <p:cNvPr id="1061" name="Google Shape;633;p49">
            <a:extLst>
              <a:ext uri="{FF2B5EF4-FFF2-40B4-BE49-F238E27FC236}">
                <a16:creationId xmlns:a16="http://schemas.microsoft.com/office/drawing/2014/main" id="{1AD12FBD-6110-0A56-8144-83CFB13A4063}"/>
              </a:ext>
            </a:extLst>
          </p:cNvPr>
          <p:cNvSpPr txBox="1"/>
          <p:nvPr/>
        </p:nvSpPr>
        <p:spPr>
          <a:xfrm>
            <a:off x="790467" y="5658058"/>
            <a:ext cx="2300915" cy="48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Um comercial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para atendimento da 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sua estrutura</a:t>
            </a:r>
          </a:p>
        </p:txBody>
      </p:sp>
      <p:pic>
        <p:nvPicPr>
          <p:cNvPr id="1065" name="Imagem 1064" descr="Ícone&#10;&#10;Descrição gerada automaticamente">
            <a:extLst>
              <a:ext uri="{FF2B5EF4-FFF2-40B4-BE49-F238E27FC236}">
                <a16:creationId xmlns:a16="http://schemas.microsoft.com/office/drawing/2014/main" id="{8DAC9BE7-83A8-FCE5-1519-3C39B93E09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5" y="3584032"/>
            <a:ext cx="228922" cy="228922"/>
          </a:xfrm>
          <a:prstGeom prst="rect">
            <a:avLst/>
          </a:prstGeom>
        </p:spPr>
      </p:pic>
      <p:pic>
        <p:nvPicPr>
          <p:cNvPr id="1066" name="Imagem 1065" descr="Ícone&#10;&#10;Descrição gerada automaticamente">
            <a:extLst>
              <a:ext uri="{FF2B5EF4-FFF2-40B4-BE49-F238E27FC236}">
                <a16:creationId xmlns:a16="http://schemas.microsoft.com/office/drawing/2014/main" id="{66A6DA51-F6E9-3E22-7CE9-ED9876BAC6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34" y="3227752"/>
            <a:ext cx="279126" cy="279126"/>
          </a:xfrm>
          <a:prstGeom prst="rect">
            <a:avLst/>
          </a:prstGeom>
        </p:spPr>
      </p:pic>
      <p:pic>
        <p:nvPicPr>
          <p:cNvPr id="1067" name="Imagem 1066" descr="Ícone&#10;&#10;Descrição gerada automaticamente">
            <a:extLst>
              <a:ext uri="{FF2B5EF4-FFF2-40B4-BE49-F238E27FC236}">
                <a16:creationId xmlns:a16="http://schemas.microsoft.com/office/drawing/2014/main" id="{CF5CCB01-F43C-97FF-6F72-3C649C9964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93" y="3944009"/>
            <a:ext cx="228922" cy="228922"/>
          </a:xfrm>
          <a:prstGeom prst="rect">
            <a:avLst/>
          </a:prstGeom>
        </p:spPr>
      </p:pic>
      <p:pic>
        <p:nvPicPr>
          <p:cNvPr id="1069" name="Imagem 1068" descr="Desenho com traços pretos em fundo branco&#10;&#10;Descrição gerada automaticamente com confiança baixa">
            <a:extLst>
              <a:ext uri="{FF2B5EF4-FFF2-40B4-BE49-F238E27FC236}">
                <a16:creationId xmlns:a16="http://schemas.microsoft.com/office/drawing/2014/main" id="{5BBAA4FB-87A3-022E-2EE2-ED3A25DF15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48" y="4268610"/>
            <a:ext cx="279126" cy="279126"/>
          </a:xfrm>
          <a:prstGeom prst="rect">
            <a:avLst/>
          </a:prstGeom>
        </p:spPr>
      </p:pic>
      <p:pic>
        <p:nvPicPr>
          <p:cNvPr id="1070" name="Imagem 1069" descr="Desenho com traços pretos em fundo branco&#10;&#10;Descrição gerada automaticamente com confiança baixa">
            <a:extLst>
              <a:ext uri="{FF2B5EF4-FFF2-40B4-BE49-F238E27FC236}">
                <a16:creationId xmlns:a16="http://schemas.microsoft.com/office/drawing/2014/main" id="{7E0E31D3-68BD-25D1-0E4A-D58567B4E7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91" y="4568155"/>
            <a:ext cx="279126" cy="279126"/>
          </a:xfrm>
          <a:prstGeom prst="rect">
            <a:avLst/>
          </a:prstGeom>
        </p:spPr>
      </p:pic>
      <p:sp>
        <p:nvSpPr>
          <p:cNvPr id="3" name="Google Shape;633;p49">
            <a:extLst>
              <a:ext uri="{FF2B5EF4-FFF2-40B4-BE49-F238E27FC236}">
                <a16:creationId xmlns:a16="http://schemas.microsoft.com/office/drawing/2014/main" id="{7210F2F2-B949-446F-F72D-D8DDF342C314}"/>
              </a:ext>
            </a:extLst>
          </p:cNvPr>
          <p:cNvSpPr txBox="1"/>
          <p:nvPr/>
        </p:nvSpPr>
        <p:spPr>
          <a:xfrm>
            <a:off x="9499012" y="4868198"/>
            <a:ext cx="2698353" cy="311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+ Recursos do plano:</a:t>
            </a:r>
          </a:p>
        </p:txBody>
      </p:sp>
      <p:sp>
        <p:nvSpPr>
          <p:cNvPr id="8" name="Google Shape;633;p49">
            <a:extLst>
              <a:ext uri="{FF2B5EF4-FFF2-40B4-BE49-F238E27FC236}">
                <a16:creationId xmlns:a16="http://schemas.microsoft.com/office/drawing/2014/main" id="{5BF85023-A999-7726-4F87-F069470950AB}"/>
              </a:ext>
            </a:extLst>
          </p:cNvPr>
          <p:cNvSpPr txBox="1"/>
          <p:nvPr/>
        </p:nvSpPr>
        <p:spPr>
          <a:xfrm>
            <a:off x="9544984" y="5083488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ct val="1510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 plataforma de educação</a:t>
            </a:r>
          </a:p>
        </p:txBody>
      </p:sp>
      <p:sp>
        <p:nvSpPr>
          <p:cNvPr id="10" name="Google Shape;633;p49">
            <a:extLst>
              <a:ext uri="{FF2B5EF4-FFF2-40B4-BE49-F238E27FC236}">
                <a16:creationId xmlns:a16="http://schemas.microsoft.com/office/drawing/2014/main" id="{E53359CC-DD7E-F524-61F8-8F84F8810F2C}"/>
              </a:ext>
            </a:extLst>
          </p:cNvPr>
          <p:cNvSpPr txBox="1"/>
          <p:nvPr/>
        </p:nvSpPr>
        <p:spPr>
          <a:xfrm>
            <a:off x="9544984" y="5268400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as ferramentas Linx</a:t>
            </a:r>
          </a:p>
        </p:txBody>
      </p:sp>
      <p:sp>
        <p:nvSpPr>
          <p:cNvPr id="21" name="Google Shape;633;p49">
            <a:extLst>
              <a:ext uri="{FF2B5EF4-FFF2-40B4-BE49-F238E27FC236}">
                <a16:creationId xmlns:a16="http://schemas.microsoft.com/office/drawing/2014/main" id="{EE1DF979-3408-FC3C-9ED1-CCF3B0F9460E}"/>
              </a:ext>
            </a:extLst>
          </p:cNvPr>
          <p:cNvSpPr txBox="1"/>
          <p:nvPr/>
        </p:nvSpPr>
        <p:spPr>
          <a:xfrm>
            <a:off x="6585645" y="4819503"/>
            <a:ext cx="2698353" cy="311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+ Recursos do plano:</a:t>
            </a:r>
          </a:p>
        </p:txBody>
      </p:sp>
      <p:sp>
        <p:nvSpPr>
          <p:cNvPr id="22" name="Google Shape;633;p49">
            <a:extLst>
              <a:ext uri="{FF2B5EF4-FFF2-40B4-BE49-F238E27FC236}">
                <a16:creationId xmlns:a16="http://schemas.microsoft.com/office/drawing/2014/main" id="{AAD9F45A-5CAE-46B9-3563-FDB9544271F8}"/>
              </a:ext>
            </a:extLst>
          </p:cNvPr>
          <p:cNvSpPr txBox="1"/>
          <p:nvPr/>
        </p:nvSpPr>
        <p:spPr>
          <a:xfrm>
            <a:off x="6621951" y="5085943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ct val="1510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 plataforma de educação</a:t>
            </a:r>
          </a:p>
        </p:txBody>
      </p:sp>
      <p:sp>
        <p:nvSpPr>
          <p:cNvPr id="23" name="Google Shape;633;p49">
            <a:extLst>
              <a:ext uri="{FF2B5EF4-FFF2-40B4-BE49-F238E27FC236}">
                <a16:creationId xmlns:a16="http://schemas.microsoft.com/office/drawing/2014/main" id="{CF39D5D3-6B88-753D-4EF3-F3E983EAA8A6}"/>
              </a:ext>
            </a:extLst>
          </p:cNvPr>
          <p:cNvSpPr txBox="1"/>
          <p:nvPr/>
        </p:nvSpPr>
        <p:spPr>
          <a:xfrm>
            <a:off x="6621951" y="5270855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as ferramentas Linx</a:t>
            </a:r>
          </a:p>
        </p:txBody>
      </p:sp>
      <p:sp>
        <p:nvSpPr>
          <p:cNvPr id="25" name="Google Shape;633;p49">
            <a:extLst>
              <a:ext uri="{FF2B5EF4-FFF2-40B4-BE49-F238E27FC236}">
                <a16:creationId xmlns:a16="http://schemas.microsoft.com/office/drawing/2014/main" id="{1D60CBD2-35AD-E138-5750-746234E62A4E}"/>
              </a:ext>
            </a:extLst>
          </p:cNvPr>
          <p:cNvSpPr txBox="1"/>
          <p:nvPr/>
        </p:nvSpPr>
        <p:spPr>
          <a:xfrm>
            <a:off x="3764246" y="4889644"/>
            <a:ext cx="2698353" cy="311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+ Recursos do plano:</a:t>
            </a:r>
          </a:p>
        </p:txBody>
      </p:sp>
      <p:sp>
        <p:nvSpPr>
          <p:cNvPr id="26" name="Google Shape;633;p49">
            <a:extLst>
              <a:ext uri="{FF2B5EF4-FFF2-40B4-BE49-F238E27FC236}">
                <a16:creationId xmlns:a16="http://schemas.microsoft.com/office/drawing/2014/main" id="{02FB816E-8733-9C66-FB02-2A3B36238397}"/>
              </a:ext>
            </a:extLst>
          </p:cNvPr>
          <p:cNvSpPr txBox="1"/>
          <p:nvPr/>
        </p:nvSpPr>
        <p:spPr>
          <a:xfrm>
            <a:off x="3800552" y="5156084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ct val="1510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 plataforma de educação</a:t>
            </a:r>
          </a:p>
        </p:txBody>
      </p:sp>
      <p:sp>
        <p:nvSpPr>
          <p:cNvPr id="29" name="Google Shape;633;p49">
            <a:extLst>
              <a:ext uri="{FF2B5EF4-FFF2-40B4-BE49-F238E27FC236}">
                <a16:creationId xmlns:a16="http://schemas.microsoft.com/office/drawing/2014/main" id="{2B6CD629-F29D-2345-5B85-2C60665D8395}"/>
              </a:ext>
            </a:extLst>
          </p:cNvPr>
          <p:cNvSpPr txBox="1"/>
          <p:nvPr/>
        </p:nvSpPr>
        <p:spPr>
          <a:xfrm>
            <a:off x="3800552" y="5340996"/>
            <a:ext cx="2300915" cy="28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Wingdings" panose="05000000000000000000" pitchFamily="2" charset="2"/>
              <a:buChar char="ü"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Acesso as ferramentas Linx</a:t>
            </a:r>
          </a:p>
        </p:txBody>
      </p:sp>
      <p:sp>
        <p:nvSpPr>
          <p:cNvPr id="31" name="Google Shape;633;p49">
            <a:extLst>
              <a:ext uri="{FF2B5EF4-FFF2-40B4-BE49-F238E27FC236}">
                <a16:creationId xmlns:a16="http://schemas.microsoft.com/office/drawing/2014/main" id="{5AE3C07B-A39A-F5E9-FA96-35A2D8D318D9}"/>
              </a:ext>
            </a:extLst>
          </p:cNvPr>
          <p:cNvSpPr txBox="1"/>
          <p:nvPr/>
        </p:nvSpPr>
        <p:spPr>
          <a:xfrm>
            <a:off x="4107735" y="4285511"/>
            <a:ext cx="1958066" cy="228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ferramentas Linx </a:t>
            </a:r>
            <a:r>
              <a:rPr kumimoji="0" lang="pt-BR" sz="105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Adm</a:t>
            </a:r>
            <a:endParaRPr kumimoji="0" lang="pt-BR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9" name="Google Shape;633;p49">
            <a:extLst>
              <a:ext uri="{FF2B5EF4-FFF2-40B4-BE49-F238E27FC236}">
                <a16:creationId xmlns:a16="http://schemas.microsoft.com/office/drawing/2014/main" id="{E1B217F3-ABF6-76BF-9461-DE073A3C333C}"/>
              </a:ext>
            </a:extLst>
          </p:cNvPr>
          <p:cNvSpPr txBox="1"/>
          <p:nvPr/>
        </p:nvSpPr>
        <p:spPr>
          <a:xfrm>
            <a:off x="1096005" y="4835838"/>
            <a:ext cx="1907999" cy="263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ambiente de demonstração</a:t>
            </a:r>
          </a:p>
        </p:txBody>
      </p:sp>
      <p:pic>
        <p:nvPicPr>
          <p:cNvPr id="11" name="Imagem 10" descr="Ícone&#10;&#10;Descrição gerada automaticamente">
            <a:extLst>
              <a:ext uri="{FF2B5EF4-FFF2-40B4-BE49-F238E27FC236}">
                <a16:creationId xmlns:a16="http://schemas.microsoft.com/office/drawing/2014/main" id="{AA5829A8-4DB7-9BB4-8CE9-1B51EF2DC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5" y="4887668"/>
            <a:ext cx="228922" cy="22892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2D775904-F5B4-A888-1223-FC831E502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371" y="4713013"/>
            <a:ext cx="251447" cy="251447"/>
          </a:xfrm>
          <a:prstGeom prst="rect">
            <a:avLst/>
          </a:prstGeom>
        </p:spPr>
      </p:pic>
      <p:sp>
        <p:nvSpPr>
          <p:cNvPr id="13" name="Google Shape;633;p49">
            <a:extLst>
              <a:ext uri="{FF2B5EF4-FFF2-40B4-BE49-F238E27FC236}">
                <a16:creationId xmlns:a16="http://schemas.microsoft.com/office/drawing/2014/main" id="{5DAD501E-B697-6BE2-E669-D7D781A1E4C5}"/>
              </a:ext>
            </a:extLst>
          </p:cNvPr>
          <p:cNvSpPr txBox="1"/>
          <p:nvPr/>
        </p:nvSpPr>
        <p:spPr>
          <a:xfrm>
            <a:off x="9877384" y="4638658"/>
            <a:ext cx="1941300" cy="429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de Acesso Remoto</a:t>
            </a:r>
          </a:p>
        </p:txBody>
      </p:sp>
      <p:pic>
        <p:nvPicPr>
          <p:cNvPr id="17" name="Imagem 16" descr="Ícone&#10;&#10;Descrição gerada automaticamente">
            <a:extLst>
              <a:ext uri="{FF2B5EF4-FFF2-40B4-BE49-F238E27FC236}">
                <a16:creationId xmlns:a16="http://schemas.microsoft.com/office/drawing/2014/main" id="{B9A65622-C099-65CC-44E0-5C7A517B83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53" y="4689905"/>
            <a:ext cx="230613" cy="230613"/>
          </a:xfrm>
          <a:prstGeom prst="rect">
            <a:avLst/>
          </a:prstGeom>
        </p:spPr>
      </p:pic>
      <p:sp>
        <p:nvSpPr>
          <p:cNvPr id="18" name="Google Shape;633;p49">
            <a:extLst>
              <a:ext uri="{FF2B5EF4-FFF2-40B4-BE49-F238E27FC236}">
                <a16:creationId xmlns:a16="http://schemas.microsoft.com/office/drawing/2014/main" id="{CC9BF07F-0068-34EE-B9A1-E0509F971FD4}"/>
              </a:ext>
            </a:extLst>
          </p:cNvPr>
          <p:cNvSpPr txBox="1"/>
          <p:nvPr/>
        </p:nvSpPr>
        <p:spPr>
          <a:xfrm>
            <a:off x="6945915" y="4614316"/>
            <a:ext cx="1396179" cy="331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 SemiBold"/>
                <a:ea typeface="Noto Sans SemiBold"/>
                <a:cs typeface="Noto Sans SemiBold"/>
                <a:sym typeface="Noto Sans SemiBold"/>
              </a:rPr>
              <a:t>1 licença CRM</a:t>
            </a:r>
          </a:p>
        </p:txBody>
      </p:sp>
    </p:spTree>
    <p:extLst>
      <p:ext uri="{BB962C8B-B14F-4D97-AF65-F5344CB8AC3E}">
        <p14:creationId xmlns:p14="http://schemas.microsoft.com/office/powerpoint/2010/main" val="273033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77" b="-9277"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3"/>
          <p:cNvSpPr/>
          <p:nvPr/>
        </p:nvSpPr>
        <p:spPr>
          <a:xfrm rot="5400000">
            <a:off x="1230555" y="-1230551"/>
            <a:ext cx="6858000" cy="9319108"/>
          </a:xfrm>
          <a:custGeom>
            <a:avLst/>
            <a:gdLst/>
            <a:ahLst/>
            <a:cxnLst/>
            <a:rect l="l" t="t" r="r" b="b"/>
            <a:pathLst>
              <a:path w="12571376" h="13978662">
                <a:moveTo>
                  <a:pt x="0" y="0"/>
                </a:moveTo>
                <a:lnTo>
                  <a:pt x="12571376" y="0"/>
                </a:lnTo>
                <a:lnTo>
                  <a:pt x="12571376" y="13978662"/>
                </a:lnTo>
                <a:lnTo>
                  <a:pt x="0" y="1397866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 flipV="1">
            <a:off x="6517291" y="3356913"/>
            <a:ext cx="5283603" cy="5283603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7925404"/>
                </a:moveTo>
                <a:lnTo>
                  <a:pt x="7925405" y="7925404"/>
                </a:lnTo>
                <a:lnTo>
                  <a:pt x="7925405" y="0"/>
                </a:lnTo>
                <a:lnTo>
                  <a:pt x="0" y="0"/>
                </a:lnTo>
                <a:lnTo>
                  <a:pt x="0" y="7925404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6517291" y="-309267"/>
            <a:ext cx="5283603" cy="5283603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5"/>
                </a:lnTo>
                <a:lnTo>
                  <a:pt x="0" y="79254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5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Google Shape;56;p1">
            <a:extLst>
              <a:ext uri="{FF2B5EF4-FFF2-40B4-BE49-F238E27FC236}">
                <a16:creationId xmlns:a16="http://schemas.microsoft.com/office/drawing/2014/main" id="{FD2F51A0-A2D0-3599-966D-10AB33185197}"/>
              </a:ext>
            </a:extLst>
          </p:cNvPr>
          <p:cNvSpPr txBox="1"/>
          <p:nvPr/>
        </p:nvSpPr>
        <p:spPr>
          <a:xfrm>
            <a:off x="571538" y="3991339"/>
            <a:ext cx="6248000" cy="42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r>
              <a:rPr kumimoji="0" lang="pt-BR" sz="1600" b="0" i="0" u="none" strike="noStrike" kern="0" cap="none" spc="0" normalizeH="0" baseline="0" noProof="0">
                <a:ln>
                  <a:noFill/>
                </a:ln>
                <a:solidFill>
                  <a:srgbClr val="F5F3FD"/>
                </a:solidFill>
                <a:effectLst/>
                <a:uLnTx/>
                <a:uFillTx/>
                <a:latin typeface="Century Gothic" panose="020B0502020202020204" pitchFamily="34" charset="0"/>
                <a:ea typeface="Noto Sans Light"/>
                <a:cs typeface="Noto Sans Light"/>
                <a:sym typeface="Noto Sans Light"/>
              </a:rPr>
              <a:t>OBRIGADO !!!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5F3FD"/>
              </a:solidFill>
              <a:effectLst/>
              <a:uLnTx/>
              <a:uFillTx/>
              <a:latin typeface="Century Gothic" panose="020B0502020202020204" pitchFamily="34" charset="0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Google Shape;57;p1">
            <a:extLst>
              <a:ext uri="{FF2B5EF4-FFF2-40B4-BE49-F238E27FC236}">
                <a16:creationId xmlns:a16="http://schemas.microsoft.com/office/drawing/2014/main" id="{DFF7D4E8-7E7C-1B18-0C4B-BA53B0DB12D6}"/>
              </a:ext>
            </a:extLst>
          </p:cNvPr>
          <p:cNvSpPr txBox="1">
            <a:spLocks/>
          </p:cNvSpPr>
          <p:nvPr/>
        </p:nvSpPr>
        <p:spPr>
          <a:xfrm>
            <a:off x="571537" y="2248400"/>
            <a:ext cx="5554647" cy="18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algn="ctr" defTabSz="609630" rtl="0" eaLnBrk="1" latinLnBrk="0" hangingPunct="1">
              <a:spcBef>
                <a:spcPct val="0"/>
              </a:spcBef>
              <a:buNone/>
              <a:defRPr sz="29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990"/>
              <a:buFontTx/>
              <a:buNone/>
              <a:tabLst/>
              <a:defRPr/>
            </a:pPr>
            <a:r>
              <a:rPr kumimoji="0" lang="pt-BR" sz="6427" b="1" i="0" u="none" strike="noStrike" kern="1200" cap="none" spc="0" normalizeH="0" baseline="0" noProof="0" dirty="0">
                <a:ln>
                  <a:noFill/>
                </a:ln>
                <a:solidFill>
                  <a:srgbClr val="F5F3FD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CONTRATOS</a:t>
            </a:r>
            <a:r>
              <a:rPr kumimoji="0" lang="pt-BR" sz="6427" b="0" i="0" u="none" strike="noStrike" kern="1200" cap="none" spc="0" normalizeH="0" baseline="0" noProof="0" dirty="0">
                <a:ln>
                  <a:noFill/>
                </a:ln>
                <a:solidFill>
                  <a:srgbClr val="F5F3FD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 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990"/>
              <a:buFontTx/>
              <a:buNone/>
              <a:tabLst/>
              <a:defRPr/>
            </a:pPr>
            <a:r>
              <a:rPr kumimoji="0" lang="pt-BR" sz="6427" b="0" i="0" u="none" strike="noStrike" kern="1200" cap="none" spc="0" normalizeH="0" baseline="0" noProof="0" dirty="0">
                <a:ln>
                  <a:noFill/>
                </a:ln>
                <a:solidFill>
                  <a:srgbClr val="F5F3FD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FRANQUIAS</a:t>
            </a:r>
          </a:p>
        </p:txBody>
      </p:sp>
      <p:pic>
        <p:nvPicPr>
          <p:cNvPr id="9" name="Imagem 8" descr="Padrão do plano de fundo&#10;&#10;Descrição gerada automaticamente">
            <a:extLst>
              <a:ext uri="{FF2B5EF4-FFF2-40B4-BE49-F238E27FC236}">
                <a16:creationId xmlns:a16="http://schemas.microsoft.com/office/drawing/2014/main" id="{5EBF525F-16AD-0F0C-F658-C47FB9E739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5847" y="-220109"/>
            <a:ext cx="6326524" cy="715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20001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440116C71A0334BA3C6A7BBE076F420" ma:contentTypeVersion="14" ma:contentTypeDescription="Crie um novo documento." ma:contentTypeScope="" ma:versionID="ac1903417cd7588f57efdfcc9bfc9a7b">
  <xsd:schema xmlns:xsd="http://www.w3.org/2001/XMLSchema" xmlns:xs="http://www.w3.org/2001/XMLSchema" xmlns:p="http://schemas.microsoft.com/office/2006/metadata/properties" xmlns:ns2="fcb054f4-ab69-4a76-b456-4b7d7939d708" xmlns:ns3="897855a8-692c-4f67-a5cf-fad9687f1ddd" targetNamespace="http://schemas.microsoft.com/office/2006/metadata/properties" ma:root="true" ma:fieldsID="82af675e0edc160e8b8329d073c06cb3" ns2:_="" ns3:_="">
    <xsd:import namespace="fcb054f4-ab69-4a76-b456-4b7d7939d708"/>
    <xsd:import namespace="897855a8-692c-4f67-a5cf-fad9687f1d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b054f4-ab69-4a76-b456-4b7d7939d7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7855a8-692c-4f67-a5cf-fad9687f1dd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c2c2078c-1070-4e34-90ad-76686cba1eb6}" ma:internalName="TaxCatchAll" ma:showField="CatchAllData" ma:web="897855a8-692c-4f67-a5cf-fad9687f1d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cb054f4-ab69-4a76-b456-4b7d7939d708">
      <Terms xmlns="http://schemas.microsoft.com/office/infopath/2007/PartnerControls"/>
    </lcf76f155ced4ddcb4097134ff3c332f>
    <TaxCatchAll xmlns="897855a8-692c-4f67-a5cf-fad9687f1ddd" xsi:nil="true"/>
  </documentManagement>
</p:properties>
</file>

<file path=customXml/itemProps1.xml><?xml version="1.0" encoding="utf-8"?>
<ds:datastoreItem xmlns:ds="http://schemas.openxmlformats.org/officeDocument/2006/customXml" ds:itemID="{3320E871-0BD1-4E80-9FBB-C0C0C47F18D4}"/>
</file>

<file path=customXml/itemProps2.xml><?xml version="1.0" encoding="utf-8"?>
<ds:datastoreItem xmlns:ds="http://schemas.openxmlformats.org/officeDocument/2006/customXml" ds:itemID="{45ADF642-D138-43EF-9FEC-BE4E6C84FFEB}"/>
</file>

<file path=customXml/itemProps3.xml><?xml version="1.0" encoding="utf-8"?>
<ds:datastoreItem xmlns:ds="http://schemas.openxmlformats.org/officeDocument/2006/customXml" ds:itemID="{8A5F7736-66B9-4791-B44B-DFC574705924}"/>
</file>

<file path=docProps/app.xml><?xml version="1.0" encoding="utf-8"?>
<Properties xmlns="http://schemas.openxmlformats.org/officeDocument/2006/extended-properties" xmlns:vt="http://schemas.openxmlformats.org/officeDocument/2006/docPropsVTypes">
  <TotalTime>13174</TotalTime>
  <Words>595</Words>
  <Application>Microsoft Office PowerPoint</Application>
  <PresentationFormat>Widescreen</PresentationFormat>
  <Paragraphs>99</Paragraphs>
  <Slides>7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6" baseType="lpstr">
      <vt:lpstr>Arial</vt:lpstr>
      <vt:lpstr>Calibri</vt:lpstr>
      <vt:lpstr>Century Gothic</vt:lpstr>
      <vt:lpstr>Noto Sans Light</vt:lpstr>
      <vt:lpstr>Noto Sans SemiBold</vt:lpstr>
      <vt:lpstr>Poppins</vt:lpstr>
      <vt:lpstr>Wingdings</vt:lpstr>
      <vt:lpstr>Linx Claro</vt:lpstr>
      <vt:lpstr>1_Linx Claro</vt:lpstr>
      <vt:lpstr>Atualização   Contrato de Franquias</vt:lpstr>
      <vt:lpstr>“Seguimos com a estratégia de crescer através da proximidade com franquias” </vt:lpstr>
      <vt:lpstr>Renovação e atualização de Contratos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Marinho Da Silva Junior</dc:creator>
  <cp:lastModifiedBy>Nathalia Conradim De Freitas</cp:lastModifiedBy>
  <cp:revision>5</cp:revision>
  <dcterms:created xsi:type="dcterms:W3CDTF">2024-05-14T18:35:40Z</dcterms:created>
  <dcterms:modified xsi:type="dcterms:W3CDTF">2024-06-05T14:09:05Z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0x010100B440116C71A0334BA3C6A7BBE076F420</vt:lpwstr>
  </property>
</Properties>
</file>