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fntdata" ContentType="application/x-fontdata"/>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5.xml" ContentType="application/vnd.openxmlformats-officedocument.presentationml.notesSlide+xml"/>
  <Override PartName="/ppt/notesSlides/notesSlide16.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63"/>
  </p:notesMasterIdLst>
  <p:sldIdLst>
    <p:sldId id="428" r:id="rId2"/>
    <p:sldId id="259" r:id="rId3"/>
    <p:sldId id="383" r:id="rId4"/>
    <p:sldId id="439" r:id="rId5"/>
    <p:sldId id="262" r:id="rId6"/>
    <p:sldId id="446" r:id="rId7"/>
    <p:sldId id="372" r:id="rId8"/>
    <p:sldId id="500" r:id="rId9"/>
    <p:sldId id="437" r:id="rId10"/>
    <p:sldId id="371" r:id="rId11"/>
    <p:sldId id="443" r:id="rId12"/>
    <p:sldId id="525" r:id="rId13"/>
    <p:sldId id="526" r:id="rId14"/>
    <p:sldId id="529" r:id="rId15"/>
    <p:sldId id="530" r:id="rId16"/>
    <p:sldId id="532" r:id="rId17"/>
    <p:sldId id="531" r:id="rId18"/>
    <p:sldId id="537" r:id="rId19"/>
    <p:sldId id="556" r:id="rId20"/>
    <p:sldId id="557" r:id="rId21"/>
    <p:sldId id="558" r:id="rId22"/>
    <p:sldId id="376" r:id="rId23"/>
    <p:sldId id="349" r:id="rId24"/>
    <p:sldId id="538" r:id="rId25"/>
    <p:sldId id="540" r:id="rId26"/>
    <p:sldId id="541" r:id="rId27"/>
    <p:sldId id="542" r:id="rId28"/>
    <p:sldId id="543" r:id="rId29"/>
    <p:sldId id="544" r:id="rId30"/>
    <p:sldId id="547" r:id="rId31"/>
    <p:sldId id="545" r:id="rId32"/>
    <p:sldId id="546" r:id="rId33"/>
    <p:sldId id="548" r:id="rId34"/>
    <p:sldId id="549" r:id="rId35"/>
    <p:sldId id="566" r:id="rId36"/>
    <p:sldId id="567" r:id="rId37"/>
    <p:sldId id="382" r:id="rId38"/>
    <p:sldId id="539" r:id="rId39"/>
    <p:sldId id="550" r:id="rId40"/>
    <p:sldId id="551" r:id="rId41"/>
    <p:sldId id="561" r:id="rId42"/>
    <p:sldId id="562" r:id="rId43"/>
    <p:sldId id="564" r:id="rId44"/>
    <p:sldId id="565" r:id="rId45"/>
    <p:sldId id="534" r:id="rId46"/>
    <p:sldId id="536" r:id="rId47"/>
    <p:sldId id="553" r:id="rId48"/>
    <p:sldId id="378" r:id="rId49"/>
    <p:sldId id="554" r:id="rId50"/>
    <p:sldId id="502" r:id="rId51"/>
    <p:sldId id="503" r:id="rId52"/>
    <p:sldId id="559" r:id="rId53"/>
    <p:sldId id="573" r:id="rId54"/>
    <p:sldId id="569" r:id="rId55"/>
    <p:sldId id="572" r:id="rId56"/>
    <p:sldId id="571" r:id="rId57"/>
    <p:sldId id="369" r:id="rId58"/>
    <p:sldId id="436" r:id="rId59"/>
    <p:sldId id="555" r:id="rId60"/>
    <p:sldId id="568" r:id="rId61"/>
    <p:sldId id="523" r:id="rId62"/>
  </p:sldIdLst>
  <p:sldSz cx="12192000" cy="6858000"/>
  <p:notesSz cx="6858000" cy="9144000"/>
  <p:embeddedFontLst>
    <p:embeddedFont>
      <p:font typeface="Calibri" panose="020F0502020204030204" pitchFamily="34" charset="0"/>
      <p:regular r:id="rId64"/>
      <p:bold r:id="rId65"/>
      <p:italic r:id="rId66"/>
      <p:boldItalic r:id="rId67"/>
    </p:embeddedFont>
    <p:embeddedFont>
      <p:font typeface="Calibri Light" panose="020F0302020204030204" pitchFamily="34" charset="0"/>
      <p:regular r:id="rId68"/>
      <p:italic r:id="rId69"/>
    </p:embeddedFont>
    <p:embeddedFont>
      <p:font typeface="Dosis" panose="02010503020202060003" pitchFamily="2" charset="0"/>
      <p:regular r:id="rId70"/>
      <p:bold r:id="rId71"/>
    </p:embeddedFont>
    <p:embeddedFont>
      <p:font typeface="Dosis ExtraBold" panose="02010903020202060003" pitchFamily="2" charset="0"/>
      <p:bold r:id="rId72"/>
    </p:embeddedFont>
    <p:embeddedFont>
      <p:font typeface="Dosis Medium" panose="02010603020202060003" pitchFamily="2" charset="0"/>
      <p:regular r:id="rId73"/>
    </p:embeddedFont>
    <p:embeddedFont>
      <p:font typeface="Dosis SemiBold" panose="02010703020202060003" pitchFamily="2" charset="0"/>
      <p:regular r:id="rId74"/>
      <p:bold r:id="rId75"/>
    </p:embeddedFont>
    <p:embeddedFont>
      <p:font typeface="Roboto" panose="02000000000000000000" pitchFamily="2" charset="0"/>
      <p:regular r:id="rId76"/>
      <p:bold r:id="rId77"/>
      <p:italic r:id="rId78"/>
      <p:boldItalic r:id="rId79"/>
    </p:embeddedFont>
  </p:embeddedFontLst>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4B87"/>
    <a:srgbClr val="FFB200"/>
    <a:srgbClr val="414141"/>
    <a:srgbClr val="F0462D"/>
    <a:srgbClr val="224D52"/>
    <a:srgbClr val="411E5A"/>
    <a:srgbClr val="280A3C"/>
    <a:srgbClr val="D8D8D8"/>
    <a:srgbClr val="EEEEEE"/>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édio 2 - Ênfas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9" autoAdjust="0"/>
    <p:restoredTop sz="86395"/>
  </p:normalViewPr>
  <p:slideViewPr>
    <p:cSldViewPr snapToGrid="0">
      <p:cViewPr varScale="1">
        <p:scale>
          <a:sx n="70" d="100"/>
          <a:sy n="70" d="100"/>
        </p:scale>
        <p:origin x="438" y="48"/>
      </p:cViewPr>
      <p:guideLst/>
    </p:cSldViewPr>
  </p:slideViewPr>
  <p:outlineViewPr>
    <p:cViewPr>
      <p:scale>
        <a:sx n="33" d="100"/>
        <a:sy n="33" d="100"/>
      </p:scale>
      <p:origin x="0" y="0"/>
    </p:cViewPr>
    <p:sldLst>
      <p:sld r:id="rId1" collapse="1"/>
    </p:sldLst>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font" Target="fonts/font5.fntdata"/><Relationship Id="rId84" Type="http://schemas.openxmlformats.org/officeDocument/2006/relationships/customXml" Target="../customXml/item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1.fntdata"/><Relationship Id="rId79" Type="http://schemas.openxmlformats.org/officeDocument/2006/relationships/font" Target="fonts/font16.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1.fntdata"/><Relationship Id="rId69" Type="http://schemas.openxmlformats.org/officeDocument/2006/relationships/font" Target="fonts/font6.fntdata"/><Relationship Id="rId77"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9.fntdata"/><Relationship Id="rId80" Type="http://schemas.openxmlformats.org/officeDocument/2006/relationships/presProps" Target="presProps.xml"/><Relationship Id="rId85"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7.fntdata"/><Relationship Id="rId75" Type="http://schemas.openxmlformats.org/officeDocument/2006/relationships/font" Target="fonts/font12.fntdata"/><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2.fntdata"/><Relationship Id="rId73" Type="http://schemas.openxmlformats.org/officeDocument/2006/relationships/font" Target="fonts/font10.fntdata"/><Relationship Id="rId78" Type="http://schemas.openxmlformats.org/officeDocument/2006/relationships/font" Target="fonts/font15.fntdata"/><Relationship Id="rId81" Type="http://schemas.openxmlformats.org/officeDocument/2006/relationships/viewProps" Target="viewProps.xml"/><Relationship Id="rId86"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font" Target="fonts/font8.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3.fntdata"/><Relationship Id="rId61" Type="http://schemas.openxmlformats.org/officeDocument/2006/relationships/slide" Target="slides/slide60.xml"/><Relationship Id="rId8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DC55BD-11DE-4CC5-9A15-013F9A8FBF4F}" type="datetimeFigureOut">
              <a:rPr lang="pt-BR" smtClean="0"/>
              <a:t>15/02/2023</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0B9166-9C05-4699-B037-6AF5CD4B9327}" type="slidenum">
              <a:rPr lang="pt-BR" smtClean="0"/>
              <a:t>‹nº›</a:t>
            </a:fld>
            <a:endParaRPr lang="pt-BR"/>
          </a:p>
        </p:txBody>
      </p:sp>
    </p:spTree>
    <p:extLst>
      <p:ext uri="{BB962C8B-B14F-4D97-AF65-F5344CB8AC3E}">
        <p14:creationId xmlns:p14="http://schemas.microsoft.com/office/powerpoint/2010/main" val="52306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1</a:t>
            </a:fld>
            <a:endParaRPr lang="pt-BR"/>
          </a:p>
        </p:txBody>
      </p:sp>
    </p:spTree>
    <p:extLst>
      <p:ext uri="{BB962C8B-B14F-4D97-AF65-F5344CB8AC3E}">
        <p14:creationId xmlns:p14="http://schemas.microsoft.com/office/powerpoint/2010/main" val="530640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24</a:t>
            </a:fld>
            <a:endParaRPr lang="pt-BR"/>
          </a:p>
        </p:txBody>
      </p:sp>
    </p:spTree>
    <p:extLst>
      <p:ext uri="{BB962C8B-B14F-4D97-AF65-F5344CB8AC3E}">
        <p14:creationId xmlns:p14="http://schemas.microsoft.com/office/powerpoint/2010/main" val="597948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27</a:t>
            </a:fld>
            <a:endParaRPr lang="pt-BR"/>
          </a:p>
        </p:txBody>
      </p:sp>
    </p:spTree>
    <p:extLst>
      <p:ext uri="{BB962C8B-B14F-4D97-AF65-F5344CB8AC3E}">
        <p14:creationId xmlns:p14="http://schemas.microsoft.com/office/powerpoint/2010/main" val="18551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28</a:t>
            </a:fld>
            <a:endParaRPr lang="pt-BR"/>
          </a:p>
        </p:txBody>
      </p:sp>
    </p:spTree>
    <p:extLst>
      <p:ext uri="{BB962C8B-B14F-4D97-AF65-F5344CB8AC3E}">
        <p14:creationId xmlns:p14="http://schemas.microsoft.com/office/powerpoint/2010/main" val="13014899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37</a:t>
            </a:fld>
            <a:endParaRPr lang="pt-BR"/>
          </a:p>
        </p:txBody>
      </p:sp>
    </p:spTree>
    <p:extLst>
      <p:ext uri="{BB962C8B-B14F-4D97-AF65-F5344CB8AC3E}">
        <p14:creationId xmlns:p14="http://schemas.microsoft.com/office/powerpoint/2010/main" val="1187840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48</a:t>
            </a:fld>
            <a:endParaRPr lang="pt-BR"/>
          </a:p>
        </p:txBody>
      </p:sp>
    </p:spTree>
    <p:extLst>
      <p:ext uri="{BB962C8B-B14F-4D97-AF65-F5344CB8AC3E}">
        <p14:creationId xmlns:p14="http://schemas.microsoft.com/office/powerpoint/2010/main" val="14917731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dirty="0"/>
          </a:p>
        </p:txBody>
      </p:sp>
      <p:sp>
        <p:nvSpPr>
          <p:cNvPr id="4" name="Slide Number Placeholder 3"/>
          <p:cNvSpPr>
            <a:spLocks noGrp="1"/>
          </p:cNvSpPr>
          <p:nvPr>
            <p:ph type="sldNum" sz="quarter" idx="5"/>
          </p:nvPr>
        </p:nvSpPr>
        <p:spPr/>
        <p:txBody>
          <a:bodyPr/>
          <a:lstStyle/>
          <a:p>
            <a:fld id="{2A0B9166-9C05-4699-B037-6AF5CD4B9327}" type="slidenum">
              <a:rPr lang="pt-BR" smtClean="0"/>
              <a:t>49</a:t>
            </a:fld>
            <a:endParaRPr lang="pt-BR"/>
          </a:p>
        </p:txBody>
      </p:sp>
    </p:spTree>
    <p:extLst>
      <p:ext uri="{BB962C8B-B14F-4D97-AF65-F5344CB8AC3E}">
        <p14:creationId xmlns:p14="http://schemas.microsoft.com/office/powerpoint/2010/main" val="2359553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56</a:t>
            </a:fld>
            <a:endParaRPr lang="pt-BR"/>
          </a:p>
        </p:txBody>
      </p:sp>
    </p:spTree>
    <p:extLst>
      <p:ext uri="{BB962C8B-B14F-4D97-AF65-F5344CB8AC3E}">
        <p14:creationId xmlns:p14="http://schemas.microsoft.com/office/powerpoint/2010/main" val="3819840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dirty="0"/>
          </a:p>
        </p:txBody>
      </p:sp>
      <p:sp>
        <p:nvSpPr>
          <p:cNvPr id="4" name="Slide Number Placeholder 3"/>
          <p:cNvSpPr>
            <a:spLocks noGrp="1"/>
          </p:cNvSpPr>
          <p:nvPr>
            <p:ph type="sldNum" sz="quarter" idx="5"/>
          </p:nvPr>
        </p:nvSpPr>
        <p:spPr/>
        <p:txBody>
          <a:bodyPr/>
          <a:lstStyle/>
          <a:p>
            <a:fld id="{2A0B9166-9C05-4699-B037-6AF5CD4B9327}" type="slidenum">
              <a:rPr lang="pt-BR" smtClean="0"/>
              <a:t>57</a:t>
            </a:fld>
            <a:endParaRPr lang="pt-BR"/>
          </a:p>
        </p:txBody>
      </p:sp>
    </p:spTree>
    <p:extLst>
      <p:ext uri="{BB962C8B-B14F-4D97-AF65-F5344CB8AC3E}">
        <p14:creationId xmlns:p14="http://schemas.microsoft.com/office/powerpoint/2010/main" val="2799649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0B9166-9C05-4699-B037-6AF5CD4B9327}"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2236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3</a:t>
            </a:fld>
            <a:endParaRPr lang="pt-BR"/>
          </a:p>
        </p:txBody>
      </p:sp>
    </p:spTree>
    <p:extLst>
      <p:ext uri="{BB962C8B-B14F-4D97-AF65-F5344CB8AC3E}">
        <p14:creationId xmlns:p14="http://schemas.microsoft.com/office/powerpoint/2010/main" val="2198604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0B9166-9C05-4699-B037-6AF5CD4B9327}" type="slidenum">
              <a:rPr lang="pt-BR" smtClean="0"/>
              <a:t>4</a:t>
            </a:fld>
            <a:endParaRPr lang="pt-BR"/>
          </a:p>
        </p:txBody>
      </p:sp>
    </p:spTree>
    <p:extLst>
      <p:ext uri="{BB962C8B-B14F-4D97-AF65-F5344CB8AC3E}">
        <p14:creationId xmlns:p14="http://schemas.microsoft.com/office/powerpoint/2010/main" val="2546334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5</a:t>
            </a:fld>
            <a:endParaRPr lang="pt-BR"/>
          </a:p>
        </p:txBody>
      </p:sp>
    </p:spTree>
    <p:extLst>
      <p:ext uri="{BB962C8B-B14F-4D97-AF65-F5344CB8AC3E}">
        <p14:creationId xmlns:p14="http://schemas.microsoft.com/office/powerpoint/2010/main" val="529289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7</a:t>
            </a:fld>
            <a:endParaRPr lang="pt-BR"/>
          </a:p>
        </p:txBody>
      </p:sp>
    </p:spTree>
    <p:extLst>
      <p:ext uri="{BB962C8B-B14F-4D97-AF65-F5344CB8AC3E}">
        <p14:creationId xmlns:p14="http://schemas.microsoft.com/office/powerpoint/2010/main" val="3693817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10</a:t>
            </a:fld>
            <a:endParaRPr lang="pt-BR"/>
          </a:p>
        </p:txBody>
      </p:sp>
    </p:spTree>
    <p:extLst>
      <p:ext uri="{BB962C8B-B14F-4D97-AF65-F5344CB8AC3E}">
        <p14:creationId xmlns:p14="http://schemas.microsoft.com/office/powerpoint/2010/main" val="2043759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16</a:t>
            </a:fld>
            <a:endParaRPr lang="pt-BR"/>
          </a:p>
        </p:txBody>
      </p:sp>
    </p:spTree>
    <p:extLst>
      <p:ext uri="{BB962C8B-B14F-4D97-AF65-F5344CB8AC3E}">
        <p14:creationId xmlns:p14="http://schemas.microsoft.com/office/powerpoint/2010/main" val="3442715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dirty="0"/>
          </a:p>
        </p:txBody>
      </p:sp>
      <p:sp>
        <p:nvSpPr>
          <p:cNvPr id="4" name="Slide Number Placeholder 3"/>
          <p:cNvSpPr>
            <a:spLocks noGrp="1"/>
          </p:cNvSpPr>
          <p:nvPr>
            <p:ph type="sldNum" sz="quarter" idx="5"/>
          </p:nvPr>
        </p:nvSpPr>
        <p:spPr/>
        <p:txBody>
          <a:bodyPr/>
          <a:lstStyle/>
          <a:p>
            <a:fld id="{2A0B9166-9C05-4699-B037-6AF5CD4B9327}" type="slidenum">
              <a:rPr lang="pt-BR" smtClean="0"/>
              <a:t>22</a:t>
            </a:fld>
            <a:endParaRPr lang="pt-BR"/>
          </a:p>
        </p:txBody>
      </p:sp>
    </p:spTree>
    <p:extLst>
      <p:ext uri="{BB962C8B-B14F-4D97-AF65-F5344CB8AC3E}">
        <p14:creationId xmlns:p14="http://schemas.microsoft.com/office/powerpoint/2010/main" val="3934422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23</a:t>
            </a:fld>
            <a:endParaRPr lang="pt-BR"/>
          </a:p>
        </p:txBody>
      </p:sp>
    </p:spTree>
    <p:extLst>
      <p:ext uri="{BB962C8B-B14F-4D97-AF65-F5344CB8AC3E}">
        <p14:creationId xmlns:p14="http://schemas.microsoft.com/office/powerpoint/2010/main" val="1717730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DE45A0-86FC-46F1-BF7C-1F4BE9F4C91A}"/>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A37F120F-6D9D-482A-8229-6CCD4742A6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86FD5FBB-5BDB-439A-96EE-BA2F5AA532EC}"/>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5" name="Espaço Reservado para Rodapé 4">
            <a:extLst>
              <a:ext uri="{FF2B5EF4-FFF2-40B4-BE49-F238E27FC236}">
                <a16:creationId xmlns:a16="http://schemas.microsoft.com/office/drawing/2014/main" id="{9B3B5C32-EFBE-497A-A0C5-C65660E5221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B3C74BF1-688B-4803-A94B-5398B3D8191B}"/>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193518839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0EB875-92F4-42DB-907A-5AA19A750EC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0F89ECC7-D87F-4733-822E-3E80FFF7D032}"/>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6C99C19A-188C-468C-A3C3-9348F1C858D0}"/>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5" name="Espaço Reservado para Rodapé 4">
            <a:extLst>
              <a:ext uri="{FF2B5EF4-FFF2-40B4-BE49-F238E27FC236}">
                <a16:creationId xmlns:a16="http://schemas.microsoft.com/office/drawing/2014/main" id="{5CE00ED3-1396-4CE6-8448-536D43709EA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EA50DC8-70EA-4C5B-9863-2146746174CD}"/>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265867101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566EC1-E571-4B3C-BF1E-71B15213242B}"/>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89C37903-D89B-48A4-B625-5C90585A6821}"/>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ED44924-100D-4E5A-8F66-6A5598C8AB0B}"/>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5" name="Espaço Reservado para Rodapé 4">
            <a:extLst>
              <a:ext uri="{FF2B5EF4-FFF2-40B4-BE49-F238E27FC236}">
                <a16:creationId xmlns:a16="http://schemas.microsoft.com/office/drawing/2014/main" id="{2751E859-599B-4E54-9A51-94801938D48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7E5D958F-A971-41C8-B1B0-7A18CAF30AE9}"/>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228641637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3A5B77-B641-4C11-8A82-3894BFD2C0F9}"/>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F9C3235D-33E6-4751-9315-0171DA7703C4}"/>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F04D1F8-9E86-4A56-AF0C-0A4E24CB2A91}"/>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5" name="Espaço Reservado para Rodapé 4">
            <a:extLst>
              <a:ext uri="{FF2B5EF4-FFF2-40B4-BE49-F238E27FC236}">
                <a16:creationId xmlns:a16="http://schemas.microsoft.com/office/drawing/2014/main" id="{4CC3B918-AD74-498E-9F70-0E36670F6F9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2A6F644-D26B-4537-8CD4-915C0ECDDD1D}"/>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12035594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1EBA44-FCB3-48E1-AB45-B905BA18DC15}"/>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0899A5C4-E66A-41CD-8E37-B1F4CCD293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48D80FDF-AA93-4F65-AC48-814E5C968113}"/>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5" name="Espaço Reservado para Rodapé 4">
            <a:extLst>
              <a:ext uri="{FF2B5EF4-FFF2-40B4-BE49-F238E27FC236}">
                <a16:creationId xmlns:a16="http://schemas.microsoft.com/office/drawing/2014/main" id="{141FD1DD-40A7-4C9E-89A6-F2A4895F1AC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257DD3BD-DC03-4613-8C3B-08EA5B7916D7}"/>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3806062797"/>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B44AC4-D05E-414E-9724-3B356CE1356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6D2233F9-1E8B-4641-B36A-C538284A7C74}"/>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5B796187-3F31-4B43-A23B-BABFB88B5D0A}"/>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F1F20600-C108-40BE-A0AA-F5787C5A490F}"/>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6" name="Espaço Reservado para Rodapé 5">
            <a:extLst>
              <a:ext uri="{FF2B5EF4-FFF2-40B4-BE49-F238E27FC236}">
                <a16:creationId xmlns:a16="http://schemas.microsoft.com/office/drawing/2014/main" id="{35181830-D3EC-404D-A765-92050996906C}"/>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C8CAB92-CF34-4656-8F2B-AC78862DA9DB}"/>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597756557"/>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DCBC86-A601-4B1B-B5C8-C2574DE24F7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5D26B152-F748-46F7-874C-81681F862E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B49C84DF-C56F-4038-A06B-D2DAC7D811CE}"/>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0A9242F0-7B63-4CE7-B292-9D4B3809B0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065C6302-F5E3-4541-99E2-46F1E09C79D1}"/>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869E2811-2855-43F5-89DC-B0C53A42C303}"/>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8" name="Espaço Reservado para Rodapé 7">
            <a:extLst>
              <a:ext uri="{FF2B5EF4-FFF2-40B4-BE49-F238E27FC236}">
                <a16:creationId xmlns:a16="http://schemas.microsoft.com/office/drawing/2014/main" id="{7C33425E-EA02-47B8-9095-C16855C2D33F}"/>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93842A2E-B5C0-469D-9984-DC9FCB4FCAD6}"/>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65177032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0C9C1A-3397-44B0-83AE-8301981C349B}"/>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74890E90-0A59-4C1D-9A9A-89244FF29460}"/>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4" name="Espaço Reservado para Rodapé 3">
            <a:extLst>
              <a:ext uri="{FF2B5EF4-FFF2-40B4-BE49-F238E27FC236}">
                <a16:creationId xmlns:a16="http://schemas.microsoft.com/office/drawing/2014/main" id="{71D2B4DB-74FC-4848-A18D-EBE6E7451CD1}"/>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CD253DEE-19A1-4FF5-A216-68B4777D0E84}"/>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798873185"/>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D496DCC7-D786-4A9F-8177-B588E99E64E1}"/>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3" name="Espaço Reservado para Rodapé 2">
            <a:extLst>
              <a:ext uri="{FF2B5EF4-FFF2-40B4-BE49-F238E27FC236}">
                <a16:creationId xmlns:a16="http://schemas.microsoft.com/office/drawing/2014/main" id="{F90D6B41-BC57-46E6-A13E-48146626C18D}"/>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5F86D69C-A4AD-4B6F-8801-951AB44DA12E}"/>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33811922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33DBD8-CBB2-4D44-A288-C168E397520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38F1B621-5F7F-45C0-B67F-AE7B8D2261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4B2F61B9-F2D5-459B-8B28-F352330A75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C8EDC5F4-5253-433D-9A80-CA4BBFC1D660}"/>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6" name="Espaço Reservado para Rodapé 5">
            <a:extLst>
              <a:ext uri="{FF2B5EF4-FFF2-40B4-BE49-F238E27FC236}">
                <a16:creationId xmlns:a16="http://schemas.microsoft.com/office/drawing/2014/main" id="{76608651-34D9-4B96-9A79-A49C9D02300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8696DD67-FB88-4957-9F75-8ABBBB1DD757}"/>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343107469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426D3B-78B6-439F-8128-C4BB96CB594E}"/>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D29C3CC3-5D01-44AC-80C1-5F6C8AC854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91C6C61-CD81-4BCF-9A70-EDC5DB642A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9059CECC-86BF-4B07-80CF-629B491F64B2}"/>
              </a:ext>
            </a:extLst>
          </p:cNvPr>
          <p:cNvSpPr>
            <a:spLocks noGrp="1"/>
          </p:cNvSpPr>
          <p:nvPr>
            <p:ph type="dt" sz="half" idx="10"/>
          </p:nvPr>
        </p:nvSpPr>
        <p:spPr/>
        <p:txBody>
          <a:bodyPr/>
          <a:lstStyle/>
          <a:p>
            <a:fld id="{8EC376A8-B650-40A2-8237-AC5537F5A5AC}" type="datetimeFigureOut">
              <a:rPr lang="pt-BR" smtClean="0"/>
              <a:t>15/02/2023</a:t>
            </a:fld>
            <a:endParaRPr lang="pt-BR"/>
          </a:p>
        </p:txBody>
      </p:sp>
      <p:sp>
        <p:nvSpPr>
          <p:cNvPr id="6" name="Espaço Reservado para Rodapé 5">
            <a:extLst>
              <a:ext uri="{FF2B5EF4-FFF2-40B4-BE49-F238E27FC236}">
                <a16:creationId xmlns:a16="http://schemas.microsoft.com/office/drawing/2014/main" id="{F65F28D6-441B-4263-A9DF-D00144DFA6F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BF5A8B9-7327-4A9F-B139-7AA603601374}"/>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160859685"/>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27EC59FE-A5F8-4F86-AE01-7D1B209165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0F386B5-915E-45FD-8D6F-62EF47CB21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F7DD788-C6A8-4E40-8060-B0F6673B34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C376A8-B650-40A2-8237-AC5537F5A5AC}" type="datetimeFigureOut">
              <a:rPr lang="pt-BR" smtClean="0"/>
              <a:t>15/02/2023</a:t>
            </a:fld>
            <a:endParaRPr lang="pt-BR"/>
          </a:p>
        </p:txBody>
      </p:sp>
      <p:sp>
        <p:nvSpPr>
          <p:cNvPr id="5" name="Espaço Reservado para Rodapé 4">
            <a:extLst>
              <a:ext uri="{FF2B5EF4-FFF2-40B4-BE49-F238E27FC236}">
                <a16:creationId xmlns:a16="http://schemas.microsoft.com/office/drawing/2014/main" id="{EA861A19-EE87-4C19-98C6-B969B6C962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4FD8D58A-337F-48CD-AA0D-D488427FAA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01913-6F76-4973-81B2-B68D12766C53}" type="slidenum">
              <a:rPr lang="pt-BR" smtClean="0"/>
              <a:t>‹nº›</a:t>
            </a:fld>
            <a:endParaRPr lang="pt-BR"/>
          </a:p>
        </p:txBody>
      </p:sp>
    </p:spTree>
    <p:extLst>
      <p:ext uri="{BB962C8B-B14F-4D97-AF65-F5344CB8AC3E}">
        <p14:creationId xmlns:p14="http://schemas.microsoft.com/office/powerpoint/2010/main" val="4261177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mc:Choice>
    <mc:Fallback xmlns="">
      <p:transition spd="med"/>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3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3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3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image" Target="../media/image15.png"/><Relationship Id="rId9" Type="http://schemas.openxmlformats.org/officeDocument/2006/relationships/image" Target="../media/image19.png"/></Relationships>
</file>

<file path=ppt/slides/_rels/slide4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4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97.png"/></Relationships>
</file>

<file path=ppt/slides/_rels/slide4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4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03.png"/><Relationship Id="rId4" Type="http://schemas.openxmlformats.org/officeDocument/2006/relationships/image" Target="../media/image102.png"/></Relationships>
</file>

<file path=ppt/slides/_rels/slide4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6.png"/><Relationship Id="rId3" Type="http://schemas.openxmlformats.org/officeDocument/2006/relationships/image" Target="../media/image104.png"/><Relationship Id="rId7" Type="http://schemas.openxmlformats.org/officeDocument/2006/relationships/image" Target="../media/image108.png"/><Relationship Id="rId12" Type="http://schemas.openxmlformats.org/officeDocument/2006/relationships/image" Target="../media/image11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07.png"/><Relationship Id="rId11" Type="http://schemas.openxmlformats.org/officeDocument/2006/relationships/image" Target="../media/image111.png"/><Relationship Id="rId5" Type="http://schemas.openxmlformats.org/officeDocument/2006/relationships/image" Target="../media/image106.png"/><Relationship Id="rId10" Type="http://schemas.openxmlformats.org/officeDocument/2006/relationships/image" Target="../media/image110.png"/><Relationship Id="rId4" Type="http://schemas.openxmlformats.org/officeDocument/2006/relationships/image" Target="../media/image105.png"/><Relationship Id="rId9" Type="http://schemas.openxmlformats.org/officeDocument/2006/relationships/image" Target="../media/image109.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116.png"/><Relationship Id="rId4" Type="http://schemas.openxmlformats.org/officeDocument/2006/relationships/image" Target="../media/image115.png"/></Relationships>
</file>

<file path=ppt/slides/_rels/slide5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120.png"/><Relationship Id="rId4" Type="http://schemas.openxmlformats.org/officeDocument/2006/relationships/image" Target="../media/image119.png"/></Relationships>
</file>

<file path=ppt/slides/_rels/slide5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122.png"/></Relationships>
</file>

<file path=ppt/slides/_rels/slide5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7.png"/><Relationship Id="rId4" Type="http://schemas.openxmlformats.org/officeDocument/2006/relationships/image" Target="../media/image126.png"/></Relationships>
</file>

<file path=ppt/slides/_rels/slide57.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hyperlink" Target="mailto:Caroliny.dutra@linx.com.br" TargetMode="External"/><Relationship Id="rId4" Type="http://schemas.openxmlformats.org/officeDocument/2006/relationships/image" Target="../media/image2.png"/><Relationship Id="rId9" Type="http://schemas.openxmlformats.org/officeDocument/2006/relationships/hyperlink" Target="mailto:Katya.menezes@linx.com.br"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10.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8" descr="Shape&#10;&#10;Description automatically generated">
            <a:extLst>
              <a:ext uri="{FF2B5EF4-FFF2-40B4-BE49-F238E27FC236}">
                <a16:creationId xmlns:a16="http://schemas.microsoft.com/office/drawing/2014/main" id="{767DB728-514D-4A11-BE92-59794805F5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965936"/>
            <a:ext cx="5009524" cy="3892064"/>
          </a:xfrm>
          <a:prstGeom prst="rect">
            <a:avLst/>
          </a:prstGeom>
        </p:spPr>
      </p:pic>
      <p:pic>
        <p:nvPicPr>
          <p:cNvPr id="11" name="Picture 10" descr="Shape&#10;&#10;Description automatically generated">
            <a:extLst>
              <a:ext uri="{FF2B5EF4-FFF2-40B4-BE49-F238E27FC236}">
                <a16:creationId xmlns:a16="http://schemas.microsoft.com/office/drawing/2014/main" id="{14AF3493-DD90-4872-B88B-C12E7A3BF5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908794"/>
            <a:ext cx="5473016" cy="5949206"/>
          </a:xfrm>
          <a:prstGeom prst="rect">
            <a:avLst/>
          </a:prstGeom>
        </p:spPr>
      </p:pic>
      <p:pic>
        <p:nvPicPr>
          <p:cNvPr id="13" name="Picture 12" descr="Shape&#10;&#10;Description automatically generated">
            <a:extLst>
              <a:ext uri="{FF2B5EF4-FFF2-40B4-BE49-F238E27FC236}">
                <a16:creationId xmlns:a16="http://schemas.microsoft.com/office/drawing/2014/main" id="{9BB4B459-3697-4D9E-BFA9-FB7DC8E54D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43714"/>
            <a:ext cx="5987302" cy="6514286"/>
          </a:xfrm>
          <a:prstGeom prst="rect">
            <a:avLst/>
          </a:prstGeom>
        </p:spPr>
      </p:pic>
      <p:pic>
        <p:nvPicPr>
          <p:cNvPr id="15" name="Picture 14" descr="A picture containing shape&#10;&#10;Description automatically generated">
            <a:extLst>
              <a:ext uri="{FF2B5EF4-FFF2-40B4-BE49-F238E27FC236}">
                <a16:creationId xmlns:a16="http://schemas.microsoft.com/office/drawing/2014/main" id="{11A954C8-BB5B-4E0D-BA0B-E8A62BA6FF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6603" y="3480222"/>
            <a:ext cx="2025397" cy="3377778"/>
          </a:xfrm>
          <a:prstGeom prst="rect">
            <a:avLst/>
          </a:prstGeom>
        </p:spPr>
      </p:pic>
      <p:pic>
        <p:nvPicPr>
          <p:cNvPr id="17" name="Picture 16" descr="Logo&#10;&#10;Description automatically generated">
            <a:extLst>
              <a:ext uri="{FF2B5EF4-FFF2-40B4-BE49-F238E27FC236}">
                <a16:creationId xmlns:a16="http://schemas.microsoft.com/office/drawing/2014/main" id="{4F280CAE-022C-4304-AF80-F2E2D3D8073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3840" y="1954158"/>
            <a:ext cx="3790476" cy="2717460"/>
          </a:xfrm>
          <a:prstGeom prst="rect">
            <a:avLst/>
          </a:prstGeom>
        </p:spPr>
      </p:pic>
    </p:spTree>
    <p:extLst>
      <p:ext uri="{BB962C8B-B14F-4D97-AF65-F5344CB8AC3E}">
        <p14:creationId xmlns:p14="http://schemas.microsoft.com/office/powerpoint/2010/main" val="4038999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411E5A"/>
        </a:solidFill>
        <a:effectLst/>
      </p:bgPr>
    </p:bg>
    <p:spTree>
      <p:nvGrpSpPr>
        <p:cNvPr id="1" name=""/>
        <p:cNvGrpSpPr/>
        <p:nvPr/>
      </p:nvGrpSpPr>
      <p:grpSpPr>
        <a:xfrm>
          <a:off x="0" y="0"/>
          <a:ext cx="0" cy="0"/>
          <a:chOff x="0" y="0"/>
          <a:chExt cx="0" cy="0"/>
        </a:xfrm>
      </p:grpSpPr>
      <p:pic>
        <p:nvPicPr>
          <p:cNvPr id="10" name="Picture 9" descr="Shape&#10;&#10;Description automatically generated">
            <a:extLst>
              <a:ext uri="{FF2B5EF4-FFF2-40B4-BE49-F238E27FC236}">
                <a16:creationId xmlns:a16="http://schemas.microsoft.com/office/drawing/2014/main" id="{54FEA199-6E45-433E-BA3B-56580D0F1C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5985" y="0"/>
            <a:ext cx="6393651" cy="6673016"/>
          </a:xfrm>
          <a:prstGeom prst="rect">
            <a:avLst/>
          </a:prstGeom>
        </p:spPr>
      </p:pic>
      <p:sp>
        <p:nvSpPr>
          <p:cNvPr id="17" name="Rectangle: Top Corners Rounded 16">
            <a:extLst>
              <a:ext uri="{FF2B5EF4-FFF2-40B4-BE49-F238E27FC236}">
                <a16:creationId xmlns:a16="http://schemas.microsoft.com/office/drawing/2014/main" id="{690A46E8-C46A-43EF-9D4C-4727A52169AD}"/>
              </a:ext>
            </a:extLst>
          </p:cNvPr>
          <p:cNvSpPr/>
          <p:nvPr/>
        </p:nvSpPr>
        <p:spPr>
          <a:xfrm rot="16200000">
            <a:off x="9281885" y="887211"/>
            <a:ext cx="1756229" cy="4064001"/>
          </a:xfrm>
          <a:prstGeom prst="round2SameRect">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ângulo 27">
            <a:extLst>
              <a:ext uri="{FF2B5EF4-FFF2-40B4-BE49-F238E27FC236}">
                <a16:creationId xmlns:a16="http://schemas.microsoft.com/office/drawing/2014/main" id="{60705033-5D40-427D-B7F9-A36362EA7837}"/>
              </a:ext>
            </a:extLst>
          </p:cNvPr>
          <p:cNvSpPr/>
          <p:nvPr/>
        </p:nvSpPr>
        <p:spPr>
          <a:xfrm>
            <a:off x="8200569" y="2211325"/>
            <a:ext cx="3489557" cy="1415772"/>
          </a:xfrm>
          <a:prstGeom prst="rect">
            <a:avLst/>
          </a:prstGeom>
        </p:spPr>
        <p:txBody>
          <a:bodyPr wrap="square">
            <a:spAutoFit/>
          </a:bodyPr>
          <a:lstStyle/>
          <a:p>
            <a:pPr algn="r"/>
            <a:r>
              <a:rPr lang="pt-BR" sz="4300" dirty="0">
                <a:solidFill>
                  <a:schemeClr val="bg1"/>
                </a:solidFill>
                <a:latin typeface="Dosis ExtraBold" pitchFamily="2" charset="0"/>
              </a:rPr>
              <a:t>CONTROLE SERIAL</a:t>
            </a:r>
          </a:p>
        </p:txBody>
      </p:sp>
      <p:pic>
        <p:nvPicPr>
          <p:cNvPr id="20" name="Picture 19">
            <a:extLst>
              <a:ext uri="{FF2B5EF4-FFF2-40B4-BE49-F238E27FC236}">
                <a16:creationId xmlns:a16="http://schemas.microsoft.com/office/drawing/2014/main" id="{41B79A0E-2C9E-4EF3-A912-1B5DFC50A1B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1101324" y="6120490"/>
            <a:ext cx="790469" cy="475293"/>
          </a:xfrm>
          <a:prstGeom prst="rect">
            <a:avLst/>
          </a:prstGeom>
        </p:spPr>
      </p:pic>
      <p:pic>
        <p:nvPicPr>
          <p:cNvPr id="3" name="Picture 2" descr="Shape&#10;&#10;Description automatically generated with medium confidence">
            <a:extLst>
              <a:ext uri="{FF2B5EF4-FFF2-40B4-BE49-F238E27FC236}">
                <a16:creationId xmlns:a16="http://schemas.microsoft.com/office/drawing/2014/main" id="{FB936A50-8832-4134-A3AC-49ADBEF2C8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8222222" cy="6660317"/>
          </a:xfrm>
          <a:prstGeom prst="rect">
            <a:avLst/>
          </a:prstGeom>
        </p:spPr>
      </p:pic>
      <p:pic>
        <p:nvPicPr>
          <p:cNvPr id="4" name="Picture 3">
            <a:extLst>
              <a:ext uri="{FF2B5EF4-FFF2-40B4-BE49-F238E27FC236}">
                <a16:creationId xmlns:a16="http://schemas.microsoft.com/office/drawing/2014/main" id="{B315D484-A67B-4B74-9505-8C54B529FE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8057143" cy="6253968"/>
          </a:xfrm>
          <a:prstGeom prst="rect">
            <a:avLst/>
          </a:prstGeom>
        </p:spPr>
      </p:pic>
    </p:spTree>
    <p:extLst>
      <p:ext uri="{BB962C8B-B14F-4D97-AF65-F5344CB8AC3E}">
        <p14:creationId xmlns:p14="http://schemas.microsoft.com/office/powerpoint/2010/main" val="1904277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Top Corners Rounded 13">
            <a:extLst>
              <a:ext uri="{FF2B5EF4-FFF2-40B4-BE49-F238E27FC236}">
                <a16:creationId xmlns:a16="http://schemas.microsoft.com/office/drawing/2014/main" id="{8374168C-38E3-4043-8CF6-21FACFB7C54B}"/>
              </a:ext>
            </a:extLst>
          </p:cNvPr>
          <p:cNvSpPr/>
          <p:nvPr/>
        </p:nvSpPr>
        <p:spPr>
          <a:xfrm rot="5400000">
            <a:off x="6812395" y="-2996428"/>
            <a:ext cx="1085714" cy="8004905"/>
          </a:xfrm>
          <a:prstGeom prst="round2SameRect">
            <a:avLst>
              <a:gd name="adj1" fmla="val 50000"/>
              <a:gd name="adj2" fmla="val 0"/>
            </a:avLst>
          </a:prstGeom>
          <a:solidFill>
            <a:srgbClr val="280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background pattern&#10;&#10;Description automatically generated">
            <a:extLst>
              <a:ext uri="{FF2B5EF4-FFF2-40B4-BE49-F238E27FC236}">
                <a16:creationId xmlns:a16="http://schemas.microsoft.com/office/drawing/2014/main" id="{0957210E-B402-4465-AA17-F0157BE2AA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27841"/>
            <a:ext cx="6571429" cy="6330159"/>
          </a:xfrm>
          <a:prstGeom prst="rect">
            <a:avLst/>
          </a:prstGeom>
        </p:spPr>
      </p:pic>
      <p:pic>
        <p:nvPicPr>
          <p:cNvPr id="9" name="Picture 8" descr="Shape&#10;&#10;Description automatically generated">
            <a:extLst>
              <a:ext uri="{FF2B5EF4-FFF2-40B4-BE49-F238E27FC236}">
                <a16:creationId xmlns:a16="http://schemas.microsoft.com/office/drawing/2014/main" id="{E6B3F698-517C-4F50-95A4-018E027F63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5619048" cy="5415873"/>
          </a:xfrm>
          <a:prstGeom prst="rect">
            <a:avLst/>
          </a:prstGeom>
        </p:spPr>
      </p:pic>
      <p:pic>
        <p:nvPicPr>
          <p:cNvPr id="11" name="Picture 10" descr="A picture containing laser&#10;&#10;Description automatically generated">
            <a:extLst>
              <a:ext uri="{FF2B5EF4-FFF2-40B4-BE49-F238E27FC236}">
                <a16:creationId xmlns:a16="http://schemas.microsoft.com/office/drawing/2014/main" id="{B4F6D607-8EAF-400D-B7C6-316B86D7F1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2114" y="5787302"/>
            <a:ext cx="1085714" cy="1085714"/>
          </a:xfrm>
          <a:prstGeom prst="rect">
            <a:avLst/>
          </a:prstGeom>
        </p:spPr>
      </p:pic>
      <p:pic>
        <p:nvPicPr>
          <p:cNvPr id="13" name="Picture 12" descr="A person smiling and looking at his phone&#10;&#10;Description automatically generated with medium confidence">
            <a:extLst>
              <a:ext uri="{FF2B5EF4-FFF2-40B4-BE49-F238E27FC236}">
                <a16:creationId xmlns:a16="http://schemas.microsoft.com/office/drawing/2014/main" id="{539A2CE9-2EC0-435E-B93E-AE6B3FE2C9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04" y="896094"/>
            <a:ext cx="5447619" cy="5961905"/>
          </a:xfrm>
          <a:prstGeom prst="rect">
            <a:avLst/>
          </a:prstGeom>
        </p:spPr>
      </p:pic>
      <p:sp>
        <p:nvSpPr>
          <p:cNvPr id="15" name="CaixaDeTexto 31">
            <a:extLst>
              <a:ext uri="{FF2B5EF4-FFF2-40B4-BE49-F238E27FC236}">
                <a16:creationId xmlns:a16="http://schemas.microsoft.com/office/drawing/2014/main" id="{BB73744E-225A-4018-8285-60798DA5E900}"/>
              </a:ext>
            </a:extLst>
          </p:cNvPr>
          <p:cNvSpPr txBox="1"/>
          <p:nvPr/>
        </p:nvSpPr>
        <p:spPr>
          <a:xfrm>
            <a:off x="5274042" y="628997"/>
            <a:ext cx="5476288" cy="754053"/>
          </a:xfrm>
          <a:prstGeom prst="rect">
            <a:avLst/>
          </a:prstGeom>
          <a:noFill/>
        </p:spPr>
        <p:txBody>
          <a:bodyPr wrap="square" rtlCol="0">
            <a:spAutoFit/>
          </a:bodyPr>
          <a:lstStyle/>
          <a:p>
            <a:pPr algn="ctr"/>
            <a:r>
              <a:rPr lang="pt-BR" sz="4300" dirty="0">
                <a:solidFill>
                  <a:schemeClr val="bg1"/>
                </a:solidFill>
                <a:latin typeface="Dosis ExtraBold" pitchFamily="2" charset="0"/>
              </a:rPr>
              <a:t>CONTROLE SERIAL</a:t>
            </a:r>
          </a:p>
        </p:txBody>
      </p:sp>
      <p:sp>
        <p:nvSpPr>
          <p:cNvPr id="16" name="Retângulo 34">
            <a:extLst>
              <a:ext uri="{FF2B5EF4-FFF2-40B4-BE49-F238E27FC236}">
                <a16:creationId xmlns:a16="http://schemas.microsoft.com/office/drawing/2014/main" id="{81BF52DF-F4A7-433E-A689-CE5A356DCB9C}"/>
              </a:ext>
            </a:extLst>
          </p:cNvPr>
          <p:cNvSpPr/>
          <p:nvPr/>
        </p:nvSpPr>
        <p:spPr>
          <a:xfrm>
            <a:off x="5658714" y="1650038"/>
            <a:ext cx="5541238" cy="630942"/>
          </a:xfrm>
          <a:prstGeom prst="rect">
            <a:avLst/>
          </a:prstGeom>
        </p:spPr>
        <p:txBody>
          <a:bodyPr wrap="square">
            <a:spAutoFit/>
          </a:bodyPr>
          <a:lstStyle/>
          <a:p>
            <a:r>
              <a:rPr lang="pt-BR" sz="3400" b="1" dirty="0">
                <a:solidFill>
                  <a:srgbClr val="280A3C"/>
                </a:solidFill>
                <a:latin typeface="Dosis" panose="02010503020202060003" pitchFamily="2" charset="0"/>
              </a:rPr>
              <a:t>O que é?</a:t>
            </a:r>
          </a:p>
        </p:txBody>
      </p:sp>
      <p:sp>
        <p:nvSpPr>
          <p:cNvPr id="17" name="CaixaDeTexto 21">
            <a:extLst>
              <a:ext uri="{FF2B5EF4-FFF2-40B4-BE49-F238E27FC236}">
                <a16:creationId xmlns:a16="http://schemas.microsoft.com/office/drawing/2014/main" id="{A20051F3-4AB7-4180-898A-8DCD363810E8}"/>
              </a:ext>
            </a:extLst>
          </p:cNvPr>
          <p:cNvSpPr txBox="1"/>
          <p:nvPr/>
        </p:nvSpPr>
        <p:spPr>
          <a:xfrm>
            <a:off x="5852114" y="2369962"/>
            <a:ext cx="5852206" cy="3824124"/>
          </a:xfrm>
          <a:prstGeom prst="rect">
            <a:avLst/>
          </a:prstGeom>
          <a:noFill/>
        </p:spPr>
        <p:txBody>
          <a:bodyPr wrap="square" rtlCol="0">
            <a:spAutoFit/>
          </a:bodyPr>
          <a:lstStyle/>
          <a:p>
            <a:pPr algn="ctr"/>
            <a:r>
              <a:rPr lang="pt-BR" sz="1600" dirty="0">
                <a:solidFill>
                  <a:srgbClr val="6E4B87"/>
                </a:solidFill>
                <a:latin typeface="Roboto" panose="02000000000000000000" pitchFamily="2" charset="0"/>
                <a:ea typeface="Roboto" panose="02000000000000000000" pitchFamily="2" charset="0"/>
              </a:rPr>
              <a:t>É uma </a:t>
            </a:r>
            <a:r>
              <a:rPr lang="pt-BR" sz="1600" b="1" dirty="0">
                <a:solidFill>
                  <a:srgbClr val="6E4B87"/>
                </a:solidFill>
                <a:latin typeface="Roboto" panose="02000000000000000000" pitchFamily="2" charset="0"/>
                <a:ea typeface="Roboto" panose="02000000000000000000" pitchFamily="2" charset="0"/>
              </a:rPr>
              <a:t>numeração única e exclusiva de cada equipamento </a:t>
            </a:r>
            <a:r>
              <a:rPr lang="pt-BR" sz="1600" dirty="0">
                <a:solidFill>
                  <a:srgbClr val="6E4B87"/>
                </a:solidFill>
                <a:latin typeface="Roboto" panose="02000000000000000000" pitchFamily="2" charset="0"/>
                <a:ea typeface="Roboto" panose="02000000000000000000" pitchFamily="2" charset="0"/>
              </a:rPr>
              <a:t>que no Microvix fica registrada no Controle Serial. </a:t>
            </a:r>
            <a:br>
              <a:rPr lang="pt-BR" sz="1600" dirty="0">
                <a:solidFill>
                  <a:srgbClr val="6E4B87"/>
                </a:solidFill>
                <a:latin typeface="Roboto" panose="02000000000000000000" pitchFamily="2" charset="0"/>
                <a:ea typeface="Roboto" panose="02000000000000000000" pitchFamily="2" charset="0"/>
              </a:rPr>
            </a:br>
            <a:endParaRPr lang="pt-BR" sz="1600" dirty="0">
              <a:solidFill>
                <a:srgbClr val="6E4B87"/>
              </a:solidFill>
              <a:latin typeface="Roboto" panose="02000000000000000000" pitchFamily="2" charset="0"/>
              <a:ea typeface="Roboto" panose="02000000000000000000" pitchFamily="2" charset="0"/>
            </a:endParaRPr>
          </a:p>
          <a:p>
            <a:pPr algn="ctr"/>
            <a:r>
              <a:rPr lang="pt-BR" sz="1600" dirty="0">
                <a:solidFill>
                  <a:srgbClr val="6E4B87"/>
                </a:solidFill>
                <a:latin typeface="Roboto" panose="02000000000000000000" pitchFamily="2" charset="0"/>
                <a:ea typeface="Roboto" panose="02000000000000000000" pitchFamily="2" charset="0"/>
              </a:rPr>
              <a:t>No Brasil, a ANATEL determinou que aparelhos emissores de radio frequência tenham um sistema que permita a identificação e controle de aparelhos. </a:t>
            </a:r>
            <a:br>
              <a:rPr lang="pt-BR" sz="1600" dirty="0">
                <a:solidFill>
                  <a:srgbClr val="6E4B87"/>
                </a:solidFill>
                <a:latin typeface="Roboto" panose="02000000000000000000" pitchFamily="2" charset="0"/>
                <a:ea typeface="Roboto" panose="02000000000000000000" pitchFamily="2" charset="0"/>
              </a:rPr>
            </a:br>
            <a:endParaRPr lang="pt-BR" sz="1600" dirty="0">
              <a:solidFill>
                <a:srgbClr val="6E4B87"/>
              </a:solidFill>
              <a:latin typeface="Roboto" panose="02000000000000000000" pitchFamily="2" charset="0"/>
              <a:ea typeface="Roboto" panose="02000000000000000000" pitchFamily="2" charset="0"/>
            </a:endParaRPr>
          </a:p>
          <a:p>
            <a:pPr algn="ctr"/>
            <a:r>
              <a:rPr lang="pt-BR" sz="1600" dirty="0">
                <a:solidFill>
                  <a:srgbClr val="6E4B87"/>
                </a:solidFill>
                <a:latin typeface="Roboto" panose="02000000000000000000" pitchFamily="2" charset="0"/>
                <a:ea typeface="Roboto" panose="02000000000000000000" pitchFamily="2" charset="0"/>
              </a:rPr>
              <a:t>A identificação de um aparelho celular é chamado de IMEI (International Mobile Equipment Identity), que é formado por quatro grupos de números:00000-00-000000-0.</a:t>
            </a:r>
          </a:p>
          <a:p>
            <a:pPr algn="ctr"/>
            <a:endParaRPr lang="pt-BR" sz="1600" dirty="0">
              <a:solidFill>
                <a:srgbClr val="6E4B87"/>
              </a:solidFill>
              <a:latin typeface="Roboto" panose="02000000000000000000" pitchFamily="2" charset="0"/>
              <a:ea typeface="Roboto" panose="02000000000000000000" pitchFamily="2" charset="0"/>
            </a:endParaRPr>
          </a:p>
          <a:p>
            <a:pPr algn="ctr"/>
            <a:r>
              <a:rPr lang="pt-BR" sz="1600" dirty="0">
                <a:solidFill>
                  <a:srgbClr val="6E4B87"/>
                </a:solidFill>
                <a:latin typeface="Roboto" panose="02000000000000000000" pitchFamily="2" charset="0"/>
                <a:ea typeface="Roboto" panose="02000000000000000000" pitchFamily="2" charset="0"/>
              </a:rPr>
              <a:t>O controle é equivalente ao chassi para os automóveis.</a:t>
            </a:r>
            <a:br>
              <a:rPr lang="pt-BR" sz="1600" dirty="0">
                <a:solidFill>
                  <a:srgbClr val="6E4B87"/>
                </a:solidFill>
                <a:latin typeface="Roboto" panose="02000000000000000000" pitchFamily="2" charset="0"/>
                <a:ea typeface="Roboto" panose="02000000000000000000" pitchFamily="2" charset="0"/>
              </a:rPr>
            </a:br>
            <a:r>
              <a:rPr lang="pt-BR" sz="1600" b="1" dirty="0">
                <a:solidFill>
                  <a:srgbClr val="6E4B87"/>
                </a:solidFill>
                <a:latin typeface="Roboto" panose="02000000000000000000" pitchFamily="2" charset="0"/>
                <a:ea typeface="Roboto" panose="02000000000000000000" pitchFamily="2" charset="0"/>
              </a:rPr>
              <a:t>Uma loja pode possuir vários itens do mesmo produto, porém cada produto possui um único controle serial.</a:t>
            </a:r>
          </a:p>
          <a:p>
            <a:pPr algn="ctr"/>
            <a:endParaRPr lang="pt-BR" sz="1850" dirty="0">
              <a:solidFill>
                <a:srgbClr val="6E4B87"/>
              </a:solidFill>
              <a:latin typeface="Roboto" panose="02000000000000000000" pitchFamily="2" charset="0"/>
              <a:ea typeface="Roboto" panose="02000000000000000000" pitchFamily="2" charset="0"/>
            </a:endParaRPr>
          </a:p>
        </p:txBody>
      </p:sp>
      <p:pic>
        <p:nvPicPr>
          <p:cNvPr id="18" name="Picture 17" descr="Logo, icon&#10;&#10;Description automatically generated">
            <a:extLst>
              <a:ext uri="{FF2B5EF4-FFF2-40B4-BE49-F238E27FC236}">
                <a16:creationId xmlns:a16="http://schemas.microsoft.com/office/drawing/2014/main" id="{77413483-A7FB-418D-B3C7-97E7BC0EED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
        <p:nvSpPr>
          <p:cNvPr id="2" name="CaixaDeTexto 1">
            <a:extLst>
              <a:ext uri="{FF2B5EF4-FFF2-40B4-BE49-F238E27FC236}">
                <a16:creationId xmlns:a16="http://schemas.microsoft.com/office/drawing/2014/main" id="{DF7CF298-E5BA-9B9F-772F-A78A09CE4BA7}"/>
              </a:ext>
            </a:extLst>
          </p:cNvPr>
          <p:cNvSpPr txBox="1"/>
          <p:nvPr/>
        </p:nvSpPr>
        <p:spPr>
          <a:xfrm>
            <a:off x="6466491" y="6170432"/>
            <a:ext cx="4733461" cy="523220"/>
          </a:xfrm>
          <a:prstGeom prst="rect">
            <a:avLst/>
          </a:prstGeom>
          <a:noFill/>
        </p:spPr>
        <p:txBody>
          <a:bodyPr wrap="square" rtlCol="0">
            <a:spAutoFit/>
          </a:bodyPr>
          <a:lstStyle/>
          <a:p>
            <a:pPr algn="ctr"/>
            <a:r>
              <a:rPr lang="pt-BR" sz="1400" i="1" dirty="0">
                <a:solidFill>
                  <a:srgbClr val="6E4B87"/>
                </a:solidFill>
                <a:latin typeface="Roboto" panose="02000000000000000000" pitchFamily="2" charset="0"/>
                <a:ea typeface="Roboto" panose="02000000000000000000" pitchFamily="2" charset="0"/>
                <a:cs typeface="Roboto" panose="02000000000000000000" pitchFamily="2" charset="0"/>
              </a:rPr>
              <a:t>Texto Adaptado do site da Anatel, </a:t>
            </a:r>
          </a:p>
          <a:p>
            <a:pPr algn="ctr"/>
            <a:r>
              <a:rPr lang="pt-BR" sz="1400" i="1" dirty="0">
                <a:solidFill>
                  <a:srgbClr val="6E4B87"/>
                </a:solidFill>
                <a:latin typeface="Roboto" panose="02000000000000000000" pitchFamily="2" charset="0"/>
                <a:ea typeface="Roboto" panose="02000000000000000000" pitchFamily="2" charset="0"/>
                <a:cs typeface="Roboto" panose="02000000000000000000" pitchFamily="2" charset="0"/>
              </a:rPr>
              <a:t>consultado em Fevereiro de 2023</a:t>
            </a:r>
            <a:r>
              <a:rPr lang="pt-BR" sz="1400" i="1" dirty="0">
                <a:latin typeface="Roboto" panose="02000000000000000000" pitchFamily="2" charset="0"/>
                <a:ea typeface="Roboto" panose="02000000000000000000" pitchFamily="2" charset="0"/>
                <a:cs typeface="Roboto" panose="02000000000000000000" pitchFamily="2" charset="0"/>
              </a:rPr>
              <a:t>.</a:t>
            </a:r>
          </a:p>
        </p:txBody>
      </p:sp>
    </p:spTree>
    <p:extLst>
      <p:ext uri="{BB962C8B-B14F-4D97-AF65-F5344CB8AC3E}">
        <p14:creationId xmlns:p14="http://schemas.microsoft.com/office/powerpoint/2010/main" val="244375375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Controle Serial – Cadastro de Produto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2050" name="Picture 2">
            <a:extLst>
              <a:ext uri="{FF2B5EF4-FFF2-40B4-BE49-F238E27FC236}">
                <a16:creationId xmlns:a16="http://schemas.microsoft.com/office/drawing/2014/main" id="{66119A1E-24C3-1D7E-F9E5-5481DEA790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944" y="1779584"/>
            <a:ext cx="10953581" cy="164941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Retângulo 54">
            <a:extLst>
              <a:ext uri="{FF2B5EF4-FFF2-40B4-BE49-F238E27FC236}">
                <a16:creationId xmlns:a16="http://schemas.microsoft.com/office/drawing/2014/main" id="{A56E6189-2435-F279-9482-78CE2F191AB2}"/>
              </a:ext>
            </a:extLst>
          </p:cNvPr>
          <p:cNvSpPr/>
          <p:nvPr/>
        </p:nvSpPr>
        <p:spPr>
          <a:xfrm>
            <a:off x="819949" y="4129852"/>
            <a:ext cx="10701032" cy="1837426"/>
          </a:xfrm>
          <a:prstGeom prst="rect">
            <a:avLst/>
          </a:prstGeom>
        </p:spPr>
        <p:txBody>
          <a:bodyPr wrap="square">
            <a:spAutoFit/>
          </a:bodyPr>
          <a:lstStyle/>
          <a:p>
            <a:pPr lvl="0" algn="just">
              <a:lnSpc>
                <a:spcPct val="90000"/>
              </a:lnSpc>
            </a:pPr>
            <a:r>
              <a:rPr lang="pt-BR" dirty="0">
                <a:solidFill>
                  <a:srgbClr val="6E4B87"/>
                </a:solidFill>
                <a:latin typeface="Roboto"/>
                <a:ea typeface="Roboto"/>
                <a:cs typeface="Roboto"/>
                <a:sym typeface="Roboto"/>
              </a:rPr>
              <a:t>No cadastro dos produtos que possuem IMEI, é necessário que o checkbox </a:t>
            </a:r>
            <a:r>
              <a:rPr lang="pt-BR" b="1" dirty="0">
                <a:solidFill>
                  <a:srgbClr val="6E4B87"/>
                </a:solidFill>
                <a:latin typeface="Roboto"/>
                <a:ea typeface="Roboto"/>
                <a:cs typeface="Roboto"/>
                <a:sym typeface="Roboto"/>
              </a:rPr>
              <a:t>Controle Serial </a:t>
            </a:r>
            <a:r>
              <a:rPr lang="pt-BR" dirty="0">
                <a:solidFill>
                  <a:srgbClr val="6E4B87"/>
                </a:solidFill>
                <a:latin typeface="Roboto"/>
                <a:ea typeface="Roboto"/>
                <a:cs typeface="Roboto"/>
                <a:sym typeface="Roboto"/>
              </a:rPr>
              <a:t>esteja habilitado.</a:t>
            </a:r>
          </a:p>
          <a:p>
            <a:pPr lvl="0" algn="just">
              <a:lnSpc>
                <a:spcPct val="90000"/>
              </a:lnSpc>
            </a:pPr>
            <a:endParaRPr lang="pt-BR" dirty="0">
              <a:solidFill>
                <a:srgbClr val="6E4B87"/>
              </a:solidFill>
              <a:latin typeface="Roboto"/>
              <a:ea typeface="Roboto"/>
              <a:cs typeface="Roboto"/>
              <a:sym typeface="Roboto"/>
            </a:endParaRPr>
          </a:p>
          <a:p>
            <a:pPr lvl="0" algn="just">
              <a:lnSpc>
                <a:spcPct val="90000"/>
              </a:lnSpc>
            </a:pPr>
            <a:r>
              <a:rPr lang="pt-BR" b="1" dirty="0">
                <a:solidFill>
                  <a:srgbClr val="FFB200"/>
                </a:solidFill>
                <a:latin typeface="Roboto"/>
                <a:ea typeface="Roboto"/>
                <a:cs typeface="Roboto"/>
                <a:sym typeface="Roboto"/>
              </a:rPr>
              <a:t>Atenção: </a:t>
            </a:r>
          </a:p>
          <a:p>
            <a:pPr lvl="0" algn="just">
              <a:lnSpc>
                <a:spcPct val="90000"/>
              </a:lnSpc>
            </a:pPr>
            <a:endParaRPr lang="pt-BR" b="1" dirty="0">
              <a:solidFill>
                <a:srgbClr val="6E4B87"/>
              </a:solidFill>
              <a:latin typeface="Roboto"/>
              <a:ea typeface="Roboto"/>
              <a:cs typeface="Roboto"/>
              <a:sym typeface="Roboto"/>
            </a:endParaRPr>
          </a:p>
          <a:p>
            <a:pPr marL="285750" lvl="0" indent="-285750" algn="just">
              <a:lnSpc>
                <a:spcPct val="90000"/>
              </a:lnSpc>
              <a:buFont typeface="Arial" panose="020B0604020202020204" pitchFamily="34" charset="0"/>
              <a:buChar char="•"/>
            </a:pPr>
            <a:r>
              <a:rPr lang="pt-BR" b="1" dirty="0">
                <a:solidFill>
                  <a:srgbClr val="6E4B87"/>
                </a:solidFill>
                <a:latin typeface="Roboto"/>
                <a:ea typeface="Roboto"/>
                <a:cs typeface="Roboto"/>
                <a:sym typeface="Roboto"/>
              </a:rPr>
              <a:t>Não</a:t>
            </a:r>
            <a:r>
              <a:rPr lang="pt-BR" dirty="0">
                <a:solidFill>
                  <a:srgbClr val="6E4B87"/>
                </a:solidFill>
                <a:latin typeface="Roboto"/>
                <a:ea typeface="Roboto"/>
                <a:cs typeface="Roboto"/>
                <a:sym typeface="Roboto"/>
              </a:rPr>
              <a:t> é possível desabilitar o controle de serial após movimentação de um produto;</a:t>
            </a:r>
          </a:p>
          <a:p>
            <a:pPr marL="285750" lvl="0" indent="-285750" algn="just">
              <a:lnSpc>
                <a:spcPct val="90000"/>
              </a:lnSpc>
              <a:buFont typeface="Arial" panose="020B0604020202020204" pitchFamily="34" charset="0"/>
              <a:buChar char="•"/>
            </a:pPr>
            <a:r>
              <a:rPr lang="pt-BR" dirty="0">
                <a:solidFill>
                  <a:srgbClr val="6E4B87"/>
                </a:solidFill>
                <a:latin typeface="Roboto"/>
                <a:ea typeface="Roboto"/>
                <a:cs typeface="Roboto"/>
                <a:sym typeface="Roboto"/>
              </a:rPr>
              <a:t>Será necessário informar o IMEI </a:t>
            </a:r>
            <a:r>
              <a:rPr lang="pt-BR" b="1" dirty="0">
                <a:solidFill>
                  <a:srgbClr val="6E4B87"/>
                </a:solidFill>
                <a:latin typeface="Roboto"/>
                <a:ea typeface="Roboto"/>
                <a:cs typeface="Roboto"/>
                <a:sym typeface="Roboto"/>
              </a:rPr>
              <a:t>em todas as movimentações </a:t>
            </a:r>
            <a:r>
              <a:rPr lang="pt-BR" dirty="0">
                <a:solidFill>
                  <a:srgbClr val="6E4B87"/>
                </a:solidFill>
                <a:latin typeface="Roboto"/>
                <a:ea typeface="Roboto"/>
                <a:cs typeface="Roboto"/>
                <a:sym typeface="Roboto"/>
              </a:rPr>
              <a:t>de produto com controle serial.</a:t>
            </a:r>
          </a:p>
        </p:txBody>
      </p:sp>
      <p:sp>
        <p:nvSpPr>
          <p:cNvPr id="3" name="CaixaDeTexto 2">
            <a:extLst>
              <a:ext uri="{FF2B5EF4-FFF2-40B4-BE49-F238E27FC236}">
                <a16:creationId xmlns:a16="http://schemas.microsoft.com/office/drawing/2014/main" id="{1398D0BB-35B9-6816-D7F3-CEB33C0140E6}"/>
              </a:ext>
            </a:extLst>
          </p:cNvPr>
          <p:cNvSpPr txBox="1"/>
          <p:nvPr/>
        </p:nvSpPr>
        <p:spPr>
          <a:xfrm>
            <a:off x="591672" y="3518068"/>
            <a:ext cx="11157586"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Suprimentos/Estoque/Produtos/+Novo</a:t>
            </a:r>
          </a:p>
        </p:txBody>
      </p:sp>
    </p:spTree>
    <p:extLst>
      <p:ext uri="{BB962C8B-B14F-4D97-AF65-F5344CB8AC3E}">
        <p14:creationId xmlns:p14="http://schemas.microsoft.com/office/powerpoint/2010/main" val="2311700904"/>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Movimentações – Entrada via XML</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Retângulo 54">
            <a:extLst>
              <a:ext uri="{FF2B5EF4-FFF2-40B4-BE49-F238E27FC236}">
                <a16:creationId xmlns:a16="http://schemas.microsoft.com/office/drawing/2014/main" id="{A56E6189-2435-F279-9482-78CE2F191AB2}"/>
              </a:ext>
            </a:extLst>
          </p:cNvPr>
          <p:cNvSpPr/>
          <p:nvPr/>
        </p:nvSpPr>
        <p:spPr>
          <a:xfrm>
            <a:off x="977248" y="5326332"/>
            <a:ext cx="10022351" cy="646331"/>
          </a:xfrm>
          <a:prstGeom prst="rect">
            <a:avLst/>
          </a:prstGeom>
        </p:spPr>
        <p:txBody>
          <a:bodyPr wrap="square">
            <a:spAutoFit/>
          </a:bodyPr>
          <a:lstStyle/>
          <a:p>
            <a:pPr lvl="0"/>
            <a:r>
              <a:rPr lang="pt-BR" dirty="0">
                <a:solidFill>
                  <a:srgbClr val="6E4B87"/>
                </a:solidFill>
                <a:latin typeface="Roboto"/>
                <a:ea typeface="Roboto"/>
                <a:cs typeface="Roboto"/>
                <a:sym typeface="Roboto"/>
              </a:rPr>
              <a:t>Na nova Entrada de Notas via XML, é possível digitar/bipar o Serial de cada produto, ou importar um arquivo na extensão TXT, com código de barras ou código do produto e serial.</a:t>
            </a:r>
          </a:p>
        </p:txBody>
      </p:sp>
      <p:sp>
        <p:nvSpPr>
          <p:cNvPr id="3" name="CaixaDeTexto 2">
            <a:extLst>
              <a:ext uri="{FF2B5EF4-FFF2-40B4-BE49-F238E27FC236}">
                <a16:creationId xmlns:a16="http://schemas.microsoft.com/office/drawing/2014/main" id="{1398D0BB-35B9-6816-D7F3-CEB33C0140E6}"/>
              </a:ext>
            </a:extLst>
          </p:cNvPr>
          <p:cNvSpPr txBox="1"/>
          <p:nvPr/>
        </p:nvSpPr>
        <p:spPr>
          <a:xfrm>
            <a:off x="-215152" y="4824396"/>
            <a:ext cx="12407152"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Suprimentos/Estoque/Entrada XML (NF-e) (Novo).</a:t>
            </a:r>
          </a:p>
        </p:txBody>
      </p:sp>
      <p:pic>
        <p:nvPicPr>
          <p:cNvPr id="3076" name="Picture 4">
            <a:extLst>
              <a:ext uri="{FF2B5EF4-FFF2-40B4-BE49-F238E27FC236}">
                <a16:creationId xmlns:a16="http://schemas.microsoft.com/office/drawing/2014/main" id="{91CDE1B3-7612-1E7D-3CAF-C81D3D41E1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3233" y="1371883"/>
            <a:ext cx="7750379" cy="345251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9567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Movimentações – Entrada Manual</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Retângulo 54">
            <a:extLst>
              <a:ext uri="{FF2B5EF4-FFF2-40B4-BE49-F238E27FC236}">
                <a16:creationId xmlns:a16="http://schemas.microsoft.com/office/drawing/2014/main" id="{A56E6189-2435-F279-9482-78CE2F191AB2}"/>
              </a:ext>
            </a:extLst>
          </p:cNvPr>
          <p:cNvSpPr/>
          <p:nvPr/>
        </p:nvSpPr>
        <p:spPr>
          <a:xfrm>
            <a:off x="930127" y="4792749"/>
            <a:ext cx="7492513" cy="1077218"/>
          </a:xfrm>
          <a:prstGeom prst="rect">
            <a:avLst/>
          </a:prstGeom>
        </p:spPr>
        <p:txBody>
          <a:bodyPr wrap="square">
            <a:spAutoFit/>
          </a:bodyPr>
          <a:lstStyle/>
          <a:p>
            <a:pPr lvl="0" algn="just"/>
            <a:r>
              <a:rPr lang="pt-BR" sz="1600" dirty="0">
                <a:solidFill>
                  <a:srgbClr val="6E4B87"/>
                </a:solidFill>
                <a:latin typeface="Roboto"/>
                <a:ea typeface="Roboto"/>
                <a:cs typeface="Roboto"/>
                <a:sym typeface="Roboto"/>
              </a:rPr>
              <a:t>Na rotina de Entrada Manual, após inserção dos itens, o Microvix apresentará a tela acima para o usuário digitar/bipar todos os seriais (em cada linha o usuário informará um serial, de acordo com a quantidade de itens do produto na nota), ou importar um arquivo na extensão TXT, com listagem dos IMEIS.</a:t>
            </a:r>
          </a:p>
        </p:txBody>
      </p:sp>
      <p:sp>
        <p:nvSpPr>
          <p:cNvPr id="3" name="CaixaDeTexto 2">
            <a:extLst>
              <a:ext uri="{FF2B5EF4-FFF2-40B4-BE49-F238E27FC236}">
                <a16:creationId xmlns:a16="http://schemas.microsoft.com/office/drawing/2014/main" id="{1398D0BB-35B9-6816-D7F3-CEB33C0140E6}"/>
              </a:ext>
            </a:extLst>
          </p:cNvPr>
          <p:cNvSpPr txBox="1"/>
          <p:nvPr/>
        </p:nvSpPr>
        <p:spPr>
          <a:xfrm>
            <a:off x="-1" y="3907892"/>
            <a:ext cx="12192000"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 Entrada de Compras/ Entrada de Compras (Manual)</a:t>
            </a:r>
          </a:p>
        </p:txBody>
      </p:sp>
      <p:pic>
        <p:nvPicPr>
          <p:cNvPr id="4098" name="Picture 2">
            <a:extLst>
              <a:ext uri="{FF2B5EF4-FFF2-40B4-BE49-F238E27FC236}">
                <a16:creationId xmlns:a16="http://schemas.microsoft.com/office/drawing/2014/main" id="{0FC5817B-494D-3E14-A8D2-5B627D9DCC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9824" y="1526642"/>
            <a:ext cx="7372350" cy="23812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D38AAF74-12E3-F566-CE6E-7772861C37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29837" y="4808227"/>
            <a:ext cx="2765121" cy="104626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71549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399880"/>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Movimentações – Ajuste Manual</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Retângulo 54">
            <a:extLst>
              <a:ext uri="{FF2B5EF4-FFF2-40B4-BE49-F238E27FC236}">
                <a16:creationId xmlns:a16="http://schemas.microsoft.com/office/drawing/2014/main" id="{A56E6189-2435-F279-9482-78CE2F191AB2}"/>
              </a:ext>
            </a:extLst>
          </p:cNvPr>
          <p:cNvSpPr/>
          <p:nvPr/>
        </p:nvSpPr>
        <p:spPr>
          <a:xfrm>
            <a:off x="1090676" y="4942752"/>
            <a:ext cx="6895254" cy="757130"/>
          </a:xfrm>
          <a:prstGeom prst="rect">
            <a:avLst/>
          </a:prstGeom>
        </p:spPr>
        <p:txBody>
          <a:bodyPr wrap="square">
            <a:spAutoFit/>
          </a:bodyPr>
          <a:lstStyle/>
          <a:p>
            <a:pPr lvl="0" algn="just">
              <a:lnSpc>
                <a:spcPct val="90000"/>
              </a:lnSpc>
            </a:pPr>
            <a:r>
              <a:rPr lang="pt-BR" sz="1600" dirty="0">
                <a:solidFill>
                  <a:srgbClr val="6E4B87"/>
                </a:solidFill>
                <a:latin typeface="Roboto"/>
                <a:ea typeface="Roboto"/>
                <a:cs typeface="Roboto"/>
                <a:sym typeface="Roboto"/>
              </a:rPr>
              <a:t>É possível realizar o ajuste manual dos seriais, inserindo ou excluindo seriais pela rotina acima.  Nela, o usuário poderá digitar/bipar os seriais ou importar um arquivo .txt.</a:t>
            </a:r>
          </a:p>
        </p:txBody>
      </p:sp>
      <p:sp>
        <p:nvSpPr>
          <p:cNvPr id="3" name="CaixaDeTexto 2">
            <a:extLst>
              <a:ext uri="{FF2B5EF4-FFF2-40B4-BE49-F238E27FC236}">
                <a16:creationId xmlns:a16="http://schemas.microsoft.com/office/drawing/2014/main" id="{1398D0BB-35B9-6816-D7F3-CEB33C0140E6}"/>
              </a:ext>
            </a:extLst>
          </p:cNvPr>
          <p:cNvSpPr txBox="1"/>
          <p:nvPr/>
        </p:nvSpPr>
        <p:spPr>
          <a:xfrm>
            <a:off x="1" y="3813257"/>
            <a:ext cx="12191999"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 Produtos/ Detalhes Produtos/ Últimas entradas de compras/vendas</a:t>
            </a:r>
          </a:p>
        </p:txBody>
      </p:sp>
      <p:pic>
        <p:nvPicPr>
          <p:cNvPr id="4100" name="Picture 4">
            <a:extLst>
              <a:ext uri="{FF2B5EF4-FFF2-40B4-BE49-F238E27FC236}">
                <a16:creationId xmlns:a16="http://schemas.microsoft.com/office/drawing/2014/main" id="{D38AAF74-12E3-F566-CE6E-7772861C37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6203" y="4857813"/>
            <a:ext cx="2765121" cy="1046262"/>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m 6">
            <a:extLst>
              <a:ext uri="{FF2B5EF4-FFF2-40B4-BE49-F238E27FC236}">
                <a16:creationId xmlns:a16="http://schemas.microsoft.com/office/drawing/2014/main" id="{F707A8CB-26E0-3C12-1148-32260B951F66}"/>
              </a:ext>
            </a:extLst>
          </p:cNvPr>
          <p:cNvPicPr>
            <a:picLocks noChangeAspect="1"/>
          </p:cNvPicPr>
          <p:nvPr/>
        </p:nvPicPr>
        <p:blipFill>
          <a:blip r:embed="rId4"/>
          <a:stretch>
            <a:fillRect/>
          </a:stretch>
        </p:blipFill>
        <p:spPr>
          <a:xfrm>
            <a:off x="6907474" y="1976469"/>
            <a:ext cx="4589084" cy="1704391"/>
          </a:xfrm>
          <a:prstGeom prst="rect">
            <a:avLst/>
          </a:prstGeom>
          <a:ln>
            <a:solidFill>
              <a:schemeClr val="tx1"/>
            </a:solidFill>
          </a:ln>
        </p:spPr>
      </p:pic>
      <p:pic>
        <p:nvPicPr>
          <p:cNvPr id="12" name="Imagem 11">
            <a:extLst>
              <a:ext uri="{FF2B5EF4-FFF2-40B4-BE49-F238E27FC236}">
                <a16:creationId xmlns:a16="http://schemas.microsoft.com/office/drawing/2014/main" id="{FBE57648-BA43-E9DE-97DC-0446C4062A81}"/>
              </a:ext>
            </a:extLst>
          </p:cNvPr>
          <p:cNvPicPr>
            <a:picLocks noChangeAspect="1"/>
          </p:cNvPicPr>
          <p:nvPr/>
        </p:nvPicPr>
        <p:blipFill>
          <a:blip r:embed="rId5"/>
          <a:stretch>
            <a:fillRect/>
          </a:stretch>
        </p:blipFill>
        <p:spPr>
          <a:xfrm>
            <a:off x="907626" y="1941449"/>
            <a:ext cx="5628853" cy="1774429"/>
          </a:xfrm>
          <a:prstGeom prst="rect">
            <a:avLst/>
          </a:prstGeom>
        </p:spPr>
      </p:pic>
    </p:spTree>
    <p:extLst>
      <p:ext uri="{BB962C8B-B14F-4D97-AF65-F5344CB8AC3E}">
        <p14:creationId xmlns:p14="http://schemas.microsoft.com/office/powerpoint/2010/main" val="3237795065"/>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Movimentações - Faturamento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Retângulo 54">
            <a:extLst>
              <a:ext uri="{FF2B5EF4-FFF2-40B4-BE49-F238E27FC236}">
                <a16:creationId xmlns:a16="http://schemas.microsoft.com/office/drawing/2014/main" id="{A56E6189-2435-F279-9482-78CE2F191AB2}"/>
              </a:ext>
            </a:extLst>
          </p:cNvPr>
          <p:cNvSpPr/>
          <p:nvPr/>
        </p:nvSpPr>
        <p:spPr>
          <a:xfrm>
            <a:off x="7343732" y="1321296"/>
            <a:ext cx="4548061" cy="3637919"/>
          </a:xfrm>
          <a:prstGeom prst="rect">
            <a:avLst/>
          </a:prstGeom>
        </p:spPr>
        <p:txBody>
          <a:bodyPr wrap="square">
            <a:spAutoFit/>
          </a:bodyPr>
          <a:lstStyle/>
          <a:p>
            <a:pPr lvl="0" algn="just">
              <a:lnSpc>
                <a:spcPct val="90000"/>
              </a:lnSpc>
            </a:pPr>
            <a:r>
              <a:rPr lang="pt-BR" sz="1600" dirty="0">
                <a:solidFill>
                  <a:srgbClr val="6E4B87"/>
                </a:solidFill>
                <a:latin typeface="Roboto"/>
                <a:ea typeface="Roboto"/>
                <a:cs typeface="Roboto"/>
                <a:sym typeface="Roboto"/>
              </a:rPr>
              <a:t>Ao realizar a venda de um produto com controle serial nas rotinas do POS, Venda Fácil e Venda Fácil Mobile, será necessário informar o IMEI.</a:t>
            </a:r>
          </a:p>
          <a:p>
            <a:pPr lvl="0" algn="just">
              <a:lnSpc>
                <a:spcPct val="90000"/>
              </a:lnSpc>
            </a:pPr>
            <a:br>
              <a:rPr lang="pt-BR" sz="1600" dirty="0">
                <a:solidFill>
                  <a:srgbClr val="6E4B87"/>
                </a:solidFill>
                <a:latin typeface="Roboto"/>
                <a:ea typeface="Roboto"/>
                <a:cs typeface="Roboto"/>
                <a:sym typeface="Roboto"/>
              </a:rPr>
            </a:br>
            <a:r>
              <a:rPr lang="pt-BR" sz="1600" u="sng" dirty="0">
                <a:solidFill>
                  <a:srgbClr val="6E4B87"/>
                </a:solidFill>
                <a:latin typeface="Roboto"/>
                <a:ea typeface="Roboto"/>
                <a:cs typeface="Roboto"/>
                <a:sym typeface="Roboto"/>
              </a:rPr>
              <a:t>Observação</a:t>
            </a:r>
            <a:r>
              <a:rPr lang="pt-BR" sz="1600" dirty="0">
                <a:solidFill>
                  <a:srgbClr val="6E4B87"/>
                </a:solidFill>
                <a:latin typeface="Roboto"/>
                <a:ea typeface="Roboto"/>
                <a:cs typeface="Roboto"/>
                <a:sym typeface="Roboto"/>
              </a:rPr>
              <a:t>: É possível realizar venda de produtos com controle serial no POS sem internet, através do parâmetro global  </a:t>
            </a:r>
            <a:r>
              <a:rPr lang="pt-BR" sz="1600" b="1" dirty="0">
                <a:solidFill>
                  <a:srgbClr val="6E4B87"/>
                </a:solidFill>
                <a:latin typeface="Roboto"/>
                <a:ea typeface="Roboto"/>
                <a:cs typeface="Roboto"/>
                <a:sym typeface="Roboto"/>
              </a:rPr>
              <a:t>Permitir venda/cancelamento de serial sem conexão com a internet</a:t>
            </a:r>
            <a:r>
              <a:rPr lang="pt-BR" sz="1600" dirty="0">
                <a:solidFill>
                  <a:srgbClr val="6E4B87"/>
                </a:solidFill>
                <a:latin typeface="Roboto"/>
                <a:ea typeface="Roboto"/>
                <a:cs typeface="Roboto"/>
                <a:sym typeface="Roboto"/>
              </a:rPr>
              <a:t>. Porém ao habilitar a funcionalidade, é necessário que o cliente esteja ciente de que podem haver divergências quando retornar a conexão, após uma venda off-line. As vendas divergentes podem ser bloqueadas o envio para o ERP, através do parâmetro </a:t>
            </a:r>
            <a:r>
              <a:rPr lang="pt-BR" sz="1600" b="1" dirty="0">
                <a:solidFill>
                  <a:srgbClr val="6E4B87"/>
                </a:solidFill>
                <a:latin typeface="Roboto"/>
                <a:ea typeface="Roboto"/>
                <a:cs typeface="Roboto"/>
                <a:sym typeface="Roboto"/>
              </a:rPr>
              <a:t>Bloqueia upload de vendas com inconsistência de produtos seriados</a:t>
            </a:r>
            <a:r>
              <a:rPr lang="pt-BR" sz="1600" dirty="0">
                <a:solidFill>
                  <a:srgbClr val="6E4B87"/>
                </a:solidFill>
                <a:latin typeface="Roboto"/>
                <a:ea typeface="Roboto"/>
                <a:cs typeface="Roboto"/>
                <a:sym typeface="Roboto"/>
              </a:rPr>
              <a:t>.</a:t>
            </a:r>
          </a:p>
        </p:txBody>
      </p:sp>
      <p:pic>
        <p:nvPicPr>
          <p:cNvPr id="5122" name="Picture 2">
            <a:extLst>
              <a:ext uri="{FF2B5EF4-FFF2-40B4-BE49-F238E27FC236}">
                <a16:creationId xmlns:a16="http://schemas.microsoft.com/office/drawing/2014/main" id="{E1EEE01F-1DDD-5CA5-72DB-D27FC14E2A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17" y="1567514"/>
            <a:ext cx="2895179" cy="122115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6EA004F1-41FE-9695-1326-9E757B1B63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417" y="3114725"/>
            <a:ext cx="4245499" cy="14677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68AA6C6C-A667-297C-72F6-1F19EB48E1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3258" y="1368801"/>
            <a:ext cx="1560520" cy="3283033"/>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54">
            <a:extLst>
              <a:ext uri="{FF2B5EF4-FFF2-40B4-BE49-F238E27FC236}">
                <a16:creationId xmlns:a16="http://schemas.microsoft.com/office/drawing/2014/main" id="{D5135D03-3284-9A89-4CEB-892C7648B80A}"/>
              </a:ext>
            </a:extLst>
          </p:cNvPr>
          <p:cNvSpPr/>
          <p:nvPr/>
        </p:nvSpPr>
        <p:spPr>
          <a:xfrm>
            <a:off x="785264" y="4971450"/>
            <a:ext cx="10621469" cy="1034129"/>
          </a:xfrm>
          <a:prstGeom prst="rect">
            <a:avLst/>
          </a:prstGeom>
        </p:spPr>
        <p:txBody>
          <a:bodyPr wrap="square">
            <a:spAutoFit/>
          </a:bodyPr>
          <a:lstStyle/>
          <a:p>
            <a:pPr lvl="0" algn="just">
              <a:lnSpc>
                <a:spcPct val="90000"/>
              </a:lnSpc>
            </a:pPr>
            <a:r>
              <a:rPr lang="pt-BR" b="1" dirty="0">
                <a:solidFill>
                  <a:srgbClr val="FFB200"/>
                </a:solidFill>
                <a:latin typeface="Roboto"/>
                <a:ea typeface="Roboto"/>
                <a:cs typeface="Roboto"/>
                <a:sym typeface="Roboto"/>
              </a:rPr>
              <a:t>Atenção!</a:t>
            </a:r>
          </a:p>
          <a:p>
            <a:pPr lvl="0" algn="just">
              <a:lnSpc>
                <a:spcPct val="90000"/>
              </a:lnSpc>
            </a:pPr>
            <a:br>
              <a:rPr lang="pt-BR" dirty="0">
                <a:solidFill>
                  <a:srgbClr val="FFB200"/>
                </a:solidFill>
                <a:latin typeface="Roboto"/>
                <a:ea typeface="Roboto"/>
                <a:cs typeface="Roboto"/>
                <a:sym typeface="Roboto"/>
              </a:rPr>
            </a:br>
            <a:r>
              <a:rPr lang="pt-BR" sz="1600" dirty="0">
                <a:solidFill>
                  <a:srgbClr val="6E4B87"/>
                </a:solidFill>
                <a:latin typeface="Roboto"/>
                <a:ea typeface="Roboto"/>
                <a:cs typeface="Roboto"/>
                <a:sym typeface="Roboto"/>
              </a:rPr>
              <a:t>Ao emitir uma NFC-e, se o status da nota estiver como ‘Cancelada’, ‘Inutilizada’, ‘Excluída’, ‘Denegada’, ‘Rejeitada’ ou ‘Rejeitada após Contingência’, os IMEIs dos produtos com controle serial da nota voltarão a estar disponíveis.</a:t>
            </a:r>
          </a:p>
        </p:txBody>
      </p:sp>
    </p:spTree>
    <p:extLst>
      <p:ext uri="{BB962C8B-B14F-4D97-AF65-F5344CB8AC3E}">
        <p14:creationId xmlns:p14="http://schemas.microsoft.com/office/powerpoint/2010/main" val="169967144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Movimentações - Troca</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5126" name="Picture 6">
            <a:extLst>
              <a:ext uri="{FF2B5EF4-FFF2-40B4-BE49-F238E27FC236}">
                <a16:creationId xmlns:a16="http://schemas.microsoft.com/office/drawing/2014/main" id="{709BBAF4-1753-CF97-E9AC-1C76F4E727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579" y="1615080"/>
            <a:ext cx="3931723" cy="45422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AutoShape 10">
            <a:extLst>
              <a:ext uri="{FF2B5EF4-FFF2-40B4-BE49-F238E27FC236}">
                <a16:creationId xmlns:a16="http://schemas.microsoft.com/office/drawing/2014/main" id="{069C0D01-DDDB-0745-9F34-314C3F67093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 name="AutoShape 12">
            <a:extLst>
              <a:ext uri="{FF2B5EF4-FFF2-40B4-BE49-F238E27FC236}">
                <a16:creationId xmlns:a16="http://schemas.microsoft.com/office/drawing/2014/main" id="{9F9711D4-7F7C-4727-D638-2D0227BBF752}"/>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sp>
        <p:nvSpPr>
          <p:cNvPr id="9" name="AutoShape 16">
            <a:extLst>
              <a:ext uri="{FF2B5EF4-FFF2-40B4-BE49-F238E27FC236}">
                <a16:creationId xmlns:a16="http://schemas.microsoft.com/office/drawing/2014/main" id="{9B1EE145-EFB3-1CFE-16A4-BA957E7FC6B1}"/>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12" name="Imagem 11">
            <a:extLst>
              <a:ext uri="{FF2B5EF4-FFF2-40B4-BE49-F238E27FC236}">
                <a16:creationId xmlns:a16="http://schemas.microsoft.com/office/drawing/2014/main" id="{AEF7D080-8FEF-550E-9B49-C9068F71BE95}"/>
              </a:ext>
            </a:extLst>
          </p:cNvPr>
          <p:cNvPicPr>
            <a:picLocks noChangeAspect="1"/>
          </p:cNvPicPr>
          <p:nvPr/>
        </p:nvPicPr>
        <p:blipFill>
          <a:blip r:embed="rId4"/>
          <a:stretch>
            <a:fillRect/>
          </a:stretch>
        </p:blipFill>
        <p:spPr>
          <a:xfrm>
            <a:off x="4911339" y="2853003"/>
            <a:ext cx="6802882" cy="1456793"/>
          </a:xfrm>
          <a:prstGeom prst="rect">
            <a:avLst/>
          </a:prstGeom>
          <a:ln>
            <a:solidFill>
              <a:schemeClr val="tx1"/>
            </a:solidFill>
          </a:ln>
        </p:spPr>
      </p:pic>
    </p:spTree>
    <p:extLst>
      <p:ext uri="{BB962C8B-B14F-4D97-AF65-F5344CB8AC3E}">
        <p14:creationId xmlns:p14="http://schemas.microsoft.com/office/powerpoint/2010/main" val="2697425067"/>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Movimentações – Inventário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Retângulo 54">
            <a:extLst>
              <a:ext uri="{FF2B5EF4-FFF2-40B4-BE49-F238E27FC236}">
                <a16:creationId xmlns:a16="http://schemas.microsoft.com/office/drawing/2014/main" id="{A56E6189-2435-F279-9482-78CE2F191AB2}"/>
              </a:ext>
            </a:extLst>
          </p:cNvPr>
          <p:cNvSpPr/>
          <p:nvPr/>
        </p:nvSpPr>
        <p:spPr>
          <a:xfrm>
            <a:off x="6460839" y="1711244"/>
            <a:ext cx="5101241" cy="4330416"/>
          </a:xfrm>
          <a:prstGeom prst="rect">
            <a:avLst/>
          </a:prstGeom>
        </p:spPr>
        <p:txBody>
          <a:bodyPr wrap="square">
            <a:spAutoFit/>
          </a:bodyPr>
          <a:lstStyle/>
          <a:p>
            <a:pPr lvl="0" algn="just">
              <a:lnSpc>
                <a:spcPct val="90000"/>
              </a:lnSpc>
            </a:pPr>
            <a:r>
              <a:rPr lang="pt-BR" sz="1600" dirty="0">
                <a:solidFill>
                  <a:srgbClr val="6E4B87"/>
                </a:solidFill>
                <a:latin typeface="Roboto"/>
                <a:ea typeface="Roboto"/>
                <a:cs typeface="Roboto"/>
                <a:sym typeface="Roboto"/>
              </a:rPr>
              <a:t>Os produtos com controle serial, devem ser inventariados na rotina Balanço de Controle em Menu Suprimentos/Estoque/Balanço de Controle/ Cadastrar Balanço. Esta funcionalidade é usada para ajustar o saldo de itens que possuem serial. Não é possível cadastrar novos seriais através dela.</a:t>
            </a:r>
          </a:p>
          <a:p>
            <a:pPr lvl="0" algn="just">
              <a:lnSpc>
                <a:spcPct val="90000"/>
              </a:lnSpc>
            </a:pPr>
            <a:br>
              <a:rPr lang="pt-BR" sz="1600" dirty="0">
                <a:solidFill>
                  <a:srgbClr val="6E4B87"/>
                </a:solidFill>
                <a:latin typeface="Roboto"/>
                <a:ea typeface="Roboto"/>
                <a:cs typeface="Roboto"/>
                <a:sym typeface="Roboto"/>
              </a:rPr>
            </a:br>
            <a:r>
              <a:rPr lang="pt-BR" sz="1600" dirty="0">
                <a:solidFill>
                  <a:srgbClr val="6E4B87"/>
                </a:solidFill>
                <a:latin typeface="Roboto"/>
                <a:ea typeface="Roboto"/>
                <a:cs typeface="Roboto"/>
                <a:sym typeface="Roboto"/>
              </a:rPr>
              <a:t>Na tela principal, o usuário poderá gerir os balanços. Se foram salvos, efetuados ou estornados, bem como as datas de cadastro e estorno.</a:t>
            </a:r>
          </a:p>
          <a:p>
            <a:pPr lvl="0" algn="just">
              <a:lnSpc>
                <a:spcPct val="90000"/>
              </a:lnSpc>
            </a:pPr>
            <a:br>
              <a:rPr lang="pt-BR" sz="1600" dirty="0">
                <a:solidFill>
                  <a:srgbClr val="6E4B87"/>
                </a:solidFill>
                <a:latin typeface="Roboto"/>
                <a:ea typeface="Roboto"/>
                <a:cs typeface="Roboto"/>
                <a:sym typeface="Roboto"/>
              </a:rPr>
            </a:br>
            <a:br>
              <a:rPr lang="pt-BR" sz="1600" dirty="0">
                <a:solidFill>
                  <a:srgbClr val="6E4B87"/>
                </a:solidFill>
                <a:latin typeface="Roboto"/>
                <a:ea typeface="Roboto"/>
                <a:cs typeface="Roboto"/>
                <a:sym typeface="Roboto"/>
              </a:rPr>
            </a:br>
            <a:r>
              <a:rPr lang="pt-BR" sz="1600" dirty="0">
                <a:solidFill>
                  <a:srgbClr val="6E4B87"/>
                </a:solidFill>
                <a:latin typeface="Roboto"/>
                <a:ea typeface="Roboto"/>
                <a:cs typeface="Roboto"/>
                <a:sym typeface="Roboto"/>
              </a:rPr>
              <a:t>Para que o balanço seja efetuada, o usuário deverá realizar o Processamento do Balanço em Menu Suprimentos/Estoque/Balanço de Controle/ Processar Balanço. </a:t>
            </a:r>
          </a:p>
          <a:p>
            <a:pPr lvl="0" algn="just">
              <a:lnSpc>
                <a:spcPct val="90000"/>
              </a:lnSpc>
            </a:pPr>
            <a:endParaRPr lang="pt-BR" sz="1600" dirty="0">
              <a:solidFill>
                <a:srgbClr val="6E4B87"/>
              </a:solidFill>
              <a:latin typeface="Roboto"/>
              <a:ea typeface="Roboto"/>
              <a:cs typeface="Roboto"/>
              <a:sym typeface="Roboto"/>
            </a:endParaRPr>
          </a:p>
          <a:p>
            <a:pPr lvl="0" algn="just">
              <a:lnSpc>
                <a:spcPct val="90000"/>
              </a:lnSpc>
            </a:pPr>
            <a:r>
              <a:rPr lang="pt-BR" sz="1600" dirty="0">
                <a:solidFill>
                  <a:srgbClr val="6E4B87"/>
                </a:solidFill>
                <a:latin typeface="Roboto"/>
                <a:ea typeface="Roboto"/>
                <a:cs typeface="Roboto"/>
                <a:sym typeface="Roboto"/>
              </a:rPr>
              <a:t>Se os seriais não foram movimentados após o processamento, será possível estornar o balanço</a:t>
            </a:r>
            <a:r>
              <a:rPr lang="pt-BR" dirty="0">
                <a:solidFill>
                  <a:srgbClr val="6E4B87"/>
                </a:solidFill>
                <a:latin typeface="Roboto"/>
                <a:ea typeface="Roboto"/>
                <a:cs typeface="Roboto"/>
                <a:sym typeface="Roboto"/>
              </a:rPr>
              <a:t>.</a:t>
            </a:r>
          </a:p>
        </p:txBody>
      </p:sp>
      <p:pic>
        <p:nvPicPr>
          <p:cNvPr id="4" name="Imagem 3">
            <a:extLst>
              <a:ext uri="{FF2B5EF4-FFF2-40B4-BE49-F238E27FC236}">
                <a16:creationId xmlns:a16="http://schemas.microsoft.com/office/drawing/2014/main" id="{728AC68A-D973-7708-14CB-2C1D1017110D}"/>
              </a:ext>
            </a:extLst>
          </p:cNvPr>
          <p:cNvPicPr>
            <a:picLocks noChangeAspect="1"/>
          </p:cNvPicPr>
          <p:nvPr/>
        </p:nvPicPr>
        <p:blipFill>
          <a:blip r:embed="rId3"/>
          <a:stretch>
            <a:fillRect/>
          </a:stretch>
        </p:blipFill>
        <p:spPr>
          <a:xfrm>
            <a:off x="495771" y="1556005"/>
            <a:ext cx="5829770" cy="1355126"/>
          </a:xfrm>
          <a:prstGeom prst="rect">
            <a:avLst/>
          </a:prstGeom>
        </p:spPr>
      </p:pic>
      <p:pic>
        <p:nvPicPr>
          <p:cNvPr id="6" name="Imagem 5">
            <a:extLst>
              <a:ext uri="{FF2B5EF4-FFF2-40B4-BE49-F238E27FC236}">
                <a16:creationId xmlns:a16="http://schemas.microsoft.com/office/drawing/2014/main" id="{1956F715-1835-AD38-89F3-15A3A661D2F2}"/>
              </a:ext>
            </a:extLst>
          </p:cNvPr>
          <p:cNvPicPr>
            <a:picLocks noChangeAspect="1"/>
          </p:cNvPicPr>
          <p:nvPr/>
        </p:nvPicPr>
        <p:blipFill>
          <a:blip r:embed="rId4"/>
          <a:stretch>
            <a:fillRect/>
          </a:stretch>
        </p:blipFill>
        <p:spPr>
          <a:xfrm>
            <a:off x="1870846" y="3124535"/>
            <a:ext cx="3079620" cy="3233601"/>
          </a:xfrm>
          <a:prstGeom prst="rect">
            <a:avLst/>
          </a:prstGeom>
        </p:spPr>
      </p:pic>
    </p:spTree>
    <p:extLst>
      <p:ext uri="{BB962C8B-B14F-4D97-AF65-F5344CB8AC3E}">
        <p14:creationId xmlns:p14="http://schemas.microsoft.com/office/powerpoint/2010/main" val="81630261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415772"/>
          </a:xfrm>
          <a:prstGeom prst="rect">
            <a:avLst/>
          </a:prstGeom>
          <a:noFill/>
        </p:spPr>
        <p:txBody>
          <a:bodyPr wrap="square" rtlCol="0">
            <a:spAutoFit/>
          </a:bodyPr>
          <a:lstStyle/>
          <a:p>
            <a:pPr algn="ctr"/>
            <a:r>
              <a:rPr lang="pt-BR" sz="4300" dirty="0">
                <a:solidFill>
                  <a:srgbClr val="6E4B87"/>
                </a:solidFill>
                <a:latin typeface="Dosis ExtraBold" pitchFamily="2" charset="0"/>
              </a:rPr>
              <a:t>Consulta de Controle Serial</a:t>
            </a:r>
          </a:p>
          <a:p>
            <a:pPr algn="ctr"/>
            <a:endParaRPr lang="pt-BR" sz="4300" dirty="0">
              <a:solidFill>
                <a:srgbClr val="6E4B87"/>
              </a:solidFill>
              <a:latin typeface="Dosis ExtraBold" pitchFamily="2" charset="0"/>
            </a:endParaRP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5" name="Imagem 4">
            <a:extLst>
              <a:ext uri="{FF2B5EF4-FFF2-40B4-BE49-F238E27FC236}">
                <a16:creationId xmlns:a16="http://schemas.microsoft.com/office/drawing/2014/main" id="{5007E5D8-D55B-3C94-2427-4F79F70BC795}"/>
              </a:ext>
            </a:extLst>
          </p:cNvPr>
          <p:cNvPicPr>
            <a:picLocks noChangeAspect="1"/>
          </p:cNvPicPr>
          <p:nvPr/>
        </p:nvPicPr>
        <p:blipFill rotWithShape="1">
          <a:blip r:embed="rId3"/>
          <a:srcRect r="49685"/>
          <a:stretch/>
        </p:blipFill>
        <p:spPr>
          <a:xfrm>
            <a:off x="1260321" y="3634293"/>
            <a:ext cx="3223953" cy="2230616"/>
          </a:xfrm>
          <a:prstGeom prst="rect">
            <a:avLst/>
          </a:prstGeom>
          <a:ln>
            <a:solidFill>
              <a:srgbClr val="414141"/>
            </a:solidFill>
          </a:ln>
        </p:spPr>
      </p:pic>
      <p:pic>
        <p:nvPicPr>
          <p:cNvPr id="8" name="Imagem 7">
            <a:extLst>
              <a:ext uri="{FF2B5EF4-FFF2-40B4-BE49-F238E27FC236}">
                <a16:creationId xmlns:a16="http://schemas.microsoft.com/office/drawing/2014/main" id="{39C4874E-9AEB-BB4B-911E-F18CE65E841E}"/>
              </a:ext>
            </a:extLst>
          </p:cNvPr>
          <p:cNvPicPr>
            <a:picLocks noChangeAspect="1"/>
          </p:cNvPicPr>
          <p:nvPr/>
        </p:nvPicPr>
        <p:blipFill>
          <a:blip r:embed="rId4"/>
          <a:stretch>
            <a:fillRect/>
          </a:stretch>
        </p:blipFill>
        <p:spPr>
          <a:xfrm>
            <a:off x="4722415" y="3559145"/>
            <a:ext cx="5959803" cy="2314770"/>
          </a:xfrm>
          <a:prstGeom prst="rect">
            <a:avLst/>
          </a:prstGeom>
          <a:ln>
            <a:solidFill>
              <a:srgbClr val="414141"/>
            </a:solidFill>
          </a:ln>
        </p:spPr>
      </p:pic>
      <p:sp>
        <p:nvSpPr>
          <p:cNvPr id="14" name="CaixaDeTexto 13">
            <a:extLst>
              <a:ext uri="{FF2B5EF4-FFF2-40B4-BE49-F238E27FC236}">
                <a16:creationId xmlns:a16="http://schemas.microsoft.com/office/drawing/2014/main" id="{DDB22F97-E7DB-0638-D0CB-34982143925D}"/>
              </a:ext>
            </a:extLst>
          </p:cNvPr>
          <p:cNvSpPr txBox="1"/>
          <p:nvPr/>
        </p:nvSpPr>
        <p:spPr>
          <a:xfrm>
            <a:off x="-1" y="5951719"/>
            <a:ext cx="12191999"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 Relatórios/ Estoque de Controle</a:t>
            </a:r>
          </a:p>
        </p:txBody>
      </p:sp>
      <p:sp>
        <p:nvSpPr>
          <p:cNvPr id="15" name="CaixaDeTexto 14">
            <a:extLst>
              <a:ext uri="{FF2B5EF4-FFF2-40B4-BE49-F238E27FC236}">
                <a16:creationId xmlns:a16="http://schemas.microsoft.com/office/drawing/2014/main" id="{CD0A7A59-E1D0-A2E4-DBB1-813C2423C045}"/>
              </a:ext>
            </a:extLst>
          </p:cNvPr>
          <p:cNvSpPr txBox="1"/>
          <p:nvPr/>
        </p:nvSpPr>
        <p:spPr>
          <a:xfrm>
            <a:off x="1" y="3041824"/>
            <a:ext cx="12191999" cy="307777"/>
          </a:xfrm>
          <a:prstGeom prst="rect">
            <a:avLst/>
          </a:prstGeom>
          <a:noFill/>
        </p:spPr>
        <p:txBody>
          <a:bodyPr wrap="square" rtlCol="0">
            <a:spAutoFit/>
          </a:bodyPr>
          <a:lstStyle/>
          <a:p>
            <a:pPr algn="ctr"/>
            <a:r>
              <a:rPr lang="pt-BR" sz="1400" i="1" dirty="0">
                <a:solidFill>
                  <a:srgbClr val="FFB200"/>
                </a:solidFill>
              </a:rPr>
              <a:t>Caminho da Tela: Menu </a:t>
            </a: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Suprimentos</a:t>
            </a:r>
            <a:r>
              <a:rPr lang="pt-BR" sz="1400" i="1" dirty="0">
                <a:solidFill>
                  <a:srgbClr val="FFB200"/>
                </a:solidFill>
              </a:rPr>
              <a:t>/Estoque/ Produtos/ Detalhes Produtos/ Últimas entradas de compras/vendas</a:t>
            </a:r>
          </a:p>
        </p:txBody>
      </p:sp>
      <p:pic>
        <p:nvPicPr>
          <p:cNvPr id="16" name="Imagem 15">
            <a:extLst>
              <a:ext uri="{FF2B5EF4-FFF2-40B4-BE49-F238E27FC236}">
                <a16:creationId xmlns:a16="http://schemas.microsoft.com/office/drawing/2014/main" id="{773D100D-BD5E-73F8-E367-B2AF7851938B}"/>
              </a:ext>
            </a:extLst>
          </p:cNvPr>
          <p:cNvPicPr>
            <a:picLocks noChangeAspect="1"/>
          </p:cNvPicPr>
          <p:nvPr/>
        </p:nvPicPr>
        <p:blipFill>
          <a:blip r:embed="rId5"/>
          <a:stretch>
            <a:fillRect/>
          </a:stretch>
        </p:blipFill>
        <p:spPr>
          <a:xfrm>
            <a:off x="3281571" y="1267395"/>
            <a:ext cx="5628853" cy="1774429"/>
          </a:xfrm>
          <a:prstGeom prst="rect">
            <a:avLst/>
          </a:prstGeom>
          <a:ln>
            <a:solidFill>
              <a:srgbClr val="414141"/>
            </a:solidFill>
          </a:ln>
        </p:spPr>
      </p:pic>
    </p:spTree>
    <p:extLst>
      <p:ext uri="{BB962C8B-B14F-4D97-AF65-F5344CB8AC3E}">
        <p14:creationId xmlns:p14="http://schemas.microsoft.com/office/powerpoint/2010/main" val="225025442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80A3C"/>
        </a:solidFill>
        <a:effectLst/>
      </p:bgPr>
    </p:bg>
    <p:spTree>
      <p:nvGrpSpPr>
        <p:cNvPr id="1" name=""/>
        <p:cNvGrpSpPr/>
        <p:nvPr/>
      </p:nvGrpSpPr>
      <p:grpSpPr>
        <a:xfrm>
          <a:off x="0" y="0"/>
          <a:ext cx="0" cy="0"/>
          <a:chOff x="0" y="0"/>
          <a:chExt cx="0" cy="0"/>
        </a:xfrm>
      </p:grpSpPr>
      <p:pic>
        <p:nvPicPr>
          <p:cNvPr id="21" name="Picture 20" descr="Shape&#10;&#10;Description automatically generated">
            <a:extLst>
              <a:ext uri="{FF2B5EF4-FFF2-40B4-BE49-F238E27FC236}">
                <a16:creationId xmlns:a16="http://schemas.microsoft.com/office/drawing/2014/main" id="{3621944C-9694-4BC8-B963-E5F8FC0503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726984" cy="6412698"/>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D3AEE8F4-E38E-443F-A03F-A6603FC35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6425397" cy="6196825"/>
          </a:xfrm>
          <a:prstGeom prst="rect">
            <a:avLst/>
          </a:prstGeom>
        </p:spPr>
      </p:pic>
      <p:pic>
        <p:nvPicPr>
          <p:cNvPr id="5" name="Picture 4" descr="Shape, icon&#10;&#10;Description automatically generated">
            <a:extLst>
              <a:ext uri="{FF2B5EF4-FFF2-40B4-BE49-F238E27FC236}">
                <a16:creationId xmlns:a16="http://schemas.microsoft.com/office/drawing/2014/main" id="{A952F8BE-AF8E-4D0C-A1CB-E189B87695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247619" cy="6095238"/>
          </a:xfrm>
          <a:prstGeom prst="rect">
            <a:avLst/>
          </a:prstGeom>
        </p:spPr>
      </p:pic>
      <p:pic>
        <p:nvPicPr>
          <p:cNvPr id="19" name="Picture 18" descr="Logo, icon&#10;&#10;Description automatically generated">
            <a:extLst>
              <a:ext uri="{FF2B5EF4-FFF2-40B4-BE49-F238E27FC236}">
                <a16:creationId xmlns:a16="http://schemas.microsoft.com/office/drawing/2014/main" id="{BAA19097-73E4-4398-B12E-1F72248546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5902" y="2178680"/>
            <a:ext cx="2780953" cy="1650794"/>
          </a:xfrm>
          <a:prstGeom prst="rect">
            <a:avLst/>
          </a:prstGeom>
        </p:spPr>
      </p:pic>
      <p:sp>
        <p:nvSpPr>
          <p:cNvPr id="23" name="CaixaDeTexto 11">
            <a:extLst>
              <a:ext uri="{FF2B5EF4-FFF2-40B4-BE49-F238E27FC236}">
                <a16:creationId xmlns:a16="http://schemas.microsoft.com/office/drawing/2014/main" id="{FF983B7E-779F-4F37-A641-C1FA77225972}"/>
              </a:ext>
            </a:extLst>
          </p:cNvPr>
          <p:cNvSpPr txBox="1"/>
          <p:nvPr/>
        </p:nvSpPr>
        <p:spPr>
          <a:xfrm>
            <a:off x="6148054" y="3004077"/>
            <a:ext cx="5633339" cy="2215991"/>
          </a:xfrm>
          <a:prstGeom prst="rect">
            <a:avLst/>
          </a:prstGeom>
          <a:noFill/>
        </p:spPr>
        <p:txBody>
          <a:bodyPr wrap="square" rtlCol="0">
            <a:spAutoFit/>
          </a:bodyPr>
          <a:lstStyle/>
          <a:p>
            <a:pPr algn="ctr"/>
            <a:r>
              <a:rPr lang="pt-BR" sz="4600" dirty="0">
                <a:solidFill>
                  <a:schemeClr val="bg1"/>
                </a:solidFill>
                <a:latin typeface="Dosis Medium" panose="02010603020202060003" pitchFamily="2" charset="0"/>
              </a:rPr>
              <a:t>Treinamento</a:t>
            </a:r>
          </a:p>
          <a:p>
            <a:pPr algn="ctr"/>
            <a:r>
              <a:rPr lang="pt-BR" sz="4600" dirty="0">
                <a:solidFill>
                  <a:schemeClr val="bg1"/>
                </a:solidFill>
                <a:latin typeface="Dosis Medium" panose="02010603020202060003" pitchFamily="2" charset="0"/>
              </a:rPr>
              <a:t>da Rede Samsung</a:t>
            </a:r>
          </a:p>
          <a:p>
            <a:r>
              <a:rPr lang="pt-BR" sz="4600" dirty="0">
                <a:solidFill>
                  <a:srgbClr val="FFB200"/>
                </a:solidFill>
                <a:latin typeface="Dosis ExtraBold" pitchFamily="2" charset="0"/>
              </a:rPr>
              <a:t>Para Suporte Premier</a:t>
            </a:r>
          </a:p>
        </p:txBody>
      </p:sp>
      <p:pic>
        <p:nvPicPr>
          <p:cNvPr id="3" name="Imagem 2" descr="Logotipo&#10;&#10;Descrição gerada automaticamente">
            <a:extLst>
              <a:ext uri="{FF2B5EF4-FFF2-40B4-BE49-F238E27FC236}">
                <a16:creationId xmlns:a16="http://schemas.microsoft.com/office/drawing/2014/main" id="{A4BD2D23-28B1-1092-22A2-EEA12168775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6962" y="1402628"/>
            <a:ext cx="4055525" cy="1396452"/>
          </a:xfrm>
          <a:prstGeom prst="rect">
            <a:avLst/>
          </a:prstGeom>
        </p:spPr>
      </p:pic>
    </p:spTree>
    <p:extLst>
      <p:ext uri="{BB962C8B-B14F-4D97-AF65-F5344CB8AC3E}">
        <p14:creationId xmlns:p14="http://schemas.microsoft.com/office/powerpoint/2010/main" val="4237297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415772"/>
          </a:xfrm>
          <a:prstGeom prst="rect">
            <a:avLst/>
          </a:prstGeom>
          <a:noFill/>
        </p:spPr>
        <p:txBody>
          <a:bodyPr wrap="square" rtlCol="0">
            <a:spAutoFit/>
          </a:bodyPr>
          <a:lstStyle/>
          <a:p>
            <a:pPr algn="ctr"/>
            <a:r>
              <a:rPr lang="pt-BR" sz="4300" dirty="0">
                <a:solidFill>
                  <a:srgbClr val="6E4B87"/>
                </a:solidFill>
                <a:latin typeface="Dosis ExtraBold" pitchFamily="2" charset="0"/>
              </a:rPr>
              <a:t>Relatórios de Controle Serial</a:t>
            </a:r>
          </a:p>
          <a:p>
            <a:pPr algn="ctr"/>
            <a:endParaRPr lang="pt-BR" sz="4300" dirty="0">
              <a:solidFill>
                <a:srgbClr val="6E4B87"/>
              </a:solidFill>
              <a:latin typeface="Dosis ExtraBold" pitchFamily="2" charset="0"/>
            </a:endParaRP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14" name="CaixaDeTexto 13">
            <a:extLst>
              <a:ext uri="{FF2B5EF4-FFF2-40B4-BE49-F238E27FC236}">
                <a16:creationId xmlns:a16="http://schemas.microsoft.com/office/drawing/2014/main" id="{DDB22F97-E7DB-0638-D0CB-34982143925D}"/>
              </a:ext>
            </a:extLst>
          </p:cNvPr>
          <p:cNvSpPr txBox="1"/>
          <p:nvPr/>
        </p:nvSpPr>
        <p:spPr>
          <a:xfrm>
            <a:off x="1" y="3082918"/>
            <a:ext cx="12191999"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 Relatórios/ Histórico Movimento</a:t>
            </a:r>
          </a:p>
        </p:txBody>
      </p:sp>
      <p:pic>
        <p:nvPicPr>
          <p:cNvPr id="9" name="Imagem 8">
            <a:extLst>
              <a:ext uri="{FF2B5EF4-FFF2-40B4-BE49-F238E27FC236}">
                <a16:creationId xmlns:a16="http://schemas.microsoft.com/office/drawing/2014/main" id="{FB2A3E12-CB8D-161B-D51C-08098FC4F81A}"/>
              </a:ext>
            </a:extLst>
          </p:cNvPr>
          <p:cNvPicPr>
            <a:picLocks noChangeAspect="1"/>
          </p:cNvPicPr>
          <p:nvPr/>
        </p:nvPicPr>
        <p:blipFill rotWithShape="1">
          <a:blip r:embed="rId3"/>
          <a:srcRect t="5385"/>
          <a:stretch/>
        </p:blipFill>
        <p:spPr>
          <a:xfrm>
            <a:off x="1767225" y="1327782"/>
            <a:ext cx="8169255" cy="1743456"/>
          </a:xfrm>
          <a:prstGeom prst="rect">
            <a:avLst/>
          </a:prstGeom>
          <a:ln>
            <a:solidFill>
              <a:srgbClr val="414141"/>
            </a:solidFill>
          </a:ln>
        </p:spPr>
      </p:pic>
      <p:pic>
        <p:nvPicPr>
          <p:cNvPr id="12" name="Imagem 11">
            <a:extLst>
              <a:ext uri="{FF2B5EF4-FFF2-40B4-BE49-F238E27FC236}">
                <a16:creationId xmlns:a16="http://schemas.microsoft.com/office/drawing/2014/main" id="{A64B63F7-ED59-83BB-E3F8-0DA694EBDB29}"/>
              </a:ext>
            </a:extLst>
          </p:cNvPr>
          <p:cNvPicPr>
            <a:picLocks noChangeAspect="1"/>
          </p:cNvPicPr>
          <p:nvPr/>
        </p:nvPicPr>
        <p:blipFill>
          <a:blip r:embed="rId4"/>
          <a:stretch>
            <a:fillRect/>
          </a:stretch>
        </p:blipFill>
        <p:spPr>
          <a:xfrm>
            <a:off x="1767225" y="3653229"/>
            <a:ext cx="6356862" cy="2297516"/>
          </a:xfrm>
          <a:prstGeom prst="rect">
            <a:avLst/>
          </a:prstGeom>
          <a:ln>
            <a:solidFill>
              <a:srgbClr val="414141"/>
            </a:solidFill>
          </a:ln>
        </p:spPr>
      </p:pic>
      <p:sp>
        <p:nvSpPr>
          <p:cNvPr id="13" name="CaixaDeTexto 12">
            <a:extLst>
              <a:ext uri="{FF2B5EF4-FFF2-40B4-BE49-F238E27FC236}">
                <a16:creationId xmlns:a16="http://schemas.microsoft.com/office/drawing/2014/main" id="{82922980-18D1-4735-1453-520031DFE736}"/>
              </a:ext>
            </a:extLst>
          </p:cNvPr>
          <p:cNvSpPr txBox="1"/>
          <p:nvPr/>
        </p:nvSpPr>
        <p:spPr>
          <a:xfrm>
            <a:off x="218959" y="6049067"/>
            <a:ext cx="9453393"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 Relatórios/ Divergências de Saldo de Controle</a:t>
            </a:r>
          </a:p>
        </p:txBody>
      </p:sp>
      <p:sp>
        <p:nvSpPr>
          <p:cNvPr id="17" name="CaixaDeTexto 16">
            <a:extLst>
              <a:ext uri="{FF2B5EF4-FFF2-40B4-BE49-F238E27FC236}">
                <a16:creationId xmlns:a16="http://schemas.microsoft.com/office/drawing/2014/main" id="{519B13A1-7668-E5F8-41A1-7D74D7468552}"/>
              </a:ext>
            </a:extLst>
          </p:cNvPr>
          <p:cNvSpPr txBox="1"/>
          <p:nvPr/>
        </p:nvSpPr>
        <p:spPr>
          <a:xfrm>
            <a:off x="8340598" y="4442882"/>
            <a:ext cx="3551195" cy="523220"/>
          </a:xfrm>
          <a:prstGeom prst="rect">
            <a:avLst/>
          </a:prstGeom>
          <a:noFill/>
        </p:spPr>
        <p:txBody>
          <a:bodyPr wrap="square" rtlCol="0">
            <a:spAutoFit/>
          </a:bodyPr>
          <a:lstStyle/>
          <a:p>
            <a:pPr algn="ctr"/>
            <a:r>
              <a:rPr lang="pt-BR" sz="1400" b="1" i="1" dirty="0">
                <a:solidFill>
                  <a:srgbClr val="6E4B87"/>
                </a:solidFill>
                <a:latin typeface="Roboto" panose="02000000000000000000" pitchFamily="2" charset="0"/>
                <a:ea typeface="Roboto" panose="02000000000000000000" pitchFamily="2" charset="0"/>
                <a:cs typeface="Roboto" panose="02000000000000000000" pitchFamily="2" charset="0"/>
              </a:rPr>
              <a:t>Verificar as permissões do usuário para acesso aos relatórios</a:t>
            </a:r>
          </a:p>
        </p:txBody>
      </p:sp>
    </p:spTree>
    <p:extLst>
      <p:ext uri="{BB962C8B-B14F-4D97-AF65-F5344CB8AC3E}">
        <p14:creationId xmlns:p14="http://schemas.microsoft.com/office/powerpoint/2010/main" val="188469304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05C849F7-9092-9045-FFE4-2F456A8CFDF0}"/>
              </a:ext>
            </a:extLst>
          </p:cNvPr>
          <p:cNvPicPr>
            <a:picLocks noChangeAspect="1"/>
          </p:cNvPicPr>
          <p:nvPr/>
        </p:nvPicPr>
        <p:blipFill>
          <a:blip r:embed="rId2"/>
          <a:stretch>
            <a:fillRect/>
          </a:stretch>
        </p:blipFill>
        <p:spPr>
          <a:xfrm>
            <a:off x="997459" y="1478973"/>
            <a:ext cx="4692908" cy="4395470"/>
          </a:xfrm>
          <a:prstGeom prst="rect">
            <a:avLst/>
          </a:prstGeom>
          <a:ln>
            <a:solidFill>
              <a:srgbClr val="414141"/>
            </a:solidFill>
          </a:ln>
        </p:spPr>
      </p:pic>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415772"/>
          </a:xfrm>
          <a:prstGeom prst="rect">
            <a:avLst/>
          </a:prstGeom>
          <a:noFill/>
        </p:spPr>
        <p:txBody>
          <a:bodyPr wrap="square" rtlCol="0">
            <a:spAutoFit/>
          </a:bodyPr>
          <a:lstStyle/>
          <a:p>
            <a:pPr algn="ctr"/>
            <a:r>
              <a:rPr lang="pt-BR" sz="4300" dirty="0">
                <a:solidFill>
                  <a:srgbClr val="6E4B87"/>
                </a:solidFill>
                <a:latin typeface="Dosis ExtraBold" pitchFamily="2" charset="0"/>
              </a:rPr>
              <a:t>Relatórios de Controle Serial</a:t>
            </a:r>
          </a:p>
          <a:p>
            <a:pPr algn="ctr"/>
            <a:endParaRPr lang="pt-BR" sz="4300" dirty="0">
              <a:solidFill>
                <a:srgbClr val="6E4B87"/>
              </a:solidFill>
              <a:latin typeface="Dosis ExtraBold" pitchFamily="2" charset="0"/>
            </a:endParaRP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14" name="CaixaDeTexto 13">
            <a:extLst>
              <a:ext uri="{FF2B5EF4-FFF2-40B4-BE49-F238E27FC236}">
                <a16:creationId xmlns:a16="http://schemas.microsoft.com/office/drawing/2014/main" id="{DDB22F97-E7DB-0638-D0CB-34982143925D}"/>
              </a:ext>
            </a:extLst>
          </p:cNvPr>
          <p:cNvSpPr txBox="1"/>
          <p:nvPr/>
        </p:nvSpPr>
        <p:spPr>
          <a:xfrm>
            <a:off x="5577840" y="4799835"/>
            <a:ext cx="6080098" cy="523220"/>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 Relatórios/ </a:t>
            </a:r>
          </a:p>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Saldo de Controle</a:t>
            </a:r>
          </a:p>
        </p:txBody>
      </p:sp>
      <p:pic>
        <p:nvPicPr>
          <p:cNvPr id="6" name="Imagem 5">
            <a:extLst>
              <a:ext uri="{FF2B5EF4-FFF2-40B4-BE49-F238E27FC236}">
                <a16:creationId xmlns:a16="http://schemas.microsoft.com/office/drawing/2014/main" id="{C669BD83-AB19-9CD9-26FD-03F8D0D885B9}"/>
              </a:ext>
            </a:extLst>
          </p:cNvPr>
          <p:cNvPicPr>
            <a:picLocks noChangeAspect="1"/>
          </p:cNvPicPr>
          <p:nvPr/>
        </p:nvPicPr>
        <p:blipFill rotWithShape="1">
          <a:blip r:embed="rId4"/>
          <a:srcRect l="675" t="882" b="4272"/>
          <a:stretch/>
        </p:blipFill>
        <p:spPr>
          <a:xfrm>
            <a:off x="4884981" y="2631994"/>
            <a:ext cx="6772957" cy="2089429"/>
          </a:xfrm>
          <a:prstGeom prst="rect">
            <a:avLst/>
          </a:prstGeom>
          <a:ln>
            <a:solidFill>
              <a:srgbClr val="414141"/>
            </a:solidFill>
          </a:ln>
        </p:spPr>
      </p:pic>
      <p:sp>
        <p:nvSpPr>
          <p:cNvPr id="2" name="CaixaDeTexto 1">
            <a:extLst>
              <a:ext uri="{FF2B5EF4-FFF2-40B4-BE49-F238E27FC236}">
                <a16:creationId xmlns:a16="http://schemas.microsoft.com/office/drawing/2014/main" id="{8E9C072C-7ABC-C037-6CBA-A77571EA9017}"/>
              </a:ext>
            </a:extLst>
          </p:cNvPr>
          <p:cNvSpPr txBox="1"/>
          <p:nvPr/>
        </p:nvSpPr>
        <p:spPr>
          <a:xfrm>
            <a:off x="15901" y="6340995"/>
            <a:ext cx="12191998" cy="307777"/>
          </a:xfrm>
          <a:prstGeom prst="rect">
            <a:avLst/>
          </a:prstGeom>
          <a:noFill/>
        </p:spPr>
        <p:txBody>
          <a:bodyPr wrap="square" rtlCol="0">
            <a:spAutoFit/>
          </a:bodyPr>
          <a:lstStyle/>
          <a:p>
            <a:pPr algn="ctr"/>
            <a:r>
              <a:rPr lang="pt-BR" sz="1400" b="1" i="1" dirty="0">
                <a:solidFill>
                  <a:srgbClr val="6E4B87"/>
                </a:solidFill>
                <a:latin typeface="Roboto" panose="02000000000000000000" pitchFamily="2" charset="0"/>
                <a:ea typeface="Roboto" panose="02000000000000000000" pitchFamily="2" charset="0"/>
                <a:cs typeface="Roboto" panose="02000000000000000000" pitchFamily="2" charset="0"/>
              </a:rPr>
              <a:t>Verificar as permissões do usuário para acesso aos relatórios</a:t>
            </a:r>
          </a:p>
        </p:txBody>
      </p:sp>
    </p:spTree>
    <p:extLst>
      <p:ext uri="{BB962C8B-B14F-4D97-AF65-F5344CB8AC3E}">
        <p14:creationId xmlns:p14="http://schemas.microsoft.com/office/powerpoint/2010/main" val="2669760862"/>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411E5A"/>
        </a:solidFill>
        <a:effectLst/>
      </p:bgPr>
    </p:bg>
    <p:spTree>
      <p:nvGrpSpPr>
        <p:cNvPr id="1" name=""/>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6ED02C9C-B6E0-4ED3-BDBC-7FA6BE55CE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9476"/>
            <a:ext cx="9771428" cy="6019048"/>
          </a:xfrm>
          <a:prstGeom prst="rect">
            <a:avLst/>
          </a:prstGeom>
        </p:spPr>
      </p:pic>
      <p:sp>
        <p:nvSpPr>
          <p:cNvPr id="9" name="Rectangle: Top Corners Rounded 8">
            <a:extLst>
              <a:ext uri="{FF2B5EF4-FFF2-40B4-BE49-F238E27FC236}">
                <a16:creationId xmlns:a16="http://schemas.microsoft.com/office/drawing/2014/main" id="{A32147D1-5F8F-4FBA-82BB-9C986C7F913B}"/>
              </a:ext>
            </a:extLst>
          </p:cNvPr>
          <p:cNvSpPr/>
          <p:nvPr/>
        </p:nvSpPr>
        <p:spPr>
          <a:xfrm rot="5400000">
            <a:off x="1494972" y="-914401"/>
            <a:ext cx="5370287" cy="8650514"/>
          </a:xfrm>
          <a:prstGeom prst="round2SameRect">
            <a:avLst>
              <a:gd name="adj1" fmla="val 39370"/>
              <a:gd name="adj2" fmla="val 0"/>
            </a:avLst>
          </a:prstGeom>
          <a:noFill/>
          <a:ln w="28575">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CEACFCD-E3CB-47BE-B4A2-21DA116DB4BB}"/>
              </a:ext>
            </a:extLst>
          </p:cNvPr>
          <p:cNvSpPr/>
          <p:nvPr/>
        </p:nvSpPr>
        <p:spPr>
          <a:xfrm>
            <a:off x="537030" y="1496407"/>
            <a:ext cx="11277600" cy="3859363"/>
          </a:xfrm>
          <a:prstGeom prst="roundRect">
            <a:avLst>
              <a:gd name="adj" fmla="val 50000"/>
            </a:avLst>
          </a:prstGeom>
          <a:solidFill>
            <a:srgbClr val="280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ângulo 27">
            <a:extLst>
              <a:ext uri="{FF2B5EF4-FFF2-40B4-BE49-F238E27FC236}">
                <a16:creationId xmlns:a16="http://schemas.microsoft.com/office/drawing/2014/main" id="{CDA9915D-8892-441F-8C99-51D8631ABC07}"/>
              </a:ext>
            </a:extLst>
          </p:cNvPr>
          <p:cNvSpPr/>
          <p:nvPr/>
        </p:nvSpPr>
        <p:spPr>
          <a:xfrm>
            <a:off x="1551546" y="3049062"/>
            <a:ext cx="6373254" cy="754053"/>
          </a:xfrm>
          <a:prstGeom prst="rect">
            <a:avLst/>
          </a:prstGeom>
        </p:spPr>
        <p:txBody>
          <a:bodyPr wrap="square">
            <a:spAutoFit/>
          </a:bodyPr>
          <a:lstStyle/>
          <a:p>
            <a:r>
              <a:rPr lang="pt-BR" sz="4300" dirty="0">
                <a:solidFill>
                  <a:srgbClr val="FFB200"/>
                </a:solidFill>
                <a:latin typeface="Dosis ExtraBold" pitchFamily="2" charset="0"/>
              </a:rPr>
              <a:t>SERVIÇOS DE TERCEIROS</a:t>
            </a:r>
          </a:p>
        </p:txBody>
      </p:sp>
      <p:pic>
        <p:nvPicPr>
          <p:cNvPr id="33" name="Picture 32">
            <a:extLst>
              <a:ext uri="{FF2B5EF4-FFF2-40B4-BE49-F238E27FC236}">
                <a16:creationId xmlns:a16="http://schemas.microsoft.com/office/drawing/2014/main" id="{30E5A5E8-7B89-4533-86F6-74EE343E037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1101324" y="6120490"/>
            <a:ext cx="790469" cy="475293"/>
          </a:xfrm>
          <a:prstGeom prst="rect">
            <a:avLst/>
          </a:prstGeom>
        </p:spPr>
      </p:pic>
    </p:spTree>
    <p:extLst>
      <p:ext uri="{BB962C8B-B14F-4D97-AF65-F5344CB8AC3E}">
        <p14:creationId xmlns:p14="http://schemas.microsoft.com/office/powerpoint/2010/main" val="9498558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Top Corners Rounded 22">
            <a:extLst>
              <a:ext uri="{FF2B5EF4-FFF2-40B4-BE49-F238E27FC236}">
                <a16:creationId xmlns:a16="http://schemas.microsoft.com/office/drawing/2014/main" id="{963229EC-D082-4D8C-B27C-F1510925EEE1}"/>
              </a:ext>
            </a:extLst>
          </p:cNvPr>
          <p:cNvSpPr/>
          <p:nvPr/>
        </p:nvSpPr>
        <p:spPr>
          <a:xfrm rot="16200000" flipH="1">
            <a:off x="8505992" y="-1684426"/>
            <a:ext cx="1530016" cy="5842000"/>
          </a:xfrm>
          <a:prstGeom prst="round2SameRect">
            <a:avLst>
              <a:gd name="adj1" fmla="val 20968"/>
              <a:gd name="adj2" fmla="val 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Shape&#10;&#10;Description automatically generated">
            <a:extLst>
              <a:ext uri="{FF2B5EF4-FFF2-40B4-BE49-F238E27FC236}">
                <a16:creationId xmlns:a16="http://schemas.microsoft.com/office/drawing/2014/main" id="{92CEB4BA-AC6D-4254-8841-AD28FA6372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819650" cy="6858000"/>
          </a:xfrm>
          <a:prstGeom prst="rect">
            <a:avLst/>
          </a:prstGeom>
        </p:spPr>
      </p:pic>
      <p:sp>
        <p:nvSpPr>
          <p:cNvPr id="14" name="CaixaDeTexto 13">
            <a:extLst>
              <a:ext uri="{FF2B5EF4-FFF2-40B4-BE49-F238E27FC236}">
                <a16:creationId xmlns:a16="http://schemas.microsoft.com/office/drawing/2014/main" id="{173DB84F-C570-4C66-98DF-103324FA2D32}"/>
              </a:ext>
            </a:extLst>
          </p:cNvPr>
          <p:cNvSpPr txBox="1"/>
          <p:nvPr/>
        </p:nvSpPr>
        <p:spPr>
          <a:xfrm>
            <a:off x="7040880" y="2308397"/>
            <a:ext cx="4161608" cy="1107996"/>
          </a:xfrm>
          <a:prstGeom prst="rect">
            <a:avLst/>
          </a:prstGeom>
          <a:noFill/>
        </p:spPr>
        <p:txBody>
          <a:bodyPr wrap="square" rtlCol="0">
            <a:spAutoFit/>
          </a:bodyPr>
          <a:lstStyle/>
          <a:p>
            <a:pPr algn="ctr"/>
            <a:r>
              <a:rPr lang="pt-BR" sz="2200" dirty="0">
                <a:solidFill>
                  <a:srgbClr val="6E4B87"/>
                </a:solidFill>
                <a:latin typeface="Dosis ExtraBold" pitchFamily="2" charset="0"/>
                <a:ea typeface="Roboto" panose="02000000000000000000" pitchFamily="2" charset="0"/>
              </a:rPr>
              <a:t>Rotina utilizada para Venda de Seguros e Garantia Estendida de Produtos.</a:t>
            </a:r>
          </a:p>
        </p:txBody>
      </p:sp>
      <p:sp>
        <p:nvSpPr>
          <p:cNvPr id="16" name="Retângulo 15">
            <a:extLst>
              <a:ext uri="{FF2B5EF4-FFF2-40B4-BE49-F238E27FC236}">
                <a16:creationId xmlns:a16="http://schemas.microsoft.com/office/drawing/2014/main" id="{9A4B912F-3A65-41F8-BB97-8F9235811CB9}"/>
              </a:ext>
            </a:extLst>
          </p:cNvPr>
          <p:cNvSpPr/>
          <p:nvPr/>
        </p:nvSpPr>
        <p:spPr>
          <a:xfrm>
            <a:off x="6960250" y="3563757"/>
            <a:ext cx="4519441" cy="2308324"/>
          </a:xfrm>
          <a:prstGeom prst="rect">
            <a:avLst/>
          </a:prstGeom>
        </p:spPr>
        <p:txBody>
          <a:bodyPr wrap="square">
            <a:spAutoFit/>
          </a:bodyPr>
          <a:lstStyle/>
          <a:p>
            <a:pPr algn="ctr"/>
            <a:r>
              <a:rPr lang="pt-BR" sz="1600" dirty="0">
                <a:solidFill>
                  <a:srgbClr val="414141"/>
                </a:solidFill>
                <a:latin typeface="Roboto" panose="02000000000000000000" pitchFamily="2" charset="0"/>
                <a:ea typeface="Roboto" panose="02000000000000000000" pitchFamily="2" charset="0"/>
              </a:rPr>
              <a:t>É uma rotina apartada do Microvix ERP, liberada mediante contratação comercial, para que as lojas possam </a:t>
            </a:r>
            <a:r>
              <a:rPr lang="pt-BR" sz="1600" b="1" dirty="0">
                <a:solidFill>
                  <a:srgbClr val="414141"/>
                </a:solidFill>
                <a:latin typeface="Roboto" panose="02000000000000000000" pitchFamily="2" charset="0"/>
                <a:ea typeface="Roboto" panose="02000000000000000000" pitchFamily="2" charset="0"/>
              </a:rPr>
              <a:t>vender seguros de determinados aparelhos, e emitir o bilhete correspondente</a:t>
            </a:r>
            <a:r>
              <a:rPr lang="pt-BR" sz="1600" dirty="0">
                <a:solidFill>
                  <a:srgbClr val="414141"/>
                </a:solidFill>
                <a:latin typeface="Roboto" panose="02000000000000000000" pitchFamily="2" charset="0"/>
                <a:ea typeface="Roboto" panose="02000000000000000000" pitchFamily="2" charset="0"/>
              </a:rPr>
              <a:t>.</a:t>
            </a:r>
          </a:p>
          <a:p>
            <a:pPr algn="ctr"/>
            <a:endParaRPr lang="pt-BR" sz="1600" dirty="0">
              <a:solidFill>
                <a:srgbClr val="414141"/>
              </a:solidFill>
              <a:latin typeface="Roboto" panose="02000000000000000000" pitchFamily="2" charset="0"/>
              <a:ea typeface="Roboto" panose="02000000000000000000" pitchFamily="2" charset="0"/>
            </a:endParaRPr>
          </a:p>
          <a:p>
            <a:pPr algn="ctr"/>
            <a:r>
              <a:rPr lang="pt-BR" sz="1600" dirty="0">
                <a:solidFill>
                  <a:srgbClr val="414141"/>
                </a:solidFill>
                <a:latin typeface="Roboto" panose="02000000000000000000" pitchFamily="2" charset="0"/>
                <a:ea typeface="Roboto" panose="02000000000000000000" pitchFamily="2" charset="0"/>
              </a:rPr>
              <a:t>A venda de seguros e garantia estendia é estabelecida por legislação específica e controlada pela SUSEP.</a:t>
            </a:r>
          </a:p>
        </p:txBody>
      </p:sp>
      <p:sp>
        <p:nvSpPr>
          <p:cNvPr id="21" name="CaixaDeTexto 20">
            <a:extLst>
              <a:ext uri="{FF2B5EF4-FFF2-40B4-BE49-F238E27FC236}">
                <a16:creationId xmlns:a16="http://schemas.microsoft.com/office/drawing/2014/main" id="{61D79E39-2841-454F-BBE1-40C45BF272FC}"/>
              </a:ext>
            </a:extLst>
          </p:cNvPr>
          <p:cNvSpPr txBox="1"/>
          <p:nvPr/>
        </p:nvSpPr>
        <p:spPr>
          <a:xfrm>
            <a:off x="7254240" y="528688"/>
            <a:ext cx="3931463" cy="1323439"/>
          </a:xfrm>
          <a:prstGeom prst="rect">
            <a:avLst/>
          </a:prstGeom>
          <a:noFill/>
        </p:spPr>
        <p:txBody>
          <a:bodyPr wrap="square" rtlCol="0">
            <a:spAutoFit/>
          </a:bodyPr>
          <a:lstStyle/>
          <a:p>
            <a:pPr algn="ctr"/>
            <a:r>
              <a:rPr lang="pt-BR" sz="4000" dirty="0">
                <a:solidFill>
                  <a:srgbClr val="FFB200"/>
                </a:solidFill>
                <a:latin typeface="Dosis ExtraBold" pitchFamily="2" charset="0"/>
              </a:rPr>
              <a:t>SERVIÇOS DE TERCEIROS</a:t>
            </a:r>
          </a:p>
        </p:txBody>
      </p:sp>
      <p:pic>
        <p:nvPicPr>
          <p:cNvPr id="12" name="Picture 11" descr="A picture containing person, person&#10;&#10;Description automatically generated">
            <a:extLst>
              <a:ext uri="{FF2B5EF4-FFF2-40B4-BE49-F238E27FC236}">
                <a16:creationId xmlns:a16="http://schemas.microsoft.com/office/drawing/2014/main" id="{8B1C3218-C503-4B31-A09F-1A7BF9A395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48476"/>
            <a:ext cx="6228571" cy="6609524"/>
          </a:xfrm>
          <a:prstGeom prst="rect">
            <a:avLst/>
          </a:prstGeom>
        </p:spPr>
      </p:pic>
      <p:pic>
        <p:nvPicPr>
          <p:cNvPr id="27" name="Picture 26">
            <a:extLst>
              <a:ext uri="{FF2B5EF4-FFF2-40B4-BE49-F238E27FC236}">
                <a16:creationId xmlns:a16="http://schemas.microsoft.com/office/drawing/2014/main" id="{CFEB7F71-1967-4D0B-B493-B3EE9063488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Tree>
    <p:extLst>
      <p:ext uri="{BB962C8B-B14F-4D97-AF65-F5344CB8AC3E}">
        <p14:creationId xmlns:p14="http://schemas.microsoft.com/office/powerpoint/2010/main" val="24647358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1" y="298697"/>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Parametrização de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675641" y="3911124"/>
            <a:ext cx="10840718" cy="3447098"/>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Para ativar a rotina de Serviços de Terceiros, é necessário habilitar o parâmetro restrito de Faturamento: </a:t>
            </a:r>
            <a:r>
              <a:rPr lang="pt-BR" sz="1600" b="1" dirty="0">
                <a:solidFill>
                  <a:srgbClr val="6E4B87"/>
                </a:solidFill>
                <a:latin typeface="Roboto" panose="02000000000000000000" pitchFamily="2" charset="0"/>
                <a:ea typeface="Roboto" panose="02000000000000000000" pitchFamily="2" charset="0"/>
                <a:cs typeface="Roboto" panose="02000000000000000000" pitchFamily="2" charset="0"/>
              </a:rPr>
              <a:t>Utiliza a rotina na Venda de Serviços de Terceiros</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Este parâmetro indica se a venda de Serviços pode ocorrer no POS, ao selecionar um item com serviço de terceiro disponível para venda, no ERP em um momento posterior ao faturamento ou em Ambos.</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Na Samsung, durante a implantação, é necessário que o consultor verifique com Flávio de Matteis (Franqueadora Samsung), se a loja já encontra-se habilitada no Care+, para que o parâmetro possa ser ativado.</a:t>
            </a: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pic>
        <p:nvPicPr>
          <p:cNvPr id="5" name="Imagem 4">
            <a:extLst>
              <a:ext uri="{FF2B5EF4-FFF2-40B4-BE49-F238E27FC236}">
                <a16:creationId xmlns:a16="http://schemas.microsoft.com/office/drawing/2014/main" id="{96906DFE-DBB5-9549-016A-00F40EC5A558}"/>
              </a:ext>
            </a:extLst>
          </p:cNvPr>
          <p:cNvPicPr>
            <a:picLocks noChangeAspect="1"/>
          </p:cNvPicPr>
          <p:nvPr/>
        </p:nvPicPr>
        <p:blipFill>
          <a:blip r:embed="rId4"/>
          <a:stretch>
            <a:fillRect/>
          </a:stretch>
        </p:blipFill>
        <p:spPr>
          <a:xfrm>
            <a:off x="1080387" y="1454598"/>
            <a:ext cx="10031225" cy="1705213"/>
          </a:xfrm>
          <a:prstGeom prst="rect">
            <a:avLst/>
          </a:prstGeom>
          <a:ln>
            <a:solidFill>
              <a:srgbClr val="414141"/>
            </a:solidFill>
          </a:ln>
        </p:spPr>
      </p:pic>
      <p:sp>
        <p:nvSpPr>
          <p:cNvPr id="6" name="CaixaDeTexto 5">
            <a:extLst>
              <a:ext uri="{FF2B5EF4-FFF2-40B4-BE49-F238E27FC236}">
                <a16:creationId xmlns:a16="http://schemas.microsoft.com/office/drawing/2014/main" id="{BDF48248-00D5-0B0C-A714-B088E2EA61FF}"/>
              </a:ext>
            </a:extLst>
          </p:cNvPr>
          <p:cNvSpPr txBox="1"/>
          <p:nvPr/>
        </p:nvSpPr>
        <p:spPr>
          <a:xfrm>
            <a:off x="1" y="3200876"/>
            <a:ext cx="12191999"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Empresa/ Parâmetros Globais/ Acesso restrito/ Faturamento</a:t>
            </a:r>
          </a:p>
        </p:txBody>
      </p:sp>
    </p:spTree>
    <p:extLst>
      <p:ext uri="{BB962C8B-B14F-4D97-AF65-F5344CB8AC3E}">
        <p14:creationId xmlns:p14="http://schemas.microsoft.com/office/powerpoint/2010/main" val="1131049487"/>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381345"/>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Parametrização de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7221941" y="1453494"/>
            <a:ext cx="4241313" cy="6247864"/>
          </a:xfrm>
          <a:prstGeom prst="rect">
            <a:avLst/>
          </a:prstGeom>
          <a:noFill/>
        </p:spPr>
        <p:txBody>
          <a:bodyPr wrap="square" rtlCol="0">
            <a:spAutoFit/>
          </a:bodyPr>
          <a:lstStyle/>
          <a:p>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Nos Parâmetros Globais de Faturamento – Gerais deverão ser informados os campos da imagem ao lado.</a:t>
            </a:r>
          </a:p>
          <a:p>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r>
              <a:rPr lang="pt-BR" b="1" dirty="0">
                <a:solidFill>
                  <a:srgbClr val="FFB200"/>
                </a:solidFill>
                <a:latin typeface="Roboto" panose="02000000000000000000" pitchFamily="2" charset="0"/>
                <a:ea typeface="Roboto" panose="02000000000000000000" pitchFamily="2" charset="0"/>
                <a:cs typeface="Roboto" panose="02000000000000000000" pitchFamily="2" charset="0"/>
              </a:rPr>
              <a:t>Atenção!</a:t>
            </a:r>
          </a:p>
          <a:p>
            <a:pPr marL="285750" indent="-285750">
              <a:buFont typeface="Arial" panose="020B0604020202020204" pitchFamily="34" charset="0"/>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Código do Representante é 2195. Este Código é fornecido pela Seguradora.</a:t>
            </a:r>
          </a:p>
          <a:p>
            <a:pPr marL="285750" indent="-285750">
              <a:buFont typeface="Arial" panose="020B0604020202020204" pitchFamily="34" charset="0"/>
              <a:buChar char="•"/>
            </a:pPr>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marL="285750" indent="-285750">
              <a:buFont typeface="Arial" panose="020B0604020202020204" pitchFamily="34" charset="0"/>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 Impressão do Bilhete será automática após a venda</a:t>
            </a:r>
          </a:p>
          <a:p>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marL="285750" indent="-285750" algn="just">
              <a:buFont typeface="Arial" panose="020B0604020202020204" pitchFamily="34" charset="0"/>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 vigência do seguro para as lojas da Samsung inicia 1 dia após a contratação. Além disso, as empresas tem o cálculo de restituição automático no cancelamento de Seguro, e oferecerão 7 dias de carências para cancelamento automático. </a:t>
            </a:r>
          </a:p>
          <a:p>
            <a:pPr marL="285750" indent="-285750" algn="ctr">
              <a:buFontTx/>
              <a:buChar char="-"/>
            </a:pP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sp>
        <p:nvSpPr>
          <p:cNvPr id="6" name="CaixaDeTexto 5">
            <a:extLst>
              <a:ext uri="{FF2B5EF4-FFF2-40B4-BE49-F238E27FC236}">
                <a16:creationId xmlns:a16="http://schemas.microsoft.com/office/drawing/2014/main" id="{BDF48248-00D5-0B0C-A714-B088E2EA61FF}"/>
              </a:ext>
            </a:extLst>
          </p:cNvPr>
          <p:cNvSpPr txBox="1"/>
          <p:nvPr/>
        </p:nvSpPr>
        <p:spPr>
          <a:xfrm>
            <a:off x="134211" y="5065952"/>
            <a:ext cx="7407688"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Empresa/ Parâmetros Globais/ Faturamento - Gerais</a:t>
            </a:r>
          </a:p>
        </p:txBody>
      </p:sp>
      <p:pic>
        <p:nvPicPr>
          <p:cNvPr id="13" name="Imagem 12">
            <a:extLst>
              <a:ext uri="{FF2B5EF4-FFF2-40B4-BE49-F238E27FC236}">
                <a16:creationId xmlns:a16="http://schemas.microsoft.com/office/drawing/2014/main" id="{00EEBBD1-0DA7-ABF0-32B5-6085478A8EF6}"/>
              </a:ext>
            </a:extLst>
          </p:cNvPr>
          <p:cNvPicPr>
            <a:picLocks noChangeAspect="1"/>
          </p:cNvPicPr>
          <p:nvPr/>
        </p:nvPicPr>
        <p:blipFill>
          <a:blip r:embed="rId3"/>
          <a:stretch>
            <a:fillRect/>
          </a:stretch>
        </p:blipFill>
        <p:spPr>
          <a:xfrm>
            <a:off x="728746" y="1745919"/>
            <a:ext cx="6076379" cy="3299392"/>
          </a:xfrm>
          <a:prstGeom prst="rect">
            <a:avLst/>
          </a:prstGeom>
          <a:ln>
            <a:solidFill>
              <a:srgbClr val="414141"/>
            </a:solidFill>
          </a:ln>
        </p:spPr>
      </p:pic>
    </p:spTree>
    <p:extLst>
      <p:ext uri="{BB962C8B-B14F-4D97-AF65-F5344CB8AC3E}">
        <p14:creationId xmlns:p14="http://schemas.microsoft.com/office/powerpoint/2010/main" val="206882467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415772"/>
          </a:xfrm>
          <a:prstGeom prst="rect">
            <a:avLst/>
          </a:prstGeom>
          <a:noFill/>
        </p:spPr>
        <p:txBody>
          <a:bodyPr wrap="square" rtlCol="0">
            <a:spAutoFit/>
          </a:bodyPr>
          <a:lstStyle/>
          <a:p>
            <a:pPr algn="ctr"/>
            <a:r>
              <a:rPr lang="pt-BR" sz="4300" dirty="0">
                <a:solidFill>
                  <a:srgbClr val="6E4B87"/>
                </a:solidFill>
                <a:latin typeface="Dosis ExtraBold" pitchFamily="2" charset="0"/>
              </a:rPr>
              <a:t>Parametrização de Venda de Serviços de Terceiros</a:t>
            </a:r>
          </a:p>
          <a:p>
            <a:pPr algn="ctr"/>
            <a:r>
              <a:rPr lang="pt-BR" sz="4300" dirty="0">
                <a:solidFill>
                  <a:srgbClr val="6E4B87"/>
                </a:solidFill>
                <a:latin typeface="Dosis ExtraBold" pitchFamily="2" charset="0"/>
              </a:rPr>
              <a:t>Cadastro das Apólices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751839" y="2333685"/>
            <a:ext cx="10848489" cy="3108543"/>
          </a:xfrm>
          <a:prstGeom prst="rect">
            <a:avLst/>
          </a:prstGeom>
          <a:noFill/>
        </p:spPr>
        <p:txBody>
          <a:bodyPr wrap="square" rtlCol="0">
            <a:spAutoFit/>
          </a:bodyPr>
          <a:lstStyle/>
          <a:p>
            <a:pPr algn="l" fontAlgn="base"/>
            <a:r>
              <a:rPr lang="pt-BR" b="1" i="0" dirty="0">
                <a:solidFill>
                  <a:srgbClr val="FFB200"/>
                </a:solidFill>
                <a:effectLst/>
                <a:latin typeface="Roboto" panose="02000000000000000000" pitchFamily="2" charset="0"/>
                <a:ea typeface="Roboto" panose="02000000000000000000" pitchFamily="2" charset="0"/>
                <a:cs typeface="Roboto" panose="02000000000000000000" pitchFamily="2" charset="0"/>
              </a:rPr>
              <a:t>O que é apólice de seguro?</a:t>
            </a:r>
            <a:endParaRPr lang="pt-BR" b="0" i="0" dirty="0">
              <a:solidFill>
                <a:srgbClr val="FFB200"/>
              </a:solidFill>
              <a:effectLst/>
              <a:latin typeface="Roboto" panose="02000000000000000000" pitchFamily="2" charset="0"/>
              <a:ea typeface="Roboto" panose="02000000000000000000" pitchFamily="2" charset="0"/>
              <a:cs typeface="Roboto" panose="02000000000000000000" pitchFamily="2" charset="0"/>
            </a:endParaRPr>
          </a:p>
          <a:p>
            <a:pPr algn="just" fontAlgn="base"/>
            <a:endParaRPr lang="pt-BR" b="0" i="0" dirty="0">
              <a:solidFill>
                <a:srgbClr val="6E4B87"/>
              </a:solidFill>
              <a:effectLst/>
              <a:latin typeface="Roboto" panose="02000000000000000000" pitchFamily="2" charset="0"/>
              <a:ea typeface="Roboto" panose="02000000000000000000" pitchFamily="2" charset="0"/>
              <a:cs typeface="Roboto" panose="02000000000000000000" pitchFamily="2" charset="0"/>
            </a:endParaRPr>
          </a:p>
          <a:p>
            <a:pPr algn="just" fontAlgn="base"/>
            <a:r>
              <a:rPr lang="pt-BR" sz="1600" b="0" i="0" dirty="0">
                <a:solidFill>
                  <a:srgbClr val="6E4B87"/>
                </a:solidFill>
                <a:effectLst/>
                <a:latin typeface="Roboto" panose="02000000000000000000" pitchFamily="2" charset="0"/>
                <a:ea typeface="Roboto" panose="02000000000000000000" pitchFamily="2" charset="0"/>
                <a:cs typeface="Roboto" panose="02000000000000000000" pitchFamily="2" charset="0"/>
              </a:rPr>
              <a:t>Apólice é um documento emitido por uma seguradora quando se adquire um bem, que pode ser um produto ou serviço, e se faz um seguro. Esse documento explica exatamente o que a pessoa está contratando, as cláusulas, condições e riscos daquele contrato. </a:t>
            </a:r>
          </a:p>
          <a:p>
            <a:pPr algn="just" fontAlgn="base"/>
            <a:endParaRPr lang="pt-BR" sz="1600" b="0" i="0" dirty="0">
              <a:solidFill>
                <a:srgbClr val="6E4B87"/>
              </a:solidFill>
              <a:effectLst/>
              <a:latin typeface="Roboto" panose="02000000000000000000" pitchFamily="2" charset="0"/>
              <a:ea typeface="Roboto" panose="02000000000000000000" pitchFamily="2" charset="0"/>
              <a:cs typeface="Roboto" panose="02000000000000000000" pitchFamily="2" charset="0"/>
            </a:endParaRPr>
          </a:p>
          <a:p>
            <a:pPr algn="just" fontAlgn="base"/>
            <a:r>
              <a:rPr lang="pt-BR" sz="1600" b="0" i="0" dirty="0">
                <a:solidFill>
                  <a:srgbClr val="6E4B87"/>
                </a:solidFill>
                <a:effectLst/>
                <a:latin typeface="Roboto" panose="02000000000000000000" pitchFamily="2" charset="0"/>
                <a:ea typeface="Roboto" panose="02000000000000000000" pitchFamily="2" charset="0"/>
                <a:cs typeface="Roboto" panose="02000000000000000000" pitchFamily="2" charset="0"/>
              </a:rPr>
              <a:t>Esse documento é a formalização do contrato. Ele contém o que se está de fato contratando, as coberturas, prazo de vigência e assistências. </a:t>
            </a:r>
          </a:p>
          <a:p>
            <a:pPr algn="just" fontAlgn="base"/>
            <a:endParaRPr lang="pt-BR" sz="1600" b="0" i="0" dirty="0">
              <a:solidFill>
                <a:srgbClr val="6E4B87"/>
              </a:solidFill>
              <a:effectLst/>
              <a:latin typeface="Roboto" panose="02000000000000000000" pitchFamily="2" charset="0"/>
              <a:ea typeface="Roboto" panose="02000000000000000000" pitchFamily="2" charset="0"/>
              <a:cs typeface="Roboto" panose="02000000000000000000" pitchFamily="2" charset="0"/>
            </a:endParaRPr>
          </a:p>
          <a:p>
            <a:pPr algn="just" fontAlgn="base"/>
            <a:r>
              <a:rPr lang="pt-BR" sz="1600" b="0" i="0" dirty="0">
                <a:solidFill>
                  <a:srgbClr val="6E4B87"/>
                </a:solidFill>
                <a:effectLst/>
                <a:latin typeface="Roboto" panose="02000000000000000000" pitchFamily="2" charset="0"/>
                <a:ea typeface="Roboto" panose="02000000000000000000" pitchFamily="2" charset="0"/>
                <a:cs typeface="Roboto" panose="02000000000000000000" pitchFamily="2" charset="0"/>
              </a:rPr>
              <a:t>Também estão na apólice os direitos e deveres das partes e as condições gerais e especiais que regem o contrato.</a:t>
            </a:r>
          </a:p>
          <a:p>
            <a:pPr algn="just" fontAlgn="base"/>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7423502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200329"/>
          </a:xfrm>
          <a:prstGeom prst="rect">
            <a:avLst/>
          </a:prstGeom>
          <a:noFill/>
        </p:spPr>
        <p:txBody>
          <a:bodyPr wrap="square" rtlCol="0">
            <a:spAutoFit/>
          </a:bodyPr>
          <a:lstStyle/>
          <a:p>
            <a:pPr algn="ctr"/>
            <a:r>
              <a:rPr lang="pt-BR" sz="3600" dirty="0">
                <a:solidFill>
                  <a:srgbClr val="6E4B87"/>
                </a:solidFill>
                <a:latin typeface="Dosis ExtraBold" pitchFamily="2" charset="0"/>
              </a:rPr>
              <a:t>Parametrização de Venda de Serviços de Terceiros</a:t>
            </a:r>
          </a:p>
          <a:p>
            <a:pPr algn="ctr"/>
            <a:r>
              <a:rPr lang="pt-BR" sz="3600" dirty="0">
                <a:solidFill>
                  <a:srgbClr val="6E4B87"/>
                </a:solidFill>
                <a:latin typeface="Dosis ExtraBold" pitchFamily="2" charset="0"/>
              </a:rPr>
              <a:t>Cadastro das Apólices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7317794" y="1564072"/>
            <a:ext cx="3945854" cy="3785652"/>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 Operadora da Samsung é a Samsung Care +.</a:t>
            </a:r>
          </a:p>
          <a:p>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número de empresas no cadastro de apólices é quantidade de empresas no portal.</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código da Empresa é definido por portal, conforme tabela apresentada no próximo slide.</a:t>
            </a:r>
          </a:p>
          <a:p>
            <a:pPr algn="just"/>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cadastro das apólices são realizados na Franqueadora. Porém na Implantação, o consultor precisa configurar o campo código da Empresa.</a:t>
            </a:r>
          </a:p>
        </p:txBody>
      </p:sp>
      <p:sp>
        <p:nvSpPr>
          <p:cNvPr id="6" name="CaixaDeTexto 5">
            <a:extLst>
              <a:ext uri="{FF2B5EF4-FFF2-40B4-BE49-F238E27FC236}">
                <a16:creationId xmlns:a16="http://schemas.microsoft.com/office/drawing/2014/main" id="{BDF48248-00D5-0B0C-A714-B088E2EA61FF}"/>
              </a:ext>
            </a:extLst>
          </p:cNvPr>
          <p:cNvSpPr txBox="1"/>
          <p:nvPr/>
        </p:nvSpPr>
        <p:spPr>
          <a:xfrm>
            <a:off x="7469564" y="5406599"/>
            <a:ext cx="3945854" cy="738664"/>
          </a:xfrm>
          <a:prstGeom prst="rect">
            <a:avLst/>
          </a:prstGeom>
          <a:noFill/>
        </p:spPr>
        <p:txBody>
          <a:bodyPr wrap="square" rtlCol="0">
            <a:spAutoFit/>
          </a:bodyPr>
          <a:lstStyle/>
          <a:p>
            <a:pPr algn="ctr"/>
            <a:r>
              <a:rPr lang="pt-BR" sz="1400" i="1" dirty="0">
                <a:solidFill>
                  <a:srgbClr val="FFC000"/>
                </a:solidFill>
                <a:latin typeface="Roboto" panose="02000000000000000000" pitchFamily="2" charset="0"/>
                <a:ea typeface="Roboto" panose="02000000000000000000" pitchFamily="2" charset="0"/>
                <a:cs typeface="Roboto" panose="02000000000000000000" pitchFamily="2" charset="0"/>
              </a:rPr>
              <a:t>Caminho da Tela: Menu Empresa/ </a:t>
            </a:r>
          </a:p>
          <a:p>
            <a:pPr algn="ctr"/>
            <a:r>
              <a:rPr lang="pt-BR" sz="1400" i="1" dirty="0">
                <a:solidFill>
                  <a:srgbClr val="FFC000"/>
                </a:solidFill>
                <a:latin typeface="Roboto" panose="02000000000000000000" pitchFamily="2" charset="0"/>
                <a:ea typeface="Roboto" panose="02000000000000000000" pitchFamily="2" charset="0"/>
                <a:cs typeface="Roboto" panose="02000000000000000000" pitchFamily="2" charset="0"/>
              </a:rPr>
              <a:t>Parâmetros Globais/ Faturamento – Gerais/ </a:t>
            </a:r>
          </a:p>
          <a:p>
            <a:pPr algn="ctr"/>
            <a:r>
              <a:rPr lang="pt-BR" sz="1400" i="1" dirty="0">
                <a:solidFill>
                  <a:srgbClr val="FFC000"/>
                </a:solidFill>
                <a:latin typeface="Roboto" panose="02000000000000000000" pitchFamily="2" charset="0"/>
                <a:ea typeface="Roboto" panose="02000000000000000000" pitchFamily="2" charset="0"/>
                <a:cs typeface="Roboto" panose="02000000000000000000" pitchFamily="2" charset="0"/>
              </a:rPr>
              <a:t>Apólice de Seguro - Configurar</a:t>
            </a:r>
          </a:p>
        </p:txBody>
      </p:sp>
      <p:pic>
        <p:nvPicPr>
          <p:cNvPr id="5" name="Imagem 4">
            <a:extLst>
              <a:ext uri="{FF2B5EF4-FFF2-40B4-BE49-F238E27FC236}">
                <a16:creationId xmlns:a16="http://schemas.microsoft.com/office/drawing/2014/main" id="{2ADE6523-E441-2798-445B-E2BD81247C4A}"/>
              </a:ext>
            </a:extLst>
          </p:cNvPr>
          <p:cNvPicPr>
            <a:picLocks noChangeAspect="1"/>
          </p:cNvPicPr>
          <p:nvPr/>
        </p:nvPicPr>
        <p:blipFill>
          <a:blip r:embed="rId4"/>
          <a:stretch>
            <a:fillRect/>
          </a:stretch>
        </p:blipFill>
        <p:spPr>
          <a:xfrm>
            <a:off x="1596282" y="4357379"/>
            <a:ext cx="5322171" cy="1598842"/>
          </a:xfrm>
          <a:prstGeom prst="rect">
            <a:avLst/>
          </a:prstGeom>
          <a:ln>
            <a:solidFill>
              <a:srgbClr val="414141"/>
            </a:solidFill>
          </a:ln>
        </p:spPr>
      </p:pic>
      <p:pic>
        <p:nvPicPr>
          <p:cNvPr id="4" name="Imagem 3">
            <a:extLst>
              <a:ext uri="{FF2B5EF4-FFF2-40B4-BE49-F238E27FC236}">
                <a16:creationId xmlns:a16="http://schemas.microsoft.com/office/drawing/2014/main" id="{7582B3A8-468B-15DB-0D45-F4B303895710}"/>
              </a:ext>
            </a:extLst>
          </p:cNvPr>
          <p:cNvPicPr>
            <a:picLocks noChangeAspect="1"/>
          </p:cNvPicPr>
          <p:nvPr/>
        </p:nvPicPr>
        <p:blipFill>
          <a:blip r:embed="rId5"/>
          <a:stretch>
            <a:fillRect/>
          </a:stretch>
        </p:blipFill>
        <p:spPr>
          <a:xfrm>
            <a:off x="1791659" y="1701200"/>
            <a:ext cx="4687493" cy="2473470"/>
          </a:xfrm>
          <a:prstGeom prst="rect">
            <a:avLst/>
          </a:prstGeom>
          <a:ln>
            <a:solidFill>
              <a:srgbClr val="414141"/>
            </a:solidFill>
          </a:ln>
        </p:spPr>
      </p:pic>
    </p:spTree>
    <p:extLst>
      <p:ext uri="{BB962C8B-B14F-4D97-AF65-F5344CB8AC3E}">
        <p14:creationId xmlns:p14="http://schemas.microsoft.com/office/powerpoint/2010/main" val="289254616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Parametrização de Venda de Serviços de Terceiros</a:t>
            </a:r>
          </a:p>
          <a:p>
            <a:pPr algn="ctr"/>
            <a:r>
              <a:rPr lang="pt-BR" sz="4000" dirty="0">
                <a:solidFill>
                  <a:srgbClr val="6E4B87"/>
                </a:solidFill>
                <a:latin typeface="Dosis ExtraBold" pitchFamily="2" charset="0"/>
              </a:rPr>
              <a:t>Cadastro das Apólices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5" name="Imagem 4">
            <a:extLst>
              <a:ext uri="{FF2B5EF4-FFF2-40B4-BE49-F238E27FC236}">
                <a16:creationId xmlns:a16="http://schemas.microsoft.com/office/drawing/2014/main" id="{96A37082-C65C-4E98-63C5-9A100254A167}"/>
              </a:ext>
            </a:extLst>
          </p:cNvPr>
          <p:cNvPicPr>
            <a:picLocks noChangeAspect="1"/>
          </p:cNvPicPr>
          <p:nvPr/>
        </p:nvPicPr>
        <p:blipFill>
          <a:blip r:embed="rId4"/>
          <a:stretch>
            <a:fillRect/>
          </a:stretch>
        </p:blipFill>
        <p:spPr>
          <a:xfrm>
            <a:off x="2894258" y="1641509"/>
            <a:ext cx="6895202" cy="4694216"/>
          </a:xfrm>
          <a:prstGeom prst="rect">
            <a:avLst/>
          </a:prstGeom>
        </p:spPr>
      </p:pic>
      <p:sp>
        <p:nvSpPr>
          <p:cNvPr id="7" name="CaixaDeTexto 6">
            <a:extLst>
              <a:ext uri="{FF2B5EF4-FFF2-40B4-BE49-F238E27FC236}">
                <a16:creationId xmlns:a16="http://schemas.microsoft.com/office/drawing/2014/main" id="{5B0E12D3-C708-7226-C817-87EFA55BA0D2}"/>
              </a:ext>
            </a:extLst>
          </p:cNvPr>
          <p:cNvSpPr txBox="1"/>
          <p:nvPr/>
        </p:nvSpPr>
        <p:spPr>
          <a:xfrm>
            <a:off x="2487913" y="6410611"/>
            <a:ext cx="7707892" cy="338554"/>
          </a:xfrm>
          <a:prstGeom prst="rect">
            <a:avLst/>
          </a:prstGeom>
          <a:noFill/>
        </p:spPr>
        <p:txBody>
          <a:bodyPr wrap="square" rtlCol="0">
            <a:spAutoFit/>
          </a:bodyPr>
          <a:lstStyle/>
          <a:p>
            <a:pPr algn="ctr"/>
            <a:r>
              <a:rPr lang="pt-BR" sz="1600" i="1" dirty="0">
                <a:solidFill>
                  <a:srgbClr val="6E4B87"/>
                </a:solidFill>
              </a:rPr>
              <a:t>Extraído da Ficha Técnica</a:t>
            </a:r>
          </a:p>
        </p:txBody>
      </p:sp>
    </p:spTree>
    <p:extLst>
      <p:ext uri="{BB962C8B-B14F-4D97-AF65-F5344CB8AC3E}">
        <p14:creationId xmlns:p14="http://schemas.microsoft.com/office/powerpoint/2010/main" val="811910324"/>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1" y="328015"/>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Permissão de Usuário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CaixaDeTexto 1">
            <a:extLst>
              <a:ext uri="{FF2B5EF4-FFF2-40B4-BE49-F238E27FC236}">
                <a16:creationId xmlns:a16="http://schemas.microsoft.com/office/drawing/2014/main" id="{5A38A835-6341-125C-C546-1BA61E6BD256}"/>
              </a:ext>
            </a:extLst>
          </p:cNvPr>
          <p:cNvSpPr txBox="1"/>
          <p:nvPr/>
        </p:nvSpPr>
        <p:spPr>
          <a:xfrm>
            <a:off x="6095998" y="4620694"/>
            <a:ext cx="4728994" cy="738664"/>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Empresa/ Segurança/ Configurar Usuários/ Listar/ Configurar Permissões/ Faturamento/ Permissões Gerais do Grupo Faturamento e POS</a:t>
            </a:r>
          </a:p>
        </p:txBody>
      </p:sp>
      <p:sp>
        <p:nvSpPr>
          <p:cNvPr id="6" name="CaixaDeTexto 5">
            <a:extLst>
              <a:ext uri="{FF2B5EF4-FFF2-40B4-BE49-F238E27FC236}">
                <a16:creationId xmlns:a16="http://schemas.microsoft.com/office/drawing/2014/main" id="{1ED50A26-A238-59C0-6684-23199924A198}"/>
              </a:ext>
            </a:extLst>
          </p:cNvPr>
          <p:cNvSpPr txBox="1"/>
          <p:nvPr/>
        </p:nvSpPr>
        <p:spPr>
          <a:xfrm>
            <a:off x="6279775" y="1498642"/>
            <a:ext cx="4200075" cy="3046988"/>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As permissões de usuários vinculadas as rotinas de Serviços de Terceiros são as destacadas na imagem ao lado.</a:t>
            </a:r>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 permissão Administrar Serviços de Terceiros concede que o usuário acesse as telas:</a:t>
            </a:r>
          </a:p>
          <a:p>
            <a:pPr marL="285750" indent="-285750" algn="just">
              <a:buFontTx/>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Cadastro de Serviços de Terceiros;</a:t>
            </a:r>
          </a:p>
          <a:p>
            <a:pPr marL="285750" indent="-285750" algn="just">
              <a:buFontTx/>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Cadastro de Combinações;</a:t>
            </a:r>
          </a:p>
          <a:p>
            <a:pPr marL="285750" indent="-285750" algn="just">
              <a:buFontTx/>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Venda de Serviços de Terceiros;</a:t>
            </a:r>
          </a:p>
          <a:p>
            <a:pPr marL="285750" indent="-285750" algn="just">
              <a:buFontTx/>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Relatório de Venda de Serviços de Terceiros.</a:t>
            </a:r>
          </a:p>
        </p:txBody>
      </p:sp>
      <p:pic>
        <p:nvPicPr>
          <p:cNvPr id="9" name="Imagem 8">
            <a:extLst>
              <a:ext uri="{FF2B5EF4-FFF2-40B4-BE49-F238E27FC236}">
                <a16:creationId xmlns:a16="http://schemas.microsoft.com/office/drawing/2014/main" id="{443B3121-F592-ECDF-EF75-6C48D72DA057}"/>
              </a:ext>
            </a:extLst>
          </p:cNvPr>
          <p:cNvPicPr>
            <a:picLocks noChangeAspect="1"/>
          </p:cNvPicPr>
          <p:nvPr/>
        </p:nvPicPr>
        <p:blipFill>
          <a:blip r:embed="rId3"/>
          <a:stretch>
            <a:fillRect/>
          </a:stretch>
        </p:blipFill>
        <p:spPr>
          <a:xfrm>
            <a:off x="1412427" y="1647946"/>
            <a:ext cx="3943900" cy="2181529"/>
          </a:xfrm>
          <a:prstGeom prst="rect">
            <a:avLst/>
          </a:prstGeom>
          <a:ln>
            <a:solidFill>
              <a:srgbClr val="414141"/>
            </a:solidFill>
          </a:ln>
        </p:spPr>
      </p:pic>
      <p:pic>
        <p:nvPicPr>
          <p:cNvPr id="13" name="Imagem 12">
            <a:extLst>
              <a:ext uri="{FF2B5EF4-FFF2-40B4-BE49-F238E27FC236}">
                <a16:creationId xmlns:a16="http://schemas.microsoft.com/office/drawing/2014/main" id="{00707AE7-2CA5-F3BD-412C-50D8B0BE3EEF}"/>
              </a:ext>
            </a:extLst>
          </p:cNvPr>
          <p:cNvPicPr>
            <a:picLocks noChangeAspect="1"/>
          </p:cNvPicPr>
          <p:nvPr/>
        </p:nvPicPr>
        <p:blipFill rotWithShape="1">
          <a:blip r:embed="rId4"/>
          <a:srcRect/>
          <a:stretch/>
        </p:blipFill>
        <p:spPr>
          <a:xfrm>
            <a:off x="1019880" y="4119289"/>
            <a:ext cx="4728994" cy="1527604"/>
          </a:xfrm>
          <a:prstGeom prst="rect">
            <a:avLst/>
          </a:prstGeom>
          <a:ln>
            <a:solidFill>
              <a:srgbClr val="414141"/>
            </a:solidFill>
          </a:ln>
        </p:spPr>
      </p:pic>
    </p:spTree>
    <p:extLst>
      <p:ext uri="{BB962C8B-B14F-4D97-AF65-F5344CB8AC3E}">
        <p14:creationId xmlns:p14="http://schemas.microsoft.com/office/powerpoint/2010/main" val="1462749490"/>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con&#10;&#10;Description automatically generated">
            <a:extLst>
              <a:ext uri="{FF2B5EF4-FFF2-40B4-BE49-F238E27FC236}">
                <a16:creationId xmlns:a16="http://schemas.microsoft.com/office/drawing/2014/main" id="{B361C1B4-862E-4295-9E4A-7E01031004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0" y="5188159"/>
            <a:ext cx="952381" cy="1669841"/>
          </a:xfrm>
          <a:prstGeom prst="rect">
            <a:avLst/>
          </a:prstGeom>
        </p:spPr>
      </p:pic>
      <p:pic>
        <p:nvPicPr>
          <p:cNvPr id="7" name="Picture 6" descr="Icon&#10;&#10;Description automatically generated">
            <a:extLst>
              <a:ext uri="{FF2B5EF4-FFF2-40B4-BE49-F238E27FC236}">
                <a16:creationId xmlns:a16="http://schemas.microsoft.com/office/drawing/2014/main" id="{85075459-50DC-4851-A4AA-1DA38DE356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11399885" y="0"/>
            <a:ext cx="787302" cy="1879365"/>
          </a:xfrm>
          <a:prstGeom prst="rect">
            <a:avLst/>
          </a:prstGeom>
        </p:spPr>
      </p:pic>
      <p:sp>
        <p:nvSpPr>
          <p:cNvPr id="8" name="Rectangle: Rounded Corners 7">
            <a:extLst>
              <a:ext uri="{FF2B5EF4-FFF2-40B4-BE49-F238E27FC236}">
                <a16:creationId xmlns:a16="http://schemas.microsoft.com/office/drawing/2014/main" id="{F1D50AAC-6E07-45EE-A31B-1C126530EBD7}"/>
              </a:ext>
            </a:extLst>
          </p:cNvPr>
          <p:cNvSpPr/>
          <p:nvPr/>
        </p:nvSpPr>
        <p:spPr>
          <a:xfrm>
            <a:off x="1137536" y="1190171"/>
            <a:ext cx="9690121" cy="4862286"/>
          </a:xfrm>
          <a:prstGeom prst="roundRect">
            <a:avLst>
              <a:gd name="adj" fmla="val 25622"/>
            </a:avLst>
          </a:prstGeom>
          <a:no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C1EB2EB6-F8F5-4DE7-B4DF-68FB7EA5D6C2}"/>
              </a:ext>
            </a:extLst>
          </p:cNvPr>
          <p:cNvSpPr/>
          <p:nvPr/>
        </p:nvSpPr>
        <p:spPr>
          <a:xfrm>
            <a:off x="2582695" y="698131"/>
            <a:ext cx="6799802" cy="928271"/>
          </a:xfrm>
          <a:prstGeom prst="roundRect">
            <a:avLst>
              <a:gd name="adj" fmla="val 50000"/>
            </a:avLst>
          </a:prstGeom>
          <a:solidFill>
            <a:srgbClr val="6E4B8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aixaDeTexto 31">
            <a:extLst>
              <a:ext uri="{FF2B5EF4-FFF2-40B4-BE49-F238E27FC236}">
                <a16:creationId xmlns:a16="http://schemas.microsoft.com/office/drawing/2014/main" id="{DB9FD9C1-D7C9-4AEB-89B9-55165AB0EE03}"/>
              </a:ext>
            </a:extLst>
          </p:cNvPr>
          <p:cNvSpPr txBox="1"/>
          <p:nvPr/>
        </p:nvSpPr>
        <p:spPr>
          <a:xfrm>
            <a:off x="2639749" y="785240"/>
            <a:ext cx="6736903" cy="754053"/>
          </a:xfrm>
          <a:prstGeom prst="rect">
            <a:avLst/>
          </a:prstGeom>
          <a:noFill/>
        </p:spPr>
        <p:txBody>
          <a:bodyPr wrap="square" rtlCol="0">
            <a:spAutoFit/>
          </a:bodyPr>
          <a:lstStyle/>
          <a:p>
            <a:pPr algn="ctr"/>
            <a:r>
              <a:rPr lang="pt-BR" sz="4300" dirty="0">
                <a:solidFill>
                  <a:schemeClr val="bg1"/>
                </a:solidFill>
                <a:latin typeface="Dosis ExtraBold" pitchFamily="2" charset="0"/>
              </a:rPr>
              <a:t>Objetivo do Treinamento</a:t>
            </a:r>
          </a:p>
        </p:txBody>
      </p:sp>
      <p:sp>
        <p:nvSpPr>
          <p:cNvPr id="25" name="CaixaDeTexto 24">
            <a:extLst>
              <a:ext uri="{FF2B5EF4-FFF2-40B4-BE49-F238E27FC236}">
                <a16:creationId xmlns:a16="http://schemas.microsoft.com/office/drawing/2014/main" id="{5D479B6F-54E4-438A-920D-1A96A1E6DE6C}"/>
              </a:ext>
            </a:extLst>
          </p:cNvPr>
          <p:cNvSpPr txBox="1"/>
          <p:nvPr/>
        </p:nvSpPr>
        <p:spPr>
          <a:xfrm>
            <a:off x="2815347" y="2690290"/>
            <a:ext cx="6561305" cy="1862048"/>
          </a:xfrm>
          <a:prstGeom prst="rect">
            <a:avLst/>
          </a:prstGeom>
          <a:noFill/>
        </p:spPr>
        <p:txBody>
          <a:bodyPr wrap="square" rtlCol="0">
            <a:spAutoFit/>
          </a:bodyPr>
          <a:lstStyle/>
          <a:p>
            <a:pPr algn="ctr"/>
            <a:r>
              <a:rPr lang="pt-BR" sz="2300" dirty="0">
                <a:solidFill>
                  <a:srgbClr val="6E4B87"/>
                </a:solidFill>
                <a:latin typeface="Roboto" panose="02000000000000000000" pitchFamily="2" charset="0"/>
                <a:ea typeface="Roboto" panose="02000000000000000000" pitchFamily="2" charset="0"/>
              </a:rPr>
              <a:t>Permitir aos participantes conhecer os fluxos, regras de integração e customizações existentes no ambiente do cliente Samsung, a fim de, capacitar os times de Suporte Premiere e Suporte Baby para atendimento com qualidade.  </a:t>
            </a:r>
          </a:p>
        </p:txBody>
      </p:sp>
      <p:pic>
        <p:nvPicPr>
          <p:cNvPr id="19" name="Picture 18" descr="Logo, icon&#10;&#10;Description automatically generated">
            <a:extLst>
              <a:ext uri="{FF2B5EF4-FFF2-40B4-BE49-F238E27FC236}">
                <a16:creationId xmlns:a16="http://schemas.microsoft.com/office/drawing/2014/main" id="{D0DDEF18-201A-4106-92F8-662894ABEE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Tree>
    <p:extLst>
      <p:ext uri="{BB962C8B-B14F-4D97-AF65-F5344CB8AC3E}">
        <p14:creationId xmlns:p14="http://schemas.microsoft.com/office/powerpoint/2010/main" val="7572790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213360" y="329312"/>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Cadastro do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CaixaDeTexto 1">
            <a:extLst>
              <a:ext uri="{FF2B5EF4-FFF2-40B4-BE49-F238E27FC236}">
                <a16:creationId xmlns:a16="http://schemas.microsoft.com/office/drawing/2014/main" id="{5A38A835-6341-125C-C546-1BA61E6BD256}"/>
              </a:ext>
            </a:extLst>
          </p:cNvPr>
          <p:cNvSpPr txBox="1"/>
          <p:nvPr/>
        </p:nvSpPr>
        <p:spPr>
          <a:xfrm>
            <a:off x="364950" y="5234513"/>
            <a:ext cx="7691930" cy="523220"/>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Faturamento/ Serviços de Terceiros/ Cadastros Auxiliares/ </a:t>
            </a:r>
          </a:p>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Cadastro de Serviços de Terceiros</a:t>
            </a:r>
          </a:p>
        </p:txBody>
      </p:sp>
      <p:pic>
        <p:nvPicPr>
          <p:cNvPr id="4" name="Imagem 3">
            <a:extLst>
              <a:ext uri="{FF2B5EF4-FFF2-40B4-BE49-F238E27FC236}">
                <a16:creationId xmlns:a16="http://schemas.microsoft.com/office/drawing/2014/main" id="{FFC8B342-9F40-14A5-0ACA-F6450C2E694D}"/>
              </a:ext>
            </a:extLst>
          </p:cNvPr>
          <p:cNvPicPr>
            <a:picLocks noChangeAspect="1"/>
          </p:cNvPicPr>
          <p:nvPr/>
        </p:nvPicPr>
        <p:blipFill>
          <a:blip r:embed="rId3"/>
          <a:stretch>
            <a:fillRect/>
          </a:stretch>
        </p:blipFill>
        <p:spPr>
          <a:xfrm>
            <a:off x="587077" y="1454276"/>
            <a:ext cx="7469803" cy="3780237"/>
          </a:xfrm>
          <a:prstGeom prst="rect">
            <a:avLst/>
          </a:prstGeom>
          <a:ln>
            <a:solidFill>
              <a:srgbClr val="414141"/>
            </a:solidFill>
          </a:ln>
        </p:spPr>
      </p:pic>
      <p:sp>
        <p:nvSpPr>
          <p:cNvPr id="6" name="CaixaDeTexto 5">
            <a:extLst>
              <a:ext uri="{FF2B5EF4-FFF2-40B4-BE49-F238E27FC236}">
                <a16:creationId xmlns:a16="http://schemas.microsoft.com/office/drawing/2014/main" id="{1ED50A26-A238-59C0-6684-23199924A198}"/>
              </a:ext>
            </a:extLst>
          </p:cNvPr>
          <p:cNvSpPr txBox="1"/>
          <p:nvPr/>
        </p:nvSpPr>
        <p:spPr>
          <a:xfrm>
            <a:off x="8279007" y="1464249"/>
            <a:ext cx="3171313" cy="4801314"/>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cadastro de Serviços de Terceiros são realizados pela Franqueadora, e integrados diariamente para as Franquias. Com exceção do campo Empresas, que é integrado apenas uma vez.</a:t>
            </a:r>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Isto ocorre, porque desde de 09/2021 a Samsung possui coberturas de seguras que não serão comercializadas em algumas empresas</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Nas implantações, o Consultor deverá selecionar a nova empresa no Cadastro dos Serviços de Terceiros. </a:t>
            </a:r>
          </a:p>
          <a:p>
            <a:pPr algn="just"/>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4264502949"/>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398457"/>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Associação do Serviço de Terceiro ao Produto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CaixaDeTexto 1">
            <a:extLst>
              <a:ext uri="{FF2B5EF4-FFF2-40B4-BE49-F238E27FC236}">
                <a16:creationId xmlns:a16="http://schemas.microsoft.com/office/drawing/2014/main" id="{5A38A835-6341-125C-C546-1BA61E6BD256}"/>
              </a:ext>
            </a:extLst>
          </p:cNvPr>
          <p:cNvSpPr txBox="1"/>
          <p:nvPr/>
        </p:nvSpPr>
        <p:spPr>
          <a:xfrm>
            <a:off x="2058144" y="3018807"/>
            <a:ext cx="8300135"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Suprimentos/Estoque/Produtos/+Novo</a:t>
            </a:r>
          </a:p>
        </p:txBody>
      </p:sp>
      <p:sp>
        <p:nvSpPr>
          <p:cNvPr id="6" name="CaixaDeTexto 5">
            <a:extLst>
              <a:ext uri="{FF2B5EF4-FFF2-40B4-BE49-F238E27FC236}">
                <a16:creationId xmlns:a16="http://schemas.microsoft.com/office/drawing/2014/main" id="{1ED50A26-A238-59C0-6684-23199924A198}"/>
              </a:ext>
            </a:extLst>
          </p:cNvPr>
          <p:cNvSpPr txBox="1"/>
          <p:nvPr/>
        </p:nvSpPr>
        <p:spPr>
          <a:xfrm>
            <a:off x="923670" y="3731853"/>
            <a:ext cx="10569082" cy="2092881"/>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É necessário primeiro cadastrar a apólice, associá-la no cadastro do serviço de terceiros (seguro) e depois associar o serviço de terceiro ao produto.</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No cadastro de um produto, no Microvix ERP, deverá ser informado no campo </a:t>
            </a:r>
            <a:r>
              <a:rPr lang="pt-BR" sz="1600" b="1" dirty="0">
                <a:solidFill>
                  <a:srgbClr val="6E4B87"/>
                </a:solidFill>
                <a:latin typeface="Roboto" panose="02000000000000000000" pitchFamily="2" charset="0"/>
                <a:ea typeface="Roboto" panose="02000000000000000000" pitchFamily="2" charset="0"/>
                <a:cs typeface="Roboto" panose="02000000000000000000" pitchFamily="2" charset="0"/>
              </a:rPr>
              <a:t>Serviços de Terceiros Elegíveis ao produto</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os seguros que estarão disponíveis para venda, quando o cliente comprar o item.</a:t>
            </a: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cadastro de produto e a associação do serviço de terceiros ao produto são integrados do Portal Franqueadora para os Portais das Franquias.</a:t>
            </a:r>
          </a:p>
          <a:p>
            <a:pPr algn="just"/>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pic>
        <p:nvPicPr>
          <p:cNvPr id="5" name="Imagem 4">
            <a:extLst>
              <a:ext uri="{FF2B5EF4-FFF2-40B4-BE49-F238E27FC236}">
                <a16:creationId xmlns:a16="http://schemas.microsoft.com/office/drawing/2014/main" id="{F5F020E2-2D60-2212-D34B-5B4865ACBE9B}"/>
              </a:ext>
            </a:extLst>
          </p:cNvPr>
          <p:cNvPicPr>
            <a:picLocks noChangeAspect="1"/>
          </p:cNvPicPr>
          <p:nvPr/>
        </p:nvPicPr>
        <p:blipFill>
          <a:blip r:embed="rId3"/>
          <a:stretch>
            <a:fillRect/>
          </a:stretch>
        </p:blipFill>
        <p:spPr>
          <a:xfrm>
            <a:off x="3060278" y="1905975"/>
            <a:ext cx="6295868" cy="1153693"/>
          </a:xfrm>
          <a:prstGeom prst="rect">
            <a:avLst/>
          </a:prstGeom>
          <a:ln>
            <a:solidFill>
              <a:srgbClr val="414141"/>
            </a:solidFill>
          </a:ln>
        </p:spPr>
      </p:pic>
    </p:spTree>
    <p:extLst>
      <p:ext uri="{BB962C8B-B14F-4D97-AF65-F5344CB8AC3E}">
        <p14:creationId xmlns:p14="http://schemas.microsoft.com/office/powerpoint/2010/main" val="1296330939"/>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Usabilidade - ERP</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8194" name="Picture 2">
            <a:extLst>
              <a:ext uri="{FF2B5EF4-FFF2-40B4-BE49-F238E27FC236}">
                <a16:creationId xmlns:a16="http://schemas.microsoft.com/office/drawing/2014/main" id="{3D7B6397-CD67-3595-B3EF-925B3737AC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641" y="1248235"/>
            <a:ext cx="4394390" cy="2438830"/>
          </a:xfrm>
          <a:prstGeom prst="rect">
            <a:avLst/>
          </a:prstGeom>
          <a:noFill/>
          <a:ln>
            <a:solidFill>
              <a:srgbClr val="414141"/>
            </a:solidFill>
          </a:ln>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9DC0C82D-6F82-3DD9-F43B-347DE06E78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2182" y="1886521"/>
            <a:ext cx="2925178" cy="1223604"/>
          </a:xfrm>
          <a:prstGeom prst="rect">
            <a:avLst/>
          </a:prstGeom>
          <a:noFill/>
          <a:ln>
            <a:solidFill>
              <a:srgbClr val="414141"/>
            </a:solidFill>
          </a:ln>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C0147A09-8B38-CE8B-F444-79EE324574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7036" y="3782505"/>
            <a:ext cx="5763431" cy="1698695"/>
          </a:xfrm>
          <a:prstGeom prst="rect">
            <a:avLst/>
          </a:prstGeom>
          <a:noFill/>
          <a:ln>
            <a:solidFill>
              <a:srgbClr val="414141"/>
            </a:solidFill>
          </a:ln>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16DBEF49-DC76-CCD0-4A58-D18574EC3449}"/>
              </a:ext>
            </a:extLst>
          </p:cNvPr>
          <p:cNvSpPr txBox="1"/>
          <p:nvPr/>
        </p:nvSpPr>
        <p:spPr>
          <a:xfrm>
            <a:off x="1704946" y="5536221"/>
            <a:ext cx="6065521" cy="523220"/>
          </a:xfrm>
          <a:prstGeom prst="rect">
            <a:avLst/>
          </a:prstGeom>
          <a:noFill/>
        </p:spPr>
        <p:txBody>
          <a:bodyPr wrap="square" rtlCol="0">
            <a:spAutoFit/>
          </a:bodyPr>
          <a:lstStyle/>
          <a:p>
            <a:pPr algn="ctr"/>
            <a:r>
              <a:rPr lang="pt-BR" sz="1400" i="1" dirty="0">
                <a:solidFill>
                  <a:srgbClr val="FFB200"/>
                </a:solidFill>
              </a:rPr>
              <a:t>Caminhos da Tela:  ERP/ Menu Faturamento/ Serviços de Terceiros/ Venda de Serviços de Terceiros ou POS/Menu Gerencial/</a:t>
            </a:r>
          </a:p>
        </p:txBody>
      </p:sp>
      <p:sp>
        <p:nvSpPr>
          <p:cNvPr id="4" name="CaixaDeTexto 3">
            <a:extLst>
              <a:ext uri="{FF2B5EF4-FFF2-40B4-BE49-F238E27FC236}">
                <a16:creationId xmlns:a16="http://schemas.microsoft.com/office/drawing/2014/main" id="{886A6562-7BDD-7E09-9964-05947BB10A51}"/>
              </a:ext>
            </a:extLst>
          </p:cNvPr>
          <p:cNvSpPr txBox="1"/>
          <p:nvPr/>
        </p:nvSpPr>
        <p:spPr>
          <a:xfrm>
            <a:off x="8347888" y="983600"/>
            <a:ext cx="3003284" cy="6370975"/>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Se o Parâmetro </a:t>
            </a:r>
            <a:r>
              <a:rPr lang="pt-BR" sz="1600" b="1" dirty="0">
                <a:solidFill>
                  <a:srgbClr val="6E4B87"/>
                </a:solidFill>
                <a:latin typeface="Roboto" panose="02000000000000000000" pitchFamily="2" charset="0"/>
                <a:ea typeface="Roboto" panose="02000000000000000000" pitchFamily="2" charset="0"/>
                <a:cs typeface="Roboto" panose="02000000000000000000" pitchFamily="2" charset="0"/>
              </a:rPr>
              <a:t>Utiliza a rotina na Venda de Serviços de Terceiros </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opção ERP estiver habilitado, após o faturamento, o usuário poderá realizar a venda do serviço de terceiro durante o período cadastrado no campo Prazo Limite para Venda de Serviços no ERP do Cadastro do Serviço de Terceiros.</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Ao clicar em ‘</a:t>
            </a:r>
            <a:r>
              <a:rPr lang="pt-BR" sz="1600" b="1" dirty="0">
                <a:solidFill>
                  <a:srgbClr val="6E4B87"/>
                </a:solidFill>
                <a:latin typeface="Roboto" panose="02000000000000000000" pitchFamily="2" charset="0"/>
                <a:ea typeface="Roboto" panose="02000000000000000000" pitchFamily="2" charset="0"/>
                <a:cs typeface="Roboto" panose="02000000000000000000" pitchFamily="2" charset="0"/>
              </a:rPr>
              <a:t>Expandir</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para um determinada Venda, o usuário poderá visualizar os produtos vendidos, e os seguros vinculados disponíveis para a empresa. Para prosseguir a Venda basta clicar no botão 	‘</a:t>
            </a:r>
            <a:r>
              <a:rPr lang="pt-BR" sz="1600" b="1" dirty="0">
                <a:solidFill>
                  <a:srgbClr val="6E4B87"/>
                </a:solidFill>
                <a:latin typeface="Roboto" panose="02000000000000000000" pitchFamily="2" charset="0"/>
                <a:ea typeface="Roboto" panose="02000000000000000000" pitchFamily="2" charset="0"/>
                <a:cs typeface="Roboto" panose="02000000000000000000" pitchFamily="2" charset="0"/>
              </a:rPr>
              <a:t>Adquirir</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p>
        </p:txBody>
      </p:sp>
    </p:spTree>
    <p:extLst>
      <p:ext uri="{BB962C8B-B14F-4D97-AF65-F5344CB8AC3E}">
        <p14:creationId xmlns:p14="http://schemas.microsoft.com/office/powerpoint/2010/main" val="101640884"/>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Usabilidade - ERP</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6DBEF49-DC76-CCD0-4A58-D18574EC3449}"/>
              </a:ext>
            </a:extLst>
          </p:cNvPr>
          <p:cNvSpPr txBox="1"/>
          <p:nvPr/>
        </p:nvSpPr>
        <p:spPr>
          <a:xfrm>
            <a:off x="6614679" y="5397736"/>
            <a:ext cx="3767483" cy="523220"/>
          </a:xfrm>
          <a:prstGeom prst="rect">
            <a:avLst/>
          </a:prstGeom>
          <a:noFill/>
        </p:spPr>
        <p:txBody>
          <a:bodyPr wrap="square" rtlCol="0">
            <a:spAutoFit/>
          </a:bodyPr>
          <a:lstStyle/>
          <a:p>
            <a:pPr algn="ctr"/>
            <a:r>
              <a:rPr lang="pt-BR" sz="1400" i="1" dirty="0">
                <a:solidFill>
                  <a:srgbClr val="FFB200"/>
                </a:solidFill>
              </a:rPr>
              <a:t>Caminho da Tela: Menu Faturamento/ Serviços de Terceiros/ Venda de Serviços de Terceiros</a:t>
            </a:r>
          </a:p>
        </p:txBody>
      </p:sp>
      <p:sp>
        <p:nvSpPr>
          <p:cNvPr id="4" name="CaixaDeTexto 3">
            <a:extLst>
              <a:ext uri="{FF2B5EF4-FFF2-40B4-BE49-F238E27FC236}">
                <a16:creationId xmlns:a16="http://schemas.microsoft.com/office/drawing/2014/main" id="{886A6562-7BDD-7E09-9964-05947BB10A51}"/>
              </a:ext>
            </a:extLst>
          </p:cNvPr>
          <p:cNvSpPr txBox="1"/>
          <p:nvPr/>
        </p:nvSpPr>
        <p:spPr>
          <a:xfrm>
            <a:off x="8321039" y="1948512"/>
            <a:ext cx="2828961" cy="4124206"/>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Ao selecionar o Seguro que será adquirido, o Microvix realiza algumas verificações no cadastro do cliente para validar se está completo (regras da Seguradora) e se o cliente é  Consumidor Final (Cliente não identificado).</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Ao Finalizar, o Microvix permite imprimir um Relatório Gerencial e o Bilhete de Seguro.</a:t>
            </a:r>
          </a:p>
          <a:p>
            <a:pPr algn="just"/>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p>
        </p:txBody>
      </p:sp>
      <p:pic>
        <p:nvPicPr>
          <p:cNvPr id="9218" name="Picture 2">
            <a:extLst>
              <a:ext uri="{FF2B5EF4-FFF2-40B4-BE49-F238E27FC236}">
                <a16:creationId xmlns:a16="http://schemas.microsoft.com/office/drawing/2014/main" id="{0409A306-1788-81B1-B46A-C40515A4C6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000" y="1364625"/>
            <a:ext cx="3346893" cy="3020237"/>
          </a:xfrm>
          <a:prstGeom prst="rect">
            <a:avLst/>
          </a:prstGeom>
          <a:noFill/>
          <a:ln>
            <a:solidFill>
              <a:srgbClr val="414141"/>
            </a:solidFill>
          </a:ln>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71A1431E-84DA-D8DA-0635-3D3FC75AD7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6032" y="4549972"/>
            <a:ext cx="4573984" cy="1695529"/>
          </a:xfrm>
          <a:prstGeom prst="rect">
            <a:avLst/>
          </a:prstGeom>
          <a:noFill/>
          <a:ln>
            <a:solidFill>
              <a:srgbClr val="414141"/>
            </a:solidFill>
          </a:ln>
          <a:extLst>
            <a:ext uri="{909E8E84-426E-40DD-AFC4-6F175D3DCCD1}">
              <a14:hiddenFill xmlns:a14="http://schemas.microsoft.com/office/drawing/2010/main">
                <a:solidFill>
                  <a:srgbClr val="FFFFFF"/>
                </a:solidFill>
              </a14:hiddenFill>
            </a:ext>
          </a:extLst>
        </p:spPr>
      </p:pic>
      <p:pic>
        <p:nvPicPr>
          <p:cNvPr id="5" name="Imagem 4">
            <a:extLst>
              <a:ext uri="{FF2B5EF4-FFF2-40B4-BE49-F238E27FC236}">
                <a16:creationId xmlns:a16="http://schemas.microsoft.com/office/drawing/2014/main" id="{77E4C993-915C-69A2-1DCE-2602726CF2CF}"/>
              </a:ext>
            </a:extLst>
          </p:cNvPr>
          <p:cNvPicPr>
            <a:picLocks noChangeAspect="1"/>
          </p:cNvPicPr>
          <p:nvPr/>
        </p:nvPicPr>
        <p:blipFill>
          <a:blip r:embed="rId5"/>
          <a:stretch>
            <a:fillRect/>
          </a:stretch>
        </p:blipFill>
        <p:spPr>
          <a:xfrm>
            <a:off x="4537039" y="1807366"/>
            <a:ext cx="3495055" cy="2080139"/>
          </a:xfrm>
          <a:prstGeom prst="rect">
            <a:avLst/>
          </a:prstGeom>
          <a:ln>
            <a:solidFill>
              <a:srgbClr val="414141"/>
            </a:solidFill>
          </a:ln>
        </p:spPr>
      </p:pic>
    </p:spTree>
    <p:extLst>
      <p:ext uri="{BB962C8B-B14F-4D97-AF65-F5344CB8AC3E}">
        <p14:creationId xmlns:p14="http://schemas.microsoft.com/office/powerpoint/2010/main" val="164929867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299233" y="262723"/>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Usabilidade - POS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6DBEF49-DC76-CCD0-4A58-D18574EC3449}"/>
              </a:ext>
            </a:extLst>
          </p:cNvPr>
          <p:cNvSpPr txBox="1"/>
          <p:nvPr/>
        </p:nvSpPr>
        <p:spPr>
          <a:xfrm>
            <a:off x="-299233" y="5299244"/>
            <a:ext cx="8300135" cy="584775"/>
          </a:xfrm>
          <a:prstGeom prst="rect">
            <a:avLst/>
          </a:prstGeom>
          <a:noFill/>
        </p:spPr>
        <p:txBody>
          <a:bodyPr wrap="square" rtlCol="0">
            <a:spAutoFit/>
          </a:bodyPr>
          <a:lstStyle/>
          <a:p>
            <a:pPr algn="ctr"/>
            <a:r>
              <a:rPr lang="pt-BR" sz="1600" i="1" dirty="0">
                <a:solidFill>
                  <a:srgbClr val="FFB200"/>
                </a:solidFill>
              </a:rPr>
              <a:t>Caminho da Tela: Menu Faturamento/ Serviços de Terceiros/ </a:t>
            </a:r>
          </a:p>
          <a:p>
            <a:pPr algn="ctr"/>
            <a:r>
              <a:rPr lang="pt-BR" sz="1600" i="1" dirty="0">
                <a:solidFill>
                  <a:srgbClr val="FFB200"/>
                </a:solidFill>
              </a:rPr>
              <a:t>Venda de Serviços de Terceiros</a:t>
            </a:r>
          </a:p>
        </p:txBody>
      </p:sp>
      <p:sp>
        <p:nvSpPr>
          <p:cNvPr id="4" name="CaixaDeTexto 3">
            <a:extLst>
              <a:ext uri="{FF2B5EF4-FFF2-40B4-BE49-F238E27FC236}">
                <a16:creationId xmlns:a16="http://schemas.microsoft.com/office/drawing/2014/main" id="{886A6562-7BDD-7E09-9964-05947BB10A51}"/>
              </a:ext>
            </a:extLst>
          </p:cNvPr>
          <p:cNvSpPr txBox="1"/>
          <p:nvPr/>
        </p:nvSpPr>
        <p:spPr>
          <a:xfrm>
            <a:off x="7426961" y="1352666"/>
            <a:ext cx="4112165" cy="5355312"/>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Se o Parâmetro </a:t>
            </a:r>
            <a:r>
              <a:rPr lang="pt-BR" sz="1600" b="1" dirty="0">
                <a:solidFill>
                  <a:srgbClr val="6E4B87"/>
                </a:solidFill>
                <a:latin typeface="Roboto" panose="02000000000000000000" pitchFamily="2" charset="0"/>
                <a:ea typeface="Roboto" panose="02000000000000000000" pitchFamily="2" charset="0"/>
                <a:cs typeface="Roboto" panose="02000000000000000000" pitchFamily="2" charset="0"/>
              </a:rPr>
              <a:t>Utiliza a rotina na Venda de Serviços de Terceiros </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opção POS estiver habilitado, ao selecionar um produto que tenha um serviço de terceiro associado ativo para a empresa, o Microvix abrirá a Janela Serviços de Terceiros com os Seguros disponíveis para a venda.</a:t>
            </a:r>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b="1" dirty="0">
                <a:solidFill>
                  <a:srgbClr val="FFB200"/>
                </a:solidFill>
                <a:latin typeface="Roboto" panose="02000000000000000000" pitchFamily="2" charset="0"/>
                <a:ea typeface="Roboto" panose="02000000000000000000" pitchFamily="2" charset="0"/>
                <a:cs typeface="Roboto" panose="02000000000000000000" pitchFamily="2" charset="0"/>
              </a:rPr>
              <a:t>Atenção!</a:t>
            </a: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Quando o usuário vai para tela de pagamento do POS, atualmente, ocorre primeiro o pagamento dos produtos, e posteriormente o pagamento dos serviços de terceiros.</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 Venda de Serviços de Terceiros não está disponível no Venda Fácil (VF). Para adquirir seguros de produtos faturados no VF, o usuário após a venda deverá acessar a rotina no ERP.</a:t>
            </a:r>
          </a:p>
          <a:p>
            <a:pPr algn="just"/>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pic>
        <p:nvPicPr>
          <p:cNvPr id="2" name="Imagem 1">
            <a:extLst>
              <a:ext uri="{FF2B5EF4-FFF2-40B4-BE49-F238E27FC236}">
                <a16:creationId xmlns:a16="http://schemas.microsoft.com/office/drawing/2014/main" id="{D6AC419D-11AD-D30A-BC19-EF3713BD52C9}"/>
              </a:ext>
            </a:extLst>
          </p:cNvPr>
          <p:cNvPicPr>
            <a:picLocks noChangeAspect="1"/>
          </p:cNvPicPr>
          <p:nvPr/>
        </p:nvPicPr>
        <p:blipFill>
          <a:blip r:embed="rId3"/>
          <a:stretch>
            <a:fillRect/>
          </a:stretch>
        </p:blipFill>
        <p:spPr>
          <a:xfrm>
            <a:off x="652874" y="1577639"/>
            <a:ext cx="6582268" cy="3702722"/>
          </a:xfrm>
          <a:prstGeom prst="rect">
            <a:avLst/>
          </a:prstGeom>
          <a:ln>
            <a:solidFill>
              <a:srgbClr val="414141"/>
            </a:solidFill>
          </a:ln>
        </p:spPr>
      </p:pic>
    </p:spTree>
    <p:extLst>
      <p:ext uri="{BB962C8B-B14F-4D97-AF65-F5344CB8AC3E}">
        <p14:creationId xmlns:p14="http://schemas.microsoft.com/office/powerpoint/2010/main" val="382811235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1" y="262723"/>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Usabilidade – Cancelamento</a:t>
            </a:r>
          </a:p>
          <a:p>
            <a:pPr algn="ctr"/>
            <a:r>
              <a:rPr lang="pt-BR" sz="4000" dirty="0">
                <a:solidFill>
                  <a:srgbClr val="6E4B87"/>
                </a:solidFill>
                <a:latin typeface="Dosis ExtraBold" pitchFamily="2" charset="0"/>
              </a:rPr>
              <a:t>Da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6DBEF49-DC76-CCD0-4A58-D18574EC3449}"/>
              </a:ext>
            </a:extLst>
          </p:cNvPr>
          <p:cNvSpPr txBox="1"/>
          <p:nvPr/>
        </p:nvSpPr>
        <p:spPr>
          <a:xfrm>
            <a:off x="0" y="6358136"/>
            <a:ext cx="12192000" cy="338554"/>
          </a:xfrm>
          <a:prstGeom prst="rect">
            <a:avLst/>
          </a:prstGeom>
          <a:noFill/>
        </p:spPr>
        <p:txBody>
          <a:bodyPr wrap="square" rtlCol="0">
            <a:spAutoFit/>
          </a:bodyPr>
          <a:lstStyle/>
          <a:p>
            <a:pPr algn="ctr"/>
            <a:r>
              <a:rPr lang="pt-BR" sz="1600" i="1" dirty="0">
                <a:solidFill>
                  <a:srgbClr val="FFB200"/>
                </a:solidFill>
              </a:rPr>
              <a:t>Caminho da Tela: Menu Faturamento/ Serviços de Terceiros/ Cancelar Aquisição de Serviços de Terceiros</a:t>
            </a:r>
          </a:p>
        </p:txBody>
      </p:sp>
      <p:pic>
        <p:nvPicPr>
          <p:cNvPr id="1026" name="Picture 2">
            <a:extLst>
              <a:ext uri="{FF2B5EF4-FFF2-40B4-BE49-F238E27FC236}">
                <a16:creationId xmlns:a16="http://schemas.microsoft.com/office/drawing/2014/main" id="{F93A1C8F-FF00-A907-19E3-001B096223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995" y="1789102"/>
            <a:ext cx="5311371" cy="23449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A1BB758-2086-AD4F-191F-13C7B5A7E6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111" y="4336956"/>
            <a:ext cx="6039141" cy="163303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12988D87-9D52-08AC-F634-401885B7B0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8161" y="2456934"/>
            <a:ext cx="5038397" cy="23449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35440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1" y="262723"/>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Usabilidade – Relatório</a:t>
            </a:r>
          </a:p>
          <a:p>
            <a:pPr algn="ctr"/>
            <a:r>
              <a:rPr lang="pt-BR" sz="4000" dirty="0">
                <a:solidFill>
                  <a:srgbClr val="6E4B87"/>
                </a:solidFill>
                <a:latin typeface="Dosis ExtraBold" pitchFamily="2" charset="0"/>
              </a:rPr>
              <a:t>Da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6DBEF49-DC76-CCD0-4A58-D18574EC3449}"/>
              </a:ext>
            </a:extLst>
          </p:cNvPr>
          <p:cNvSpPr txBox="1"/>
          <p:nvPr/>
        </p:nvSpPr>
        <p:spPr>
          <a:xfrm>
            <a:off x="0" y="6120996"/>
            <a:ext cx="12192000" cy="338554"/>
          </a:xfrm>
          <a:prstGeom prst="rect">
            <a:avLst/>
          </a:prstGeom>
          <a:noFill/>
        </p:spPr>
        <p:txBody>
          <a:bodyPr wrap="square" rtlCol="0">
            <a:spAutoFit/>
          </a:bodyPr>
          <a:lstStyle/>
          <a:p>
            <a:pPr algn="ctr"/>
            <a:r>
              <a:rPr lang="pt-BR" sz="1600" i="1" dirty="0">
                <a:solidFill>
                  <a:srgbClr val="FFB200"/>
                </a:solidFill>
              </a:rPr>
              <a:t>Caminho da Tela: Menu Faturamento/ Serviços de Terceiros/ Relatório de Serviços de Terceiros</a:t>
            </a:r>
          </a:p>
        </p:txBody>
      </p:sp>
      <p:pic>
        <p:nvPicPr>
          <p:cNvPr id="2050" name="Picture 2">
            <a:extLst>
              <a:ext uri="{FF2B5EF4-FFF2-40B4-BE49-F238E27FC236}">
                <a16:creationId xmlns:a16="http://schemas.microsoft.com/office/drawing/2014/main" id="{6E6355C0-534B-183E-42B2-80C434FFB4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709" y="1654071"/>
            <a:ext cx="4887230" cy="43311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ACD607B-6892-4A2D-AD1C-F5691EBEB1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8733" y="1718655"/>
            <a:ext cx="6275942" cy="42666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380595"/>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280A3C"/>
        </a:solidFill>
        <a:effectLst/>
      </p:bgPr>
    </p:bg>
    <p:spTree>
      <p:nvGrpSpPr>
        <p:cNvPr id="1" name=""/>
        <p:cNvGrpSpPr/>
        <p:nvPr/>
      </p:nvGrpSpPr>
      <p:grpSpPr>
        <a:xfrm>
          <a:off x="0" y="0"/>
          <a:ext cx="0" cy="0"/>
          <a:chOff x="0" y="0"/>
          <a:chExt cx="0" cy="0"/>
        </a:xfrm>
      </p:grpSpPr>
      <p:pic>
        <p:nvPicPr>
          <p:cNvPr id="19" name="Picture 18" descr="Shape&#10;&#10;Description automatically generated">
            <a:extLst>
              <a:ext uri="{FF2B5EF4-FFF2-40B4-BE49-F238E27FC236}">
                <a16:creationId xmlns:a16="http://schemas.microsoft.com/office/drawing/2014/main" id="{CC63519D-1DF0-45BC-8FA0-FA6D593061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6346" y="4630056"/>
            <a:ext cx="1775654" cy="2227943"/>
          </a:xfrm>
          <a:prstGeom prst="rect">
            <a:avLst/>
          </a:prstGeom>
        </p:spPr>
      </p:pic>
      <p:pic>
        <p:nvPicPr>
          <p:cNvPr id="10" name="Picture 9" descr="Shape&#10;&#10;Description automatically generated with low confidence">
            <a:extLst>
              <a:ext uri="{FF2B5EF4-FFF2-40B4-BE49-F238E27FC236}">
                <a16:creationId xmlns:a16="http://schemas.microsoft.com/office/drawing/2014/main" id="{A01120B3-6AF5-4942-B7FE-CBBCC9DBA1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5937"/>
            <a:ext cx="6539683" cy="6692063"/>
          </a:xfrm>
          <a:prstGeom prst="rect">
            <a:avLst/>
          </a:prstGeom>
        </p:spPr>
      </p:pic>
      <p:pic>
        <p:nvPicPr>
          <p:cNvPr id="6" name="Picture 5" descr="Shape&#10;&#10;Description automatically generated">
            <a:extLst>
              <a:ext uri="{FF2B5EF4-FFF2-40B4-BE49-F238E27FC236}">
                <a16:creationId xmlns:a16="http://schemas.microsoft.com/office/drawing/2014/main" id="{B8563199-E7D8-47AB-9712-E237871BCA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69111"/>
            <a:ext cx="6882540" cy="6488889"/>
          </a:xfrm>
          <a:prstGeom prst="rect">
            <a:avLst/>
          </a:prstGeom>
        </p:spPr>
      </p:pic>
      <p:pic>
        <p:nvPicPr>
          <p:cNvPr id="12" name="Picture 11" descr="Icon&#10;&#10;Description automatically generated">
            <a:extLst>
              <a:ext uri="{FF2B5EF4-FFF2-40B4-BE49-F238E27FC236}">
                <a16:creationId xmlns:a16="http://schemas.microsoft.com/office/drawing/2014/main" id="{27CD26DE-6F65-45F2-B83F-21D8F45E4D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61841" y="1683657"/>
            <a:ext cx="5130159" cy="4495238"/>
          </a:xfrm>
          <a:prstGeom prst="rect">
            <a:avLst/>
          </a:prstGeom>
        </p:spPr>
      </p:pic>
      <p:pic>
        <p:nvPicPr>
          <p:cNvPr id="17" name="Picture 16" descr="Icon&#10;&#10;Description automatically generated">
            <a:extLst>
              <a:ext uri="{FF2B5EF4-FFF2-40B4-BE49-F238E27FC236}">
                <a16:creationId xmlns:a16="http://schemas.microsoft.com/office/drawing/2014/main" id="{B783A16D-1DEB-4E92-A499-3F6B54869AF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18920" y="4032603"/>
            <a:ext cx="3536508" cy="2825397"/>
          </a:xfrm>
          <a:prstGeom prst="rect">
            <a:avLst/>
          </a:prstGeom>
        </p:spPr>
      </p:pic>
      <p:pic>
        <p:nvPicPr>
          <p:cNvPr id="33" name="Picture 32">
            <a:extLst>
              <a:ext uri="{FF2B5EF4-FFF2-40B4-BE49-F238E27FC236}">
                <a16:creationId xmlns:a16="http://schemas.microsoft.com/office/drawing/2014/main" id="{1387D89F-5163-4FB5-8938-A1507C43E752}"/>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1101324" y="6120490"/>
            <a:ext cx="790469" cy="475293"/>
          </a:xfrm>
          <a:prstGeom prst="rect">
            <a:avLst/>
          </a:prstGeom>
        </p:spPr>
      </p:pic>
      <p:sp>
        <p:nvSpPr>
          <p:cNvPr id="34" name="Retângulo 27">
            <a:extLst>
              <a:ext uri="{FF2B5EF4-FFF2-40B4-BE49-F238E27FC236}">
                <a16:creationId xmlns:a16="http://schemas.microsoft.com/office/drawing/2014/main" id="{65D23812-6C55-430E-BA6C-0EA0903F051B}"/>
              </a:ext>
            </a:extLst>
          </p:cNvPr>
          <p:cNvSpPr/>
          <p:nvPr/>
        </p:nvSpPr>
        <p:spPr>
          <a:xfrm>
            <a:off x="2002015" y="2473222"/>
            <a:ext cx="3489557" cy="2077492"/>
          </a:xfrm>
          <a:prstGeom prst="rect">
            <a:avLst/>
          </a:prstGeom>
        </p:spPr>
        <p:txBody>
          <a:bodyPr wrap="square">
            <a:spAutoFit/>
          </a:bodyPr>
          <a:lstStyle/>
          <a:p>
            <a:r>
              <a:rPr lang="pt-BR" sz="4300" dirty="0">
                <a:solidFill>
                  <a:srgbClr val="280A3C"/>
                </a:solidFill>
                <a:latin typeface="Dosis Medium" panose="02010603020202060003" pitchFamily="2" charset="0"/>
              </a:rPr>
              <a:t>INTEGRAÇÃO</a:t>
            </a:r>
          </a:p>
          <a:p>
            <a:r>
              <a:rPr lang="pt-BR" sz="4300" dirty="0">
                <a:solidFill>
                  <a:srgbClr val="280A3C"/>
                </a:solidFill>
                <a:latin typeface="Dosis ExtraBold" pitchFamily="2" charset="0"/>
              </a:rPr>
              <a:t>SAMSUNG CARE+</a:t>
            </a:r>
          </a:p>
        </p:txBody>
      </p:sp>
    </p:spTree>
    <p:extLst>
      <p:ext uri="{BB962C8B-B14F-4D97-AF65-F5344CB8AC3E}">
        <p14:creationId xmlns:p14="http://schemas.microsoft.com/office/powerpoint/2010/main" val="41897814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83885"/>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Parametrização Samsung Care +</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696849" y="5122777"/>
            <a:ext cx="10971199" cy="1077218"/>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Para que haja comunicação com a API é necessário o que parâmetro Utiliza integração de validação de venda e cancelamento com API de Terceiros esteja selecionado, e os campos de Configurar Integração estejam preenchidos. Este parâmetro e os dados de Configurar Integração são replicados do Portal Franqueadora para os Portais das Franquias via Integração.</a:t>
            </a:r>
          </a:p>
        </p:txBody>
      </p:sp>
      <p:pic>
        <p:nvPicPr>
          <p:cNvPr id="5" name="Imagem 4">
            <a:extLst>
              <a:ext uri="{FF2B5EF4-FFF2-40B4-BE49-F238E27FC236}">
                <a16:creationId xmlns:a16="http://schemas.microsoft.com/office/drawing/2014/main" id="{96906DFE-DBB5-9549-016A-00F40EC5A558}"/>
              </a:ext>
            </a:extLst>
          </p:cNvPr>
          <p:cNvPicPr>
            <a:picLocks noChangeAspect="1"/>
          </p:cNvPicPr>
          <p:nvPr/>
        </p:nvPicPr>
        <p:blipFill rotWithShape="1">
          <a:blip r:embed="rId3"/>
          <a:srcRect r="53396"/>
          <a:stretch/>
        </p:blipFill>
        <p:spPr>
          <a:xfrm>
            <a:off x="957417" y="2149223"/>
            <a:ext cx="3857825" cy="1407160"/>
          </a:xfrm>
          <a:prstGeom prst="rect">
            <a:avLst/>
          </a:prstGeom>
          <a:ln>
            <a:solidFill>
              <a:srgbClr val="414141"/>
            </a:solidFill>
          </a:ln>
        </p:spPr>
      </p:pic>
      <p:sp>
        <p:nvSpPr>
          <p:cNvPr id="6" name="CaixaDeTexto 5">
            <a:extLst>
              <a:ext uri="{FF2B5EF4-FFF2-40B4-BE49-F238E27FC236}">
                <a16:creationId xmlns:a16="http://schemas.microsoft.com/office/drawing/2014/main" id="{BDF48248-00D5-0B0C-A714-B088E2EA61FF}"/>
              </a:ext>
            </a:extLst>
          </p:cNvPr>
          <p:cNvSpPr txBox="1"/>
          <p:nvPr/>
        </p:nvSpPr>
        <p:spPr>
          <a:xfrm>
            <a:off x="696849" y="3962058"/>
            <a:ext cx="4378959" cy="584775"/>
          </a:xfrm>
          <a:prstGeom prst="rect">
            <a:avLst/>
          </a:prstGeom>
          <a:noFill/>
        </p:spPr>
        <p:txBody>
          <a:bodyPr wrap="square" rtlCol="0">
            <a:spAutoFit/>
          </a:bodyPr>
          <a:lstStyle/>
          <a:p>
            <a:pPr algn="ctr"/>
            <a:r>
              <a:rPr lang="pt-BR" sz="1600" i="1" dirty="0">
                <a:solidFill>
                  <a:srgbClr val="FFC000"/>
                </a:solidFill>
              </a:rPr>
              <a:t>Caminho da Tela: Menu Empresa/ Parâmetros Globais/ Acesso restrito/ Faturamento</a:t>
            </a:r>
          </a:p>
        </p:txBody>
      </p:sp>
      <p:pic>
        <p:nvPicPr>
          <p:cNvPr id="4" name="Imagem 3">
            <a:extLst>
              <a:ext uri="{FF2B5EF4-FFF2-40B4-BE49-F238E27FC236}">
                <a16:creationId xmlns:a16="http://schemas.microsoft.com/office/drawing/2014/main" id="{1135AD9A-C6F2-D452-D0B9-9FA337482001}"/>
              </a:ext>
            </a:extLst>
          </p:cNvPr>
          <p:cNvPicPr>
            <a:picLocks noChangeAspect="1"/>
          </p:cNvPicPr>
          <p:nvPr/>
        </p:nvPicPr>
        <p:blipFill>
          <a:blip r:embed="rId4"/>
          <a:stretch>
            <a:fillRect/>
          </a:stretch>
        </p:blipFill>
        <p:spPr>
          <a:xfrm>
            <a:off x="5157258" y="1319724"/>
            <a:ext cx="6178465" cy="3619338"/>
          </a:xfrm>
          <a:prstGeom prst="rect">
            <a:avLst/>
          </a:prstGeom>
          <a:ln>
            <a:solidFill>
              <a:srgbClr val="414141"/>
            </a:solidFill>
          </a:ln>
        </p:spPr>
      </p:pic>
    </p:spTree>
    <p:extLst>
      <p:ext uri="{BB962C8B-B14F-4D97-AF65-F5344CB8AC3E}">
        <p14:creationId xmlns:p14="http://schemas.microsoft.com/office/powerpoint/2010/main" val="195047142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94807" y="338978"/>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Parametrização Samsung Care +</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612383" y="3772813"/>
            <a:ext cx="10967233" cy="2585323"/>
          </a:xfrm>
          <a:prstGeom prst="rect">
            <a:avLst/>
          </a:prstGeom>
          <a:noFill/>
        </p:spPr>
        <p:txBody>
          <a:bodyPr wrap="square" rtlCol="0">
            <a:spAutoFit/>
          </a:bodyPr>
          <a:lstStyle/>
          <a:p>
            <a:pPr marL="285750" indent="-285750" algn="just">
              <a:buFont typeface="Arial" panose="020B0604020202020204" pitchFamily="34" charset="0"/>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Se o parâmetro Permite Venda de Serviços de Terceiros para Pessoa Jurídica no Microvix POS estiver desabilitado,  o POS só realiza a venda de serviços de terceiros para registros de CRM Pessoa Física. Assim, se o usuário tentar vender um seguro para PJ retorna a mensagem: “Não é possível vender seguros para Pessoa Jurídica.” Isso ocorria por uma regra antiga da franqueadora que não permitia a  venda de serviços para PJ.</a:t>
            </a:r>
          </a:p>
          <a:p>
            <a:pPr marL="285750" indent="-285750" algn="just">
              <a:buFont typeface="Arial" panose="020B0604020202020204" pitchFamily="34" charset="0"/>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Agora, se o parâmetro Permite Venda de Serviços de Terceiros para Pessoa Jurídica no Microvix POS estiver habilitado, será possível realizar venda de seguros para </a:t>
            </a:r>
            <a:r>
              <a:rPr lang="pt-BR" sz="1600" dirty="0" err="1">
                <a:solidFill>
                  <a:srgbClr val="6E4B87"/>
                </a:solidFill>
                <a:latin typeface="Roboto" panose="02000000000000000000" pitchFamily="2" charset="0"/>
                <a:ea typeface="Roboto" panose="02000000000000000000" pitchFamily="2" charset="0"/>
                <a:cs typeface="Roboto" panose="02000000000000000000" pitchFamily="2" charset="0"/>
              </a:rPr>
              <a:t>PJs</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e API não validará os campos de data de nascimento, além de aceitar o CNPJ como campo de documento.</a:t>
            </a:r>
          </a:p>
          <a:p>
            <a:pPr marL="285750" indent="-285750" algn="just">
              <a:buFont typeface="Arial" panose="020B0604020202020204" pitchFamily="34" charset="0"/>
              <a:buChar char="•"/>
            </a:pP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Se o parâmetro Utiliza a rotina de combinação de serviços de terceiros, será habilitada a rotina para realizar cadastro de Combinações de Seguros que poderão ser vendidos para o mesmo IMEI.</a:t>
            </a: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pic>
        <p:nvPicPr>
          <p:cNvPr id="5" name="Imagem 4">
            <a:extLst>
              <a:ext uri="{FF2B5EF4-FFF2-40B4-BE49-F238E27FC236}">
                <a16:creationId xmlns:a16="http://schemas.microsoft.com/office/drawing/2014/main" id="{96906DFE-DBB5-9549-016A-00F40EC5A558}"/>
              </a:ext>
            </a:extLst>
          </p:cNvPr>
          <p:cNvPicPr>
            <a:picLocks noChangeAspect="1"/>
          </p:cNvPicPr>
          <p:nvPr/>
        </p:nvPicPr>
        <p:blipFill rotWithShape="1">
          <a:blip r:embed="rId3"/>
          <a:srcRect r="53396"/>
          <a:stretch/>
        </p:blipFill>
        <p:spPr>
          <a:xfrm>
            <a:off x="973405" y="1723787"/>
            <a:ext cx="4674957" cy="1705213"/>
          </a:xfrm>
          <a:prstGeom prst="rect">
            <a:avLst/>
          </a:prstGeom>
          <a:ln>
            <a:solidFill>
              <a:srgbClr val="414141"/>
            </a:solidFill>
          </a:ln>
        </p:spPr>
      </p:pic>
      <p:sp>
        <p:nvSpPr>
          <p:cNvPr id="2" name="CaixaDeTexto 1">
            <a:extLst>
              <a:ext uri="{FF2B5EF4-FFF2-40B4-BE49-F238E27FC236}">
                <a16:creationId xmlns:a16="http://schemas.microsoft.com/office/drawing/2014/main" id="{E15AFD43-B3F9-514C-4D78-12FC2378AB5C}"/>
              </a:ext>
            </a:extLst>
          </p:cNvPr>
          <p:cNvSpPr txBox="1"/>
          <p:nvPr/>
        </p:nvSpPr>
        <p:spPr>
          <a:xfrm>
            <a:off x="6001192" y="1653063"/>
            <a:ext cx="5495365" cy="1846659"/>
          </a:xfrm>
          <a:prstGeom prst="rect">
            <a:avLst/>
          </a:prstGeom>
          <a:noFill/>
        </p:spPr>
        <p:txBody>
          <a:bodyPr wrap="square" rtlCol="0">
            <a:spAutoFit/>
          </a:bodyPr>
          <a:lstStyle/>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Os parâmetros Permite Venda de Serviços de Terceiros para Pessoa Jurídica no Microvix POS e Utiliza a rotina de combinação de serviços de terceiros, só estarão disponíveis se o Parâmetro Utiliza integração de validação de venda e cancelamento com API de Terceiros estiver habilitado. </a:t>
            </a:r>
          </a:p>
          <a:p>
            <a:pPr algn="just"/>
            <a:endParaRPr lang="pt-BR"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82232047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 name="Rectangle: Top Corners Rounded 5">
            <a:extLst>
              <a:ext uri="{FF2B5EF4-FFF2-40B4-BE49-F238E27FC236}">
                <a16:creationId xmlns:a16="http://schemas.microsoft.com/office/drawing/2014/main" id="{CC83D6A8-5A2B-4086-A24D-6631B844D925}"/>
              </a:ext>
            </a:extLst>
          </p:cNvPr>
          <p:cNvSpPr/>
          <p:nvPr/>
        </p:nvSpPr>
        <p:spPr>
          <a:xfrm>
            <a:off x="943427" y="754743"/>
            <a:ext cx="4760685" cy="6103257"/>
          </a:xfrm>
          <a:prstGeom prst="round2SameRect">
            <a:avLst>
              <a:gd name="adj1" fmla="val 50000"/>
              <a:gd name="adj2" fmla="val 0"/>
            </a:avLst>
          </a:prstGeom>
          <a:solidFill>
            <a:srgbClr val="280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ixaDeTexto 31">
            <a:extLst>
              <a:ext uri="{FF2B5EF4-FFF2-40B4-BE49-F238E27FC236}">
                <a16:creationId xmlns:a16="http://schemas.microsoft.com/office/drawing/2014/main" id="{4A058020-C62C-4227-A593-2031EBE1E4C1}"/>
              </a:ext>
            </a:extLst>
          </p:cNvPr>
          <p:cNvSpPr txBox="1"/>
          <p:nvPr/>
        </p:nvSpPr>
        <p:spPr>
          <a:xfrm>
            <a:off x="1798080" y="2079079"/>
            <a:ext cx="3342231" cy="1323439"/>
          </a:xfrm>
          <a:prstGeom prst="rect">
            <a:avLst/>
          </a:prstGeom>
          <a:noFill/>
        </p:spPr>
        <p:txBody>
          <a:bodyPr wrap="square" rtlCol="0">
            <a:spAutoFit/>
          </a:bodyPr>
          <a:lstStyle/>
          <a:p>
            <a:r>
              <a:rPr lang="pt-BR" sz="4000" dirty="0">
                <a:solidFill>
                  <a:srgbClr val="FFB200"/>
                </a:solidFill>
                <a:latin typeface="Dosis ExtraBold" pitchFamily="2" charset="0"/>
              </a:rPr>
              <a:t>Conteúdo</a:t>
            </a:r>
          </a:p>
          <a:p>
            <a:pPr algn="ctr"/>
            <a:r>
              <a:rPr lang="pt-BR" sz="4000" dirty="0">
                <a:solidFill>
                  <a:srgbClr val="FFB200"/>
                </a:solidFill>
                <a:latin typeface="Dosis ExtraBold" pitchFamily="2" charset="0"/>
              </a:rPr>
              <a:t>Programático</a:t>
            </a:r>
          </a:p>
        </p:txBody>
      </p:sp>
      <p:pic>
        <p:nvPicPr>
          <p:cNvPr id="12" name="Picture 11" descr="Shape, square&#10;&#10;Description automatically generated">
            <a:extLst>
              <a:ext uri="{FF2B5EF4-FFF2-40B4-BE49-F238E27FC236}">
                <a16:creationId xmlns:a16="http://schemas.microsoft.com/office/drawing/2014/main" id="{DD70E068-BA1C-4771-B86A-CFAA975137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2842" y="0"/>
            <a:ext cx="882540" cy="3714286"/>
          </a:xfrm>
          <a:prstGeom prst="rect">
            <a:avLst/>
          </a:prstGeom>
        </p:spPr>
      </p:pic>
      <p:sp>
        <p:nvSpPr>
          <p:cNvPr id="13" name="Retângulo 51">
            <a:extLst>
              <a:ext uri="{FF2B5EF4-FFF2-40B4-BE49-F238E27FC236}">
                <a16:creationId xmlns:a16="http://schemas.microsoft.com/office/drawing/2014/main" id="{F6955534-1BC9-415E-91FA-C9EE077F6487}"/>
              </a:ext>
            </a:extLst>
          </p:cNvPr>
          <p:cNvSpPr/>
          <p:nvPr/>
        </p:nvSpPr>
        <p:spPr>
          <a:xfrm>
            <a:off x="7401761" y="5564432"/>
            <a:ext cx="2190106" cy="424732"/>
          </a:xfrm>
          <a:prstGeom prst="rect">
            <a:avLst/>
          </a:prstGeom>
        </p:spPr>
        <p:txBody>
          <a:bodyPr wrap="square">
            <a:spAutoFit/>
          </a:bodyPr>
          <a:lstStyle/>
          <a:p>
            <a:pPr lvl="0">
              <a:lnSpc>
                <a:spcPct val="90000"/>
              </a:lnSpc>
            </a:pPr>
            <a:r>
              <a:rPr lang="pt-BR" sz="2400" dirty="0">
                <a:solidFill>
                  <a:srgbClr val="6E4B87"/>
                </a:solidFill>
                <a:latin typeface="Dosis ExtraBold" panose="02010903020202060003" pitchFamily="2" charset="0"/>
                <a:sym typeface="Dosis"/>
              </a:rPr>
              <a:t>Parte 06</a:t>
            </a:r>
          </a:p>
        </p:txBody>
      </p:sp>
      <p:sp>
        <p:nvSpPr>
          <p:cNvPr id="14" name="Retângulo 54">
            <a:extLst>
              <a:ext uri="{FF2B5EF4-FFF2-40B4-BE49-F238E27FC236}">
                <a16:creationId xmlns:a16="http://schemas.microsoft.com/office/drawing/2014/main" id="{55370361-16EF-451C-950B-233DDDFAD89F}"/>
              </a:ext>
            </a:extLst>
          </p:cNvPr>
          <p:cNvSpPr/>
          <p:nvPr/>
        </p:nvSpPr>
        <p:spPr>
          <a:xfrm>
            <a:off x="7475373" y="5969886"/>
            <a:ext cx="4101449" cy="313932"/>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Customizações da Rede Samsung.</a:t>
            </a:r>
          </a:p>
        </p:txBody>
      </p:sp>
      <p:sp>
        <p:nvSpPr>
          <p:cNvPr id="15" name="Retângulo 51">
            <a:extLst>
              <a:ext uri="{FF2B5EF4-FFF2-40B4-BE49-F238E27FC236}">
                <a16:creationId xmlns:a16="http://schemas.microsoft.com/office/drawing/2014/main" id="{06AF3EF9-665F-4414-A05B-54A07806755B}"/>
              </a:ext>
            </a:extLst>
          </p:cNvPr>
          <p:cNvSpPr/>
          <p:nvPr/>
        </p:nvSpPr>
        <p:spPr>
          <a:xfrm>
            <a:off x="7420139" y="2408465"/>
            <a:ext cx="2190106" cy="424732"/>
          </a:xfrm>
          <a:prstGeom prst="rect">
            <a:avLst/>
          </a:prstGeom>
        </p:spPr>
        <p:txBody>
          <a:bodyPr wrap="square">
            <a:spAutoFit/>
          </a:bodyPr>
          <a:lstStyle/>
          <a:p>
            <a:pPr lvl="0">
              <a:lnSpc>
                <a:spcPct val="90000"/>
              </a:lnSpc>
            </a:pPr>
            <a:r>
              <a:rPr lang="pt-BR" sz="2400" dirty="0">
                <a:solidFill>
                  <a:srgbClr val="6E4B87"/>
                </a:solidFill>
                <a:latin typeface="Dosis ExtraBold" panose="02010903020202060003" pitchFamily="2" charset="0"/>
                <a:sym typeface="Dosis"/>
              </a:rPr>
              <a:t>Parte 03</a:t>
            </a:r>
          </a:p>
        </p:txBody>
      </p:sp>
      <p:sp>
        <p:nvSpPr>
          <p:cNvPr id="16" name="Retângulo 54">
            <a:extLst>
              <a:ext uri="{FF2B5EF4-FFF2-40B4-BE49-F238E27FC236}">
                <a16:creationId xmlns:a16="http://schemas.microsoft.com/office/drawing/2014/main" id="{E3DC6405-C023-4D27-BE73-07C7B5495AA6}"/>
              </a:ext>
            </a:extLst>
          </p:cNvPr>
          <p:cNvSpPr/>
          <p:nvPr/>
        </p:nvSpPr>
        <p:spPr>
          <a:xfrm>
            <a:off x="7420138" y="2889260"/>
            <a:ext cx="2889273" cy="313932"/>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Serviços de Terceiros</a:t>
            </a:r>
          </a:p>
        </p:txBody>
      </p:sp>
      <p:sp>
        <p:nvSpPr>
          <p:cNvPr id="17" name="Retângulo 51">
            <a:extLst>
              <a:ext uri="{FF2B5EF4-FFF2-40B4-BE49-F238E27FC236}">
                <a16:creationId xmlns:a16="http://schemas.microsoft.com/office/drawing/2014/main" id="{9AB3EFBA-DF83-46D4-AB17-D634E768D6B2}"/>
              </a:ext>
            </a:extLst>
          </p:cNvPr>
          <p:cNvSpPr/>
          <p:nvPr/>
        </p:nvSpPr>
        <p:spPr>
          <a:xfrm>
            <a:off x="7420138" y="3406622"/>
            <a:ext cx="2190106" cy="424732"/>
          </a:xfrm>
          <a:prstGeom prst="rect">
            <a:avLst/>
          </a:prstGeom>
        </p:spPr>
        <p:txBody>
          <a:bodyPr wrap="square">
            <a:spAutoFit/>
          </a:bodyPr>
          <a:lstStyle/>
          <a:p>
            <a:pPr lvl="0">
              <a:lnSpc>
                <a:spcPct val="90000"/>
              </a:lnSpc>
            </a:pPr>
            <a:r>
              <a:rPr lang="pt-BR" sz="2400" dirty="0">
                <a:solidFill>
                  <a:srgbClr val="6E4B87"/>
                </a:solidFill>
                <a:latin typeface="Dosis ExtraBold" panose="02010903020202060003" pitchFamily="2" charset="0"/>
                <a:sym typeface="Dosis"/>
              </a:rPr>
              <a:t>Parte 04</a:t>
            </a:r>
          </a:p>
        </p:txBody>
      </p:sp>
      <p:sp>
        <p:nvSpPr>
          <p:cNvPr id="18" name="Retângulo 54">
            <a:extLst>
              <a:ext uri="{FF2B5EF4-FFF2-40B4-BE49-F238E27FC236}">
                <a16:creationId xmlns:a16="http://schemas.microsoft.com/office/drawing/2014/main" id="{42FF62FF-E32A-4889-B9C8-DD39039C0BDA}"/>
              </a:ext>
            </a:extLst>
          </p:cNvPr>
          <p:cNvSpPr/>
          <p:nvPr/>
        </p:nvSpPr>
        <p:spPr>
          <a:xfrm>
            <a:off x="7475373" y="3904253"/>
            <a:ext cx="2889272" cy="313932"/>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Integração de Serviços Care+</a:t>
            </a:r>
          </a:p>
        </p:txBody>
      </p:sp>
      <p:sp>
        <p:nvSpPr>
          <p:cNvPr id="19" name="Retângulo 51">
            <a:extLst>
              <a:ext uri="{FF2B5EF4-FFF2-40B4-BE49-F238E27FC236}">
                <a16:creationId xmlns:a16="http://schemas.microsoft.com/office/drawing/2014/main" id="{F1F3E973-DB56-471A-9BCE-F8ADB37EB48E}"/>
              </a:ext>
            </a:extLst>
          </p:cNvPr>
          <p:cNvSpPr/>
          <p:nvPr/>
        </p:nvSpPr>
        <p:spPr>
          <a:xfrm>
            <a:off x="7401761" y="4575732"/>
            <a:ext cx="2190106" cy="424732"/>
          </a:xfrm>
          <a:prstGeom prst="rect">
            <a:avLst/>
          </a:prstGeom>
        </p:spPr>
        <p:txBody>
          <a:bodyPr wrap="square">
            <a:spAutoFit/>
          </a:bodyPr>
          <a:lstStyle/>
          <a:p>
            <a:pPr lvl="0">
              <a:lnSpc>
                <a:spcPct val="90000"/>
              </a:lnSpc>
            </a:pPr>
            <a:r>
              <a:rPr lang="pt-BR" sz="2400" dirty="0">
                <a:solidFill>
                  <a:srgbClr val="6E4B87"/>
                </a:solidFill>
                <a:latin typeface="Dosis ExtraBold" panose="02010903020202060003" pitchFamily="2" charset="0"/>
                <a:sym typeface="Dosis"/>
              </a:rPr>
              <a:t>Parte 05</a:t>
            </a:r>
          </a:p>
        </p:txBody>
      </p:sp>
      <p:sp>
        <p:nvSpPr>
          <p:cNvPr id="20" name="Retângulo 54">
            <a:extLst>
              <a:ext uri="{FF2B5EF4-FFF2-40B4-BE49-F238E27FC236}">
                <a16:creationId xmlns:a16="http://schemas.microsoft.com/office/drawing/2014/main" id="{A00FDCC3-C884-4DE9-932D-934364E27FE8}"/>
              </a:ext>
            </a:extLst>
          </p:cNvPr>
          <p:cNvSpPr/>
          <p:nvPr/>
        </p:nvSpPr>
        <p:spPr>
          <a:xfrm>
            <a:off x="7466005" y="5033078"/>
            <a:ext cx="3504947" cy="313932"/>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Outras Rotinas e Integrações</a:t>
            </a:r>
          </a:p>
        </p:txBody>
      </p:sp>
      <p:pic>
        <p:nvPicPr>
          <p:cNvPr id="23" name="Google Shape;846;p111">
            <a:extLst>
              <a:ext uri="{FF2B5EF4-FFF2-40B4-BE49-F238E27FC236}">
                <a16:creationId xmlns:a16="http://schemas.microsoft.com/office/drawing/2014/main" id="{C8B65A96-3F8D-408D-9C24-8F9E632859E4}"/>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602493" y="1418981"/>
            <a:ext cx="805508" cy="805513"/>
          </a:xfrm>
          <a:prstGeom prst="rect">
            <a:avLst/>
          </a:prstGeom>
          <a:noFill/>
          <a:ln>
            <a:noFill/>
          </a:ln>
        </p:spPr>
      </p:pic>
      <p:pic>
        <p:nvPicPr>
          <p:cNvPr id="24" name="Google Shape;856;p111">
            <a:extLst>
              <a:ext uri="{FF2B5EF4-FFF2-40B4-BE49-F238E27FC236}">
                <a16:creationId xmlns:a16="http://schemas.microsoft.com/office/drawing/2014/main" id="{074D1086-02D0-450E-88A4-B84B7499640E}"/>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6435283" y="4406117"/>
            <a:ext cx="805508" cy="805513"/>
          </a:xfrm>
          <a:prstGeom prst="rect">
            <a:avLst/>
          </a:prstGeom>
          <a:noFill/>
          <a:ln>
            <a:noFill/>
          </a:ln>
        </p:spPr>
      </p:pic>
      <p:pic>
        <p:nvPicPr>
          <p:cNvPr id="25" name="Picture 24" descr="Logo, icon&#10;&#10;Description automatically generated">
            <a:extLst>
              <a:ext uri="{FF2B5EF4-FFF2-40B4-BE49-F238E27FC236}">
                <a16:creationId xmlns:a16="http://schemas.microsoft.com/office/drawing/2014/main" id="{C320D840-95D0-416C-B455-BBAA75C516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
        <p:nvSpPr>
          <p:cNvPr id="26" name="Rectangle: Top Corners Rounded 25">
            <a:extLst>
              <a:ext uri="{FF2B5EF4-FFF2-40B4-BE49-F238E27FC236}">
                <a16:creationId xmlns:a16="http://schemas.microsoft.com/office/drawing/2014/main" id="{2861B817-7F52-439F-914F-4B8B2D19EF2F}"/>
              </a:ext>
            </a:extLst>
          </p:cNvPr>
          <p:cNvSpPr/>
          <p:nvPr/>
        </p:nvSpPr>
        <p:spPr>
          <a:xfrm>
            <a:off x="499282" y="5481090"/>
            <a:ext cx="844446" cy="1399112"/>
          </a:xfrm>
          <a:prstGeom prst="round2SameRect">
            <a:avLst>
              <a:gd name="adj1" fmla="val 50000"/>
              <a:gd name="adj2" fmla="val 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ângulo 51">
            <a:extLst>
              <a:ext uri="{FF2B5EF4-FFF2-40B4-BE49-F238E27FC236}">
                <a16:creationId xmlns:a16="http://schemas.microsoft.com/office/drawing/2014/main" id="{FBC9B57D-C17D-DBDA-EA40-D849684D761A}"/>
              </a:ext>
            </a:extLst>
          </p:cNvPr>
          <p:cNvSpPr/>
          <p:nvPr/>
        </p:nvSpPr>
        <p:spPr>
          <a:xfrm>
            <a:off x="7420139" y="1427880"/>
            <a:ext cx="2190106" cy="424732"/>
          </a:xfrm>
          <a:prstGeom prst="rect">
            <a:avLst/>
          </a:prstGeom>
        </p:spPr>
        <p:txBody>
          <a:bodyPr wrap="square">
            <a:spAutoFit/>
          </a:bodyPr>
          <a:lstStyle/>
          <a:p>
            <a:pPr lvl="0">
              <a:lnSpc>
                <a:spcPct val="90000"/>
              </a:lnSpc>
            </a:pPr>
            <a:r>
              <a:rPr lang="pt-BR" sz="2400" dirty="0">
                <a:solidFill>
                  <a:srgbClr val="6E4B87"/>
                </a:solidFill>
                <a:latin typeface="Dosis ExtraBold" panose="02010903020202060003" pitchFamily="2" charset="0"/>
                <a:sym typeface="Dosis"/>
              </a:rPr>
              <a:t>Parte 2</a:t>
            </a:r>
          </a:p>
        </p:txBody>
      </p:sp>
      <p:sp>
        <p:nvSpPr>
          <p:cNvPr id="3" name="Retângulo 54">
            <a:extLst>
              <a:ext uri="{FF2B5EF4-FFF2-40B4-BE49-F238E27FC236}">
                <a16:creationId xmlns:a16="http://schemas.microsoft.com/office/drawing/2014/main" id="{FF5D781D-5849-E2E5-3576-208663B19601}"/>
              </a:ext>
            </a:extLst>
          </p:cNvPr>
          <p:cNvSpPr/>
          <p:nvPr/>
        </p:nvSpPr>
        <p:spPr>
          <a:xfrm>
            <a:off x="7420139" y="1908263"/>
            <a:ext cx="3965037" cy="313932"/>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Controle Serial</a:t>
            </a:r>
          </a:p>
        </p:txBody>
      </p:sp>
      <p:sp>
        <p:nvSpPr>
          <p:cNvPr id="5" name="Retângulo 51">
            <a:extLst>
              <a:ext uri="{FF2B5EF4-FFF2-40B4-BE49-F238E27FC236}">
                <a16:creationId xmlns:a16="http://schemas.microsoft.com/office/drawing/2014/main" id="{FFAEFA04-8E78-734D-1E3F-EC4C35975A5C}"/>
              </a:ext>
            </a:extLst>
          </p:cNvPr>
          <p:cNvSpPr/>
          <p:nvPr/>
        </p:nvSpPr>
        <p:spPr>
          <a:xfrm>
            <a:off x="7420139" y="443209"/>
            <a:ext cx="2190106" cy="424732"/>
          </a:xfrm>
          <a:prstGeom prst="rect">
            <a:avLst/>
          </a:prstGeom>
        </p:spPr>
        <p:txBody>
          <a:bodyPr wrap="square">
            <a:spAutoFit/>
          </a:bodyPr>
          <a:lstStyle/>
          <a:p>
            <a:pPr lvl="0">
              <a:lnSpc>
                <a:spcPct val="90000"/>
              </a:lnSpc>
            </a:pPr>
            <a:r>
              <a:rPr lang="pt-BR" sz="2400" dirty="0">
                <a:solidFill>
                  <a:srgbClr val="6E4B87"/>
                </a:solidFill>
                <a:latin typeface="Dosis ExtraBold" panose="02010903020202060003" pitchFamily="2" charset="0"/>
                <a:sym typeface="Dosis"/>
              </a:rPr>
              <a:t>Parte 01</a:t>
            </a:r>
          </a:p>
        </p:txBody>
      </p:sp>
      <p:sp>
        <p:nvSpPr>
          <p:cNvPr id="9" name="Retângulo 54">
            <a:extLst>
              <a:ext uri="{FF2B5EF4-FFF2-40B4-BE49-F238E27FC236}">
                <a16:creationId xmlns:a16="http://schemas.microsoft.com/office/drawing/2014/main" id="{1854BAAA-526A-A9BE-04C1-B249B3B0BA0D}"/>
              </a:ext>
            </a:extLst>
          </p:cNvPr>
          <p:cNvSpPr/>
          <p:nvPr/>
        </p:nvSpPr>
        <p:spPr>
          <a:xfrm>
            <a:off x="7475373" y="919699"/>
            <a:ext cx="1982382" cy="313932"/>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O cliente</a:t>
            </a:r>
          </a:p>
        </p:txBody>
      </p:sp>
      <p:pic>
        <p:nvPicPr>
          <p:cNvPr id="27" name="Google Shape;819;p111">
            <a:extLst>
              <a:ext uri="{FF2B5EF4-FFF2-40B4-BE49-F238E27FC236}">
                <a16:creationId xmlns:a16="http://schemas.microsoft.com/office/drawing/2014/main" id="{066D715E-9376-033A-635E-50F88F6EF9AD}"/>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6439506" y="3333541"/>
            <a:ext cx="923963" cy="923969"/>
          </a:xfrm>
          <a:prstGeom prst="rect">
            <a:avLst/>
          </a:prstGeom>
          <a:noFill/>
          <a:ln>
            <a:noFill/>
          </a:ln>
        </p:spPr>
      </p:pic>
      <p:pic>
        <p:nvPicPr>
          <p:cNvPr id="28" name="Google Shape;823;p111">
            <a:extLst>
              <a:ext uri="{FF2B5EF4-FFF2-40B4-BE49-F238E27FC236}">
                <a16:creationId xmlns:a16="http://schemas.microsoft.com/office/drawing/2014/main" id="{BFA711BF-7F79-F2FA-9723-FC8148656166}"/>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6423910" y="5473148"/>
            <a:ext cx="882344" cy="882349"/>
          </a:xfrm>
          <a:prstGeom prst="rect">
            <a:avLst/>
          </a:prstGeom>
          <a:noFill/>
          <a:ln>
            <a:noFill/>
          </a:ln>
        </p:spPr>
      </p:pic>
      <p:pic>
        <p:nvPicPr>
          <p:cNvPr id="29" name="Google Shape;825;p111">
            <a:extLst>
              <a:ext uri="{FF2B5EF4-FFF2-40B4-BE49-F238E27FC236}">
                <a16:creationId xmlns:a16="http://schemas.microsoft.com/office/drawing/2014/main" id="{F4C7DA7E-711C-E06D-027C-42089E822E8E}"/>
              </a:ext>
            </a:extLst>
          </p:cNvPr>
          <p:cNvPicPr preferRelativeResize="0"/>
          <p:nvPr/>
        </p:nvPicPr>
        <p:blipFill>
          <a:blip r:embed="rId9" cstate="email">
            <a:alphaModFix/>
            <a:extLst>
              <a:ext uri="{28A0092B-C50C-407E-A947-70E740481C1C}">
                <a14:useLocalDpi xmlns:a14="http://schemas.microsoft.com/office/drawing/2010/main"/>
              </a:ext>
            </a:extLst>
          </a:blip>
          <a:stretch>
            <a:fillRect/>
          </a:stretch>
        </p:blipFill>
        <p:spPr>
          <a:xfrm>
            <a:off x="6415264" y="2302585"/>
            <a:ext cx="882344" cy="882349"/>
          </a:xfrm>
          <a:prstGeom prst="rect">
            <a:avLst/>
          </a:prstGeom>
          <a:noFill/>
          <a:ln>
            <a:noFill/>
          </a:ln>
        </p:spPr>
      </p:pic>
      <p:pic>
        <p:nvPicPr>
          <p:cNvPr id="30" name="Google Shape;834;p111">
            <a:extLst>
              <a:ext uri="{FF2B5EF4-FFF2-40B4-BE49-F238E27FC236}">
                <a16:creationId xmlns:a16="http://schemas.microsoft.com/office/drawing/2014/main" id="{728EB38A-70BA-CC85-73AA-CA8053C7A880}"/>
              </a:ext>
            </a:extLst>
          </p:cNvPr>
          <p:cNvPicPr preferRelativeResize="0"/>
          <p:nvPr/>
        </p:nvPicPr>
        <p:blipFill>
          <a:blip r:embed="rId10" cstate="email">
            <a:alphaModFix/>
            <a:extLst>
              <a:ext uri="{28A0092B-C50C-407E-A947-70E740481C1C}">
                <a14:useLocalDpi xmlns:a14="http://schemas.microsoft.com/office/drawing/2010/main"/>
              </a:ext>
            </a:extLst>
          </a:blip>
          <a:stretch>
            <a:fillRect/>
          </a:stretch>
        </p:blipFill>
        <p:spPr>
          <a:xfrm>
            <a:off x="6477798" y="309526"/>
            <a:ext cx="923963" cy="923969"/>
          </a:xfrm>
          <a:prstGeom prst="rect">
            <a:avLst/>
          </a:prstGeom>
          <a:noFill/>
          <a:ln>
            <a:noFill/>
          </a:ln>
        </p:spPr>
      </p:pic>
    </p:spTree>
    <p:extLst>
      <p:ext uri="{BB962C8B-B14F-4D97-AF65-F5344CB8AC3E}">
        <p14:creationId xmlns:p14="http://schemas.microsoft.com/office/powerpoint/2010/main" val="37629187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Combinações de Seguros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7693572" y="1477004"/>
            <a:ext cx="3936473" cy="4801314"/>
          </a:xfrm>
          <a:prstGeom prst="rect">
            <a:avLst/>
          </a:prstGeom>
          <a:noFill/>
        </p:spPr>
        <p:txBody>
          <a:bodyPr wrap="square" rtlCol="0">
            <a:spAutoFit/>
          </a:bodyPr>
          <a:lstStyle/>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A Samsung possui serviços de terceiros individuais e combos. </a:t>
            </a: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Nesta customização foi desenvolvida a possibilidade de vender mais de um serviço de terceiro para o mesmo IMEI. </a:t>
            </a:r>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Logo, para impedir  contratar mais de um mesmo serviço de terceiros, são cadastradas as combinações de seguros que podem ser vendidos juntos, para evitar que um seguro seja contratado mais de uma vez.</a:t>
            </a:r>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O Microvix valida os </a:t>
            </a:r>
            <a:r>
              <a:rPr lang="pt-BR" dirty="0" err="1">
                <a:solidFill>
                  <a:srgbClr val="6E4B87"/>
                </a:solidFill>
                <a:latin typeface="Roboto" panose="02000000000000000000" pitchFamily="2" charset="0"/>
                <a:ea typeface="Roboto" panose="02000000000000000000" pitchFamily="2" charset="0"/>
                <a:cs typeface="Roboto" panose="02000000000000000000" pitchFamily="2" charset="0"/>
              </a:rPr>
              <a:t>IMEIs</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selecionados com o cadastro de combinações. E caso esteja de acordo, também serão validados na API da SC+.</a:t>
            </a:r>
          </a:p>
        </p:txBody>
      </p:sp>
      <p:sp>
        <p:nvSpPr>
          <p:cNvPr id="2" name="CaixaDeTexto 1">
            <a:extLst>
              <a:ext uri="{FF2B5EF4-FFF2-40B4-BE49-F238E27FC236}">
                <a16:creationId xmlns:a16="http://schemas.microsoft.com/office/drawing/2014/main" id="{5ECF97BC-49B5-2CBA-E044-2C8B500CCA0E}"/>
              </a:ext>
            </a:extLst>
          </p:cNvPr>
          <p:cNvSpPr txBox="1"/>
          <p:nvPr/>
        </p:nvSpPr>
        <p:spPr>
          <a:xfrm>
            <a:off x="994245" y="5159736"/>
            <a:ext cx="5536077" cy="523220"/>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Faturamento/ Serviços de Terceiros/ Cadastros Auxiliares/ Cadastro de Combinações</a:t>
            </a:r>
          </a:p>
        </p:txBody>
      </p:sp>
      <p:pic>
        <p:nvPicPr>
          <p:cNvPr id="8" name="Imagem 7">
            <a:extLst>
              <a:ext uri="{FF2B5EF4-FFF2-40B4-BE49-F238E27FC236}">
                <a16:creationId xmlns:a16="http://schemas.microsoft.com/office/drawing/2014/main" id="{E629E207-9C9D-3C61-81F0-F4CAD6597007}"/>
              </a:ext>
            </a:extLst>
          </p:cNvPr>
          <p:cNvPicPr>
            <a:picLocks noChangeAspect="1"/>
          </p:cNvPicPr>
          <p:nvPr/>
        </p:nvPicPr>
        <p:blipFill>
          <a:blip r:embed="rId3"/>
          <a:stretch>
            <a:fillRect/>
          </a:stretch>
        </p:blipFill>
        <p:spPr>
          <a:xfrm>
            <a:off x="467358" y="1601014"/>
            <a:ext cx="6589850" cy="3316829"/>
          </a:xfrm>
          <a:prstGeom prst="rect">
            <a:avLst/>
          </a:prstGeom>
          <a:ln>
            <a:solidFill>
              <a:srgbClr val="414141"/>
            </a:solidFill>
          </a:ln>
        </p:spPr>
      </p:pic>
    </p:spTree>
    <p:extLst>
      <p:ext uri="{BB962C8B-B14F-4D97-AF65-F5344CB8AC3E}">
        <p14:creationId xmlns:p14="http://schemas.microsoft.com/office/powerpoint/2010/main" val="3504464661"/>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Samsung </a:t>
            </a:r>
            <a:r>
              <a:rPr lang="pt-BR" sz="4000" dirty="0" err="1">
                <a:solidFill>
                  <a:srgbClr val="6E4B87"/>
                </a:solidFill>
                <a:latin typeface="Dosis ExtraBold" pitchFamily="2" charset="0"/>
              </a:rPr>
              <a:t>Care</a:t>
            </a:r>
            <a:r>
              <a:rPr lang="pt-BR" sz="4000" dirty="0">
                <a:solidFill>
                  <a:srgbClr val="6E4B87"/>
                </a:solidFill>
                <a:latin typeface="Dosis ExtraBold" pitchFamily="2" charset="0"/>
              </a:rPr>
              <a:t> + </a:t>
            </a:r>
            <a:br>
              <a:rPr lang="pt-BR" sz="4000" dirty="0">
                <a:solidFill>
                  <a:srgbClr val="6E4B87"/>
                </a:solidFill>
                <a:latin typeface="Dosis ExtraBold" pitchFamily="2" charset="0"/>
              </a:rPr>
            </a:br>
            <a:r>
              <a:rPr lang="pt-BR" sz="4000" dirty="0">
                <a:solidFill>
                  <a:srgbClr val="6E4B87"/>
                </a:solidFill>
                <a:latin typeface="Dosis ExtraBold" pitchFamily="2" charset="0"/>
              </a:rPr>
              <a:t>API –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6547943" y="1885026"/>
            <a:ext cx="5187205" cy="4524315"/>
          </a:xfrm>
          <a:prstGeom prst="rect">
            <a:avLst/>
          </a:prstGeom>
          <a:noFill/>
        </p:spPr>
        <p:txBody>
          <a:bodyPr wrap="square" rtlCol="0">
            <a:spAutoFit/>
          </a:bodyPr>
          <a:lstStyle/>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Após o vendedor selecionar os seguros, o usuário será direcionado para a tela de pagamento do seguro, aonde enviaremos a intenção de compra do cliente para checar a elegibilidade da venda.</a:t>
            </a:r>
          </a:p>
          <a:p>
            <a:pPr marL="285750" indent="-285750">
              <a:buFont typeface="Arial" panose="020B0604020202020204" pitchFamily="34" charset="0"/>
              <a:buChar char="•"/>
            </a:pP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Caso seja elegível, enviamos novamente um </a:t>
            </a:r>
            <a:r>
              <a:rPr lang="pt-BR" dirty="0" err="1">
                <a:solidFill>
                  <a:srgbClr val="6E4B87"/>
                </a:solidFill>
                <a:latin typeface="Roboto" panose="02000000000000000000" pitchFamily="2" charset="0"/>
                <a:ea typeface="Roboto" panose="02000000000000000000" pitchFamily="2" charset="0"/>
                <a:cs typeface="Roboto" panose="02000000000000000000" pitchFamily="2" charset="0"/>
              </a:rPr>
              <a:t>Request</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para o método “2.2 </a:t>
            </a:r>
            <a:r>
              <a:rPr lang="pt-BR" dirty="0" err="1">
                <a:solidFill>
                  <a:srgbClr val="6E4B87"/>
                </a:solidFill>
                <a:latin typeface="Roboto" panose="02000000000000000000" pitchFamily="2" charset="0"/>
                <a:ea typeface="Roboto" panose="02000000000000000000" pitchFamily="2" charset="0"/>
                <a:cs typeface="Roboto" panose="02000000000000000000" pitchFamily="2" charset="0"/>
              </a:rPr>
              <a:t>Registration</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e a SC+ retorna se os dados do cliente estão ok e se o contrato foi aprovado ou recusado:</a:t>
            </a:r>
          </a:p>
          <a:p>
            <a:pPr algn="just"/>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r>
              <a:rPr lang="pt-BR" b="1" dirty="0">
                <a:solidFill>
                  <a:srgbClr val="6E4B87"/>
                </a:solidFill>
                <a:latin typeface="Roboto" panose="02000000000000000000" pitchFamily="2" charset="0"/>
                <a:ea typeface="Roboto" panose="02000000000000000000" pitchFamily="2" charset="0"/>
                <a:cs typeface="Roboto" panose="02000000000000000000" pitchFamily="2" charset="0"/>
              </a:rPr>
              <a:t>Aprovado</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SC + retorna um ok e informa o ID do seguro contratado.</a:t>
            </a:r>
          </a:p>
          <a:p>
            <a:pPr algn="just"/>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r>
              <a:rPr lang="pt-BR" b="1" dirty="0">
                <a:solidFill>
                  <a:srgbClr val="6E4B87"/>
                </a:solidFill>
                <a:latin typeface="Roboto" panose="02000000000000000000" pitchFamily="2" charset="0"/>
                <a:ea typeface="Roboto" panose="02000000000000000000" pitchFamily="2" charset="0"/>
                <a:cs typeface="Roboto" panose="02000000000000000000" pitchFamily="2" charset="0"/>
              </a:rPr>
              <a:t>Reprovado</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SC+ retorna o motivo do erro para possível correção. </a:t>
            </a:r>
          </a:p>
        </p:txBody>
      </p:sp>
      <p:pic>
        <p:nvPicPr>
          <p:cNvPr id="7" name="Imagem 6" descr="Linha do tempo&#10;&#10;Descrição gerada automaticamente">
            <a:extLst>
              <a:ext uri="{FF2B5EF4-FFF2-40B4-BE49-F238E27FC236}">
                <a16:creationId xmlns:a16="http://schemas.microsoft.com/office/drawing/2014/main" id="{BAFE2D43-D334-3CC9-368A-34A437AB6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207" y="1885026"/>
            <a:ext cx="5762625" cy="4391025"/>
          </a:xfrm>
          <a:prstGeom prst="rect">
            <a:avLst/>
          </a:prstGeom>
        </p:spPr>
      </p:pic>
    </p:spTree>
    <p:extLst>
      <p:ext uri="{BB962C8B-B14F-4D97-AF65-F5344CB8AC3E}">
        <p14:creationId xmlns:p14="http://schemas.microsoft.com/office/powerpoint/2010/main" val="378833673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Samsung </a:t>
            </a:r>
            <a:r>
              <a:rPr lang="pt-BR" sz="4000" dirty="0" err="1">
                <a:solidFill>
                  <a:srgbClr val="6E4B87"/>
                </a:solidFill>
                <a:latin typeface="Dosis ExtraBold" pitchFamily="2" charset="0"/>
              </a:rPr>
              <a:t>Care</a:t>
            </a:r>
            <a:r>
              <a:rPr lang="pt-BR" sz="4000" dirty="0">
                <a:solidFill>
                  <a:srgbClr val="6E4B87"/>
                </a:solidFill>
                <a:latin typeface="Dosis ExtraBold" pitchFamily="2" charset="0"/>
              </a:rPr>
              <a:t> + </a:t>
            </a:r>
            <a:br>
              <a:rPr lang="pt-BR" sz="4000" dirty="0">
                <a:solidFill>
                  <a:srgbClr val="6E4B87"/>
                </a:solidFill>
                <a:latin typeface="Dosis ExtraBold" pitchFamily="2" charset="0"/>
              </a:rPr>
            </a:br>
            <a:r>
              <a:rPr lang="pt-BR" sz="4000" dirty="0">
                <a:solidFill>
                  <a:srgbClr val="6E4B87"/>
                </a:solidFill>
                <a:latin typeface="Dosis ExtraBold" pitchFamily="2" charset="0"/>
              </a:rPr>
              <a:t>API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824714" y="4785343"/>
            <a:ext cx="10379313" cy="923330"/>
          </a:xfrm>
          <a:prstGeom prst="rect">
            <a:avLst/>
          </a:prstGeom>
          <a:noFill/>
        </p:spPr>
        <p:txBody>
          <a:bodyPr wrap="square" rtlCol="0">
            <a:spAutoFit/>
          </a:bodyPr>
          <a:lstStyle/>
          <a:p>
            <a:pPr algn="just"/>
            <a:r>
              <a:rPr lang="pt-BR" b="0" u="none" strike="noStrike" dirty="0">
                <a:solidFill>
                  <a:srgbClr val="6E4B87"/>
                </a:solidFill>
                <a:effectLst/>
                <a:latin typeface="Roboto" panose="02000000000000000000" pitchFamily="2" charset="0"/>
                <a:ea typeface="Roboto" panose="02000000000000000000" pitchFamily="2" charset="0"/>
                <a:cs typeface="Roboto" panose="02000000000000000000" pitchFamily="2" charset="0"/>
              </a:rPr>
              <a:t>O processo demonstrado e descrito nos slides anteriores, </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ocorre no POS e na </a:t>
            </a:r>
            <a:r>
              <a:rPr lang="pt-BR" b="0" u="none" strike="noStrike" dirty="0">
                <a:solidFill>
                  <a:srgbClr val="6E4B87"/>
                </a:solidFill>
                <a:effectLst/>
                <a:latin typeface="Roboto" panose="02000000000000000000" pitchFamily="2" charset="0"/>
                <a:ea typeface="Roboto" panose="02000000000000000000" pitchFamily="2" charset="0"/>
                <a:cs typeface="Roboto" panose="02000000000000000000" pitchFamily="2" charset="0"/>
              </a:rPr>
              <a:t>aplicação Microvix ERP, a diferença apenas se dará nas telas, porém o fluxo e as chamadas dos métodos serão exatamente iguais.</a:t>
            </a: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pic>
        <p:nvPicPr>
          <p:cNvPr id="2" name="Imagem 1">
            <a:extLst>
              <a:ext uri="{FF2B5EF4-FFF2-40B4-BE49-F238E27FC236}">
                <a16:creationId xmlns:a16="http://schemas.microsoft.com/office/drawing/2014/main" id="{742E3178-568D-3EE3-7399-2F11C79964E8}"/>
              </a:ext>
            </a:extLst>
          </p:cNvPr>
          <p:cNvPicPr>
            <a:picLocks noChangeAspect="1"/>
          </p:cNvPicPr>
          <p:nvPr/>
        </p:nvPicPr>
        <p:blipFill>
          <a:blip r:embed="rId3"/>
          <a:stretch>
            <a:fillRect/>
          </a:stretch>
        </p:blipFill>
        <p:spPr>
          <a:xfrm>
            <a:off x="824714" y="1774673"/>
            <a:ext cx="4335468" cy="2438830"/>
          </a:xfrm>
          <a:prstGeom prst="rect">
            <a:avLst/>
          </a:prstGeom>
          <a:ln>
            <a:solidFill>
              <a:srgbClr val="414141"/>
            </a:solidFill>
          </a:ln>
        </p:spPr>
      </p:pic>
      <p:pic>
        <p:nvPicPr>
          <p:cNvPr id="4" name="Picture 2">
            <a:extLst>
              <a:ext uri="{FF2B5EF4-FFF2-40B4-BE49-F238E27FC236}">
                <a16:creationId xmlns:a16="http://schemas.microsoft.com/office/drawing/2014/main" id="{D8077C9C-91C8-F750-E12C-1D36E69006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8050" y="1774673"/>
            <a:ext cx="4151329" cy="2438830"/>
          </a:xfrm>
          <a:prstGeom prst="rect">
            <a:avLst/>
          </a:prstGeom>
          <a:noFill/>
          <a:ln>
            <a:solidFill>
              <a:srgbClr val="41414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9541715"/>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Samsung </a:t>
            </a:r>
            <a:r>
              <a:rPr lang="pt-BR" sz="4000" dirty="0" err="1">
                <a:solidFill>
                  <a:srgbClr val="6E4B87"/>
                </a:solidFill>
                <a:latin typeface="Dosis ExtraBold" pitchFamily="2" charset="0"/>
              </a:rPr>
              <a:t>Care</a:t>
            </a:r>
            <a:r>
              <a:rPr lang="pt-BR" sz="4000" dirty="0">
                <a:solidFill>
                  <a:srgbClr val="6E4B87"/>
                </a:solidFill>
                <a:latin typeface="Dosis ExtraBold" pitchFamily="2" charset="0"/>
              </a:rPr>
              <a:t> + </a:t>
            </a:r>
            <a:br>
              <a:rPr lang="pt-BR" sz="4000" dirty="0">
                <a:solidFill>
                  <a:srgbClr val="6E4B87"/>
                </a:solidFill>
                <a:latin typeface="Dosis ExtraBold" pitchFamily="2" charset="0"/>
              </a:rPr>
            </a:br>
            <a:r>
              <a:rPr lang="pt-BR" sz="4000" dirty="0">
                <a:solidFill>
                  <a:srgbClr val="6E4B87"/>
                </a:solidFill>
                <a:latin typeface="Dosis ExtraBold" pitchFamily="2" charset="0"/>
              </a:rPr>
              <a:t>API – Cancelamento da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6095999" y="1742517"/>
            <a:ext cx="5795794" cy="5078313"/>
          </a:xfrm>
          <a:prstGeom prst="rect">
            <a:avLst/>
          </a:prstGeom>
          <a:noFill/>
        </p:spPr>
        <p:txBody>
          <a:bodyPr wrap="square" rtlCol="0">
            <a:spAutoFit/>
          </a:bodyPr>
          <a:lstStyle/>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Ao acessar a tela do ERP para Cancelar Aquisição de Serviços de Terceiros, o usuário irá pesquisar a venda do cliente que deseja cancelar o serviço e irá clicar no ícone  para cancelar o seguro. Neste momento enviaremos os dados necessários via a API para a Samsung </a:t>
            </a:r>
            <a:r>
              <a:rPr lang="pt-BR" dirty="0" err="1">
                <a:solidFill>
                  <a:srgbClr val="6E4B87"/>
                </a:solidFill>
                <a:latin typeface="Roboto" panose="02000000000000000000" pitchFamily="2" charset="0"/>
                <a:ea typeface="Roboto" panose="02000000000000000000" pitchFamily="2" charset="0"/>
                <a:cs typeface="Roboto" panose="02000000000000000000" pitchFamily="2" charset="0"/>
              </a:rPr>
              <a:t>Care</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 verificar se o seguro poderá ser cancelado e qual valor a ser devolvido ao cliente.</a:t>
            </a: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r>
              <a:rPr lang="pt-BR" b="1" dirty="0">
                <a:solidFill>
                  <a:srgbClr val="6E4B87"/>
                </a:solidFill>
                <a:latin typeface="Roboto" panose="02000000000000000000" pitchFamily="2" charset="0"/>
                <a:ea typeface="Roboto" panose="02000000000000000000" pitchFamily="2" charset="0"/>
                <a:cs typeface="Roboto" panose="02000000000000000000" pitchFamily="2" charset="0"/>
              </a:rPr>
              <a:t>Sucesso</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receberemos da SC + o retorno ok, informando em tela se haverá dinheiro de volta e qual valor. Caso o cliente aceite, chamamos a API SC + para informar, o cliente recebe o valor proposto de volta e o seguro é cancelado no Microvix. </a:t>
            </a:r>
          </a:p>
          <a:p>
            <a:pPr algn="just"/>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t>
            </a:r>
            <a:r>
              <a:rPr lang="pt-BR" b="1" dirty="0">
                <a:solidFill>
                  <a:srgbClr val="6E4B87"/>
                </a:solidFill>
                <a:latin typeface="Roboto" panose="02000000000000000000" pitchFamily="2" charset="0"/>
                <a:ea typeface="Roboto" panose="02000000000000000000" pitchFamily="2" charset="0"/>
                <a:cs typeface="Roboto" panose="02000000000000000000" pitchFamily="2" charset="0"/>
              </a:rPr>
              <a:t>Rejeição</a:t>
            </a:r>
            <a:r>
              <a:rPr lang="pt-BR" dirty="0">
                <a:solidFill>
                  <a:srgbClr val="6E4B87"/>
                </a:solidFill>
                <a:latin typeface="Roboto" panose="02000000000000000000" pitchFamily="2" charset="0"/>
                <a:ea typeface="Roboto" panose="02000000000000000000" pitchFamily="2" charset="0"/>
                <a:cs typeface="Roboto" panose="02000000000000000000" pitchFamily="2" charset="0"/>
              </a:rPr>
              <a:t>: a SC + retorna uma mensagem que não poderá ser feito o cancelamento e o motivo, para ser informado ao cliente.</a:t>
            </a:r>
          </a:p>
          <a:p>
            <a:pPr algn="just"/>
            <a:br>
              <a:rPr lang="pt-BR" dirty="0">
                <a:solidFill>
                  <a:srgbClr val="6E4B87"/>
                </a:solidFill>
                <a:latin typeface="Roboto" panose="02000000000000000000" pitchFamily="2" charset="0"/>
                <a:ea typeface="Roboto" panose="02000000000000000000" pitchFamily="2" charset="0"/>
                <a:cs typeface="Roboto" panose="02000000000000000000" pitchFamily="2" charset="0"/>
              </a:rPr>
            </a:b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pic>
        <p:nvPicPr>
          <p:cNvPr id="4" name="Imagem 3" descr="Linha do tempo&#10;&#10;Descrição gerada automaticamente">
            <a:extLst>
              <a:ext uri="{FF2B5EF4-FFF2-40B4-BE49-F238E27FC236}">
                <a16:creationId xmlns:a16="http://schemas.microsoft.com/office/drawing/2014/main" id="{F5EDE04E-CFCD-25B0-1B48-F79E6E914E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371" y="1748872"/>
            <a:ext cx="5541473" cy="3779569"/>
          </a:xfrm>
          <a:prstGeom prst="rect">
            <a:avLst/>
          </a:prstGeom>
        </p:spPr>
      </p:pic>
    </p:spTree>
    <p:extLst>
      <p:ext uri="{BB962C8B-B14F-4D97-AF65-F5344CB8AC3E}">
        <p14:creationId xmlns:p14="http://schemas.microsoft.com/office/powerpoint/2010/main" val="296366892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Samsung </a:t>
            </a:r>
            <a:r>
              <a:rPr lang="pt-BR" sz="4000" dirty="0" err="1">
                <a:solidFill>
                  <a:srgbClr val="6E4B87"/>
                </a:solidFill>
                <a:latin typeface="Dosis ExtraBold" pitchFamily="2" charset="0"/>
              </a:rPr>
              <a:t>Care</a:t>
            </a:r>
            <a:r>
              <a:rPr lang="pt-BR" sz="4000" dirty="0">
                <a:solidFill>
                  <a:srgbClr val="6E4B87"/>
                </a:solidFill>
                <a:latin typeface="Dosis ExtraBold" pitchFamily="2" charset="0"/>
              </a:rPr>
              <a:t> + </a:t>
            </a:r>
            <a:br>
              <a:rPr lang="pt-BR" sz="4000" dirty="0">
                <a:solidFill>
                  <a:srgbClr val="6E4B87"/>
                </a:solidFill>
                <a:latin typeface="Dosis ExtraBold" pitchFamily="2" charset="0"/>
              </a:rPr>
            </a:br>
            <a:r>
              <a:rPr lang="pt-BR" sz="4000" dirty="0">
                <a:solidFill>
                  <a:srgbClr val="6E4B87"/>
                </a:solidFill>
                <a:latin typeface="Dosis ExtraBold" pitchFamily="2" charset="0"/>
              </a:rPr>
              <a:t>API – Cancelamento da Venda de Serviços de Terceiros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5" name="Imagem 4" descr="Interface gráfica do usuário, Aplicativo&#10;&#10;Descrição gerada automaticamente">
            <a:extLst>
              <a:ext uri="{FF2B5EF4-FFF2-40B4-BE49-F238E27FC236}">
                <a16:creationId xmlns:a16="http://schemas.microsoft.com/office/drawing/2014/main" id="{8AC427B8-6DA5-6835-5A02-BE8964094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682" y="1901792"/>
            <a:ext cx="4658711" cy="1908777"/>
          </a:xfrm>
          <a:prstGeom prst="rect">
            <a:avLst/>
          </a:prstGeom>
          <a:ln>
            <a:solidFill>
              <a:schemeClr val="tx1"/>
            </a:solidFill>
          </a:ln>
        </p:spPr>
      </p:pic>
      <p:pic>
        <p:nvPicPr>
          <p:cNvPr id="7" name="Imagem 6" descr="Interface gráfica do usuário, Texto, Aplicativo, Teams&#10;&#10;Descrição gerada automaticamente">
            <a:extLst>
              <a:ext uri="{FF2B5EF4-FFF2-40B4-BE49-F238E27FC236}">
                <a16:creationId xmlns:a16="http://schemas.microsoft.com/office/drawing/2014/main" id="{0469B34E-26E2-CB47-79A7-1A5D298611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3435" y="3810872"/>
            <a:ext cx="5919952" cy="2310426"/>
          </a:xfrm>
          <a:prstGeom prst="rect">
            <a:avLst/>
          </a:prstGeom>
          <a:ln>
            <a:solidFill>
              <a:schemeClr val="tx1"/>
            </a:solidFill>
          </a:ln>
        </p:spPr>
      </p:pic>
    </p:spTree>
    <p:extLst>
      <p:ext uri="{BB962C8B-B14F-4D97-AF65-F5344CB8AC3E}">
        <p14:creationId xmlns:p14="http://schemas.microsoft.com/office/powerpoint/2010/main" val="267416034"/>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418777"/>
            <a:ext cx="12191999" cy="1415772"/>
          </a:xfrm>
          <a:prstGeom prst="rect">
            <a:avLst/>
          </a:prstGeom>
          <a:noFill/>
        </p:spPr>
        <p:txBody>
          <a:bodyPr wrap="square" rtlCol="0">
            <a:spAutoFit/>
          </a:bodyPr>
          <a:lstStyle/>
          <a:p>
            <a:pPr algn="ctr"/>
            <a:r>
              <a:rPr lang="pt-BR" sz="4300" dirty="0">
                <a:solidFill>
                  <a:srgbClr val="6E4B87"/>
                </a:solidFill>
                <a:latin typeface="Dosis ExtraBold" pitchFamily="2" charset="0"/>
              </a:rPr>
              <a:t>Samsung </a:t>
            </a:r>
            <a:r>
              <a:rPr lang="pt-BR" sz="4300" dirty="0" err="1">
                <a:solidFill>
                  <a:srgbClr val="6E4B87"/>
                </a:solidFill>
                <a:latin typeface="Dosis ExtraBold" pitchFamily="2" charset="0"/>
              </a:rPr>
              <a:t>Care</a:t>
            </a:r>
            <a:r>
              <a:rPr lang="pt-BR" sz="4300" dirty="0">
                <a:solidFill>
                  <a:srgbClr val="6E4B87"/>
                </a:solidFill>
                <a:latin typeface="Dosis ExtraBold" pitchFamily="2" charset="0"/>
              </a:rPr>
              <a:t> +</a:t>
            </a:r>
            <a:br>
              <a:rPr lang="pt-BR" sz="4300" dirty="0">
                <a:solidFill>
                  <a:srgbClr val="6E4B87"/>
                </a:solidFill>
                <a:latin typeface="Dosis ExtraBold" pitchFamily="2" charset="0"/>
              </a:rPr>
            </a:br>
            <a:r>
              <a:rPr lang="pt-BR" sz="4300" dirty="0">
                <a:solidFill>
                  <a:srgbClr val="6E4B87"/>
                </a:solidFill>
                <a:latin typeface="Dosis ExtraBold" pitchFamily="2" charset="0"/>
              </a:rPr>
              <a:t>Troca de Produtos (Bilhete Vinculado)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Retângulo 54">
            <a:extLst>
              <a:ext uri="{FF2B5EF4-FFF2-40B4-BE49-F238E27FC236}">
                <a16:creationId xmlns:a16="http://schemas.microsoft.com/office/drawing/2014/main" id="{A56E6189-2435-F279-9482-78CE2F191AB2}"/>
              </a:ext>
            </a:extLst>
          </p:cNvPr>
          <p:cNvSpPr/>
          <p:nvPr/>
        </p:nvSpPr>
        <p:spPr>
          <a:xfrm>
            <a:off x="7343732" y="1823096"/>
            <a:ext cx="4548061" cy="1421928"/>
          </a:xfrm>
          <a:prstGeom prst="rect">
            <a:avLst/>
          </a:prstGeom>
        </p:spPr>
        <p:txBody>
          <a:bodyPr wrap="square">
            <a:spAutoFit/>
          </a:bodyPr>
          <a:lstStyle/>
          <a:p>
            <a:pPr lvl="0">
              <a:lnSpc>
                <a:spcPct val="90000"/>
              </a:lnSpc>
            </a:pPr>
            <a:r>
              <a:rPr lang="pt-BR" sz="1600" dirty="0">
                <a:solidFill>
                  <a:srgbClr val="6E4B87"/>
                </a:solidFill>
                <a:latin typeface="Roboto"/>
                <a:ea typeface="Roboto"/>
                <a:cs typeface="Roboto"/>
                <a:sym typeface="Roboto"/>
              </a:rPr>
              <a:t>Se o item, com controle serial, devolvido na rotina do Troca Fácil, tenha um Bilhete de Seguro vinculado à venda, o Microvix trará mensagem avisando o usuário, que poderá clicar em ‘</a:t>
            </a:r>
            <a:r>
              <a:rPr lang="pt-BR" sz="1600" b="1" dirty="0">
                <a:solidFill>
                  <a:srgbClr val="6E4B87"/>
                </a:solidFill>
                <a:latin typeface="Roboto"/>
                <a:ea typeface="Roboto"/>
                <a:cs typeface="Roboto"/>
                <a:sym typeface="Roboto"/>
              </a:rPr>
              <a:t>Definir Ação</a:t>
            </a:r>
            <a:r>
              <a:rPr lang="pt-BR" sz="1600" dirty="0">
                <a:solidFill>
                  <a:srgbClr val="6E4B87"/>
                </a:solidFill>
                <a:latin typeface="Roboto"/>
                <a:ea typeface="Roboto"/>
                <a:cs typeface="Roboto"/>
                <a:sym typeface="Roboto"/>
              </a:rPr>
              <a:t>’ para efetuar o cancelamento.</a:t>
            </a:r>
          </a:p>
        </p:txBody>
      </p:sp>
      <p:pic>
        <p:nvPicPr>
          <p:cNvPr id="9" name="Imagem 8">
            <a:extLst>
              <a:ext uri="{FF2B5EF4-FFF2-40B4-BE49-F238E27FC236}">
                <a16:creationId xmlns:a16="http://schemas.microsoft.com/office/drawing/2014/main" id="{033BFA43-FEC2-9A7C-8CFA-A36EA81FAEBC}"/>
              </a:ext>
            </a:extLst>
          </p:cNvPr>
          <p:cNvPicPr>
            <a:picLocks noChangeAspect="1"/>
          </p:cNvPicPr>
          <p:nvPr/>
        </p:nvPicPr>
        <p:blipFill>
          <a:blip r:embed="rId3"/>
          <a:stretch>
            <a:fillRect/>
          </a:stretch>
        </p:blipFill>
        <p:spPr>
          <a:xfrm>
            <a:off x="873104" y="1823096"/>
            <a:ext cx="5992663" cy="3679168"/>
          </a:xfrm>
          <a:prstGeom prst="rect">
            <a:avLst/>
          </a:prstGeom>
          <a:ln>
            <a:solidFill>
              <a:schemeClr val="tx1"/>
            </a:solidFill>
          </a:ln>
        </p:spPr>
      </p:pic>
      <p:pic>
        <p:nvPicPr>
          <p:cNvPr id="15" name="Imagem 14">
            <a:extLst>
              <a:ext uri="{FF2B5EF4-FFF2-40B4-BE49-F238E27FC236}">
                <a16:creationId xmlns:a16="http://schemas.microsoft.com/office/drawing/2014/main" id="{D1CD5C8E-3262-80D0-ECAC-D7628DB7D3C7}"/>
              </a:ext>
            </a:extLst>
          </p:cNvPr>
          <p:cNvPicPr>
            <a:picLocks noChangeAspect="1"/>
          </p:cNvPicPr>
          <p:nvPr/>
        </p:nvPicPr>
        <p:blipFill>
          <a:blip r:embed="rId4"/>
          <a:stretch>
            <a:fillRect/>
          </a:stretch>
        </p:blipFill>
        <p:spPr>
          <a:xfrm>
            <a:off x="7469309" y="3607378"/>
            <a:ext cx="3588384" cy="1894886"/>
          </a:xfrm>
          <a:prstGeom prst="rect">
            <a:avLst/>
          </a:prstGeom>
          <a:ln>
            <a:solidFill>
              <a:schemeClr val="tx1"/>
            </a:solidFill>
          </a:ln>
        </p:spPr>
      </p:pic>
    </p:spTree>
    <p:extLst>
      <p:ext uri="{BB962C8B-B14F-4D97-AF65-F5344CB8AC3E}">
        <p14:creationId xmlns:p14="http://schemas.microsoft.com/office/powerpoint/2010/main" val="731545060"/>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1" y="375303"/>
            <a:ext cx="12191999" cy="1415772"/>
          </a:xfrm>
          <a:prstGeom prst="rect">
            <a:avLst/>
          </a:prstGeom>
          <a:noFill/>
        </p:spPr>
        <p:txBody>
          <a:bodyPr wrap="square" rtlCol="0">
            <a:spAutoFit/>
          </a:bodyPr>
          <a:lstStyle/>
          <a:p>
            <a:pPr algn="ctr"/>
            <a:r>
              <a:rPr lang="pt-BR" sz="4300" dirty="0">
                <a:solidFill>
                  <a:srgbClr val="6E4B87"/>
                </a:solidFill>
                <a:latin typeface="Dosis ExtraBold" pitchFamily="2" charset="0"/>
              </a:rPr>
              <a:t>Samsung </a:t>
            </a:r>
            <a:r>
              <a:rPr lang="pt-BR" sz="4300" dirty="0" err="1">
                <a:solidFill>
                  <a:srgbClr val="6E4B87"/>
                </a:solidFill>
                <a:latin typeface="Dosis ExtraBold" pitchFamily="2" charset="0"/>
              </a:rPr>
              <a:t>Care</a:t>
            </a:r>
            <a:r>
              <a:rPr lang="pt-BR" sz="4300" dirty="0">
                <a:solidFill>
                  <a:srgbClr val="6E4B87"/>
                </a:solidFill>
                <a:latin typeface="Dosis ExtraBold" pitchFamily="2" charset="0"/>
              </a:rPr>
              <a:t> +</a:t>
            </a:r>
          </a:p>
          <a:p>
            <a:pPr algn="ctr"/>
            <a:r>
              <a:rPr lang="pt-BR" sz="4300" dirty="0">
                <a:solidFill>
                  <a:srgbClr val="6E4B87"/>
                </a:solidFill>
                <a:latin typeface="Dosis ExtraBold" pitchFamily="2" charset="0"/>
              </a:rPr>
              <a:t>Troca de Produtos (Bilhete Vinculado)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Retângulo 54">
            <a:extLst>
              <a:ext uri="{FF2B5EF4-FFF2-40B4-BE49-F238E27FC236}">
                <a16:creationId xmlns:a16="http://schemas.microsoft.com/office/drawing/2014/main" id="{D5135D03-3284-9A89-4CEB-892C7648B80A}"/>
              </a:ext>
            </a:extLst>
          </p:cNvPr>
          <p:cNvSpPr/>
          <p:nvPr/>
        </p:nvSpPr>
        <p:spPr>
          <a:xfrm>
            <a:off x="6248400" y="2632286"/>
            <a:ext cx="4108853" cy="2336024"/>
          </a:xfrm>
          <a:prstGeom prst="rect">
            <a:avLst/>
          </a:prstGeom>
        </p:spPr>
        <p:txBody>
          <a:bodyPr wrap="square">
            <a:spAutoFit/>
          </a:bodyPr>
          <a:lstStyle/>
          <a:p>
            <a:pPr lvl="0" algn="just">
              <a:lnSpc>
                <a:spcPct val="90000"/>
              </a:lnSpc>
            </a:pPr>
            <a:r>
              <a:rPr lang="pt-BR" b="1" dirty="0">
                <a:solidFill>
                  <a:srgbClr val="FFC000"/>
                </a:solidFill>
                <a:latin typeface="Roboto"/>
                <a:ea typeface="Roboto"/>
                <a:cs typeface="Roboto"/>
                <a:sym typeface="Roboto"/>
              </a:rPr>
              <a:t>Atenção! </a:t>
            </a:r>
          </a:p>
          <a:p>
            <a:pPr lvl="0" algn="just">
              <a:lnSpc>
                <a:spcPct val="90000"/>
              </a:lnSpc>
            </a:pPr>
            <a:br>
              <a:rPr lang="pt-BR" sz="1600" dirty="0">
                <a:solidFill>
                  <a:srgbClr val="6E4B87"/>
                </a:solidFill>
                <a:latin typeface="Roboto"/>
                <a:ea typeface="Roboto"/>
                <a:cs typeface="Roboto"/>
                <a:sym typeface="Roboto"/>
              </a:rPr>
            </a:br>
            <a:r>
              <a:rPr lang="pt-BR" sz="1600" dirty="0">
                <a:solidFill>
                  <a:srgbClr val="6E4B87"/>
                </a:solidFill>
                <a:latin typeface="Roboto"/>
                <a:ea typeface="Roboto"/>
                <a:cs typeface="Roboto"/>
                <a:sym typeface="Roboto"/>
              </a:rPr>
              <a:t>No Cancelamento é realizada a comunicação via API. Se ocorrer algum erro durante a operação, o usuário é avisado para reprocessar o cancelamento. Caso opte por realizar o cancelamento em um segundo momento, deverá clicar no botão Sim para a mensagem ‘Confirmação de Não Cancelamento’ em tela.</a:t>
            </a:r>
          </a:p>
        </p:txBody>
      </p:sp>
      <p:pic>
        <p:nvPicPr>
          <p:cNvPr id="6" name="Imagem 5">
            <a:extLst>
              <a:ext uri="{FF2B5EF4-FFF2-40B4-BE49-F238E27FC236}">
                <a16:creationId xmlns:a16="http://schemas.microsoft.com/office/drawing/2014/main" id="{5C018295-3173-E727-34B7-E483FD6C6787}"/>
              </a:ext>
            </a:extLst>
          </p:cNvPr>
          <p:cNvPicPr>
            <a:picLocks noChangeAspect="1"/>
          </p:cNvPicPr>
          <p:nvPr/>
        </p:nvPicPr>
        <p:blipFill>
          <a:blip r:embed="rId3"/>
          <a:stretch>
            <a:fillRect/>
          </a:stretch>
        </p:blipFill>
        <p:spPr>
          <a:xfrm>
            <a:off x="1986435" y="1828555"/>
            <a:ext cx="3400900" cy="1752845"/>
          </a:xfrm>
          <a:prstGeom prst="rect">
            <a:avLst/>
          </a:prstGeom>
          <a:ln>
            <a:solidFill>
              <a:schemeClr val="tx1"/>
            </a:solidFill>
          </a:ln>
        </p:spPr>
      </p:pic>
      <p:sp>
        <p:nvSpPr>
          <p:cNvPr id="7" name="AutoShape 4">
            <a:extLst>
              <a:ext uri="{FF2B5EF4-FFF2-40B4-BE49-F238E27FC236}">
                <a16:creationId xmlns:a16="http://schemas.microsoft.com/office/drawing/2014/main" id="{4B7E7F96-5538-A620-C9E1-764CFA74EC2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BR"/>
          </a:p>
        </p:txBody>
      </p:sp>
      <p:pic>
        <p:nvPicPr>
          <p:cNvPr id="11" name="Imagem 10">
            <a:extLst>
              <a:ext uri="{FF2B5EF4-FFF2-40B4-BE49-F238E27FC236}">
                <a16:creationId xmlns:a16="http://schemas.microsoft.com/office/drawing/2014/main" id="{71165E01-440D-2F6C-DB01-C99C19C335BB}"/>
              </a:ext>
            </a:extLst>
          </p:cNvPr>
          <p:cNvPicPr>
            <a:picLocks noChangeAspect="1"/>
          </p:cNvPicPr>
          <p:nvPr/>
        </p:nvPicPr>
        <p:blipFill>
          <a:blip r:embed="rId4"/>
          <a:stretch>
            <a:fillRect/>
          </a:stretch>
        </p:blipFill>
        <p:spPr>
          <a:xfrm>
            <a:off x="2015014" y="3800298"/>
            <a:ext cx="3372321" cy="2305372"/>
          </a:xfrm>
          <a:prstGeom prst="rect">
            <a:avLst/>
          </a:prstGeom>
          <a:ln>
            <a:solidFill>
              <a:schemeClr val="tx1"/>
            </a:solidFill>
          </a:ln>
        </p:spPr>
      </p:pic>
    </p:spTree>
    <p:extLst>
      <p:ext uri="{BB962C8B-B14F-4D97-AF65-F5344CB8AC3E}">
        <p14:creationId xmlns:p14="http://schemas.microsoft.com/office/powerpoint/2010/main" val="2012213096"/>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1323439"/>
          </a:xfrm>
          <a:prstGeom prst="rect">
            <a:avLst/>
          </a:prstGeom>
          <a:noFill/>
        </p:spPr>
        <p:txBody>
          <a:bodyPr wrap="square" rtlCol="0">
            <a:spAutoFit/>
          </a:bodyPr>
          <a:lstStyle/>
          <a:p>
            <a:pPr algn="ctr"/>
            <a:r>
              <a:rPr lang="pt-BR" sz="4000" dirty="0">
                <a:solidFill>
                  <a:srgbClr val="6E4B87"/>
                </a:solidFill>
                <a:latin typeface="Dosis ExtraBold" pitchFamily="2" charset="0"/>
              </a:rPr>
              <a:t>Samsung Care + </a:t>
            </a:r>
            <a:br>
              <a:rPr lang="pt-BR" sz="4000" dirty="0">
                <a:solidFill>
                  <a:srgbClr val="6E4B87"/>
                </a:solidFill>
                <a:latin typeface="Dosis ExtraBold" pitchFamily="2" charset="0"/>
              </a:rPr>
            </a:br>
            <a:r>
              <a:rPr lang="pt-BR" sz="4000" dirty="0">
                <a:solidFill>
                  <a:srgbClr val="6E4B87"/>
                </a:solidFill>
                <a:latin typeface="Dosis ExtraBold" pitchFamily="2" charset="0"/>
              </a:rPr>
              <a:t>Lista de Erros</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CaixaDeTexto 1">
            <a:extLst>
              <a:ext uri="{FF2B5EF4-FFF2-40B4-BE49-F238E27FC236}">
                <a16:creationId xmlns:a16="http://schemas.microsoft.com/office/drawing/2014/main" id="{6358FEE3-E24F-E52E-CF64-2D260503DE19}"/>
              </a:ext>
            </a:extLst>
          </p:cNvPr>
          <p:cNvSpPr txBox="1"/>
          <p:nvPr/>
        </p:nvSpPr>
        <p:spPr>
          <a:xfrm>
            <a:off x="2487913" y="6410611"/>
            <a:ext cx="7707892" cy="338554"/>
          </a:xfrm>
          <a:prstGeom prst="rect">
            <a:avLst/>
          </a:prstGeom>
          <a:noFill/>
        </p:spPr>
        <p:txBody>
          <a:bodyPr wrap="square" rtlCol="0">
            <a:spAutoFit/>
          </a:bodyPr>
          <a:lstStyle/>
          <a:p>
            <a:pPr algn="ctr"/>
            <a:r>
              <a:rPr lang="pt-BR" sz="1600" i="1" dirty="0"/>
              <a:t>Extraído da Ficha Técnica</a:t>
            </a:r>
          </a:p>
        </p:txBody>
      </p:sp>
      <p:pic>
        <p:nvPicPr>
          <p:cNvPr id="4" name="Imagem 3">
            <a:extLst>
              <a:ext uri="{FF2B5EF4-FFF2-40B4-BE49-F238E27FC236}">
                <a16:creationId xmlns:a16="http://schemas.microsoft.com/office/drawing/2014/main" id="{E614255E-586A-2673-5017-1735826D02B0}"/>
              </a:ext>
            </a:extLst>
          </p:cNvPr>
          <p:cNvPicPr>
            <a:picLocks noChangeAspect="1"/>
          </p:cNvPicPr>
          <p:nvPr/>
        </p:nvPicPr>
        <p:blipFill>
          <a:blip r:embed="rId3"/>
          <a:stretch>
            <a:fillRect/>
          </a:stretch>
        </p:blipFill>
        <p:spPr>
          <a:xfrm>
            <a:off x="1886387" y="1940375"/>
            <a:ext cx="8419225" cy="3689459"/>
          </a:xfrm>
          <a:prstGeom prst="rect">
            <a:avLst/>
          </a:prstGeom>
        </p:spPr>
      </p:pic>
    </p:spTree>
    <p:extLst>
      <p:ext uri="{BB962C8B-B14F-4D97-AF65-F5344CB8AC3E}">
        <p14:creationId xmlns:p14="http://schemas.microsoft.com/office/powerpoint/2010/main" val="26779108"/>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280A3C"/>
        </a:solidFill>
        <a:effectLst/>
      </p:bgPr>
    </p:bg>
    <p:spTree>
      <p:nvGrpSpPr>
        <p:cNvPr id="1" name=""/>
        <p:cNvGrpSpPr/>
        <p:nvPr/>
      </p:nvGrpSpPr>
      <p:grpSpPr>
        <a:xfrm>
          <a:off x="0" y="0"/>
          <a:ext cx="0" cy="0"/>
          <a:chOff x="0" y="0"/>
          <a:chExt cx="0" cy="0"/>
        </a:xfrm>
      </p:grpSpPr>
      <p:pic>
        <p:nvPicPr>
          <p:cNvPr id="4" name="Picture 3" descr="Shape, rectangle&#10;&#10;Description automatically generated">
            <a:extLst>
              <a:ext uri="{FF2B5EF4-FFF2-40B4-BE49-F238E27FC236}">
                <a16:creationId xmlns:a16="http://schemas.microsoft.com/office/drawing/2014/main" id="{425186CB-2573-46BD-9EF8-2A34CFC90D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0852150" cy="6858000"/>
          </a:xfrm>
          <a:prstGeom prst="rect">
            <a:avLst/>
          </a:prstGeom>
        </p:spPr>
      </p:pic>
      <p:pic>
        <p:nvPicPr>
          <p:cNvPr id="8" name="Picture 7" descr="A picture containing shape&#10;&#10;Description automatically generated">
            <a:extLst>
              <a:ext uri="{FF2B5EF4-FFF2-40B4-BE49-F238E27FC236}">
                <a16:creationId xmlns:a16="http://schemas.microsoft.com/office/drawing/2014/main" id="{504BD5B7-ED48-4C5B-A6A3-9B0082F94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0" y="0"/>
            <a:ext cx="1733550" cy="6858000"/>
          </a:xfrm>
          <a:prstGeom prst="rect">
            <a:avLst/>
          </a:prstGeom>
        </p:spPr>
      </p:pic>
      <p:pic>
        <p:nvPicPr>
          <p:cNvPr id="6" name="Picture 5" descr="Shape, arrow, circle&#10;&#10;Description automatically generated">
            <a:extLst>
              <a:ext uri="{FF2B5EF4-FFF2-40B4-BE49-F238E27FC236}">
                <a16:creationId xmlns:a16="http://schemas.microsoft.com/office/drawing/2014/main" id="{BFCDE1FD-F400-4855-A0CF-45B9F2B053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3122900"/>
            <a:ext cx="2857500" cy="3735100"/>
          </a:xfrm>
          <a:prstGeom prst="rect">
            <a:avLst/>
          </a:prstGeom>
        </p:spPr>
      </p:pic>
      <p:pic>
        <p:nvPicPr>
          <p:cNvPr id="14" name="Picture 13">
            <a:extLst>
              <a:ext uri="{FF2B5EF4-FFF2-40B4-BE49-F238E27FC236}">
                <a16:creationId xmlns:a16="http://schemas.microsoft.com/office/drawing/2014/main" id="{57D26A30-7625-4F9B-BEE1-E8242FDB34E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1101324" y="6120490"/>
            <a:ext cx="790469" cy="475293"/>
          </a:xfrm>
          <a:prstGeom prst="rect">
            <a:avLst/>
          </a:prstGeom>
        </p:spPr>
      </p:pic>
      <p:sp>
        <p:nvSpPr>
          <p:cNvPr id="10" name="Retângulo 27">
            <a:extLst>
              <a:ext uri="{FF2B5EF4-FFF2-40B4-BE49-F238E27FC236}">
                <a16:creationId xmlns:a16="http://schemas.microsoft.com/office/drawing/2014/main" id="{AC27E304-5F3F-467D-B284-F29411878909}"/>
              </a:ext>
            </a:extLst>
          </p:cNvPr>
          <p:cNvSpPr/>
          <p:nvPr/>
        </p:nvSpPr>
        <p:spPr>
          <a:xfrm>
            <a:off x="3668493" y="1867962"/>
            <a:ext cx="5152778" cy="1415772"/>
          </a:xfrm>
          <a:prstGeom prst="rect">
            <a:avLst/>
          </a:prstGeom>
        </p:spPr>
        <p:txBody>
          <a:bodyPr wrap="square">
            <a:spAutoFit/>
          </a:bodyPr>
          <a:lstStyle/>
          <a:p>
            <a:r>
              <a:rPr lang="pt-BR" sz="4300" dirty="0">
                <a:solidFill>
                  <a:srgbClr val="FFB200"/>
                </a:solidFill>
                <a:latin typeface="Dosis ExtraBold" pitchFamily="2" charset="0"/>
              </a:rPr>
              <a:t>OUTRAS ROTINAS E INTEGRAÇÕES</a:t>
            </a:r>
          </a:p>
        </p:txBody>
      </p:sp>
    </p:spTree>
    <p:extLst>
      <p:ext uri="{BB962C8B-B14F-4D97-AF65-F5344CB8AC3E}">
        <p14:creationId xmlns:p14="http://schemas.microsoft.com/office/powerpoint/2010/main" val="3539907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4707296-C3A9-4A20-84A9-227B35E17394}"/>
              </a:ext>
            </a:extLst>
          </p:cNvPr>
          <p:cNvGrpSpPr/>
          <p:nvPr/>
        </p:nvGrpSpPr>
        <p:grpSpPr>
          <a:xfrm>
            <a:off x="8774725" y="857"/>
            <a:ext cx="3417275" cy="6857143"/>
            <a:chOff x="8774725" y="857"/>
            <a:chExt cx="3417275" cy="6857143"/>
          </a:xfrm>
        </p:grpSpPr>
        <p:pic>
          <p:nvPicPr>
            <p:cNvPr id="7" name="Picture 6" descr="Shape&#10;&#10;Description automatically generated">
              <a:extLst>
                <a:ext uri="{FF2B5EF4-FFF2-40B4-BE49-F238E27FC236}">
                  <a16:creationId xmlns:a16="http://schemas.microsoft.com/office/drawing/2014/main" id="{44F98F30-A7ED-430F-AA1A-C890750E89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2317" y="857"/>
              <a:ext cx="2539683" cy="6857143"/>
            </a:xfrm>
            <a:prstGeom prst="rect">
              <a:avLst/>
            </a:prstGeom>
          </p:spPr>
        </p:pic>
        <p:pic>
          <p:nvPicPr>
            <p:cNvPr id="9" name="Picture 8" descr="Shape&#10;&#10;Description automatically generated">
              <a:extLst>
                <a:ext uri="{FF2B5EF4-FFF2-40B4-BE49-F238E27FC236}">
                  <a16:creationId xmlns:a16="http://schemas.microsoft.com/office/drawing/2014/main" id="{2E0FD243-20B8-4B1C-9650-12E2B3845A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2662" y="515143"/>
              <a:ext cx="2857143" cy="6342857"/>
            </a:xfrm>
            <a:prstGeom prst="rect">
              <a:avLst/>
            </a:prstGeom>
          </p:spPr>
        </p:pic>
        <p:pic>
          <p:nvPicPr>
            <p:cNvPr id="5" name="Picture 4">
              <a:extLst>
                <a:ext uri="{FF2B5EF4-FFF2-40B4-BE49-F238E27FC236}">
                  <a16:creationId xmlns:a16="http://schemas.microsoft.com/office/drawing/2014/main" id="{D767EF11-C5E5-40A4-A228-9357F78E6B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74725" y="1855758"/>
              <a:ext cx="215873" cy="2577778"/>
            </a:xfrm>
            <a:prstGeom prst="rect">
              <a:avLst/>
            </a:prstGeom>
          </p:spPr>
        </p:pic>
      </p:grpSp>
      <p:pic>
        <p:nvPicPr>
          <p:cNvPr id="12" name="Picture 11" descr="A picture containing person, cellphone, phone, holding&#10;&#10;Description automatically generated">
            <a:extLst>
              <a:ext uri="{FF2B5EF4-FFF2-40B4-BE49-F238E27FC236}">
                <a16:creationId xmlns:a16="http://schemas.microsoft.com/office/drawing/2014/main" id="{8FF6CACE-73B2-4784-866F-8594F8D3A5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36630" y="823499"/>
            <a:ext cx="3549206" cy="6031746"/>
          </a:xfrm>
          <a:prstGeom prst="rect">
            <a:avLst/>
          </a:prstGeom>
        </p:spPr>
      </p:pic>
      <p:sp>
        <p:nvSpPr>
          <p:cNvPr id="13" name="Rectangle: Rounded Corners 12">
            <a:extLst>
              <a:ext uri="{FF2B5EF4-FFF2-40B4-BE49-F238E27FC236}">
                <a16:creationId xmlns:a16="http://schemas.microsoft.com/office/drawing/2014/main" id="{5D36FA83-BF9F-4103-BB12-AA084671B4E8}"/>
              </a:ext>
            </a:extLst>
          </p:cNvPr>
          <p:cNvSpPr/>
          <p:nvPr/>
        </p:nvSpPr>
        <p:spPr>
          <a:xfrm>
            <a:off x="-643197" y="261179"/>
            <a:ext cx="8727632" cy="1811396"/>
          </a:xfrm>
          <a:prstGeom prst="roundRect">
            <a:avLst/>
          </a:prstGeom>
          <a:noFill/>
          <a:ln w="38100">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81182AED-EC38-4B84-83D9-5AE0317ECC3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84" y="215535"/>
            <a:ext cx="2279365" cy="209524"/>
          </a:xfrm>
          <a:prstGeom prst="rect">
            <a:avLst/>
          </a:prstGeom>
        </p:spPr>
      </p:pic>
      <p:sp>
        <p:nvSpPr>
          <p:cNvPr id="42" name="CaixaDeTexto 41">
            <a:extLst>
              <a:ext uri="{FF2B5EF4-FFF2-40B4-BE49-F238E27FC236}">
                <a16:creationId xmlns:a16="http://schemas.microsoft.com/office/drawing/2014/main" id="{11E13999-8ADE-48B3-AF1E-393119C4268B}"/>
              </a:ext>
            </a:extLst>
          </p:cNvPr>
          <p:cNvSpPr txBox="1"/>
          <p:nvPr/>
        </p:nvSpPr>
        <p:spPr>
          <a:xfrm>
            <a:off x="1047676" y="771406"/>
            <a:ext cx="4470009" cy="754053"/>
          </a:xfrm>
          <a:prstGeom prst="rect">
            <a:avLst/>
          </a:prstGeom>
          <a:noFill/>
        </p:spPr>
        <p:txBody>
          <a:bodyPr wrap="square" rtlCol="0">
            <a:spAutoFit/>
          </a:bodyPr>
          <a:lstStyle/>
          <a:p>
            <a:r>
              <a:rPr lang="pt-BR" sz="4300" dirty="0">
                <a:solidFill>
                  <a:srgbClr val="411E5A"/>
                </a:solidFill>
                <a:latin typeface="Dosis ExtraBold" pitchFamily="2" charset="0"/>
              </a:rPr>
              <a:t>OUTRAS ROTINAS</a:t>
            </a:r>
          </a:p>
        </p:txBody>
      </p:sp>
      <p:sp>
        <p:nvSpPr>
          <p:cNvPr id="48" name="Retângulo 47">
            <a:extLst>
              <a:ext uri="{FF2B5EF4-FFF2-40B4-BE49-F238E27FC236}">
                <a16:creationId xmlns:a16="http://schemas.microsoft.com/office/drawing/2014/main" id="{C0CB6444-195F-4248-84D2-DBC7897E2FE9}"/>
              </a:ext>
            </a:extLst>
          </p:cNvPr>
          <p:cNvSpPr/>
          <p:nvPr/>
        </p:nvSpPr>
        <p:spPr>
          <a:xfrm>
            <a:off x="1159573" y="3769093"/>
            <a:ext cx="3342194" cy="830997"/>
          </a:xfrm>
          <a:prstGeom prst="rect">
            <a:avLst/>
          </a:prstGeom>
        </p:spPr>
        <p:txBody>
          <a:bodyPr wrap="square">
            <a:spAutoFit/>
          </a:bodyPr>
          <a:lstStyle/>
          <a:p>
            <a:r>
              <a:rPr lang="pt-BR" sz="1600" dirty="0">
                <a:solidFill>
                  <a:srgbClr val="414141"/>
                </a:solidFill>
                <a:latin typeface="Roboto"/>
                <a:ea typeface="Roboto"/>
              </a:rPr>
              <a:t>Ações Promocionais e Tabela de Preços são Cadastradas pela Franqueadora</a:t>
            </a:r>
          </a:p>
        </p:txBody>
      </p:sp>
      <p:sp>
        <p:nvSpPr>
          <p:cNvPr id="50" name="Retângulo 49">
            <a:extLst>
              <a:ext uri="{FF2B5EF4-FFF2-40B4-BE49-F238E27FC236}">
                <a16:creationId xmlns:a16="http://schemas.microsoft.com/office/drawing/2014/main" id="{455222BF-9B7C-4B6C-B5A8-7E7054EA6E61}"/>
              </a:ext>
            </a:extLst>
          </p:cNvPr>
          <p:cNvSpPr/>
          <p:nvPr/>
        </p:nvSpPr>
        <p:spPr>
          <a:xfrm>
            <a:off x="1202652" y="4840824"/>
            <a:ext cx="2914650" cy="830997"/>
          </a:xfrm>
          <a:prstGeom prst="rect">
            <a:avLst/>
          </a:prstGeom>
        </p:spPr>
        <p:txBody>
          <a:bodyPr wrap="square">
            <a:spAutoFit/>
          </a:bodyPr>
          <a:lstStyle/>
          <a:p>
            <a:r>
              <a:rPr lang="pt-BR" sz="1600" dirty="0">
                <a:solidFill>
                  <a:srgbClr val="414141"/>
                </a:solidFill>
                <a:latin typeface="Roboto"/>
                <a:ea typeface="Roboto"/>
              </a:rPr>
              <a:t>Entrada de Nota via XML, o relacionamento ocorre entre o Código de Barras e EAN</a:t>
            </a:r>
            <a:endParaRPr lang="pt-BR" sz="1600" b="1" dirty="0"/>
          </a:p>
        </p:txBody>
      </p:sp>
      <p:sp>
        <p:nvSpPr>
          <p:cNvPr id="51" name="Retângulo 50">
            <a:extLst>
              <a:ext uri="{FF2B5EF4-FFF2-40B4-BE49-F238E27FC236}">
                <a16:creationId xmlns:a16="http://schemas.microsoft.com/office/drawing/2014/main" id="{07B4E548-7F57-453C-9122-64D8740F1E96}"/>
              </a:ext>
            </a:extLst>
          </p:cNvPr>
          <p:cNvSpPr/>
          <p:nvPr/>
        </p:nvSpPr>
        <p:spPr>
          <a:xfrm>
            <a:off x="1188346" y="2408809"/>
            <a:ext cx="2643593" cy="1077218"/>
          </a:xfrm>
          <a:prstGeom prst="rect">
            <a:avLst/>
          </a:prstGeom>
        </p:spPr>
        <p:txBody>
          <a:bodyPr wrap="square">
            <a:spAutoFit/>
          </a:bodyPr>
          <a:lstStyle/>
          <a:p>
            <a:pPr algn="just"/>
            <a:r>
              <a:rPr lang="pt-BR" sz="1600" dirty="0">
                <a:solidFill>
                  <a:srgbClr val="414141"/>
                </a:solidFill>
                <a:latin typeface="Roboto"/>
                <a:ea typeface="Roboto"/>
              </a:rPr>
              <a:t>Produtos integrados com custo a $0,01, e atualizados mediante a nota</a:t>
            </a:r>
          </a:p>
        </p:txBody>
      </p:sp>
      <p:sp>
        <p:nvSpPr>
          <p:cNvPr id="52" name="Retângulo 51">
            <a:extLst>
              <a:ext uri="{FF2B5EF4-FFF2-40B4-BE49-F238E27FC236}">
                <a16:creationId xmlns:a16="http://schemas.microsoft.com/office/drawing/2014/main" id="{56CABB57-3877-4FE2-B19C-AA5D84945FAD}"/>
              </a:ext>
            </a:extLst>
          </p:cNvPr>
          <p:cNvSpPr/>
          <p:nvPr/>
        </p:nvSpPr>
        <p:spPr>
          <a:xfrm>
            <a:off x="5678936" y="2430612"/>
            <a:ext cx="3095789" cy="830997"/>
          </a:xfrm>
          <a:prstGeom prst="rect">
            <a:avLst/>
          </a:prstGeom>
        </p:spPr>
        <p:txBody>
          <a:bodyPr wrap="square">
            <a:spAutoFit/>
          </a:bodyPr>
          <a:lstStyle/>
          <a:p>
            <a:r>
              <a:rPr lang="pt-BR" sz="1600" dirty="0">
                <a:solidFill>
                  <a:srgbClr val="414141"/>
                </a:solidFill>
                <a:latin typeface="Roboto"/>
                <a:ea typeface="Roboto"/>
              </a:rPr>
              <a:t>Plano de Pagamentos Padrão estão cadastrados no portal modelo</a:t>
            </a:r>
          </a:p>
        </p:txBody>
      </p:sp>
      <p:sp>
        <p:nvSpPr>
          <p:cNvPr id="30" name="Retângulo 29">
            <a:extLst>
              <a:ext uri="{FF2B5EF4-FFF2-40B4-BE49-F238E27FC236}">
                <a16:creationId xmlns:a16="http://schemas.microsoft.com/office/drawing/2014/main" id="{68923FBE-A9FB-4DFB-A42C-A8DB34F0BAF1}"/>
              </a:ext>
            </a:extLst>
          </p:cNvPr>
          <p:cNvSpPr/>
          <p:nvPr/>
        </p:nvSpPr>
        <p:spPr>
          <a:xfrm>
            <a:off x="5621545" y="4738061"/>
            <a:ext cx="2641367" cy="830997"/>
          </a:xfrm>
          <a:prstGeom prst="rect">
            <a:avLst/>
          </a:prstGeom>
        </p:spPr>
        <p:txBody>
          <a:bodyPr wrap="square">
            <a:spAutoFit/>
          </a:bodyPr>
          <a:lstStyle/>
          <a:p>
            <a:r>
              <a:rPr lang="pt-BR" sz="1600" dirty="0" err="1">
                <a:solidFill>
                  <a:srgbClr val="414141"/>
                </a:solidFill>
                <a:latin typeface="Roboto"/>
                <a:ea typeface="Roboto"/>
              </a:rPr>
              <a:t>Trocafone</a:t>
            </a:r>
            <a:r>
              <a:rPr lang="pt-BR" sz="1600" dirty="0">
                <a:solidFill>
                  <a:srgbClr val="414141"/>
                </a:solidFill>
                <a:latin typeface="Roboto"/>
                <a:ea typeface="Roboto"/>
              </a:rPr>
              <a:t> e Trade In Turbinado (MODAJOI-20603)</a:t>
            </a:r>
          </a:p>
        </p:txBody>
      </p:sp>
      <p:pic>
        <p:nvPicPr>
          <p:cNvPr id="38" name="Google Shape;825;p111">
            <a:extLst>
              <a:ext uri="{FF2B5EF4-FFF2-40B4-BE49-F238E27FC236}">
                <a16:creationId xmlns:a16="http://schemas.microsoft.com/office/drawing/2014/main" id="{A0A3CDBE-53ED-423F-A0C8-63F996AA7E32}"/>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4890284" y="3525842"/>
            <a:ext cx="675996" cy="676000"/>
          </a:xfrm>
          <a:prstGeom prst="rect">
            <a:avLst/>
          </a:prstGeom>
          <a:noFill/>
          <a:ln>
            <a:noFill/>
          </a:ln>
        </p:spPr>
      </p:pic>
      <p:pic>
        <p:nvPicPr>
          <p:cNvPr id="39" name="Google Shape;833;p111">
            <a:extLst>
              <a:ext uri="{FF2B5EF4-FFF2-40B4-BE49-F238E27FC236}">
                <a16:creationId xmlns:a16="http://schemas.microsoft.com/office/drawing/2014/main" id="{B0316CFE-4A6A-4ED8-AAE1-29714C400F65}"/>
              </a:ext>
            </a:extLst>
          </p:cNvPr>
          <p:cNvPicPr preferRelativeResize="0"/>
          <p:nvPr/>
        </p:nvPicPr>
        <p:blipFill>
          <a:blip r:embed="rId9" cstate="email">
            <a:alphaModFix/>
            <a:extLst>
              <a:ext uri="{28A0092B-C50C-407E-A947-70E740481C1C}">
                <a14:useLocalDpi xmlns:a14="http://schemas.microsoft.com/office/drawing/2010/main"/>
              </a:ext>
            </a:extLst>
          </a:blip>
          <a:stretch>
            <a:fillRect/>
          </a:stretch>
        </p:blipFill>
        <p:spPr>
          <a:xfrm>
            <a:off x="430781" y="4840824"/>
            <a:ext cx="707881" cy="707886"/>
          </a:xfrm>
          <a:prstGeom prst="rect">
            <a:avLst/>
          </a:prstGeom>
          <a:noFill/>
          <a:ln>
            <a:noFill/>
          </a:ln>
        </p:spPr>
      </p:pic>
      <p:pic>
        <p:nvPicPr>
          <p:cNvPr id="41" name="Google Shape;835;p111">
            <a:extLst>
              <a:ext uri="{FF2B5EF4-FFF2-40B4-BE49-F238E27FC236}">
                <a16:creationId xmlns:a16="http://schemas.microsoft.com/office/drawing/2014/main" id="{4B349B89-E001-4AB6-B738-73494316EEC6}"/>
              </a:ext>
            </a:extLst>
          </p:cNvPr>
          <p:cNvPicPr preferRelativeResize="0"/>
          <p:nvPr/>
        </p:nvPicPr>
        <p:blipFill>
          <a:blip r:embed="rId10" cstate="email">
            <a:alphaModFix/>
            <a:extLst>
              <a:ext uri="{28A0092B-C50C-407E-A947-70E740481C1C}">
                <a14:useLocalDpi xmlns:a14="http://schemas.microsoft.com/office/drawing/2010/main"/>
              </a:ext>
            </a:extLst>
          </a:blip>
          <a:stretch>
            <a:fillRect/>
          </a:stretch>
        </p:blipFill>
        <p:spPr>
          <a:xfrm>
            <a:off x="451692" y="2456563"/>
            <a:ext cx="707881" cy="707886"/>
          </a:xfrm>
          <a:prstGeom prst="rect">
            <a:avLst/>
          </a:prstGeom>
          <a:noFill/>
          <a:ln>
            <a:noFill/>
          </a:ln>
        </p:spPr>
      </p:pic>
      <p:pic>
        <p:nvPicPr>
          <p:cNvPr id="49" name="Google Shape;840;p111">
            <a:extLst>
              <a:ext uri="{FF2B5EF4-FFF2-40B4-BE49-F238E27FC236}">
                <a16:creationId xmlns:a16="http://schemas.microsoft.com/office/drawing/2014/main" id="{9D32A0DD-1D88-4B33-83D7-F63EAD9D7044}"/>
              </a:ext>
            </a:extLst>
          </p:cNvPr>
          <p:cNvPicPr preferRelativeResize="0"/>
          <p:nvPr/>
        </p:nvPicPr>
        <p:blipFill>
          <a:blip r:embed="rId11" cstate="email">
            <a:alphaModFix/>
            <a:extLst>
              <a:ext uri="{28A0092B-C50C-407E-A947-70E740481C1C}">
                <a14:useLocalDpi xmlns:a14="http://schemas.microsoft.com/office/drawing/2010/main"/>
              </a:ext>
            </a:extLst>
          </a:blip>
          <a:stretch>
            <a:fillRect/>
          </a:stretch>
        </p:blipFill>
        <p:spPr>
          <a:xfrm>
            <a:off x="4942352" y="2422668"/>
            <a:ext cx="707881" cy="707886"/>
          </a:xfrm>
          <a:prstGeom prst="rect">
            <a:avLst/>
          </a:prstGeom>
          <a:noFill/>
          <a:ln>
            <a:noFill/>
          </a:ln>
        </p:spPr>
      </p:pic>
      <p:pic>
        <p:nvPicPr>
          <p:cNvPr id="53" name="Google Shape;850;p111">
            <a:extLst>
              <a:ext uri="{FF2B5EF4-FFF2-40B4-BE49-F238E27FC236}">
                <a16:creationId xmlns:a16="http://schemas.microsoft.com/office/drawing/2014/main" id="{CAAAF394-D445-4577-A67F-EC458095F65D}"/>
              </a:ext>
            </a:extLst>
          </p:cNvPr>
          <p:cNvPicPr preferRelativeResize="0"/>
          <p:nvPr/>
        </p:nvPicPr>
        <p:blipFill>
          <a:blip r:embed="rId12" cstate="email">
            <a:alphaModFix/>
            <a:extLst>
              <a:ext uri="{28A0092B-C50C-407E-A947-70E740481C1C}">
                <a14:useLocalDpi xmlns:a14="http://schemas.microsoft.com/office/drawing/2010/main"/>
              </a:ext>
            </a:extLst>
          </a:blip>
          <a:stretch>
            <a:fillRect/>
          </a:stretch>
        </p:blipFill>
        <p:spPr>
          <a:xfrm>
            <a:off x="397723" y="3786591"/>
            <a:ext cx="707881" cy="707886"/>
          </a:xfrm>
          <a:prstGeom prst="rect">
            <a:avLst/>
          </a:prstGeom>
          <a:noFill/>
          <a:ln>
            <a:noFill/>
          </a:ln>
        </p:spPr>
      </p:pic>
      <p:pic>
        <p:nvPicPr>
          <p:cNvPr id="24" name="Picture 23">
            <a:extLst>
              <a:ext uri="{FF2B5EF4-FFF2-40B4-BE49-F238E27FC236}">
                <a16:creationId xmlns:a16="http://schemas.microsoft.com/office/drawing/2014/main" id="{4C187B30-F49F-4384-8256-DD0BC20AE20C}"/>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294233" y="6120996"/>
            <a:ext cx="790469" cy="474281"/>
          </a:xfrm>
          <a:prstGeom prst="rect">
            <a:avLst/>
          </a:prstGeom>
        </p:spPr>
      </p:pic>
      <p:sp>
        <p:nvSpPr>
          <p:cNvPr id="2" name="Retângulo 1">
            <a:extLst>
              <a:ext uri="{FF2B5EF4-FFF2-40B4-BE49-F238E27FC236}">
                <a16:creationId xmlns:a16="http://schemas.microsoft.com/office/drawing/2014/main" id="{78A8DEB1-32CD-BC8E-D15D-C071F74D6A32}"/>
              </a:ext>
            </a:extLst>
          </p:cNvPr>
          <p:cNvSpPr/>
          <p:nvPr/>
        </p:nvSpPr>
        <p:spPr>
          <a:xfrm>
            <a:off x="5599613" y="3609138"/>
            <a:ext cx="2937017" cy="830997"/>
          </a:xfrm>
          <a:prstGeom prst="rect">
            <a:avLst/>
          </a:prstGeom>
        </p:spPr>
        <p:txBody>
          <a:bodyPr wrap="square">
            <a:spAutoFit/>
          </a:bodyPr>
          <a:lstStyle/>
          <a:p>
            <a:r>
              <a:rPr lang="pt-BR" sz="1600" dirty="0">
                <a:solidFill>
                  <a:srgbClr val="414141"/>
                </a:solidFill>
                <a:latin typeface="Roboto"/>
                <a:ea typeface="Roboto"/>
              </a:rPr>
              <a:t>Utilizam Exportador de Dados. </a:t>
            </a:r>
            <a:br>
              <a:rPr lang="pt-BR" sz="1600" dirty="0">
                <a:solidFill>
                  <a:srgbClr val="414141"/>
                </a:solidFill>
                <a:latin typeface="Roboto"/>
                <a:ea typeface="Roboto"/>
              </a:rPr>
            </a:br>
            <a:r>
              <a:rPr lang="pt-BR" sz="1600" dirty="0">
                <a:solidFill>
                  <a:srgbClr val="414141"/>
                </a:solidFill>
                <a:latin typeface="Roboto"/>
                <a:ea typeface="Roboto"/>
              </a:rPr>
              <a:t>Vendas Seguro Samsung Care+ </a:t>
            </a:r>
            <a:r>
              <a:rPr lang="pt-BR" sz="1600" b="1" dirty="0">
                <a:solidFill>
                  <a:srgbClr val="414141"/>
                </a:solidFill>
                <a:latin typeface="Roboto"/>
                <a:ea typeface="Roboto"/>
              </a:rPr>
              <a:t>(Exclusivo)</a:t>
            </a:r>
          </a:p>
        </p:txBody>
      </p:sp>
      <p:pic>
        <p:nvPicPr>
          <p:cNvPr id="4" name="Google Shape;825;p111">
            <a:extLst>
              <a:ext uri="{FF2B5EF4-FFF2-40B4-BE49-F238E27FC236}">
                <a16:creationId xmlns:a16="http://schemas.microsoft.com/office/drawing/2014/main" id="{BC4FDD50-810E-BE83-2E6B-05A72F2BE2E4}"/>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4874341" y="4727303"/>
            <a:ext cx="675996" cy="676000"/>
          </a:xfrm>
          <a:prstGeom prst="rect">
            <a:avLst/>
          </a:prstGeom>
          <a:noFill/>
          <a:ln>
            <a:noFill/>
          </a:ln>
        </p:spPr>
      </p:pic>
      <p:sp>
        <p:nvSpPr>
          <p:cNvPr id="6" name="Retângulo 5">
            <a:extLst>
              <a:ext uri="{FF2B5EF4-FFF2-40B4-BE49-F238E27FC236}">
                <a16:creationId xmlns:a16="http://schemas.microsoft.com/office/drawing/2014/main" id="{E0F401D4-03ED-2315-366B-7968CCA59F59}"/>
              </a:ext>
            </a:extLst>
          </p:cNvPr>
          <p:cNvSpPr/>
          <p:nvPr/>
        </p:nvSpPr>
        <p:spPr>
          <a:xfrm>
            <a:off x="5599613" y="5734794"/>
            <a:ext cx="2641367" cy="584775"/>
          </a:xfrm>
          <a:prstGeom prst="rect">
            <a:avLst/>
          </a:prstGeom>
        </p:spPr>
        <p:txBody>
          <a:bodyPr wrap="square">
            <a:spAutoFit/>
          </a:bodyPr>
          <a:lstStyle/>
          <a:p>
            <a:r>
              <a:rPr lang="pt-BR" sz="1600" dirty="0">
                <a:solidFill>
                  <a:srgbClr val="414141"/>
                </a:solidFill>
                <a:latin typeface="Roboto"/>
                <a:ea typeface="Roboto"/>
              </a:rPr>
              <a:t>CRM: Obrigatório Telefone e DDD válidos (OS 159284)</a:t>
            </a:r>
          </a:p>
        </p:txBody>
      </p:sp>
      <p:pic>
        <p:nvPicPr>
          <p:cNvPr id="8" name="Google Shape;840;p111">
            <a:extLst>
              <a:ext uri="{FF2B5EF4-FFF2-40B4-BE49-F238E27FC236}">
                <a16:creationId xmlns:a16="http://schemas.microsoft.com/office/drawing/2014/main" id="{7364CA53-C8BE-1FC6-C274-9B30D82B8B17}"/>
              </a:ext>
            </a:extLst>
          </p:cNvPr>
          <p:cNvPicPr preferRelativeResize="0"/>
          <p:nvPr/>
        </p:nvPicPr>
        <p:blipFill>
          <a:blip r:embed="rId11" cstate="email">
            <a:alphaModFix/>
            <a:extLst>
              <a:ext uri="{28A0092B-C50C-407E-A947-70E740481C1C}">
                <a14:useLocalDpi xmlns:a14="http://schemas.microsoft.com/office/drawing/2010/main"/>
              </a:ext>
            </a:extLst>
          </a:blip>
          <a:stretch>
            <a:fillRect/>
          </a:stretch>
        </p:blipFill>
        <p:spPr>
          <a:xfrm>
            <a:off x="4858399" y="5673239"/>
            <a:ext cx="707881" cy="707886"/>
          </a:xfrm>
          <a:prstGeom prst="rect">
            <a:avLst/>
          </a:prstGeom>
          <a:noFill/>
          <a:ln>
            <a:noFill/>
          </a:ln>
        </p:spPr>
      </p:pic>
    </p:spTree>
    <p:extLst>
      <p:ext uri="{BB962C8B-B14F-4D97-AF65-F5344CB8AC3E}">
        <p14:creationId xmlns:p14="http://schemas.microsoft.com/office/powerpoint/2010/main" val="18833229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Picture 11" descr="Shape&#10;&#10;Description automatically generated">
            <a:extLst>
              <a:ext uri="{FF2B5EF4-FFF2-40B4-BE49-F238E27FC236}">
                <a16:creationId xmlns:a16="http://schemas.microsoft.com/office/drawing/2014/main" id="{6CBA99BB-BE84-486C-87D2-A43932C76D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99" y="2061029"/>
            <a:ext cx="5161905" cy="3860318"/>
          </a:xfrm>
          <a:prstGeom prst="rect">
            <a:avLst/>
          </a:prstGeom>
        </p:spPr>
      </p:pic>
      <p:pic>
        <p:nvPicPr>
          <p:cNvPr id="8" name="Picture 7" descr="Shape, circle&#10;&#10;Description automatically generated">
            <a:extLst>
              <a:ext uri="{FF2B5EF4-FFF2-40B4-BE49-F238E27FC236}">
                <a16:creationId xmlns:a16="http://schemas.microsoft.com/office/drawing/2014/main" id="{40DEF96F-F4DE-4826-8D4E-57003DE531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278742"/>
            <a:ext cx="5149206" cy="3822222"/>
          </a:xfrm>
          <a:prstGeom prst="rect">
            <a:avLst/>
          </a:prstGeom>
        </p:spPr>
      </p:pic>
      <p:pic>
        <p:nvPicPr>
          <p:cNvPr id="22" name="Picture 21">
            <a:extLst>
              <a:ext uri="{FF2B5EF4-FFF2-40B4-BE49-F238E27FC236}">
                <a16:creationId xmlns:a16="http://schemas.microsoft.com/office/drawing/2014/main" id="{0DBBF95E-1917-48B7-BED2-F3AB82E5E02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1101324" y="6120490"/>
            <a:ext cx="790469" cy="475293"/>
          </a:xfrm>
          <a:prstGeom prst="rect">
            <a:avLst/>
          </a:prstGeom>
        </p:spPr>
      </p:pic>
      <p:sp>
        <p:nvSpPr>
          <p:cNvPr id="25" name="Retângulo 27">
            <a:extLst>
              <a:ext uri="{FF2B5EF4-FFF2-40B4-BE49-F238E27FC236}">
                <a16:creationId xmlns:a16="http://schemas.microsoft.com/office/drawing/2014/main" id="{95D93864-B341-4548-8B77-C57AB670939B}"/>
              </a:ext>
            </a:extLst>
          </p:cNvPr>
          <p:cNvSpPr/>
          <p:nvPr/>
        </p:nvSpPr>
        <p:spPr>
          <a:xfrm>
            <a:off x="1246746" y="2575416"/>
            <a:ext cx="3489557" cy="754053"/>
          </a:xfrm>
          <a:prstGeom prst="rect">
            <a:avLst/>
          </a:prstGeom>
        </p:spPr>
        <p:txBody>
          <a:bodyPr wrap="square">
            <a:spAutoFit/>
          </a:bodyPr>
          <a:lstStyle/>
          <a:p>
            <a:r>
              <a:rPr lang="pt-BR" sz="4300" dirty="0">
                <a:solidFill>
                  <a:srgbClr val="FFB200"/>
                </a:solidFill>
                <a:latin typeface="Dosis Medium" panose="02010603020202060003" pitchFamily="2" charset="0"/>
              </a:rPr>
              <a:t>Samsung</a:t>
            </a:r>
            <a:endParaRPr lang="pt-BR" sz="4300" dirty="0">
              <a:solidFill>
                <a:srgbClr val="FFB200"/>
              </a:solidFill>
              <a:latin typeface="Dosis ExtraBold" pitchFamily="2" charset="0"/>
            </a:endParaRPr>
          </a:p>
        </p:txBody>
      </p:sp>
      <p:sp>
        <p:nvSpPr>
          <p:cNvPr id="26" name="Retângulo 28">
            <a:extLst>
              <a:ext uri="{FF2B5EF4-FFF2-40B4-BE49-F238E27FC236}">
                <a16:creationId xmlns:a16="http://schemas.microsoft.com/office/drawing/2014/main" id="{C3E2EB3A-499A-43E0-ACA0-E4A0821B7756}"/>
              </a:ext>
            </a:extLst>
          </p:cNvPr>
          <p:cNvSpPr/>
          <p:nvPr/>
        </p:nvSpPr>
        <p:spPr>
          <a:xfrm>
            <a:off x="1246746" y="3991188"/>
            <a:ext cx="3313679" cy="553998"/>
          </a:xfrm>
          <a:prstGeom prst="rect">
            <a:avLst/>
          </a:prstGeom>
        </p:spPr>
        <p:txBody>
          <a:bodyPr wrap="square">
            <a:spAutoFit/>
          </a:bodyPr>
          <a:lstStyle/>
          <a:p>
            <a:r>
              <a:rPr lang="pt-BR" sz="3000" dirty="0">
                <a:solidFill>
                  <a:schemeClr val="bg1"/>
                </a:solidFill>
                <a:latin typeface="Dosis SemiBold" panose="02010703020202060003" pitchFamily="2" charset="0"/>
              </a:rPr>
              <a:t>Quem é o cliente?</a:t>
            </a:r>
          </a:p>
        </p:txBody>
      </p:sp>
    </p:spTree>
    <p:extLst>
      <p:ext uri="{BB962C8B-B14F-4D97-AF65-F5344CB8AC3E}">
        <p14:creationId xmlns:p14="http://schemas.microsoft.com/office/powerpoint/2010/main" val="15402649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pic>
        <p:nvPicPr>
          <p:cNvPr id="32" name="Picture 34" descr="Shape, rectangle&#10;&#10;Description automatically generated">
            <a:extLst>
              <a:ext uri="{FF2B5EF4-FFF2-40B4-BE49-F238E27FC236}">
                <a16:creationId xmlns:a16="http://schemas.microsoft.com/office/drawing/2014/main" id="{934F7AAA-3358-B4B7-C40F-B8527DF4D1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290630" y="296739"/>
            <a:ext cx="1598830" cy="980911"/>
          </a:xfrm>
          <a:prstGeom prst="rect">
            <a:avLst/>
          </a:prstGeom>
        </p:spPr>
      </p:pic>
      <p:pic>
        <p:nvPicPr>
          <p:cNvPr id="12" name="Picture 33" descr="Shape, rectangle&#10;&#10;Description automatically generated">
            <a:extLst>
              <a:ext uri="{FF2B5EF4-FFF2-40B4-BE49-F238E27FC236}">
                <a16:creationId xmlns:a16="http://schemas.microsoft.com/office/drawing/2014/main" id="{CC3E28F2-AC61-6134-B598-672CB73CD0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7372" y="4677800"/>
            <a:ext cx="1598830" cy="980911"/>
          </a:xfrm>
          <a:prstGeom prst="rect">
            <a:avLst/>
          </a:prstGeom>
        </p:spPr>
      </p:pic>
      <p:pic>
        <p:nvPicPr>
          <p:cNvPr id="27" name="Picture 34" descr="Shape, rectangle&#10;&#10;Description automatically generated">
            <a:extLst>
              <a:ext uri="{FF2B5EF4-FFF2-40B4-BE49-F238E27FC236}">
                <a16:creationId xmlns:a16="http://schemas.microsoft.com/office/drawing/2014/main" id="{F4385F7D-4CDE-D026-8E9E-5B5A817589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247930" y="5606677"/>
            <a:ext cx="1598830" cy="827887"/>
          </a:xfrm>
          <a:prstGeom prst="rect">
            <a:avLst/>
          </a:prstGeom>
        </p:spPr>
      </p:pic>
      <p:sp>
        <p:nvSpPr>
          <p:cNvPr id="28" name="Rectangle: Rounded Corners 18">
            <a:extLst>
              <a:ext uri="{FF2B5EF4-FFF2-40B4-BE49-F238E27FC236}">
                <a16:creationId xmlns:a16="http://schemas.microsoft.com/office/drawing/2014/main" id="{195C7356-FE40-B427-7EF2-D7D877474371}"/>
              </a:ext>
            </a:extLst>
          </p:cNvPr>
          <p:cNvSpPr/>
          <p:nvPr/>
        </p:nvSpPr>
        <p:spPr>
          <a:xfrm>
            <a:off x="5684186" y="5412591"/>
            <a:ext cx="3539179" cy="539850"/>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aixaDeTexto 20">
            <a:extLst>
              <a:ext uri="{FF2B5EF4-FFF2-40B4-BE49-F238E27FC236}">
                <a16:creationId xmlns:a16="http://schemas.microsoft.com/office/drawing/2014/main" id="{43EA56AD-B8C3-64B2-740E-23CD3F7DB299}"/>
              </a:ext>
            </a:extLst>
          </p:cNvPr>
          <p:cNvSpPr txBox="1"/>
          <p:nvPr/>
        </p:nvSpPr>
        <p:spPr>
          <a:xfrm>
            <a:off x="5705537" y="5482461"/>
            <a:ext cx="3525759" cy="400110"/>
          </a:xfrm>
          <a:prstGeom prst="rect">
            <a:avLst/>
          </a:prstGeom>
          <a:noFill/>
        </p:spPr>
        <p:txBody>
          <a:bodyPr wrap="square" rtlCol="0">
            <a:spAutoFit/>
          </a:bodyPr>
          <a:lstStyle/>
          <a:p>
            <a:pPr algn="ctr"/>
            <a:r>
              <a:rPr lang="pt-BR" sz="2000" dirty="0">
                <a:solidFill>
                  <a:schemeClr val="bg1"/>
                </a:solidFill>
                <a:latin typeface="Dosis ExtraBold" pitchFamily="2" charset="0"/>
              </a:rPr>
              <a:t>Serviços de Terceiros</a:t>
            </a:r>
          </a:p>
        </p:txBody>
      </p:sp>
      <p:sp>
        <p:nvSpPr>
          <p:cNvPr id="30" name="Rectangle: Rounded Corners 20">
            <a:extLst>
              <a:ext uri="{FF2B5EF4-FFF2-40B4-BE49-F238E27FC236}">
                <a16:creationId xmlns:a16="http://schemas.microsoft.com/office/drawing/2014/main" id="{AB48A99A-0EB7-C934-8D28-88CA1A0A3194}"/>
              </a:ext>
            </a:extLst>
          </p:cNvPr>
          <p:cNvSpPr/>
          <p:nvPr/>
        </p:nvSpPr>
        <p:spPr>
          <a:xfrm>
            <a:off x="5684186" y="6172256"/>
            <a:ext cx="3539179" cy="474281"/>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ixaDeTexto 20">
            <a:extLst>
              <a:ext uri="{FF2B5EF4-FFF2-40B4-BE49-F238E27FC236}">
                <a16:creationId xmlns:a16="http://schemas.microsoft.com/office/drawing/2014/main" id="{CCC1F959-14E1-FF01-0784-775C0C59DA4B}"/>
              </a:ext>
            </a:extLst>
          </p:cNvPr>
          <p:cNvSpPr txBox="1"/>
          <p:nvPr/>
        </p:nvSpPr>
        <p:spPr>
          <a:xfrm>
            <a:off x="6188776" y="6227676"/>
            <a:ext cx="2581835" cy="400110"/>
          </a:xfrm>
          <a:prstGeom prst="rect">
            <a:avLst/>
          </a:prstGeom>
          <a:noFill/>
        </p:spPr>
        <p:txBody>
          <a:bodyPr wrap="square" rtlCol="0">
            <a:spAutoFit/>
          </a:bodyPr>
          <a:lstStyle/>
          <a:p>
            <a:pPr algn="ctr"/>
            <a:r>
              <a:rPr lang="pt-BR" sz="2000" dirty="0">
                <a:solidFill>
                  <a:schemeClr val="bg1"/>
                </a:solidFill>
                <a:latin typeface="Dosis ExtraBold" pitchFamily="2" charset="0"/>
              </a:rPr>
              <a:t>Parâmetros</a:t>
            </a:r>
          </a:p>
        </p:txBody>
      </p:sp>
      <p:pic>
        <p:nvPicPr>
          <p:cNvPr id="3" name="Picture 33" descr="Shape, rectangle&#10;&#10;Description automatically generated">
            <a:extLst>
              <a:ext uri="{FF2B5EF4-FFF2-40B4-BE49-F238E27FC236}">
                <a16:creationId xmlns:a16="http://schemas.microsoft.com/office/drawing/2014/main" id="{C3E7BF1B-A723-2CC6-AAEB-DC6852A2C0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7372" y="2870360"/>
            <a:ext cx="1598830" cy="980911"/>
          </a:xfrm>
          <a:prstGeom prst="rect">
            <a:avLst/>
          </a:prstGeom>
        </p:spPr>
      </p:pic>
      <p:pic>
        <p:nvPicPr>
          <p:cNvPr id="35" name="Picture 34" descr="Shape, rectangle&#10;&#10;Description automatically generated">
            <a:extLst>
              <a:ext uri="{FF2B5EF4-FFF2-40B4-BE49-F238E27FC236}">
                <a16:creationId xmlns:a16="http://schemas.microsoft.com/office/drawing/2014/main" id="{AD20FD61-E3E0-4756-AC5B-B6FB9837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247930" y="2045335"/>
            <a:ext cx="1598830" cy="980911"/>
          </a:xfrm>
          <a:prstGeom prst="rect">
            <a:avLst/>
          </a:prstGeom>
        </p:spPr>
      </p:pic>
      <p:pic>
        <p:nvPicPr>
          <p:cNvPr id="34" name="Picture 33" descr="Shape, rectangle&#10;&#10;Description automatically generated">
            <a:extLst>
              <a:ext uri="{FF2B5EF4-FFF2-40B4-BE49-F238E27FC236}">
                <a16:creationId xmlns:a16="http://schemas.microsoft.com/office/drawing/2014/main" id="{75A7BDB4-C760-4C8F-85F2-2A2C3C1E2E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7372" y="1116458"/>
            <a:ext cx="1598830" cy="980911"/>
          </a:xfrm>
          <a:prstGeom prst="rect">
            <a:avLst/>
          </a:prstGeom>
        </p:spPr>
      </p:pic>
      <p:sp>
        <p:nvSpPr>
          <p:cNvPr id="14" name="Rectangle: Top Corners Rounded 13">
            <a:extLst>
              <a:ext uri="{FF2B5EF4-FFF2-40B4-BE49-F238E27FC236}">
                <a16:creationId xmlns:a16="http://schemas.microsoft.com/office/drawing/2014/main" id="{3662C841-54E5-4BFD-9F3D-ADC0286EBD3F}"/>
              </a:ext>
            </a:extLst>
          </p:cNvPr>
          <p:cNvSpPr/>
          <p:nvPr/>
        </p:nvSpPr>
        <p:spPr>
          <a:xfrm rot="5400000">
            <a:off x="-374650" y="1352550"/>
            <a:ext cx="4711699" cy="3962400"/>
          </a:xfrm>
          <a:prstGeom prst="round2SameRect">
            <a:avLst>
              <a:gd name="adj1" fmla="val 12892"/>
              <a:gd name="adj2" fmla="val 0"/>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Shape&#10;&#10;Description automatically generated">
            <a:extLst>
              <a:ext uri="{FF2B5EF4-FFF2-40B4-BE49-F238E27FC236}">
                <a16:creationId xmlns:a16="http://schemas.microsoft.com/office/drawing/2014/main" id="{343D986F-A5E4-42EA-B9FF-CD7FDBC04A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7793" y="0"/>
            <a:ext cx="1324207" cy="6858000"/>
          </a:xfrm>
          <a:prstGeom prst="rect">
            <a:avLst/>
          </a:prstGeom>
        </p:spPr>
      </p:pic>
      <p:pic>
        <p:nvPicPr>
          <p:cNvPr id="11" name="Picture 10" descr="Logo, icon&#10;&#10;Description automatically generated">
            <a:extLst>
              <a:ext uri="{FF2B5EF4-FFF2-40B4-BE49-F238E27FC236}">
                <a16:creationId xmlns:a16="http://schemas.microsoft.com/office/drawing/2014/main" id="{E19C4C9F-258A-42A9-9BD2-7728CA6CA7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42780" y="2464012"/>
            <a:ext cx="1324207" cy="1558580"/>
          </a:xfrm>
          <a:prstGeom prst="rect">
            <a:avLst/>
          </a:prstGeom>
        </p:spPr>
      </p:pic>
      <p:pic>
        <p:nvPicPr>
          <p:cNvPr id="13" name="Picture 12" descr="Shape, square&#10;&#10;Description automatically generated">
            <a:extLst>
              <a:ext uri="{FF2B5EF4-FFF2-40B4-BE49-F238E27FC236}">
                <a16:creationId xmlns:a16="http://schemas.microsoft.com/office/drawing/2014/main" id="{BE912020-DFC5-4B5E-B96A-5D6D64A0BF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55492" y="825814"/>
            <a:ext cx="736508" cy="5028571"/>
          </a:xfrm>
          <a:prstGeom prst="rect">
            <a:avLst/>
          </a:prstGeom>
        </p:spPr>
      </p:pic>
      <p:sp>
        <p:nvSpPr>
          <p:cNvPr id="15" name="Rectangle: Rounded Corners 14">
            <a:extLst>
              <a:ext uri="{FF2B5EF4-FFF2-40B4-BE49-F238E27FC236}">
                <a16:creationId xmlns:a16="http://schemas.microsoft.com/office/drawing/2014/main" id="{F24A86BD-B596-45BD-819E-33B42C8431DD}"/>
              </a:ext>
            </a:extLst>
          </p:cNvPr>
          <p:cNvSpPr/>
          <p:nvPr/>
        </p:nvSpPr>
        <p:spPr>
          <a:xfrm>
            <a:off x="5625933" y="161377"/>
            <a:ext cx="3525759" cy="530363"/>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aixaDeTexto 20">
            <a:extLst>
              <a:ext uri="{FF2B5EF4-FFF2-40B4-BE49-F238E27FC236}">
                <a16:creationId xmlns:a16="http://schemas.microsoft.com/office/drawing/2014/main" id="{BD9CD18F-6603-4612-A0DE-DC0F54D5385C}"/>
              </a:ext>
            </a:extLst>
          </p:cNvPr>
          <p:cNvSpPr txBox="1"/>
          <p:nvPr/>
        </p:nvSpPr>
        <p:spPr>
          <a:xfrm>
            <a:off x="6486994" y="237491"/>
            <a:ext cx="1803636" cy="400110"/>
          </a:xfrm>
          <a:prstGeom prst="rect">
            <a:avLst/>
          </a:prstGeom>
          <a:noFill/>
        </p:spPr>
        <p:txBody>
          <a:bodyPr wrap="square" rtlCol="0">
            <a:spAutoFit/>
          </a:bodyPr>
          <a:lstStyle/>
          <a:p>
            <a:pPr algn="ctr"/>
            <a:r>
              <a:rPr lang="pt-BR" sz="2000" dirty="0">
                <a:solidFill>
                  <a:schemeClr val="bg1"/>
                </a:solidFill>
                <a:latin typeface="Dosis ExtraBold" pitchFamily="2" charset="0"/>
              </a:rPr>
              <a:t>Produtos</a:t>
            </a:r>
          </a:p>
        </p:txBody>
      </p:sp>
      <p:sp>
        <p:nvSpPr>
          <p:cNvPr id="17" name="Rectangle: Rounded Corners 16">
            <a:extLst>
              <a:ext uri="{FF2B5EF4-FFF2-40B4-BE49-F238E27FC236}">
                <a16:creationId xmlns:a16="http://schemas.microsoft.com/office/drawing/2014/main" id="{AAB0F2D9-5C8A-4C5D-B883-365ED7D7EB42}"/>
              </a:ext>
            </a:extLst>
          </p:cNvPr>
          <p:cNvSpPr/>
          <p:nvPr/>
        </p:nvSpPr>
        <p:spPr>
          <a:xfrm>
            <a:off x="5670766" y="942734"/>
            <a:ext cx="3539179" cy="490146"/>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aixaDeTexto 20">
            <a:extLst>
              <a:ext uri="{FF2B5EF4-FFF2-40B4-BE49-F238E27FC236}">
                <a16:creationId xmlns:a16="http://schemas.microsoft.com/office/drawing/2014/main" id="{C225A569-E94E-4EEE-A2D5-8F210521FC4B}"/>
              </a:ext>
            </a:extLst>
          </p:cNvPr>
          <p:cNvSpPr txBox="1"/>
          <p:nvPr/>
        </p:nvSpPr>
        <p:spPr>
          <a:xfrm>
            <a:off x="5692117" y="996252"/>
            <a:ext cx="3539179" cy="400110"/>
          </a:xfrm>
          <a:prstGeom prst="rect">
            <a:avLst/>
          </a:prstGeom>
          <a:noFill/>
        </p:spPr>
        <p:txBody>
          <a:bodyPr wrap="square" rtlCol="0">
            <a:spAutoFit/>
          </a:bodyPr>
          <a:lstStyle/>
          <a:p>
            <a:pPr algn="ctr"/>
            <a:r>
              <a:rPr lang="pt-BR" sz="2000" dirty="0" err="1">
                <a:solidFill>
                  <a:schemeClr val="bg1"/>
                </a:solidFill>
                <a:latin typeface="Dosis ExtraBold" pitchFamily="2" charset="0"/>
              </a:rPr>
              <a:t>Cad.Auxiliares</a:t>
            </a:r>
            <a:r>
              <a:rPr lang="pt-BR" sz="2000" dirty="0">
                <a:solidFill>
                  <a:schemeClr val="bg1"/>
                </a:solidFill>
                <a:latin typeface="Dosis ExtraBold" pitchFamily="2" charset="0"/>
              </a:rPr>
              <a:t> e Imagens</a:t>
            </a:r>
          </a:p>
        </p:txBody>
      </p:sp>
      <p:sp>
        <p:nvSpPr>
          <p:cNvPr id="19" name="Rectangle: Rounded Corners 18">
            <a:extLst>
              <a:ext uri="{FF2B5EF4-FFF2-40B4-BE49-F238E27FC236}">
                <a16:creationId xmlns:a16="http://schemas.microsoft.com/office/drawing/2014/main" id="{0A8CBAD8-5060-48C2-97A9-259A70C53120}"/>
              </a:ext>
            </a:extLst>
          </p:cNvPr>
          <p:cNvSpPr/>
          <p:nvPr/>
        </p:nvSpPr>
        <p:spPr>
          <a:xfrm>
            <a:off x="5684186" y="1784385"/>
            <a:ext cx="3539179" cy="532799"/>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aixaDeTexto 20">
            <a:extLst>
              <a:ext uri="{FF2B5EF4-FFF2-40B4-BE49-F238E27FC236}">
                <a16:creationId xmlns:a16="http://schemas.microsoft.com/office/drawing/2014/main" id="{0F588D65-8A48-4E70-878B-126F589E5A46}"/>
              </a:ext>
            </a:extLst>
          </p:cNvPr>
          <p:cNvSpPr txBox="1"/>
          <p:nvPr/>
        </p:nvSpPr>
        <p:spPr>
          <a:xfrm>
            <a:off x="5684186" y="1851249"/>
            <a:ext cx="3525759" cy="400110"/>
          </a:xfrm>
          <a:prstGeom prst="rect">
            <a:avLst/>
          </a:prstGeom>
          <a:noFill/>
        </p:spPr>
        <p:txBody>
          <a:bodyPr wrap="square" rtlCol="0">
            <a:spAutoFit/>
          </a:bodyPr>
          <a:lstStyle/>
          <a:p>
            <a:pPr algn="ctr"/>
            <a:r>
              <a:rPr lang="pt-BR" sz="2000" dirty="0">
                <a:solidFill>
                  <a:schemeClr val="bg1"/>
                </a:solidFill>
                <a:latin typeface="Dosis ExtraBold" pitchFamily="2" charset="0"/>
              </a:rPr>
              <a:t>Preços e Ações Promocionais</a:t>
            </a:r>
          </a:p>
        </p:txBody>
      </p:sp>
      <p:sp>
        <p:nvSpPr>
          <p:cNvPr id="21" name="Rectangle: Rounded Corners 20">
            <a:extLst>
              <a:ext uri="{FF2B5EF4-FFF2-40B4-BE49-F238E27FC236}">
                <a16:creationId xmlns:a16="http://schemas.microsoft.com/office/drawing/2014/main" id="{67C5459B-9481-42CC-9E63-3E88ED192C47}"/>
              </a:ext>
            </a:extLst>
          </p:cNvPr>
          <p:cNvSpPr/>
          <p:nvPr/>
        </p:nvSpPr>
        <p:spPr>
          <a:xfrm>
            <a:off x="5684186" y="2610914"/>
            <a:ext cx="3539179" cy="532799"/>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aixaDeTexto 20">
            <a:extLst>
              <a:ext uri="{FF2B5EF4-FFF2-40B4-BE49-F238E27FC236}">
                <a16:creationId xmlns:a16="http://schemas.microsoft.com/office/drawing/2014/main" id="{252E3AC7-F082-40A5-8422-297CCBC39F61}"/>
              </a:ext>
            </a:extLst>
          </p:cNvPr>
          <p:cNvSpPr txBox="1"/>
          <p:nvPr/>
        </p:nvSpPr>
        <p:spPr>
          <a:xfrm>
            <a:off x="5684186" y="2666334"/>
            <a:ext cx="3539179" cy="400110"/>
          </a:xfrm>
          <a:prstGeom prst="rect">
            <a:avLst/>
          </a:prstGeom>
          <a:noFill/>
        </p:spPr>
        <p:txBody>
          <a:bodyPr wrap="square" rtlCol="0">
            <a:spAutoFit/>
          </a:bodyPr>
          <a:lstStyle/>
          <a:p>
            <a:pPr algn="ctr"/>
            <a:r>
              <a:rPr lang="pt-BR" sz="2000" dirty="0">
                <a:solidFill>
                  <a:schemeClr val="bg1"/>
                </a:solidFill>
                <a:latin typeface="Dosis ExtraBold" pitchFamily="2" charset="0"/>
              </a:rPr>
              <a:t>Fornecedores/Transportadora</a:t>
            </a:r>
          </a:p>
        </p:txBody>
      </p:sp>
      <p:sp>
        <p:nvSpPr>
          <p:cNvPr id="23" name="CaixaDeTexto 32">
            <a:extLst>
              <a:ext uri="{FF2B5EF4-FFF2-40B4-BE49-F238E27FC236}">
                <a16:creationId xmlns:a16="http://schemas.microsoft.com/office/drawing/2014/main" id="{25E909CE-2348-43F4-B140-F158103005E9}"/>
              </a:ext>
            </a:extLst>
          </p:cNvPr>
          <p:cNvSpPr txBox="1"/>
          <p:nvPr/>
        </p:nvSpPr>
        <p:spPr>
          <a:xfrm>
            <a:off x="515874" y="2908892"/>
            <a:ext cx="2775966" cy="1754326"/>
          </a:xfrm>
          <a:prstGeom prst="rect">
            <a:avLst/>
          </a:prstGeom>
          <a:noFill/>
        </p:spPr>
        <p:txBody>
          <a:bodyPr wrap="square" rtlCol="0">
            <a:spAutoFit/>
          </a:bodyPr>
          <a:lstStyle/>
          <a:p>
            <a:pPr algn="ctr"/>
            <a:r>
              <a:rPr lang="pt-BR" dirty="0">
                <a:solidFill>
                  <a:srgbClr val="414141"/>
                </a:solidFill>
                <a:latin typeface="Roboto" panose="02000000000000000000" pitchFamily="2" charset="0"/>
                <a:ea typeface="Roboto" panose="02000000000000000000" pitchFamily="2" charset="0"/>
              </a:rPr>
              <a:t>Diária, sendo 4x ao dia</a:t>
            </a:r>
          </a:p>
          <a:p>
            <a:pPr algn="ctr"/>
            <a:endParaRPr lang="pt-BR" dirty="0">
              <a:solidFill>
                <a:srgbClr val="414141"/>
              </a:solidFill>
              <a:latin typeface="Roboto" panose="02000000000000000000" pitchFamily="2" charset="0"/>
              <a:ea typeface="Roboto" panose="02000000000000000000" pitchFamily="2" charset="0"/>
            </a:endParaRPr>
          </a:p>
          <a:p>
            <a:pPr algn="ctr"/>
            <a:r>
              <a:rPr lang="pt-BR" b="1" dirty="0">
                <a:solidFill>
                  <a:srgbClr val="414141"/>
                </a:solidFill>
                <a:latin typeface="Roboto" panose="02000000000000000000" pitchFamily="2" charset="0"/>
                <a:ea typeface="Roboto" panose="02000000000000000000" pitchFamily="2" charset="0"/>
              </a:rPr>
              <a:t>00:00</a:t>
            </a:r>
            <a:br>
              <a:rPr lang="pt-BR" b="1" dirty="0">
                <a:solidFill>
                  <a:srgbClr val="414141"/>
                </a:solidFill>
                <a:latin typeface="Roboto" panose="02000000000000000000" pitchFamily="2" charset="0"/>
                <a:ea typeface="Roboto" panose="02000000000000000000" pitchFamily="2" charset="0"/>
              </a:rPr>
            </a:br>
            <a:r>
              <a:rPr lang="pt-BR" b="1" dirty="0">
                <a:solidFill>
                  <a:srgbClr val="414141"/>
                </a:solidFill>
                <a:latin typeface="Roboto" panose="02000000000000000000" pitchFamily="2" charset="0"/>
                <a:ea typeface="Roboto" panose="02000000000000000000" pitchFamily="2" charset="0"/>
              </a:rPr>
              <a:t>08:00</a:t>
            </a:r>
          </a:p>
          <a:p>
            <a:pPr algn="ctr"/>
            <a:r>
              <a:rPr lang="pt-BR" b="1" dirty="0">
                <a:solidFill>
                  <a:srgbClr val="414141"/>
                </a:solidFill>
                <a:latin typeface="Roboto" panose="02000000000000000000" pitchFamily="2" charset="0"/>
                <a:ea typeface="Roboto" panose="02000000000000000000" pitchFamily="2" charset="0"/>
              </a:rPr>
              <a:t>12:00</a:t>
            </a:r>
          </a:p>
          <a:p>
            <a:pPr algn="ctr"/>
            <a:r>
              <a:rPr lang="pt-BR" b="1" dirty="0">
                <a:solidFill>
                  <a:srgbClr val="414141"/>
                </a:solidFill>
                <a:latin typeface="Roboto" panose="02000000000000000000" pitchFamily="2" charset="0"/>
                <a:ea typeface="Roboto" panose="02000000000000000000" pitchFamily="2" charset="0"/>
              </a:rPr>
              <a:t>18:00</a:t>
            </a:r>
          </a:p>
        </p:txBody>
      </p:sp>
      <p:sp>
        <p:nvSpPr>
          <p:cNvPr id="24" name="CaixaDeTexto 18">
            <a:extLst>
              <a:ext uri="{FF2B5EF4-FFF2-40B4-BE49-F238E27FC236}">
                <a16:creationId xmlns:a16="http://schemas.microsoft.com/office/drawing/2014/main" id="{ED4D0A59-634D-4B49-951F-5C82968D6160}"/>
              </a:ext>
            </a:extLst>
          </p:cNvPr>
          <p:cNvSpPr txBox="1"/>
          <p:nvPr/>
        </p:nvSpPr>
        <p:spPr>
          <a:xfrm>
            <a:off x="504846" y="1587997"/>
            <a:ext cx="3332048" cy="1061829"/>
          </a:xfrm>
          <a:prstGeom prst="rect">
            <a:avLst/>
          </a:prstGeom>
          <a:noFill/>
        </p:spPr>
        <p:txBody>
          <a:bodyPr wrap="square" rtlCol="0">
            <a:spAutoFit/>
          </a:bodyPr>
          <a:lstStyle/>
          <a:p>
            <a:r>
              <a:rPr lang="pt-BR" sz="4300" dirty="0">
                <a:solidFill>
                  <a:schemeClr val="bg1"/>
                </a:solidFill>
                <a:latin typeface="Dosis ExtraBold" pitchFamily="2" charset="0"/>
              </a:rPr>
              <a:t>INTEGRAÇÃO</a:t>
            </a:r>
          </a:p>
          <a:p>
            <a:r>
              <a:rPr lang="pt-BR" sz="2000" dirty="0">
                <a:solidFill>
                  <a:schemeClr val="bg1"/>
                </a:solidFill>
                <a:latin typeface="Dosis ExtraBold" pitchFamily="2" charset="0"/>
              </a:rPr>
              <a:t>ENTRE PORTAIS MICROVIX</a:t>
            </a:r>
          </a:p>
        </p:txBody>
      </p:sp>
      <p:pic>
        <p:nvPicPr>
          <p:cNvPr id="26" name="Picture 25">
            <a:extLst>
              <a:ext uri="{FF2B5EF4-FFF2-40B4-BE49-F238E27FC236}">
                <a16:creationId xmlns:a16="http://schemas.microsoft.com/office/drawing/2014/main" id="{08AE84A5-E1D9-49B3-8E69-CF6E32C421A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94233" y="6120996"/>
            <a:ext cx="790469" cy="474281"/>
          </a:xfrm>
          <a:prstGeom prst="rect">
            <a:avLst/>
          </a:prstGeom>
        </p:spPr>
      </p:pic>
      <p:pic>
        <p:nvPicPr>
          <p:cNvPr id="2" name="Picture 34" descr="Shape, rectangle&#10;&#10;Description automatically generated">
            <a:extLst>
              <a:ext uri="{FF2B5EF4-FFF2-40B4-BE49-F238E27FC236}">
                <a16:creationId xmlns:a16="http://schemas.microsoft.com/office/drawing/2014/main" id="{16305126-05A6-4E0D-A40A-9EBC4D0493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247930" y="3799237"/>
            <a:ext cx="1598830" cy="980911"/>
          </a:xfrm>
          <a:prstGeom prst="rect">
            <a:avLst/>
          </a:prstGeom>
        </p:spPr>
      </p:pic>
      <p:sp>
        <p:nvSpPr>
          <p:cNvPr id="6" name="Rectangle: Rounded Corners 18">
            <a:extLst>
              <a:ext uri="{FF2B5EF4-FFF2-40B4-BE49-F238E27FC236}">
                <a16:creationId xmlns:a16="http://schemas.microsoft.com/office/drawing/2014/main" id="{896AAD3D-3A0B-C43E-AEA4-0883271B747D}"/>
              </a:ext>
            </a:extLst>
          </p:cNvPr>
          <p:cNvSpPr/>
          <p:nvPr/>
        </p:nvSpPr>
        <p:spPr>
          <a:xfrm>
            <a:off x="5684186" y="3591825"/>
            <a:ext cx="3539179" cy="453532"/>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ixaDeTexto 20">
            <a:extLst>
              <a:ext uri="{FF2B5EF4-FFF2-40B4-BE49-F238E27FC236}">
                <a16:creationId xmlns:a16="http://schemas.microsoft.com/office/drawing/2014/main" id="{7BE074BA-9B0A-C0D1-96CE-67E734571A30}"/>
              </a:ext>
            </a:extLst>
          </p:cNvPr>
          <p:cNvSpPr txBox="1"/>
          <p:nvPr/>
        </p:nvSpPr>
        <p:spPr>
          <a:xfrm>
            <a:off x="5684186" y="3605151"/>
            <a:ext cx="3525759" cy="400110"/>
          </a:xfrm>
          <a:prstGeom prst="rect">
            <a:avLst/>
          </a:prstGeom>
          <a:noFill/>
        </p:spPr>
        <p:txBody>
          <a:bodyPr wrap="square" rtlCol="0">
            <a:spAutoFit/>
          </a:bodyPr>
          <a:lstStyle/>
          <a:p>
            <a:pPr algn="ctr"/>
            <a:r>
              <a:rPr lang="pt-BR" sz="2000" dirty="0">
                <a:solidFill>
                  <a:schemeClr val="bg1"/>
                </a:solidFill>
                <a:latin typeface="Dosis ExtraBold" pitchFamily="2" charset="0"/>
              </a:rPr>
              <a:t>Produtos Troca Fone</a:t>
            </a:r>
          </a:p>
        </p:txBody>
      </p:sp>
      <p:sp>
        <p:nvSpPr>
          <p:cNvPr id="8" name="Rectangle: Rounded Corners 20">
            <a:extLst>
              <a:ext uri="{FF2B5EF4-FFF2-40B4-BE49-F238E27FC236}">
                <a16:creationId xmlns:a16="http://schemas.microsoft.com/office/drawing/2014/main" id="{0D7C0642-6317-ABE7-74A0-714A136C61F4}"/>
              </a:ext>
            </a:extLst>
          </p:cNvPr>
          <p:cNvSpPr/>
          <p:nvPr/>
        </p:nvSpPr>
        <p:spPr>
          <a:xfrm>
            <a:off x="5684186" y="4423398"/>
            <a:ext cx="3539179" cy="507070"/>
          </a:xfrm>
          <a:prstGeom prst="roundRect">
            <a:avLst>
              <a:gd name="adj" fmla="val 50000"/>
            </a:avLst>
          </a:prstGeom>
          <a:solidFill>
            <a:srgbClr val="411E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ixaDeTexto 20">
            <a:extLst>
              <a:ext uri="{FF2B5EF4-FFF2-40B4-BE49-F238E27FC236}">
                <a16:creationId xmlns:a16="http://schemas.microsoft.com/office/drawing/2014/main" id="{685AA3AC-B4E6-CF12-E9C7-CD2BA7E859A9}"/>
              </a:ext>
            </a:extLst>
          </p:cNvPr>
          <p:cNvSpPr txBox="1"/>
          <p:nvPr/>
        </p:nvSpPr>
        <p:spPr>
          <a:xfrm>
            <a:off x="6188776" y="4463163"/>
            <a:ext cx="2581835" cy="400110"/>
          </a:xfrm>
          <a:prstGeom prst="rect">
            <a:avLst/>
          </a:prstGeom>
          <a:noFill/>
        </p:spPr>
        <p:txBody>
          <a:bodyPr wrap="square" rtlCol="0">
            <a:spAutoFit/>
          </a:bodyPr>
          <a:lstStyle/>
          <a:p>
            <a:pPr algn="ctr"/>
            <a:r>
              <a:rPr lang="pt-BR" sz="2000" dirty="0">
                <a:solidFill>
                  <a:schemeClr val="bg1"/>
                </a:solidFill>
                <a:latin typeface="Dosis ExtraBold" pitchFamily="2" charset="0"/>
              </a:rPr>
              <a:t>Apólices</a:t>
            </a:r>
          </a:p>
        </p:txBody>
      </p:sp>
    </p:spTree>
    <p:extLst>
      <p:ext uri="{BB962C8B-B14F-4D97-AF65-F5344CB8AC3E}">
        <p14:creationId xmlns:p14="http://schemas.microsoft.com/office/powerpoint/2010/main" val="231363750"/>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alendar&#10;&#10;Description automatically generated with medium confidence">
            <a:extLst>
              <a:ext uri="{FF2B5EF4-FFF2-40B4-BE49-F238E27FC236}">
                <a16:creationId xmlns:a16="http://schemas.microsoft.com/office/drawing/2014/main" id="{FEC1BC49-272C-49EF-B69A-6C7456D867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9302" y="1"/>
            <a:ext cx="5212698" cy="5771429"/>
          </a:xfrm>
          <a:prstGeom prst="rect">
            <a:avLst/>
          </a:prstGeom>
        </p:spPr>
      </p:pic>
      <p:pic>
        <p:nvPicPr>
          <p:cNvPr id="9" name="Picture 8" descr="Shape&#10;&#10;Description automatically generated">
            <a:extLst>
              <a:ext uri="{FF2B5EF4-FFF2-40B4-BE49-F238E27FC236}">
                <a16:creationId xmlns:a16="http://schemas.microsoft.com/office/drawing/2014/main" id="{68DBA276-2119-4D5C-A5BD-38A792E361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5530" y="16209"/>
            <a:ext cx="5130159" cy="6387302"/>
          </a:xfrm>
          <a:prstGeom prst="rect">
            <a:avLst/>
          </a:prstGeom>
        </p:spPr>
      </p:pic>
      <p:pic>
        <p:nvPicPr>
          <p:cNvPr id="11" name="Picture 10" descr="Shape, icon&#10;&#10;Description automatically generated">
            <a:extLst>
              <a:ext uri="{FF2B5EF4-FFF2-40B4-BE49-F238E27FC236}">
                <a16:creationId xmlns:a16="http://schemas.microsoft.com/office/drawing/2014/main" id="{309BB536-4C3D-49CE-814A-3D05503FE9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6155" y="-1"/>
            <a:ext cx="2044445" cy="2057143"/>
          </a:xfrm>
          <a:prstGeom prst="rect">
            <a:avLst/>
          </a:prstGeom>
        </p:spPr>
      </p:pic>
      <p:pic>
        <p:nvPicPr>
          <p:cNvPr id="13" name="Picture 12" descr="A picture containing icon&#10;&#10;Description automatically generated">
            <a:extLst>
              <a:ext uri="{FF2B5EF4-FFF2-40B4-BE49-F238E27FC236}">
                <a16:creationId xmlns:a16="http://schemas.microsoft.com/office/drawing/2014/main" id="{992E3174-F0E9-4954-8D75-7E23F6DC5F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9872" y="828220"/>
            <a:ext cx="1485714" cy="863492"/>
          </a:xfrm>
          <a:prstGeom prst="rect">
            <a:avLst/>
          </a:prstGeom>
        </p:spPr>
      </p:pic>
      <p:sp>
        <p:nvSpPr>
          <p:cNvPr id="14" name="CaixaDeTexto 9">
            <a:extLst>
              <a:ext uri="{FF2B5EF4-FFF2-40B4-BE49-F238E27FC236}">
                <a16:creationId xmlns:a16="http://schemas.microsoft.com/office/drawing/2014/main" id="{94B59B20-66F4-4566-AEB5-015D7C20BA49}"/>
              </a:ext>
            </a:extLst>
          </p:cNvPr>
          <p:cNvSpPr txBox="1"/>
          <p:nvPr/>
        </p:nvSpPr>
        <p:spPr>
          <a:xfrm>
            <a:off x="554907" y="800726"/>
            <a:ext cx="5621177" cy="754053"/>
          </a:xfrm>
          <a:prstGeom prst="rect">
            <a:avLst/>
          </a:prstGeom>
          <a:noFill/>
        </p:spPr>
        <p:txBody>
          <a:bodyPr wrap="square" rtlCol="0">
            <a:spAutoFit/>
          </a:bodyPr>
          <a:lstStyle/>
          <a:p>
            <a:r>
              <a:rPr lang="pt-BR" sz="4300" dirty="0">
                <a:solidFill>
                  <a:srgbClr val="280A3C"/>
                </a:solidFill>
                <a:latin typeface="Dosis ExtraBold" pitchFamily="2" charset="0"/>
              </a:rPr>
              <a:t>OUTRAS INTEGRAÇÕES</a:t>
            </a:r>
          </a:p>
        </p:txBody>
      </p:sp>
      <p:sp>
        <p:nvSpPr>
          <p:cNvPr id="16" name="CaixaDeTexto 32">
            <a:extLst>
              <a:ext uri="{FF2B5EF4-FFF2-40B4-BE49-F238E27FC236}">
                <a16:creationId xmlns:a16="http://schemas.microsoft.com/office/drawing/2014/main" id="{12CC7035-51EC-48E2-9E41-076CA0E921FD}"/>
              </a:ext>
            </a:extLst>
          </p:cNvPr>
          <p:cNvSpPr txBox="1"/>
          <p:nvPr/>
        </p:nvSpPr>
        <p:spPr>
          <a:xfrm>
            <a:off x="1567342" y="4687932"/>
            <a:ext cx="4186884" cy="400110"/>
          </a:xfrm>
          <a:prstGeom prst="rect">
            <a:avLst/>
          </a:prstGeom>
          <a:noFill/>
        </p:spPr>
        <p:txBody>
          <a:bodyPr wrap="square" rtlCol="0">
            <a:spAutoFit/>
          </a:bodyPr>
          <a:lstStyle/>
          <a:p>
            <a:r>
              <a:rPr lang="pt-BR" sz="2000" b="1" dirty="0">
                <a:solidFill>
                  <a:srgbClr val="6E4B87"/>
                </a:solidFill>
                <a:latin typeface="Roboto" panose="02000000000000000000" pitchFamily="2" charset="0"/>
                <a:ea typeface="Roboto" panose="02000000000000000000" pitchFamily="2" charset="0"/>
              </a:rPr>
              <a:t>WebService de Saída Padrão</a:t>
            </a:r>
          </a:p>
        </p:txBody>
      </p:sp>
      <p:sp>
        <p:nvSpPr>
          <p:cNvPr id="17" name="CaixaDeTexto 23">
            <a:extLst>
              <a:ext uri="{FF2B5EF4-FFF2-40B4-BE49-F238E27FC236}">
                <a16:creationId xmlns:a16="http://schemas.microsoft.com/office/drawing/2014/main" id="{FE2C98DA-610D-406B-AC32-40BC937E011E}"/>
              </a:ext>
            </a:extLst>
          </p:cNvPr>
          <p:cNvSpPr txBox="1"/>
          <p:nvPr/>
        </p:nvSpPr>
        <p:spPr>
          <a:xfrm>
            <a:off x="1542384" y="2453179"/>
            <a:ext cx="4786766" cy="400110"/>
          </a:xfrm>
          <a:prstGeom prst="rect">
            <a:avLst/>
          </a:prstGeom>
          <a:noFill/>
        </p:spPr>
        <p:txBody>
          <a:bodyPr wrap="square" rtlCol="0">
            <a:spAutoFit/>
          </a:bodyPr>
          <a:lstStyle/>
          <a:p>
            <a:r>
              <a:rPr lang="pt-BR" sz="2000" b="1" dirty="0">
                <a:solidFill>
                  <a:srgbClr val="6E4B87"/>
                </a:solidFill>
                <a:latin typeface="Roboto" panose="02000000000000000000" pitchFamily="2" charset="0"/>
                <a:ea typeface="Roboto" panose="02000000000000000000" pitchFamily="2" charset="0"/>
              </a:rPr>
              <a:t>Zurich (WS - Métodos Customizados)</a:t>
            </a:r>
          </a:p>
        </p:txBody>
      </p:sp>
      <p:sp>
        <p:nvSpPr>
          <p:cNvPr id="18" name="CaixaDeTexto 25">
            <a:extLst>
              <a:ext uri="{FF2B5EF4-FFF2-40B4-BE49-F238E27FC236}">
                <a16:creationId xmlns:a16="http://schemas.microsoft.com/office/drawing/2014/main" id="{B40D8EF5-6B03-4755-BE42-F19F059DAC47}"/>
              </a:ext>
            </a:extLst>
          </p:cNvPr>
          <p:cNvSpPr txBox="1"/>
          <p:nvPr/>
        </p:nvSpPr>
        <p:spPr>
          <a:xfrm>
            <a:off x="1567342" y="3498844"/>
            <a:ext cx="4786766" cy="400110"/>
          </a:xfrm>
          <a:prstGeom prst="rect">
            <a:avLst/>
          </a:prstGeom>
          <a:noFill/>
        </p:spPr>
        <p:txBody>
          <a:bodyPr wrap="square" rtlCol="0">
            <a:spAutoFit/>
          </a:bodyPr>
          <a:lstStyle/>
          <a:p>
            <a:r>
              <a:rPr lang="pt-BR" sz="2000" b="1" dirty="0" err="1">
                <a:solidFill>
                  <a:srgbClr val="6E4B87"/>
                </a:solidFill>
                <a:latin typeface="Roboto" panose="02000000000000000000" pitchFamily="2" charset="0"/>
                <a:ea typeface="Roboto" panose="02000000000000000000" pitchFamily="2" charset="0"/>
              </a:rPr>
              <a:t>Soudi</a:t>
            </a:r>
            <a:r>
              <a:rPr lang="pt-BR" sz="2000" b="1" dirty="0">
                <a:solidFill>
                  <a:srgbClr val="6E4B87"/>
                </a:solidFill>
                <a:latin typeface="Roboto" panose="02000000000000000000" pitchFamily="2" charset="0"/>
                <a:ea typeface="Roboto" panose="02000000000000000000" pitchFamily="2" charset="0"/>
              </a:rPr>
              <a:t> (WS - Métodos Customizados)</a:t>
            </a:r>
          </a:p>
        </p:txBody>
      </p:sp>
      <p:sp>
        <p:nvSpPr>
          <p:cNvPr id="23" name="Rectangle: Top Corners Rounded 22">
            <a:extLst>
              <a:ext uri="{FF2B5EF4-FFF2-40B4-BE49-F238E27FC236}">
                <a16:creationId xmlns:a16="http://schemas.microsoft.com/office/drawing/2014/main" id="{9D52FB29-6C9A-4DB4-AF24-B00259E2E5E6}"/>
              </a:ext>
            </a:extLst>
          </p:cNvPr>
          <p:cNvSpPr/>
          <p:nvPr/>
        </p:nvSpPr>
        <p:spPr>
          <a:xfrm rot="5400000">
            <a:off x="389314" y="2933152"/>
            <a:ext cx="630942" cy="1531495"/>
          </a:xfrm>
          <a:prstGeom prst="round2SameRect">
            <a:avLst>
              <a:gd name="adj1" fmla="val 50000"/>
              <a:gd name="adj2" fmla="val 0"/>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Top Corners Rounded 23">
            <a:extLst>
              <a:ext uri="{FF2B5EF4-FFF2-40B4-BE49-F238E27FC236}">
                <a16:creationId xmlns:a16="http://schemas.microsoft.com/office/drawing/2014/main" id="{FC6EED02-EA73-4735-B0C2-0786474BD6E0}"/>
              </a:ext>
            </a:extLst>
          </p:cNvPr>
          <p:cNvSpPr/>
          <p:nvPr/>
        </p:nvSpPr>
        <p:spPr>
          <a:xfrm rot="5400000">
            <a:off x="389313" y="1877014"/>
            <a:ext cx="630942" cy="1531495"/>
          </a:xfrm>
          <a:prstGeom prst="round2SameRect">
            <a:avLst>
              <a:gd name="adj1" fmla="val 50000"/>
              <a:gd name="adj2" fmla="val 0"/>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Top Corners Rounded 24">
            <a:extLst>
              <a:ext uri="{FF2B5EF4-FFF2-40B4-BE49-F238E27FC236}">
                <a16:creationId xmlns:a16="http://schemas.microsoft.com/office/drawing/2014/main" id="{497EA80A-5A33-4A6B-B95D-18BC7E599A09}"/>
              </a:ext>
            </a:extLst>
          </p:cNvPr>
          <p:cNvSpPr/>
          <p:nvPr/>
        </p:nvSpPr>
        <p:spPr>
          <a:xfrm rot="5400000">
            <a:off x="352417" y="4069429"/>
            <a:ext cx="630942" cy="1531495"/>
          </a:xfrm>
          <a:prstGeom prst="round2SameRect">
            <a:avLst>
              <a:gd name="adj1" fmla="val 50000"/>
              <a:gd name="adj2" fmla="val 0"/>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563348EB-B1D8-4FF5-92AD-9D804EC761B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2" name="CaixaDeTexto 32">
            <a:extLst>
              <a:ext uri="{FF2B5EF4-FFF2-40B4-BE49-F238E27FC236}">
                <a16:creationId xmlns:a16="http://schemas.microsoft.com/office/drawing/2014/main" id="{47F114BA-3FD0-3A60-3F6D-9B11F0AE5421}"/>
              </a:ext>
            </a:extLst>
          </p:cNvPr>
          <p:cNvSpPr txBox="1"/>
          <p:nvPr/>
        </p:nvSpPr>
        <p:spPr>
          <a:xfrm>
            <a:off x="1538615" y="5720886"/>
            <a:ext cx="4186884" cy="400110"/>
          </a:xfrm>
          <a:prstGeom prst="rect">
            <a:avLst/>
          </a:prstGeom>
          <a:noFill/>
        </p:spPr>
        <p:txBody>
          <a:bodyPr wrap="square" rtlCol="0">
            <a:spAutoFit/>
          </a:bodyPr>
          <a:lstStyle/>
          <a:p>
            <a:r>
              <a:rPr lang="pt-BR" sz="2000" b="1" dirty="0">
                <a:solidFill>
                  <a:srgbClr val="6E4B87"/>
                </a:solidFill>
                <a:latin typeface="Roboto" panose="02000000000000000000" pitchFamily="2" charset="0"/>
                <a:ea typeface="Roboto" panose="02000000000000000000" pitchFamily="2" charset="0"/>
              </a:rPr>
              <a:t>Samsung LGPD (API da Samsung)</a:t>
            </a:r>
          </a:p>
        </p:txBody>
      </p:sp>
      <p:sp>
        <p:nvSpPr>
          <p:cNvPr id="3" name="Rectangle: Top Corners Rounded 24">
            <a:extLst>
              <a:ext uri="{FF2B5EF4-FFF2-40B4-BE49-F238E27FC236}">
                <a16:creationId xmlns:a16="http://schemas.microsoft.com/office/drawing/2014/main" id="{0816BAFF-030C-566E-D31A-B2C1848E925B}"/>
              </a:ext>
            </a:extLst>
          </p:cNvPr>
          <p:cNvSpPr/>
          <p:nvPr/>
        </p:nvSpPr>
        <p:spPr>
          <a:xfrm rot="5400000">
            <a:off x="352417" y="5155823"/>
            <a:ext cx="630942" cy="1531495"/>
          </a:xfrm>
          <a:prstGeom prst="round2SameRect">
            <a:avLst>
              <a:gd name="adj1" fmla="val 50000"/>
              <a:gd name="adj2" fmla="val 0"/>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4836345"/>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SOUDI (Plano de Pagamento)</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7" name="Imagem 6">
            <a:extLst>
              <a:ext uri="{FF2B5EF4-FFF2-40B4-BE49-F238E27FC236}">
                <a16:creationId xmlns:a16="http://schemas.microsoft.com/office/drawing/2014/main" id="{7123529B-F9B2-171C-D3E3-622151AB7DB3}"/>
              </a:ext>
            </a:extLst>
          </p:cNvPr>
          <p:cNvPicPr>
            <a:picLocks noChangeAspect="1"/>
          </p:cNvPicPr>
          <p:nvPr/>
        </p:nvPicPr>
        <p:blipFill>
          <a:blip r:embed="rId3"/>
          <a:stretch>
            <a:fillRect/>
          </a:stretch>
        </p:blipFill>
        <p:spPr>
          <a:xfrm>
            <a:off x="459446" y="979790"/>
            <a:ext cx="6312224" cy="1447874"/>
          </a:xfrm>
          <a:prstGeom prst="rect">
            <a:avLst/>
          </a:prstGeom>
        </p:spPr>
      </p:pic>
      <p:pic>
        <p:nvPicPr>
          <p:cNvPr id="12" name="Imagem 11">
            <a:extLst>
              <a:ext uri="{FF2B5EF4-FFF2-40B4-BE49-F238E27FC236}">
                <a16:creationId xmlns:a16="http://schemas.microsoft.com/office/drawing/2014/main" id="{177E8F75-76D7-DF07-3E5F-03B6E1FEC9D1}"/>
              </a:ext>
            </a:extLst>
          </p:cNvPr>
          <p:cNvPicPr>
            <a:picLocks noChangeAspect="1"/>
          </p:cNvPicPr>
          <p:nvPr/>
        </p:nvPicPr>
        <p:blipFill rotWithShape="1">
          <a:blip r:embed="rId4"/>
          <a:srcRect r="11764"/>
          <a:stretch/>
        </p:blipFill>
        <p:spPr>
          <a:xfrm>
            <a:off x="3333184" y="2538315"/>
            <a:ext cx="7681657" cy="3819821"/>
          </a:xfrm>
          <a:prstGeom prst="rect">
            <a:avLst/>
          </a:prstGeom>
        </p:spPr>
      </p:pic>
    </p:spTree>
    <p:extLst>
      <p:ext uri="{BB962C8B-B14F-4D97-AF65-F5344CB8AC3E}">
        <p14:creationId xmlns:p14="http://schemas.microsoft.com/office/powerpoint/2010/main" val="148972680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Samsung LGPD</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3" name="Imagem 2" descr="Diagrama&#10;&#10;Descrição gerada automaticamente">
            <a:extLst>
              <a:ext uri="{FF2B5EF4-FFF2-40B4-BE49-F238E27FC236}">
                <a16:creationId xmlns:a16="http://schemas.microsoft.com/office/drawing/2014/main" id="{607C2F8A-349D-6298-62FA-ACB108E0F5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143" y="1150093"/>
            <a:ext cx="10915650" cy="4800600"/>
          </a:xfrm>
          <a:prstGeom prst="rect">
            <a:avLst/>
          </a:prstGeom>
        </p:spPr>
      </p:pic>
    </p:spTree>
    <p:extLst>
      <p:ext uri="{BB962C8B-B14F-4D97-AF65-F5344CB8AC3E}">
        <p14:creationId xmlns:p14="http://schemas.microsoft.com/office/powerpoint/2010/main" val="506292039"/>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Samsung LGPD</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6" name="Imagem 5" descr="Tabela&#10;&#10;Descrição gerada automaticamente">
            <a:extLst>
              <a:ext uri="{FF2B5EF4-FFF2-40B4-BE49-F238E27FC236}">
                <a16:creationId xmlns:a16="http://schemas.microsoft.com/office/drawing/2014/main" id="{F67B7EC9-6418-56B5-AB6A-DCA31BBDC8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894" y="1635371"/>
            <a:ext cx="9888816" cy="3830043"/>
          </a:xfrm>
          <a:prstGeom prst="rect">
            <a:avLst/>
          </a:prstGeom>
        </p:spPr>
      </p:pic>
    </p:spTree>
    <p:extLst>
      <p:ext uri="{BB962C8B-B14F-4D97-AF65-F5344CB8AC3E}">
        <p14:creationId xmlns:p14="http://schemas.microsoft.com/office/powerpoint/2010/main" val="4186623270"/>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0" y="225737"/>
            <a:ext cx="12191999" cy="754053"/>
          </a:xfrm>
          <a:prstGeom prst="rect">
            <a:avLst/>
          </a:prstGeom>
          <a:noFill/>
        </p:spPr>
        <p:txBody>
          <a:bodyPr wrap="square" rtlCol="0">
            <a:spAutoFit/>
          </a:bodyPr>
          <a:lstStyle/>
          <a:p>
            <a:pPr algn="ctr"/>
            <a:r>
              <a:rPr lang="pt-BR" sz="4300" dirty="0">
                <a:solidFill>
                  <a:srgbClr val="6E4B87"/>
                </a:solidFill>
                <a:latin typeface="Dosis ExtraBold" pitchFamily="2" charset="0"/>
              </a:rPr>
              <a:t>Samsung LGPD</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pic>
        <p:nvPicPr>
          <p:cNvPr id="3" name="Imagem 2" descr="Diagrama&#10;&#10;Descrição gerada automaticamente">
            <a:extLst>
              <a:ext uri="{FF2B5EF4-FFF2-40B4-BE49-F238E27FC236}">
                <a16:creationId xmlns:a16="http://schemas.microsoft.com/office/drawing/2014/main" id="{20D92742-B979-8F8F-1C6F-B10B431EF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0538" y="1246706"/>
            <a:ext cx="7866092" cy="5111430"/>
          </a:xfrm>
          <a:prstGeom prst="rect">
            <a:avLst/>
          </a:prstGeom>
        </p:spPr>
      </p:pic>
    </p:spTree>
    <p:extLst>
      <p:ext uri="{BB962C8B-B14F-4D97-AF65-F5344CB8AC3E}">
        <p14:creationId xmlns:p14="http://schemas.microsoft.com/office/powerpoint/2010/main" val="2823607822"/>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1" y="298697"/>
            <a:ext cx="12191999" cy="707886"/>
          </a:xfrm>
          <a:prstGeom prst="rect">
            <a:avLst/>
          </a:prstGeom>
          <a:noFill/>
        </p:spPr>
        <p:txBody>
          <a:bodyPr wrap="square" rtlCol="0">
            <a:spAutoFit/>
          </a:bodyPr>
          <a:lstStyle/>
          <a:p>
            <a:pPr algn="ctr"/>
            <a:r>
              <a:rPr lang="pt-BR" sz="4000" dirty="0">
                <a:solidFill>
                  <a:srgbClr val="6E4B87"/>
                </a:solidFill>
                <a:latin typeface="Dosis ExtraBold" pitchFamily="2" charset="0"/>
              </a:rPr>
              <a:t>Parametrização de Samsung LGPD</a:t>
            </a:r>
          </a:p>
        </p:txBody>
      </p:sp>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
        <p:nvSpPr>
          <p:cNvPr id="3" name="CaixaDeTexto 2">
            <a:extLst>
              <a:ext uri="{FF2B5EF4-FFF2-40B4-BE49-F238E27FC236}">
                <a16:creationId xmlns:a16="http://schemas.microsoft.com/office/drawing/2014/main" id="{1398D0BB-35B9-6816-D7F3-CEB33C0140E6}"/>
              </a:ext>
            </a:extLst>
          </p:cNvPr>
          <p:cNvSpPr txBox="1"/>
          <p:nvPr/>
        </p:nvSpPr>
        <p:spPr>
          <a:xfrm>
            <a:off x="655840" y="4274336"/>
            <a:ext cx="10840718" cy="3693319"/>
          </a:xfrm>
          <a:prstGeom prst="rect">
            <a:avLst/>
          </a:prstGeom>
          <a:noFill/>
        </p:spPr>
        <p:txBody>
          <a:bodyPr wrap="square" rtlCol="0">
            <a:spAutoFit/>
          </a:bodyPr>
          <a:lstStyle/>
          <a:p>
            <a:pPr algn="just"/>
            <a:r>
              <a:rPr lang="pt-BR" sz="1600" b="1" dirty="0">
                <a:solidFill>
                  <a:srgbClr val="FFB200"/>
                </a:solidFill>
                <a:latin typeface="Roboto" panose="02000000000000000000" pitchFamily="2" charset="0"/>
                <a:ea typeface="Roboto" panose="02000000000000000000" pitchFamily="2" charset="0"/>
                <a:cs typeface="Roboto" panose="02000000000000000000" pitchFamily="2" charset="0"/>
              </a:rPr>
              <a:t>Atenção!</a:t>
            </a:r>
          </a:p>
          <a:p>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A localização de clientes na API da Samsung não é feita pelo CPF e sim pelo Nome, Sobrenome e E-mail.</a:t>
            </a:r>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b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b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Ao realizar a ‘anonimização’ de clientes são alteradas as rotinas de: Cadastro de Clientes e Fornecedores (CRM), Pesquisa de Clientes (CRM), Alteração Documento (CRM), Dashboard de Faturamento, Relatório de CRM, Módulo de Faturamento e Impressão de Etiquetas.</a:t>
            </a:r>
          </a:p>
          <a:p>
            <a:pPr algn="just"/>
            <a:endParaRPr lang="pt-BR" sz="1600"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just"/>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O Escopo da Customização contempla log de Atualização (função </a:t>
            </a:r>
            <a:r>
              <a:rPr lang="pt-BR" sz="1600" dirty="0" err="1">
                <a:solidFill>
                  <a:srgbClr val="6E4B87"/>
                </a:solidFill>
                <a:latin typeface="Roboto" panose="02000000000000000000" pitchFamily="2" charset="0"/>
                <a:ea typeface="Roboto" panose="02000000000000000000" pitchFamily="2" charset="0"/>
                <a:cs typeface="Roboto" panose="02000000000000000000" pitchFamily="2" charset="0"/>
              </a:rPr>
              <a:t>Correct</a:t>
            </a:r>
            <a:r>
              <a:rPr lang="pt-BR" sz="1600" dirty="0">
                <a:solidFill>
                  <a:srgbClr val="6E4B87"/>
                </a:solidFill>
                <a:latin typeface="Roboto" panose="02000000000000000000" pitchFamily="2" charset="0"/>
                <a:ea typeface="Roboto" panose="02000000000000000000" pitchFamily="2" charset="0"/>
                <a:cs typeface="Roboto" panose="02000000000000000000" pitchFamily="2" charset="0"/>
              </a:rPr>
              <a:t>) e Desativação (funções Delete e Pause) de Clientes via Integração LGPD.</a:t>
            </a: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a:p>
            <a:pPr algn="ctr"/>
            <a:endParaRPr lang="pt-BR" dirty="0">
              <a:solidFill>
                <a:srgbClr val="6E4B87"/>
              </a:solidFill>
              <a:latin typeface="Roboto" panose="02000000000000000000" pitchFamily="2" charset="0"/>
              <a:ea typeface="Roboto" panose="02000000000000000000" pitchFamily="2" charset="0"/>
              <a:cs typeface="Roboto" panose="02000000000000000000" pitchFamily="2" charset="0"/>
            </a:endParaRPr>
          </a:p>
        </p:txBody>
      </p:sp>
      <p:sp>
        <p:nvSpPr>
          <p:cNvPr id="6" name="CaixaDeTexto 5">
            <a:extLst>
              <a:ext uri="{FF2B5EF4-FFF2-40B4-BE49-F238E27FC236}">
                <a16:creationId xmlns:a16="http://schemas.microsoft.com/office/drawing/2014/main" id="{BDF48248-00D5-0B0C-A714-B088E2EA61FF}"/>
              </a:ext>
            </a:extLst>
          </p:cNvPr>
          <p:cNvSpPr txBox="1"/>
          <p:nvPr/>
        </p:nvSpPr>
        <p:spPr>
          <a:xfrm>
            <a:off x="-19801" y="3937232"/>
            <a:ext cx="12191999" cy="307777"/>
          </a:xfrm>
          <a:prstGeom prst="rect">
            <a:avLst/>
          </a:prstGeom>
          <a:noFill/>
        </p:spPr>
        <p:txBody>
          <a:bodyPr wrap="square" rtlCol="0">
            <a:spAutoFit/>
          </a:bodyPr>
          <a:lstStyle/>
          <a:p>
            <a:pPr algn="ctr"/>
            <a:r>
              <a:rPr lang="pt-BR" sz="1400" i="1" dirty="0">
                <a:solidFill>
                  <a:srgbClr val="FFB200"/>
                </a:solidFill>
                <a:latin typeface="Roboto" panose="02000000000000000000" pitchFamily="2" charset="0"/>
                <a:ea typeface="Roboto" panose="02000000000000000000" pitchFamily="2" charset="0"/>
                <a:cs typeface="Roboto" panose="02000000000000000000" pitchFamily="2" charset="0"/>
              </a:rPr>
              <a:t>Caminho da Tela: Menu Empresa/ Parâmetros Globais/ Acesso restrito/ CRM</a:t>
            </a:r>
          </a:p>
        </p:txBody>
      </p:sp>
      <p:pic>
        <p:nvPicPr>
          <p:cNvPr id="4" name="Imagem 3">
            <a:extLst>
              <a:ext uri="{FF2B5EF4-FFF2-40B4-BE49-F238E27FC236}">
                <a16:creationId xmlns:a16="http://schemas.microsoft.com/office/drawing/2014/main" id="{869CF5CB-EBC2-082A-0EFA-EA8532DDCD19}"/>
              </a:ext>
            </a:extLst>
          </p:cNvPr>
          <p:cNvPicPr>
            <a:picLocks noChangeAspect="1"/>
          </p:cNvPicPr>
          <p:nvPr/>
        </p:nvPicPr>
        <p:blipFill rotWithShape="1">
          <a:blip r:embed="rId4"/>
          <a:srcRect t="2087" r="49780"/>
          <a:stretch/>
        </p:blipFill>
        <p:spPr>
          <a:xfrm>
            <a:off x="655840" y="1269242"/>
            <a:ext cx="3699769" cy="2492009"/>
          </a:xfrm>
          <a:prstGeom prst="rect">
            <a:avLst/>
          </a:prstGeom>
          <a:ln>
            <a:solidFill>
              <a:schemeClr val="tx1"/>
            </a:solidFill>
          </a:ln>
        </p:spPr>
      </p:pic>
      <p:pic>
        <p:nvPicPr>
          <p:cNvPr id="7" name="Imagem 6">
            <a:extLst>
              <a:ext uri="{FF2B5EF4-FFF2-40B4-BE49-F238E27FC236}">
                <a16:creationId xmlns:a16="http://schemas.microsoft.com/office/drawing/2014/main" id="{6C64D639-363B-1ED0-2632-E75AFD7B0BE6}"/>
              </a:ext>
            </a:extLst>
          </p:cNvPr>
          <p:cNvPicPr>
            <a:picLocks noChangeAspect="1"/>
          </p:cNvPicPr>
          <p:nvPr/>
        </p:nvPicPr>
        <p:blipFill>
          <a:blip r:embed="rId5"/>
          <a:stretch>
            <a:fillRect/>
          </a:stretch>
        </p:blipFill>
        <p:spPr>
          <a:xfrm>
            <a:off x="4967785" y="1061387"/>
            <a:ext cx="5061532" cy="2854608"/>
          </a:xfrm>
          <a:prstGeom prst="rect">
            <a:avLst/>
          </a:prstGeom>
          <a:ln>
            <a:solidFill>
              <a:schemeClr val="tx1"/>
            </a:solidFill>
          </a:ln>
        </p:spPr>
      </p:pic>
    </p:spTree>
    <p:extLst>
      <p:ext uri="{BB962C8B-B14F-4D97-AF65-F5344CB8AC3E}">
        <p14:creationId xmlns:p14="http://schemas.microsoft.com/office/powerpoint/2010/main" val="741653697"/>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4" descr="A picture containing dark&#10;&#10;Description automatically generated">
            <a:extLst>
              <a:ext uri="{FF2B5EF4-FFF2-40B4-BE49-F238E27FC236}">
                <a16:creationId xmlns:a16="http://schemas.microsoft.com/office/drawing/2014/main" id="{24CD62A8-23A3-4EBC-85AB-3E28F7B987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1277600" cy="6858000"/>
          </a:xfrm>
          <a:prstGeom prst="rect">
            <a:avLst/>
          </a:prstGeom>
        </p:spPr>
      </p:pic>
      <p:pic>
        <p:nvPicPr>
          <p:cNvPr id="18" name="Picture 17" descr="Shape, rectangle&#10;&#10;Description automatically generated">
            <a:extLst>
              <a:ext uri="{FF2B5EF4-FFF2-40B4-BE49-F238E27FC236}">
                <a16:creationId xmlns:a16="http://schemas.microsoft.com/office/drawing/2014/main" id="{8FF23C50-9F0D-4D03-B410-70A8B89B7F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25422"/>
            <a:ext cx="7085714" cy="4698413"/>
          </a:xfrm>
          <a:prstGeom prst="rect">
            <a:avLst/>
          </a:prstGeom>
        </p:spPr>
      </p:pic>
      <p:sp>
        <p:nvSpPr>
          <p:cNvPr id="15" name="Rectangle: Top Corners Rounded 14">
            <a:extLst>
              <a:ext uri="{FF2B5EF4-FFF2-40B4-BE49-F238E27FC236}">
                <a16:creationId xmlns:a16="http://schemas.microsoft.com/office/drawing/2014/main" id="{D2EBD7B1-82CD-459B-BB32-D3F4067FC22C}"/>
              </a:ext>
            </a:extLst>
          </p:cNvPr>
          <p:cNvSpPr/>
          <p:nvPr/>
        </p:nvSpPr>
        <p:spPr>
          <a:xfrm rot="16200000">
            <a:off x="3175001" y="-1353455"/>
            <a:ext cx="3693883" cy="8215086"/>
          </a:xfrm>
          <a:prstGeom prst="round2SameRect">
            <a:avLst/>
          </a:prstGeom>
          <a:solidFill>
            <a:srgbClr val="FF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tângulo 27">
            <a:extLst>
              <a:ext uri="{FF2B5EF4-FFF2-40B4-BE49-F238E27FC236}">
                <a16:creationId xmlns:a16="http://schemas.microsoft.com/office/drawing/2014/main" id="{D441FA14-D8B4-4493-A183-B9153B30E41C}"/>
              </a:ext>
            </a:extLst>
          </p:cNvPr>
          <p:cNvSpPr/>
          <p:nvPr/>
        </p:nvSpPr>
        <p:spPr>
          <a:xfrm>
            <a:off x="1667581" y="1625383"/>
            <a:ext cx="4547619" cy="754053"/>
          </a:xfrm>
          <a:prstGeom prst="rect">
            <a:avLst/>
          </a:prstGeom>
        </p:spPr>
        <p:txBody>
          <a:bodyPr wrap="square">
            <a:spAutoFit/>
          </a:bodyPr>
          <a:lstStyle/>
          <a:p>
            <a:r>
              <a:rPr lang="pt-BR" sz="4300" dirty="0">
                <a:solidFill>
                  <a:schemeClr val="bg1"/>
                </a:solidFill>
                <a:latin typeface="Dosis ExtraBold" pitchFamily="2" charset="0"/>
              </a:rPr>
              <a:t>CUSTOMIZAÇÕES</a:t>
            </a:r>
          </a:p>
        </p:txBody>
      </p:sp>
      <p:pic>
        <p:nvPicPr>
          <p:cNvPr id="3" name="Picture 2" descr="A person holding a book&#10;&#10;Description automatically generated with low confidence">
            <a:extLst>
              <a:ext uri="{FF2B5EF4-FFF2-40B4-BE49-F238E27FC236}">
                <a16:creationId xmlns:a16="http://schemas.microsoft.com/office/drawing/2014/main" id="{D1571143-4FD2-4A02-9997-EF468543CD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6444" y="559587"/>
            <a:ext cx="2914286" cy="6298413"/>
          </a:xfrm>
          <a:prstGeom prst="rect">
            <a:avLst/>
          </a:prstGeom>
        </p:spPr>
      </p:pic>
      <p:pic>
        <p:nvPicPr>
          <p:cNvPr id="11" name="Picture 10">
            <a:extLst>
              <a:ext uri="{FF2B5EF4-FFF2-40B4-BE49-F238E27FC236}">
                <a16:creationId xmlns:a16="http://schemas.microsoft.com/office/drawing/2014/main" id="{570106BC-698F-4270-96E7-6F6E44BA68B4}"/>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Tree>
    <p:extLst>
      <p:ext uri="{BB962C8B-B14F-4D97-AF65-F5344CB8AC3E}">
        <p14:creationId xmlns:p14="http://schemas.microsoft.com/office/powerpoint/2010/main" val="166863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A6839FA-41A3-4B91-999B-A6415F1581AC}"/>
              </a:ext>
            </a:extLst>
          </p:cNvPr>
          <p:cNvSpPr/>
          <p:nvPr/>
        </p:nvSpPr>
        <p:spPr>
          <a:xfrm>
            <a:off x="666750" y="171450"/>
            <a:ext cx="8134350" cy="2228850"/>
          </a:xfrm>
          <a:prstGeom prst="roundRect">
            <a:avLst/>
          </a:prstGeom>
          <a:no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C7200A4-0663-4D42-AFB0-1AB441B7D1C9}"/>
              </a:ext>
            </a:extLst>
          </p:cNvPr>
          <p:cNvSpPr/>
          <p:nvPr/>
        </p:nvSpPr>
        <p:spPr>
          <a:xfrm>
            <a:off x="320586" y="462379"/>
            <a:ext cx="8290014" cy="928271"/>
          </a:xfrm>
          <a:prstGeom prst="roundRect">
            <a:avLst>
              <a:gd name="adj" fmla="val 50000"/>
            </a:avLst>
          </a:prstGeom>
          <a:solidFill>
            <a:srgbClr val="411E5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Shape, circle&#10;&#10;Description automatically generated">
            <a:extLst>
              <a:ext uri="{FF2B5EF4-FFF2-40B4-BE49-F238E27FC236}">
                <a16:creationId xmlns:a16="http://schemas.microsoft.com/office/drawing/2014/main" id="{A671A59C-23FC-40BD-AF07-F375FE48DB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5016" y="0"/>
            <a:ext cx="5726984" cy="2685714"/>
          </a:xfrm>
          <a:prstGeom prst="rect">
            <a:avLst/>
          </a:prstGeom>
        </p:spPr>
      </p:pic>
      <p:sp>
        <p:nvSpPr>
          <p:cNvPr id="22" name="Retângulo 46">
            <a:extLst>
              <a:ext uri="{FF2B5EF4-FFF2-40B4-BE49-F238E27FC236}">
                <a16:creationId xmlns:a16="http://schemas.microsoft.com/office/drawing/2014/main" id="{2D45E16C-9FC6-497B-8D67-E73F74C76784}"/>
              </a:ext>
            </a:extLst>
          </p:cNvPr>
          <p:cNvSpPr/>
          <p:nvPr/>
        </p:nvSpPr>
        <p:spPr>
          <a:xfrm>
            <a:off x="1386291" y="4067585"/>
            <a:ext cx="3958457"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Bloqueio de Classe e Subclasses (MODAJOI-2627</a:t>
            </a:r>
            <a:endParaRPr lang="pt-BR" sz="2300" dirty="0">
              <a:solidFill>
                <a:srgbClr val="411E5A"/>
              </a:solidFill>
              <a:latin typeface="Dosis ExtraBold" panose="02010903020202060003" pitchFamily="2" charset="0"/>
              <a:ea typeface="Roboto"/>
            </a:endParaRPr>
          </a:p>
        </p:txBody>
      </p:sp>
      <p:sp>
        <p:nvSpPr>
          <p:cNvPr id="23" name="Retângulo 47">
            <a:extLst>
              <a:ext uri="{FF2B5EF4-FFF2-40B4-BE49-F238E27FC236}">
                <a16:creationId xmlns:a16="http://schemas.microsoft.com/office/drawing/2014/main" id="{725E6329-C996-4799-AF75-7C8B625B56D3}"/>
              </a:ext>
            </a:extLst>
          </p:cNvPr>
          <p:cNvSpPr/>
          <p:nvPr/>
        </p:nvSpPr>
        <p:spPr>
          <a:xfrm>
            <a:off x="1386291" y="5074716"/>
            <a:ext cx="3629505" cy="800219"/>
          </a:xfrm>
          <a:prstGeom prst="rect">
            <a:avLst/>
          </a:prstGeom>
        </p:spPr>
        <p:txBody>
          <a:bodyPr wrap="square">
            <a:spAutoFit/>
          </a:bodyPr>
          <a:lstStyle/>
          <a:p>
            <a:r>
              <a:rPr lang="pt-BR" sz="2300" dirty="0">
                <a:solidFill>
                  <a:srgbClr val="411E5A"/>
                </a:solidFill>
                <a:latin typeface="Dosis ExtraBold" panose="02010903020202060003" pitchFamily="2" charset="0"/>
                <a:ea typeface="Roboto"/>
              </a:rPr>
              <a:t>Integração via API Samsung</a:t>
            </a:r>
          </a:p>
          <a:p>
            <a:r>
              <a:rPr lang="pt-BR" sz="2300" dirty="0" err="1">
                <a:solidFill>
                  <a:srgbClr val="411E5A"/>
                </a:solidFill>
                <a:latin typeface="Dosis ExtraBold" panose="02010903020202060003" pitchFamily="2" charset="0"/>
                <a:ea typeface="Roboto"/>
              </a:rPr>
              <a:t>Care</a:t>
            </a:r>
            <a:r>
              <a:rPr lang="pt-BR" sz="2300" dirty="0">
                <a:solidFill>
                  <a:srgbClr val="411E5A"/>
                </a:solidFill>
                <a:latin typeface="Dosis ExtraBold" panose="02010903020202060003" pitchFamily="2" charset="0"/>
                <a:ea typeface="Roboto"/>
              </a:rPr>
              <a:t>+ (MODAJOI-5631)</a:t>
            </a:r>
          </a:p>
        </p:txBody>
      </p:sp>
      <p:sp>
        <p:nvSpPr>
          <p:cNvPr id="24" name="Retângulo 49">
            <a:extLst>
              <a:ext uri="{FF2B5EF4-FFF2-40B4-BE49-F238E27FC236}">
                <a16:creationId xmlns:a16="http://schemas.microsoft.com/office/drawing/2014/main" id="{0AEF91B1-A176-4DB9-A8B8-C6DF2A8D1BBD}"/>
              </a:ext>
            </a:extLst>
          </p:cNvPr>
          <p:cNvSpPr/>
          <p:nvPr/>
        </p:nvSpPr>
        <p:spPr>
          <a:xfrm>
            <a:off x="5496444" y="3069808"/>
            <a:ext cx="3958456" cy="800219"/>
          </a:xfrm>
          <a:prstGeom prst="rect">
            <a:avLst/>
          </a:prstGeom>
        </p:spPr>
        <p:txBody>
          <a:bodyPr wrap="square">
            <a:spAutoFit/>
          </a:bodyPr>
          <a:lstStyle/>
          <a:p>
            <a:r>
              <a:rPr lang="pt-BR" sz="2300" dirty="0">
                <a:solidFill>
                  <a:srgbClr val="411E5A"/>
                </a:solidFill>
                <a:latin typeface="Dosis ExtraBold" panose="02010903020202060003" pitchFamily="2" charset="0"/>
              </a:rPr>
              <a:t>Novas </a:t>
            </a:r>
            <a:r>
              <a:rPr lang="pt-BR" sz="2300" dirty="0" err="1">
                <a:solidFill>
                  <a:srgbClr val="411E5A"/>
                </a:solidFill>
                <a:latin typeface="Dosis ExtraBold" panose="02010903020202060003" pitchFamily="2" charset="0"/>
              </a:rPr>
              <a:t>TAGs</a:t>
            </a:r>
            <a:r>
              <a:rPr lang="pt-BR" sz="2300" dirty="0">
                <a:solidFill>
                  <a:srgbClr val="411E5A"/>
                </a:solidFill>
                <a:latin typeface="Dosis ExtraBold" panose="02010903020202060003" pitchFamily="2" charset="0"/>
              </a:rPr>
              <a:t> Bilhete de Seguro (MODAJOI-9004)</a:t>
            </a:r>
          </a:p>
        </p:txBody>
      </p:sp>
      <p:sp>
        <p:nvSpPr>
          <p:cNvPr id="25" name="Retângulo 50">
            <a:extLst>
              <a:ext uri="{FF2B5EF4-FFF2-40B4-BE49-F238E27FC236}">
                <a16:creationId xmlns:a16="http://schemas.microsoft.com/office/drawing/2014/main" id="{43D9E5B6-B18E-4685-A8A7-9B50CFD29673}"/>
              </a:ext>
            </a:extLst>
          </p:cNvPr>
          <p:cNvSpPr/>
          <p:nvPr/>
        </p:nvSpPr>
        <p:spPr>
          <a:xfrm>
            <a:off x="5496444" y="5079592"/>
            <a:ext cx="43510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Samsung LGPD (MODAJOI-12935 e MODAJOI-14072)</a:t>
            </a:r>
            <a:endParaRPr lang="pt-BR" sz="2300" dirty="0">
              <a:solidFill>
                <a:srgbClr val="411E5A"/>
              </a:solidFill>
              <a:latin typeface="Dosis ExtraBold" panose="02010903020202060003" pitchFamily="2" charset="0"/>
              <a:ea typeface="Roboto"/>
            </a:endParaRPr>
          </a:p>
        </p:txBody>
      </p:sp>
      <p:sp>
        <p:nvSpPr>
          <p:cNvPr id="26" name="Retângulo 51">
            <a:extLst>
              <a:ext uri="{FF2B5EF4-FFF2-40B4-BE49-F238E27FC236}">
                <a16:creationId xmlns:a16="http://schemas.microsoft.com/office/drawing/2014/main" id="{42562479-EAB2-4F5D-A084-208DF9B5C02F}"/>
              </a:ext>
            </a:extLst>
          </p:cNvPr>
          <p:cNvSpPr/>
          <p:nvPr/>
        </p:nvSpPr>
        <p:spPr>
          <a:xfrm>
            <a:off x="5496444" y="4072461"/>
            <a:ext cx="43510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Perguntas no Final da Venda (MODAJOI-11467)</a:t>
            </a:r>
            <a:endParaRPr lang="pt-BR" sz="2300" dirty="0">
              <a:solidFill>
                <a:srgbClr val="411E5A"/>
              </a:solidFill>
              <a:latin typeface="Dosis ExtraBold" panose="02010903020202060003" pitchFamily="2" charset="0"/>
              <a:ea typeface="Roboto"/>
            </a:endParaRPr>
          </a:p>
        </p:txBody>
      </p:sp>
      <p:sp>
        <p:nvSpPr>
          <p:cNvPr id="27" name="Retângulo 29">
            <a:extLst>
              <a:ext uri="{FF2B5EF4-FFF2-40B4-BE49-F238E27FC236}">
                <a16:creationId xmlns:a16="http://schemas.microsoft.com/office/drawing/2014/main" id="{8B8B818F-78C1-4B5F-9E93-FB3E604940C2}"/>
              </a:ext>
            </a:extLst>
          </p:cNvPr>
          <p:cNvSpPr/>
          <p:nvPr/>
        </p:nvSpPr>
        <p:spPr>
          <a:xfrm>
            <a:off x="1386291" y="3064932"/>
            <a:ext cx="3826840"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Relatório Faturamento por Período (MODAJOI-2128)</a:t>
            </a:r>
            <a:endParaRPr lang="pt-BR" sz="2300" dirty="0">
              <a:solidFill>
                <a:srgbClr val="411E5A"/>
              </a:solidFill>
              <a:latin typeface="Dosis ExtraBold" panose="02010903020202060003" pitchFamily="2" charset="0"/>
              <a:ea typeface="Roboto"/>
            </a:endParaRPr>
          </a:p>
        </p:txBody>
      </p:sp>
      <p:sp>
        <p:nvSpPr>
          <p:cNvPr id="36" name="CaixaDeTexto 31">
            <a:extLst>
              <a:ext uri="{FF2B5EF4-FFF2-40B4-BE49-F238E27FC236}">
                <a16:creationId xmlns:a16="http://schemas.microsoft.com/office/drawing/2014/main" id="{C4184D63-A877-49A7-BD9C-85394D288DD8}"/>
              </a:ext>
            </a:extLst>
          </p:cNvPr>
          <p:cNvSpPr txBox="1"/>
          <p:nvPr/>
        </p:nvSpPr>
        <p:spPr>
          <a:xfrm>
            <a:off x="1386291" y="564900"/>
            <a:ext cx="4673831" cy="754053"/>
          </a:xfrm>
          <a:prstGeom prst="rect">
            <a:avLst/>
          </a:prstGeom>
          <a:noFill/>
        </p:spPr>
        <p:txBody>
          <a:bodyPr wrap="square" rtlCol="0">
            <a:spAutoFit/>
          </a:bodyPr>
          <a:lstStyle/>
          <a:p>
            <a:pPr algn="ctr"/>
            <a:r>
              <a:rPr lang="pt-BR" sz="4300" dirty="0">
                <a:solidFill>
                  <a:schemeClr val="bg1"/>
                </a:solidFill>
                <a:latin typeface="Dosis ExtraBold" pitchFamily="2" charset="0"/>
              </a:rPr>
              <a:t>Customizações</a:t>
            </a:r>
          </a:p>
        </p:txBody>
      </p:sp>
      <p:pic>
        <p:nvPicPr>
          <p:cNvPr id="38" name="Picture 37" descr="Logo, icon&#10;&#10;Description automatically generated">
            <a:extLst>
              <a:ext uri="{FF2B5EF4-FFF2-40B4-BE49-F238E27FC236}">
                <a16:creationId xmlns:a16="http://schemas.microsoft.com/office/drawing/2014/main" id="{AFC37BC9-5771-4A5A-AE12-EC3E5C3334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Tree>
    <p:extLst>
      <p:ext uri="{BB962C8B-B14F-4D97-AF65-F5344CB8AC3E}">
        <p14:creationId xmlns:p14="http://schemas.microsoft.com/office/powerpoint/2010/main" val="3419082300"/>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A6839FA-41A3-4B91-999B-A6415F1581AC}"/>
              </a:ext>
            </a:extLst>
          </p:cNvPr>
          <p:cNvSpPr/>
          <p:nvPr/>
        </p:nvSpPr>
        <p:spPr>
          <a:xfrm>
            <a:off x="666750" y="171450"/>
            <a:ext cx="8134350" cy="2228850"/>
          </a:xfrm>
          <a:prstGeom prst="roundRect">
            <a:avLst/>
          </a:prstGeom>
          <a:no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C7200A4-0663-4D42-AFB0-1AB441B7D1C9}"/>
              </a:ext>
            </a:extLst>
          </p:cNvPr>
          <p:cNvSpPr/>
          <p:nvPr/>
        </p:nvSpPr>
        <p:spPr>
          <a:xfrm>
            <a:off x="320586" y="462379"/>
            <a:ext cx="8290014" cy="928271"/>
          </a:xfrm>
          <a:prstGeom prst="roundRect">
            <a:avLst>
              <a:gd name="adj" fmla="val 50000"/>
            </a:avLst>
          </a:prstGeom>
          <a:solidFill>
            <a:srgbClr val="411E5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Shape, circle&#10;&#10;Description automatically generated">
            <a:extLst>
              <a:ext uri="{FF2B5EF4-FFF2-40B4-BE49-F238E27FC236}">
                <a16:creationId xmlns:a16="http://schemas.microsoft.com/office/drawing/2014/main" id="{A671A59C-23FC-40BD-AF07-F375FE48DB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5016" y="0"/>
            <a:ext cx="5726984" cy="2685714"/>
          </a:xfrm>
          <a:prstGeom prst="rect">
            <a:avLst/>
          </a:prstGeom>
        </p:spPr>
      </p:pic>
      <p:sp>
        <p:nvSpPr>
          <p:cNvPr id="22" name="Retângulo 46">
            <a:extLst>
              <a:ext uri="{FF2B5EF4-FFF2-40B4-BE49-F238E27FC236}">
                <a16:creationId xmlns:a16="http://schemas.microsoft.com/office/drawing/2014/main" id="{2D45E16C-9FC6-497B-8D67-E73F74C76784}"/>
              </a:ext>
            </a:extLst>
          </p:cNvPr>
          <p:cNvSpPr/>
          <p:nvPr/>
        </p:nvSpPr>
        <p:spPr>
          <a:xfrm>
            <a:off x="1506895" y="3945665"/>
            <a:ext cx="3958457" cy="800219"/>
          </a:xfrm>
          <a:prstGeom prst="rect">
            <a:avLst/>
          </a:prstGeom>
        </p:spPr>
        <p:txBody>
          <a:bodyPr wrap="square">
            <a:spAutoFit/>
          </a:bodyPr>
          <a:lstStyle/>
          <a:p>
            <a:r>
              <a:rPr lang="pt-BR" sz="2300" dirty="0">
                <a:solidFill>
                  <a:srgbClr val="411E5A"/>
                </a:solidFill>
                <a:latin typeface="Dosis ExtraBold" panose="02010903020202060003" pitchFamily="2" charset="0"/>
                <a:ea typeface="Roboto"/>
              </a:rPr>
              <a:t>Início da Vigência do Seguro (MODAJOI-19734)</a:t>
            </a:r>
          </a:p>
        </p:txBody>
      </p:sp>
      <p:sp>
        <p:nvSpPr>
          <p:cNvPr id="23" name="Retângulo 47">
            <a:extLst>
              <a:ext uri="{FF2B5EF4-FFF2-40B4-BE49-F238E27FC236}">
                <a16:creationId xmlns:a16="http://schemas.microsoft.com/office/drawing/2014/main" id="{725E6329-C996-4799-AF75-7C8B625B56D3}"/>
              </a:ext>
            </a:extLst>
          </p:cNvPr>
          <p:cNvSpPr/>
          <p:nvPr/>
        </p:nvSpPr>
        <p:spPr>
          <a:xfrm>
            <a:off x="1506895" y="4952796"/>
            <a:ext cx="4063588"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Cancelamento do Seguro no Troca Fácil (MODAJOI-18657)</a:t>
            </a:r>
          </a:p>
        </p:txBody>
      </p:sp>
      <p:sp>
        <p:nvSpPr>
          <p:cNvPr id="24" name="Retângulo 49">
            <a:extLst>
              <a:ext uri="{FF2B5EF4-FFF2-40B4-BE49-F238E27FC236}">
                <a16:creationId xmlns:a16="http://schemas.microsoft.com/office/drawing/2014/main" id="{0AEF91B1-A176-4DB9-A8B8-C6DF2A8D1BBD}"/>
              </a:ext>
            </a:extLst>
          </p:cNvPr>
          <p:cNvSpPr/>
          <p:nvPr/>
        </p:nvSpPr>
        <p:spPr>
          <a:xfrm>
            <a:off x="6465016" y="3169634"/>
            <a:ext cx="3958456" cy="800219"/>
          </a:xfrm>
          <a:prstGeom prst="rect">
            <a:avLst/>
          </a:prstGeom>
        </p:spPr>
        <p:txBody>
          <a:bodyPr wrap="square">
            <a:spAutoFit/>
          </a:bodyPr>
          <a:lstStyle/>
          <a:p>
            <a:r>
              <a:rPr lang="pt-BR" sz="2300" dirty="0">
                <a:solidFill>
                  <a:srgbClr val="411E5A"/>
                </a:solidFill>
                <a:latin typeface="Dosis ExtraBold" panose="02010903020202060003" pitchFamily="2" charset="0"/>
              </a:rPr>
              <a:t>Trade In Turbinado – Pesquisa (MODAJOI-20603)</a:t>
            </a:r>
          </a:p>
        </p:txBody>
      </p:sp>
      <p:sp>
        <p:nvSpPr>
          <p:cNvPr id="25" name="Retângulo 50">
            <a:extLst>
              <a:ext uri="{FF2B5EF4-FFF2-40B4-BE49-F238E27FC236}">
                <a16:creationId xmlns:a16="http://schemas.microsoft.com/office/drawing/2014/main" id="{43D9E5B6-B18E-4685-A8A7-9B50CFD29673}"/>
              </a:ext>
            </a:extLst>
          </p:cNvPr>
          <p:cNvSpPr/>
          <p:nvPr/>
        </p:nvSpPr>
        <p:spPr>
          <a:xfrm>
            <a:off x="6465016" y="5179418"/>
            <a:ext cx="43510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Bloquear CPF do Cliente na Venda SOUDI (MODAJOI-23610)</a:t>
            </a:r>
            <a:endParaRPr lang="pt-BR" sz="2300" dirty="0">
              <a:solidFill>
                <a:srgbClr val="411E5A"/>
              </a:solidFill>
              <a:latin typeface="Dosis ExtraBold" panose="02010903020202060003" pitchFamily="2" charset="0"/>
              <a:ea typeface="Roboto"/>
            </a:endParaRPr>
          </a:p>
        </p:txBody>
      </p:sp>
      <p:sp>
        <p:nvSpPr>
          <p:cNvPr id="26" name="Retângulo 51">
            <a:extLst>
              <a:ext uri="{FF2B5EF4-FFF2-40B4-BE49-F238E27FC236}">
                <a16:creationId xmlns:a16="http://schemas.microsoft.com/office/drawing/2014/main" id="{42562479-EAB2-4F5D-A084-208DF9B5C02F}"/>
              </a:ext>
            </a:extLst>
          </p:cNvPr>
          <p:cNvSpPr/>
          <p:nvPr/>
        </p:nvSpPr>
        <p:spPr>
          <a:xfrm>
            <a:off x="6465016" y="4172287"/>
            <a:ext cx="43510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Venda de Seguro para CNPJ (MODAJOI-24027)</a:t>
            </a:r>
            <a:endParaRPr lang="pt-BR" sz="2300" dirty="0">
              <a:solidFill>
                <a:srgbClr val="411E5A"/>
              </a:solidFill>
              <a:latin typeface="Dosis ExtraBold" panose="02010903020202060003" pitchFamily="2" charset="0"/>
              <a:ea typeface="Roboto"/>
            </a:endParaRPr>
          </a:p>
        </p:txBody>
      </p:sp>
      <p:sp>
        <p:nvSpPr>
          <p:cNvPr id="27" name="Retângulo 29">
            <a:extLst>
              <a:ext uri="{FF2B5EF4-FFF2-40B4-BE49-F238E27FC236}">
                <a16:creationId xmlns:a16="http://schemas.microsoft.com/office/drawing/2014/main" id="{8B8B818F-78C1-4B5F-9E93-FB3E604940C2}"/>
              </a:ext>
            </a:extLst>
          </p:cNvPr>
          <p:cNvSpPr/>
          <p:nvPr/>
        </p:nvSpPr>
        <p:spPr>
          <a:xfrm>
            <a:off x="1506895" y="2943012"/>
            <a:ext cx="4368388"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Canal de Venda no Samsung </a:t>
            </a:r>
            <a:r>
              <a:rPr lang="pt-BR" sz="2300" i="0" u="none" strike="noStrike" baseline="0" dirty="0" err="1">
                <a:solidFill>
                  <a:srgbClr val="411E5A"/>
                </a:solidFill>
                <a:latin typeface="Dosis ExtraBold" panose="02010903020202060003" pitchFamily="2" charset="0"/>
              </a:rPr>
              <a:t>Care</a:t>
            </a:r>
            <a:r>
              <a:rPr lang="pt-BR" sz="2300" i="0" u="none" strike="noStrike" baseline="0" dirty="0">
                <a:solidFill>
                  <a:srgbClr val="411E5A"/>
                </a:solidFill>
                <a:latin typeface="Dosis ExtraBold" panose="02010903020202060003" pitchFamily="2" charset="0"/>
              </a:rPr>
              <a:t>+ (MODAJOI-14828)</a:t>
            </a:r>
            <a:endParaRPr lang="pt-BR" sz="2300" dirty="0">
              <a:solidFill>
                <a:srgbClr val="411E5A"/>
              </a:solidFill>
              <a:latin typeface="Dosis ExtraBold" panose="02010903020202060003" pitchFamily="2" charset="0"/>
              <a:ea typeface="Roboto"/>
            </a:endParaRPr>
          </a:p>
        </p:txBody>
      </p:sp>
      <p:sp>
        <p:nvSpPr>
          <p:cNvPr id="36" name="CaixaDeTexto 31">
            <a:extLst>
              <a:ext uri="{FF2B5EF4-FFF2-40B4-BE49-F238E27FC236}">
                <a16:creationId xmlns:a16="http://schemas.microsoft.com/office/drawing/2014/main" id="{C4184D63-A877-49A7-BD9C-85394D288DD8}"/>
              </a:ext>
            </a:extLst>
          </p:cNvPr>
          <p:cNvSpPr txBox="1"/>
          <p:nvPr/>
        </p:nvSpPr>
        <p:spPr>
          <a:xfrm>
            <a:off x="1386291" y="564900"/>
            <a:ext cx="4673831" cy="754053"/>
          </a:xfrm>
          <a:prstGeom prst="rect">
            <a:avLst/>
          </a:prstGeom>
          <a:noFill/>
        </p:spPr>
        <p:txBody>
          <a:bodyPr wrap="square" rtlCol="0">
            <a:spAutoFit/>
          </a:bodyPr>
          <a:lstStyle/>
          <a:p>
            <a:pPr algn="ctr"/>
            <a:r>
              <a:rPr lang="pt-BR" sz="4300" dirty="0">
                <a:solidFill>
                  <a:schemeClr val="bg1"/>
                </a:solidFill>
                <a:latin typeface="Dosis ExtraBold" pitchFamily="2" charset="0"/>
              </a:rPr>
              <a:t>Customizações</a:t>
            </a:r>
          </a:p>
        </p:txBody>
      </p:sp>
      <p:pic>
        <p:nvPicPr>
          <p:cNvPr id="38" name="Picture 37" descr="Logo, icon&#10;&#10;Description automatically generated">
            <a:extLst>
              <a:ext uri="{FF2B5EF4-FFF2-40B4-BE49-F238E27FC236}">
                <a16:creationId xmlns:a16="http://schemas.microsoft.com/office/drawing/2014/main" id="{AFC37BC9-5771-4A5A-AE12-EC3E5C3334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Tree>
    <p:extLst>
      <p:ext uri="{BB962C8B-B14F-4D97-AF65-F5344CB8AC3E}">
        <p14:creationId xmlns:p14="http://schemas.microsoft.com/office/powerpoint/2010/main" val="103961825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4" descr="Shape&#10;&#10;Description automatically generated with low confidence">
            <a:extLst>
              <a:ext uri="{FF2B5EF4-FFF2-40B4-BE49-F238E27FC236}">
                <a16:creationId xmlns:a16="http://schemas.microsoft.com/office/drawing/2014/main" id="{0AF48CBC-D4AF-4B2C-83DE-AD32012644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4600" y="0"/>
            <a:ext cx="3327400" cy="6858000"/>
          </a:xfrm>
          <a:prstGeom prst="rect">
            <a:avLst/>
          </a:prstGeom>
        </p:spPr>
      </p:pic>
      <p:sp>
        <p:nvSpPr>
          <p:cNvPr id="8" name="CaixaDeTexto 31">
            <a:extLst>
              <a:ext uri="{FF2B5EF4-FFF2-40B4-BE49-F238E27FC236}">
                <a16:creationId xmlns:a16="http://schemas.microsoft.com/office/drawing/2014/main" id="{2334EADC-9032-43C6-97C6-B0CC12A4DE66}"/>
              </a:ext>
            </a:extLst>
          </p:cNvPr>
          <p:cNvSpPr txBox="1"/>
          <p:nvPr/>
        </p:nvSpPr>
        <p:spPr>
          <a:xfrm>
            <a:off x="606259" y="449284"/>
            <a:ext cx="5080116" cy="754053"/>
          </a:xfrm>
          <a:prstGeom prst="rect">
            <a:avLst/>
          </a:prstGeom>
          <a:noFill/>
        </p:spPr>
        <p:txBody>
          <a:bodyPr wrap="square" rtlCol="0">
            <a:spAutoFit/>
          </a:bodyPr>
          <a:lstStyle/>
          <a:p>
            <a:r>
              <a:rPr lang="pt-BR" sz="4300" dirty="0">
                <a:solidFill>
                  <a:srgbClr val="6E4B87"/>
                </a:solidFill>
                <a:latin typeface="Dosis ExtraBold" pitchFamily="2" charset="0"/>
              </a:rPr>
              <a:t>Samsung</a:t>
            </a:r>
          </a:p>
        </p:txBody>
      </p:sp>
      <p:sp>
        <p:nvSpPr>
          <p:cNvPr id="10" name="CaixaDeTexto 21">
            <a:extLst>
              <a:ext uri="{FF2B5EF4-FFF2-40B4-BE49-F238E27FC236}">
                <a16:creationId xmlns:a16="http://schemas.microsoft.com/office/drawing/2014/main" id="{04AFEB74-60CA-456B-B411-391CFCFF0A1D}"/>
              </a:ext>
            </a:extLst>
          </p:cNvPr>
          <p:cNvSpPr txBox="1"/>
          <p:nvPr/>
        </p:nvSpPr>
        <p:spPr>
          <a:xfrm>
            <a:off x="606259" y="1274457"/>
            <a:ext cx="7107010" cy="4093428"/>
          </a:xfrm>
          <a:prstGeom prst="rect">
            <a:avLst/>
          </a:prstGeom>
          <a:noFill/>
        </p:spPr>
        <p:txBody>
          <a:bodyPr wrap="square" rtlCol="0">
            <a:spAutoFit/>
          </a:bodyPr>
          <a:lstStyle/>
          <a:p>
            <a:pPr algn="just"/>
            <a:r>
              <a:rPr lang="pt-BR" sz="2000" dirty="0">
                <a:solidFill>
                  <a:srgbClr val="414141"/>
                </a:solidFill>
                <a:latin typeface="Roboto" panose="02000000000000000000" pitchFamily="2" charset="0"/>
                <a:ea typeface="Roboto" panose="02000000000000000000" pitchFamily="2" charset="0"/>
              </a:rPr>
              <a:t>A Samsung é uma  empresa que dedica seus talentos e tecnologia à criação de produtos e serviços superiores que contribuam para uma sociedade global melhor. É a marca coreana que há mais de 70 anos está na vanguarda da inovação. E com o sucesso de suas operações de eletrônicos, é líder internacionalmente reconhecida no setor de tecnologia e uma das 10 principais marcas globais.</a:t>
            </a:r>
          </a:p>
          <a:p>
            <a:pPr algn="just"/>
            <a:endParaRPr lang="pt-BR" sz="2000" dirty="0">
              <a:solidFill>
                <a:srgbClr val="414141"/>
              </a:solidFill>
              <a:latin typeface="Roboto" panose="02000000000000000000" pitchFamily="2" charset="0"/>
              <a:ea typeface="Roboto" panose="02000000000000000000" pitchFamily="2" charset="0"/>
            </a:endParaRPr>
          </a:p>
          <a:p>
            <a:pPr algn="just"/>
            <a:endParaRPr lang="pt-BR" sz="2000" dirty="0">
              <a:solidFill>
                <a:srgbClr val="414141"/>
              </a:solidFill>
              <a:latin typeface="Roboto" panose="02000000000000000000" pitchFamily="2" charset="0"/>
              <a:ea typeface="Roboto" panose="02000000000000000000" pitchFamily="2" charset="0"/>
            </a:endParaRPr>
          </a:p>
          <a:p>
            <a:pPr algn="just"/>
            <a:endParaRPr lang="pt-BR" sz="2000" dirty="0">
              <a:solidFill>
                <a:srgbClr val="414141"/>
              </a:solidFill>
              <a:latin typeface="Roboto" panose="02000000000000000000" pitchFamily="2" charset="0"/>
              <a:ea typeface="Roboto" panose="02000000000000000000" pitchFamily="2" charset="0"/>
            </a:endParaRPr>
          </a:p>
          <a:p>
            <a:pPr algn="just"/>
            <a:r>
              <a:rPr lang="pt-BR" sz="2000" dirty="0">
                <a:solidFill>
                  <a:srgbClr val="414141"/>
                </a:solidFill>
                <a:latin typeface="Roboto" panose="02000000000000000000" pitchFamily="2" charset="0"/>
                <a:ea typeface="Roboto" panose="02000000000000000000" pitchFamily="2" charset="0"/>
              </a:rPr>
              <a:t>A Samsung possui vários canais de venda, entre eles as franquias. O Microvix é o software escolhido pela marca para a venda de produtos e serviços nas franquias.</a:t>
            </a:r>
          </a:p>
        </p:txBody>
      </p:sp>
      <p:sp>
        <p:nvSpPr>
          <p:cNvPr id="11" name="Retângulo 34">
            <a:extLst>
              <a:ext uri="{FF2B5EF4-FFF2-40B4-BE49-F238E27FC236}">
                <a16:creationId xmlns:a16="http://schemas.microsoft.com/office/drawing/2014/main" id="{A099B556-646A-4437-8596-FDA24E77E738}"/>
              </a:ext>
            </a:extLst>
          </p:cNvPr>
          <p:cNvSpPr/>
          <p:nvPr/>
        </p:nvSpPr>
        <p:spPr>
          <a:xfrm>
            <a:off x="689467" y="3768393"/>
            <a:ext cx="5541238" cy="553998"/>
          </a:xfrm>
          <a:prstGeom prst="rect">
            <a:avLst/>
          </a:prstGeom>
        </p:spPr>
        <p:txBody>
          <a:bodyPr wrap="square">
            <a:spAutoFit/>
          </a:bodyPr>
          <a:lstStyle/>
          <a:p>
            <a:r>
              <a:rPr lang="pt-BR" sz="3000" dirty="0">
                <a:solidFill>
                  <a:srgbClr val="FFB200"/>
                </a:solidFill>
                <a:latin typeface="Dosis ExtraBold" panose="02010903020202060003" pitchFamily="2" charset="0"/>
              </a:rPr>
              <a:t>Microvix</a:t>
            </a:r>
          </a:p>
        </p:txBody>
      </p:sp>
      <p:pic>
        <p:nvPicPr>
          <p:cNvPr id="12" name="Picture 11">
            <a:extLst>
              <a:ext uri="{FF2B5EF4-FFF2-40B4-BE49-F238E27FC236}">
                <a16:creationId xmlns:a16="http://schemas.microsoft.com/office/drawing/2014/main" id="{C4276529-7A72-44E0-A2F6-15DE25E2FB9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94233" y="6120996"/>
            <a:ext cx="790469" cy="474281"/>
          </a:xfrm>
          <a:prstGeom prst="rect">
            <a:avLst/>
          </a:prstGeom>
        </p:spPr>
      </p:pic>
    </p:spTree>
    <p:extLst>
      <p:ext uri="{BB962C8B-B14F-4D97-AF65-F5344CB8AC3E}">
        <p14:creationId xmlns:p14="http://schemas.microsoft.com/office/powerpoint/2010/main" val="3780252432"/>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DA6839FA-41A3-4B91-999B-A6415F1581AC}"/>
              </a:ext>
            </a:extLst>
          </p:cNvPr>
          <p:cNvSpPr/>
          <p:nvPr/>
        </p:nvSpPr>
        <p:spPr>
          <a:xfrm>
            <a:off x="666750" y="171450"/>
            <a:ext cx="8134350" cy="2228850"/>
          </a:xfrm>
          <a:prstGeom prst="roundRect">
            <a:avLst/>
          </a:prstGeom>
          <a:no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C7200A4-0663-4D42-AFB0-1AB441B7D1C9}"/>
              </a:ext>
            </a:extLst>
          </p:cNvPr>
          <p:cNvSpPr/>
          <p:nvPr/>
        </p:nvSpPr>
        <p:spPr>
          <a:xfrm>
            <a:off x="320586" y="462379"/>
            <a:ext cx="8290014" cy="928271"/>
          </a:xfrm>
          <a:prstGeom prst="roundRect">
            <a:avLst>
              <a:gd name="adj" fmla="val 50000"/>
            </a:avLst>
          </a:prstGeom>
          <a:solidFill>
            <a:srgbClr val="411E5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Shape, circle&#10;&#10;Description automatically generated">
            <a:extLst>
              <a:ext uri="{FF2B5EF4-FFF2-40B4-BE49-F238E27FC236}">
                <a16:creationId xmlns:a16="http://schemas.microsoft.com/office/drawing/2014/main" id="{A671A59C-23FC-40BD-AF07-F375FE48DB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5016" y="0"/>
            <a:ext cx="5726984" cy="2685714"/>
          </a:xfrm>
          <a:prstGeom prst="rect">
            <a:avLst/>
          </a:prstGeom>
        </p:spPr>
      </p:pic>
      <p:sp>
        <p:nvSpPr>
          <p:cNvPr id="22" name="Retângulo 46">
            <a:extLst>
              <a:ext uri="{FF2B5EF4-FFF2-40B4-BE49-F238E27FC236}">
                <a16:creationId xmlns:a16="http://schemas.microsoft.com/office/drawing/2014/main" id="{2D45E16C-9FC6-497B-8D67-E73F74C76784}"/>
              </a:ext>
            </a:extLst>
          </p:cNvPr>
          <p:cNvSpPr/>
          <p:nvPr/>
        </p:nvSpPr>
        <p:spPr>
          <a:xfrm>
            <a:off x="1506895" y="3945665"/>
            <a:ext cx="4063588" cy="800219"/>
          </a:xfrm>
          <a:prstGeom prst="rect">
            <a:avLst/>
          </a:prstGeom>
        </p:spPr>
        <p:txBody>
          <a:bodyPr wrap="square">
            <a:spAutoFit/>
          </a:bodyPr>
          <a:lstStyle/>
          <a:p>
            <a:r>
              <a:rPr lang="pt-BR" sz="2300" dirty="0">
                <a:solidFill>
                  <a:srgbClr val="411E5A"/>
                </a:solidFill>
                <a:latin typeface="Dosis ExtraBold" panose="02010903020202060003" pitchFamily="2" charset="0"/>
                <a:ea typeface="Roboto"/>
              </a:rPr>
              <a:t>Novo campo na API SC+ método “</a:t>
            </a:r>
            <a:r>
              <a:rPr lang="pt-BR" sz="2300" dirty="0" err="1">
                <a:solidFill>
                  <a:srgbClr val="411E5A"/>
                </a:solidFill>
                <a:latin typeface="Dosis ExtraBold" panose="02010903020202060003" pitchFamily="2" charset="0"/>
                <a:ea typeface="Roboto"/>
              </a:rPr>
              <a:t>registration</a:t>
            </a:r>
            <a:r>
              <a:rPr lang="pt-BR" sz="2300" dirty="0">
                <a:solidFill>
                  <a:srgbClr val="411E5A"/>
                </a:solidFill>
                <a:latin typeface="Dosis ExtraBold" panose="02010903020202060003" pitchFamily="2" charset="0"/>
                <a:ea typeface="Roboto"/>
              </a:rPr>
              <a:t> (MODAJOI-39973)</a:t>
            </a:r>
          </a:p>
        </p:txBody>
      </p:sp>
      <p:sp>
        <p:nvSpPr>
          <p:cNvPr id="23" name="Retângulo 47">
            <a:extLst>
              <a:ext uri="{FF2B5EF4-FFF2-40B4-BE49-F238E27FC236}">
                <a16:creationId xmlns:a16="http://schemas.microsoft.com/office/drawing/2014/main" id="{725E6329-C996-4799-AF75-7C8B625B56D3}"/>
              </a:ext>
            </a:extLst>
          </p:cNvPr>
          <p:cNvSpPr/>
          <p:nvPr/>
        </p:nvSpPr>
        <p:spPr>
          <a:xfrm>
            <a:off x="1506895" y="4952796"/>
            <a:ext cx="4063588" cy="800219"/>
          </a:xfrm>
          <a:prstGeom prst="rect">
            <a:avLst/>
          </a:prstGeom>
        </p:spPr>
        <p:txBody>
          <a:bodyPr wrap="square">
            <a:spAutoFit/>
          </a:bodyPr>
          <a:lstStyle/>
          <a:p>
            <a:r>
              <a:rPr lang="pt-BR" sz="2300" dirty="0">
                <a:solidFill>
                  <a:srgbClr val="411E5A"/>
                </a:solidFill>
                <a:latin typeface="Dosis ExtraBold" panose="02010903020202060003" pitchFamily="2" charset="0"/>
              </a:rPr>
              <a:t>Bloqueio</a:t>
            </a:r>
            <a:r>
              <a:rPr lang="pt-BR" sz="2300" i="0" u="none" strike="noStrike" baseline="0" dirty="0">
                <a:solidFill>
                  <a:srgbClr val="411E5A"/>
                </a:solidFill>
                <a:latin typeface="Dosis ExtraBold" panose="02010903020202060003" pitchFamily="2" charset="0"/>
              </a:rPr>
              <a:t> de Transferências (MODAJOI-40160)</a:t>
            </a:r>
          </a:p>
        </p:txBody>
      </p:sp>
      <p:sp>
        <p:nvSpPr>
          <p:cNvPr id="24" name="Retângulo 49">
            <a:extLst>
              <a:ext uri="{FF2B5EF4-FFF2-40B4-BE49-F238E27FC236}">
                <a16:creationId xmlns:a16="http://schemas.microsoft.com/office/drawing/2014/main" id="{0AEF91B1-A176-4DB9-A8B8-C6DF2A8D1BBD}"/>
              </a:ext>
            </a:extLst>
          </p:cNvPr>
          <p:cNvSpPr/>
          <p:nvPr/>
        </p:nvSpPr>
        <p:spPr>
          <a:xfrm>
            <a:off x="6465016" y="3169634"/>
            <a:ext cx="39584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Aviso de Transferências Pendentes (MODAJOI-40162)</a:t>
            </a:r>
          </a:p>
        </p:txBody>
      </p:sp>
      <p:sp>
        <p:nvSpPr>
          <p:cNvPr id="25" name="Retângulo 50">
            <a:extLst>
              <a:ext uri="{FF2B5EF4-FFF2-40B4-BE49-F238E27FC236}">
                <a16:creationId xmlns:a16="http://schemas.microsoft.com/office/drawing/2014/main" id="{43D9E5B6-B18E-4685-A8A7-9B50CFD29673}"/>
              </a:ext>
            </a:extLst>
          </p:cNvPr>
          <p:cNvSpPr/>
          <p:nvPr/>
        </p:nvSpPr>
        <p:spPr>
          <a:xfrm>
            <a:off x="6465016" y="5179418"/>
            <a:ext cx="43510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Baixa de Saldo de Vale </a:t>
            </a:r>
          </a:p>
          <a:p>
            <a:r>
              <a:rPr lang="pt-BR" sz="2300" i="0" u="none" strike="noStrike" baseline="0" dirty="0">
                <a:solidFill>
                  <a:srgbClr val="411E5A"/>
                </a:solidFill>
                <a:latin typeface="Dosis ExtraBold" panose="02010903020202060003" pitchFamily="2" charset="0"/>
              </a:rPr>
              <a:t>(MODAJOI-45873)</a:t>
            </a:r>
            <a:endParaRPr lang="pt-BR" sz="2300" dirty="0">
              <a:solidFill>
                <a:srgbClr val="411E5A"/>
              </a:solidFill>
              <a:latin typeface="Dosis ExtraBold" panose="02010903020202060003" pitchFamily="2" charset="0"/>
              <a:ea typeface="Roboto"/>
            </a:endParaRPr>
          </a:p>
        </p:txBody>
      </p:sp>
      <p:sp>
        <p:nvSpPr>
          <p:cNvPr id="26" name="Retângulo 51">
            <a:extLst>
              <a:ext uri="{FF2B5EF4-FFF2-40B4-BE49-F238E27FC236}">
                <a16:creationId xmlns:a16="http://schemas.microsoft.com/office/drawing/2014/main" id="{42562479-EAB2-4F5D-A084-208DF9B5C02F}"/>
              </a:ext>
            </a:extLst>
          </p:cNvPr>
          <p:cNvSpPr/>
          <p:nvPr/>
        </p:nvSpPr>
        <p:spPr>
          <a:xfrm>
            <a:off x="6465016" y="4172287"/>
            <a:ext cx="4351056"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Venda de Múltiplos Seguros por IMEI (MODAJOI-24945)</a:t>
            </a:r>
            <a:endParaRPr lang="pt-BR" sz="2300" dirty="0">
              <a:solidFill>
                <a:srgbClr val="411E5A"/>
              </a:solidFill>
              <a:latin typeface="Dosis ExtraBold" panose="02010903020202060003" pitchFamily="2" charset="0"/>
              <a:ea typeface="Roboto"/>
            </a:endParaRPr>
          </a:p>
        </p:txBody>
      </p:sp>
      <p:sp>
        <p:nvSpPr>
          <p:cNvPr id="27" name="Retângulo 29">
            <a:extLst>
              <a:ext uri="{FF2B5EF4-FFF2-40B4-BE49-F238E27FC236}">
                <a16:creationId xmlns:a16="http://schemas.microsoft.com/office/drawing/2014/main" id="{8B8B818F-78C1-4B5F-9E93-FB3E604940C2}"/>
              </a:ext>
            </a:extLst>
          </p:cNvPr>
          <p:cNvSpPr/>
          <p:nvPr/>
        </p:nvSpPr>
        <p:spPr>
          <a:xfrm>
            <a:off x="1506895" y="2943012"/>
            <a:ext cx="4063588" cy="800219"/>
          </a:xfrm>
          <a:prstGeom prst="rect">
            <a:avLst/>
          </a:prstGeom>
        </p:spPr>
        <p:txBody>
          <a:bodyPr wrap="square">
            <a:spAutoFit/>
          </a:bodyPr>
          <a:lstStyle/>
          <a:p>
            <a:r>
              <a:rPr lang="pt-BR" sz="2300" i="0" u="none" strike="noStrike" baseline="0" dirty="0">
                <a:solidFill>
                  <a:srgbClr val="411E5A"/>
                </a:solidFill>
                <a:latin typeface="Dosis ExtraBold" panose="02010903020202060003" pitchFamily="2" charset="0"/>
              </a:rPr>
              <a:t>Bloquear CPF do Cliente na Venda SOUDI (MODAJOI-23610)</a:t>
            </a:r>
            <a:endParaRPr lang="pt-BR" sz="2300" dirty="0">
              <a:solidFill>
                <a:srgbClr val="411E5A"/>
              </a:solidFill>
              <a:latin typeface="Dosis ExtraBold" panose="02010903020202060003" pitchFamily="2" charset="0"/>
              <a:ea typeface="Roboto"/>
            </a:endParaRPr>
          </a:p>
        </p:txBody>
      </p:sp>
      <p:sp>
        <p:nvSpPr>
          <p:cNvPr id="36" name="CaixaDeTexto 31">
            <a:extLst>
              <a:ext uri="{FF2B5EF4-FFF2-40B4-BE49-F238E27FC236}">
                <a16:creationId xmlns:a16="http://schemas.microsoft.com/office/drawing/2014/main" id="{C4184D63-A877-49A7-BD9C-85394D288DD8}"/>
              </a:ext>
            </a:extLst>
          </p:cNvPr>
          <p:cNvSpPr txBox="1"/>
          <p:nvPr/>
        </p:nvSpPr>
        <p:spPr>
          <a:xfrm>
            <a:off x="1386291" y="564900"/>
            <a:ext cx="4673831" cy="754053"/>
          </a:xfrm>
          <a:prstGeom prst="rect">
            <a:avLst/>
          </a:prstGeom>
          <a:noFill/>
        </p:spPr>
        <p:txBody>
          <a:bodyPr wrap="square" rtlCol="0">
            <a:spAutoFit/>
          </a:bodyPr>
          <a:lstStyle/>
          <a:p>
            <a:pPr algn="ctr"/>
            <a:r>
              <a:rPr lang="pt-BR" sz="4300" dirty="0">
                <a:solidFill>
                  <a:schemeClr val="bg1"/>
                </a:solidFill>
                <a:latin typeface="Dosis ExtraBold" pitchFamily="2" charset="0"/>
              </a:rPr>
              <a:t>Customizações</a:t>
            </a:r>
          </a:p>
        </p:txBody>
      </p:sp>
      <p:pic>
        <p:nvPicPr>
          <p:cNvPr id="38" name="Picture 37" descr="Logo, icon&#10;&#10;Description automatically generated">
            <a:extLst>
              <a:ext uri="{FF2B5EF4-FFF2-40B4-BE49-F238E27FC236}">
                <a16:creationId xmlns:a16="http://schemas.microsoft.com/office/drawing/2014/main" id="{AFC37BC9-5771-4A5A-AE12-EC3E5C3334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Tree>
    <p:extLst>
      <p:ext uri="{BB962C8B-B14F-4D97-AF65-F5344CB8AC3E}">
        <p14:creationId xmlns:p14="http://schemas.microsoft.com/office/powerpoint/2010/main" val="1466484450"/>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8" descr="Shape&#10;&#10;Description automatically generated">
            <a:extLst>
              <a:ext uri="{FF2B5EF4-FFF2-40B4-BE49-F238E27FC236}">
                <a16:creationId xmlns:a16="http://schemas.microsoft.com/office/drawing/2014/main" id="{767DB728-514D-4A11-BE92-59794805F5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965936"/>
            <a:ext cx="5009524" cy="3892064"/>
          </a:xfrm>
          <a:prstGeom prst="rect">
            <a:avLst/>
          </a:prstGeom>
        </p:spPr>
      </p:pic>
      <p:pic>
        <p:nvPicPr>
          <p:cNvPr id="11" name="Picture 10" descr="Shape&#10;&#10;Description automatically generated">
            <a:extLst>
              <a:ext uri="{FF2B5EF4-FFF2-40B4-BE49-F238E27FC236}">
                <a16:creationId xmlns:a16="http://schemas.microsoft.com/office/drawing/2014/main" id="{14AF3493-DD90-4872-B88B-C12E7A3BF5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908794"/>
            <a:ext cx="5473016" cy="5949206"/>
          </a:xfrm>
          <a:prstGeom prst="rect">
            <a:avLst/>
          </a:prstGeom>
        </p:spPr>
      </p:pic>
      <p:pic>
        <p:nvPicPr>
          <p:cNvPr id="13" name="Picture 12" descr="Shape&#10;&#10;Description automatically generated">
            <a:extLst>
              <a:ext uri="{FF2B5EF4-FFF2-40B4-BE49-F238E27FC236}">
                <a16:creationId xmlns:a16="http://schemas.microsoft.com/office/drawing/2014/main" id="{9BB4B459-3697-4D9E-BFA9-FB7DC8E54D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43714"/>
            <a:ext cx="5987302" cy="6514286"/>
          </a:xfrm>
          <a:prstGeom prst="rect">
            <a:avLst/>
          </a:prstGeom>
        </p:spPr>
      </p:pic>
      <p:pic>
        <p:nvPicPr>
          <p:cNvPr id="15" name="Picture 14" descr="A picture containing shape&#10;&#10;Description automatically generated">
            <a:extLst>
              <a:ext uri="{FF2B5EF4-FFF2-40B4-BE49-F238E27FC236}">
                <a16:creationId xmlns:a16="http://schemas.microsoft.com/office/drawing/2014/main" id="{11A954C8-BB5B-4E0D-BA0B-E8A62BA6FF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6603" y="3480222"/>
            <a:ext cx="2025397" cy="3377778"/>
          </a:xfrm>
          <a:prstGeom prst="rect">
            <a:avLst/>
          </a:prstGeom>
        </p:spPr>
      </p:pic>
      <p:pic>
        <p:nvPicPr>
          <p:cNvPr id="17" name="Picture 16" descr="Logo&#10;&#10;Description automatically generated">
            <a:extLst>
              <a:ext uri="{FF2B5EF4-FFF2-40B4-BE49-F238E27FC236}">
                <a16:creationId xmlns:a16="http://schemas.microsoft.com/office/drawing/2014/main" id="{4F280CAE-022C-4304-AF80-F2E2D3D8073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3840" y="1954158"/>
            <a:ext cx="3790476" cy="2717460"/>
          </a:xfrm>
          <a:prstGeom prst="rect">
            <a:avLst/>
          </a:prstGeom>
        </p:spPr>
      </p:pic>
      <p:sp>
        <p:nvSpPr>
          <p:cNvPr id="2" name="CaixaDeTexto 1">
            <a:extLst>
              <a:ext uri="{FF2B5EF4-FFF2-40B4-BE49-F238E27FC236}">
                <a16:creationId xmlns:a16="http://schemas.microsoft.com/office/drawing/2014/main" id="{0C2D72BF-E378-559C-9C0A-A516D55A6E23}"/>
              </a:ext>
            </a:extLst>
          </p:cNvPr>
          <p:cNvSpPr txBox="1"/>
          <p:nvPr/>
        </p:nvSpPr>
        <p:spPr>
          <a:xfrm>
            <a:off x="7069280" y="1488608"/>
            <a:ext cx="3097323" cy="2954655"/>
          </a:xfrm>
          <a:prstGeom prst="rect">
            <a:avLst/>
          </a:prstGeom>
          <a:noFill/>
        </p:spPr>
        <p:txBody>
          <a:bodyPr wrap="none" rtlCol="0">
            <a:spAutoFit/>
          </a:bodyPr>
          <a:lstStyle/>
          <a:p>
            <a:r>
              <a:rPr lang="pt-BR" sz="6000" dirty="0">
                <a:solidFill>
                  <a:srgbClr val="FFB200"/>
                </a:solidFill>
                <a:latin typeface="Dosis" panose="02010503020202060003" pitchFamily="2" charset="0"/>
                <a:ea typeface="Roboto" panose="02000000000000000000" pitchFamily="2" charset="0"/>
                <a:cs typeface="Roboto" panose="02000000000000000000" pitchFamily="2" charset="0"/>
              </a:rPr>
              <a:t>Dúvidas?</a:t>
            </a:r>
            <a:br>
              <a:rPr lang="pt-BR" dirty="0">
                <a:solidFill>
                  <a:srgbClr val="FFB200"/>
                </a:solidFill>
                <a:latin typeface="Roboto" panose="02000000000000000000" pitchFamily="2" charset="0"/>
                <a:ea typeface="Roboto" panose="02000000000000000000" pitchFamily="2" charset="0"/>
                <a:cs typeface="Roboto" panose="02000000000000000000" pitchFamily="2" charset="0"/>
              </a:rPr>
            </a:br>
            <a:br>
              <a:rPr lang="pt-BR" dirty="0">
                <a:solidFill>
                  <a:srgbClr val="FFB200"/>
                </a:solidFill>
                <a:latin typeface="Roboto" panose="02000000000000000000" pitchFamily="2" charset="0"/>
                <a:ea typeface="Roboto" panose="02000000000000000000" pitchFamily="2" charset="0"/>
                <a:cs typeface="Roboto" panose="02000000000000000000" pitchFamily="2" charset="0"/>
              </a:rPr>
            </a:br>
            <a:r>
              <a:rPr lang="pt-BR" b="1" dirty="0">
                <a:solidFill>
                  <a:srgbClr val="FFB200"/>
                </a:solidFill>
                <a:latin typeface="Roboto" panose="02000000000000000000" pitchFamily="2" charset="0"/>
                <a:ea typeface="Roboto" panose="02000000000000000000" pitchFamily="2" charset="0"/>
                <a:cs typeface="Roboto" panose="02000000000000000000" pitchFamily="2" charset="0"/>
              </a:rPr>
              <a:t>Kátya de Menezes</a:t>
            </a:r>
          </a:p>
          <a:p>
            <a:r>
              <a:rPr lang="pt-BR" dirty="0">
                <a:solidFill>
                  <a:srgbClr val="FFB200"/>
                </a:solidFill>
                <a:latin typeface="Roboto" panose="02000000000000000000" pitchFamily="2" charset="0"/>
                <a:ea typeface="Roboto" panose="02000000000000000000" pitchFamily="2" charset="0"/>
                <a:cs typeface="Roboto" panose="02000000000000000000" pitchFamily="2" charset="0"/>
                <a:hlinkClick r:id="rId9">
                  <a:extLst>
                    <a:ext uri="{A12FA001-AC4F-418D-AE19-62706E023703}">
                      <ahyp:hlinkClr xmlns:ahyp="http://schemas.microsoft.com/office/drawing/2018/hyperlinkcolor" val="tx"/>
                    </a:ext>
                  </a:extLst>
                </a:hlinkClick>
              </a:rPr>
              <a:t>Katya.menezes@linx.com.br</a:t>
            </a:r>
            <a:endParaRPr lang="pt-BR" dirty="0">
              <a:solidFill>
                <a:srgbClr val="FFB200"/>
              </a:solidFill>
              <a:latin typeface="Roboto" panose="02000000000000000000" pitchFamily="2" charset="0"/>
              <a:ea typeface="Roboto" panose="02000000000000000000" pitchFamily="2" charset="0"/>
              <a:cs typeface="Roboto" panose="02000000000000000000" pitchFamily="2" charset="0"/>
            </a:endParaRPr>
          </a:p>
          <a:p>
            <a:endParaRPr lang="pt-BR" dirty="0">
              <a:solidFill>
                <a:srgbClr val="FFB200"/>
              </a:solidFill>
              <a:latin typeface="Roboto" panose="02000000000000000000" pitchFamily="2" charset="0"/>
              <a:ea typeface="Roboto" panose="02000000000000000000" pitchFamily="2" charset="0"/>
              <a:cs typeface="Roboto" panose="02000000000000000000" pitchFamily="2" charset="0"/>
            </a:endParaRPr>
          </a:p>
          <a:p>
            <a:r>
              <a:rPr lang="pt-BR" b="1" dirty="0">
                <a:solidFill>
                  <a:srgbClr val="FFB200"/>
                </a:solidFill>
                <a:latin typeface="Roboto" panose="02000000000000000000" pitchFamily="2" charset="0"/>
                <a:ea typeface="Roboto" panose="02000000000000000000" pitchFamily="2" charset="0"/>
                <a:cs typeface="Roboto" panose="02000000000000000000" pitchFamily="2" charset="0"/>
              </a:rPr>
              <a:t>Caroliny Dutra</a:t>
            </a:r>
          </a:p>
          <a:p>
            <a:r>
              <a:rPr lang="pt-BR" dirty="0">
                <a:solidFill>
                  <a:srgbClr val="FFB200"/>
                </a:solidFill>
                <a:latin typeface="Roboto" panose="02000000000000000000" pitchFamily="2" charset="0"/>
                <a:ea typeface="Roboto" panose="02000000000000000000" pitchFamily="2" charset="0"/>
                <a:cs typeface="Roboto" panose="02000000000000000000" pitchFamily="2" charset="0"/>
                <a:hlinkClick r:id="rId10">
                  <a:extLst>
                    <a:ext uri="{A12FA001-AC4F-418D-AE19-62706E023703}">
                      <ahyp:hlinkClr xmlns:ahyp="http://schemas.microsoft.com/office/drawing/2018/hyperlinkcolor" val="tx"/>
                    </a:ext>
                  </a:extLst>
                </a:hlinkClick>
              </a:rPr>
              <a:t>Caroliny.dutra@linx.com.br</a:t>
            </a:r>
            <a:endParaRPr lang="pt-BR" dirty="0">
              <a:solidFill>
                <a:srgbClr val="FFB200"/>
              </a:solidFill>
              <a:latin typeface="Roboto" panose="02000000000000000000" pitchFamily="2" charset="0"/>
              <a:ea typeface="Roboto" panose="02000000000000000000" pitchFamily="2" charset="0"/>
              <a:cs typeface="Roboto" panose="02000000000000000000" pitchFamily="2" charset="0"/>
            </a:endParaRPr>
          </a:p>
          <a:p>
            <a:endParaRPr lang="pt-BR" dirty="0"/>
          </a:p>
        </p:txBody>
      </p:sp>
    </p:spTree>
    <p:extLst>
      <p:ext uri="{BB962C8B-B14F-4D97-AF65-F5344CB8AC3E}">
        <p14:creationId xmlns:p14="http://schemas.microsoft.com/office/powerpoint/2010/main" val="4287524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08B938B5-C657-4BAC-9712-0032F936F5A5}"/>
              </a:ext>
            </a:extLst>
          </p:cNvPr>
          <p:cNvSpPr/>
          <p:nvPr/>
        </p:nvSpPr>
        <p:spPr>
          <a:xfrm>
            <a:off x="391885" y="2420708"/>
            <a:ext cx="7605485" cy="3885714"/>
          </a:xfrm>
          <a:prstGeom prst="roundRect">
            <a:avLst>
              <a:gd name="adj" fmla="val 7805"/>
            </a:avLst>
          </a:prstGeom>
          <a:noFill/>
          <a:ln w="38100">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Shape, square&#10;&#10;Description automatically generated">
            <a:extLst>
              <a:ext uri="{FF2B5EF4-FFF2-40B4-BE49-F238E27FC236}">
                <a16:creationId xmlns:a16="http://schemas.microsoft.com/office/drawing/2014/main" id="{4B35CC98-2E90-40C2-8D25-99CC951FE3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5089" y="1028700"/>
            <a:ext cx="5784127" cy="5829300"/>
          </a:xfrm>
          <a:prstGeom prst="rect">
            <a:avLst/>
          </a:prstGeom>
        </p:spPr>
      </p:pic>
      <p:sp>
        <p:nvSpPr>
          <p:cNvPr id="23" name="Retângulo 27">
            <a:extLst>
              <a:ext uri="{FF2B5EF4-FFF2-40B4-BE49-F238E27FC236}">
                <a16:creationId xmlns:a16="http://schemas.microsoft.com/office/drawing/2014/main" id="{9C890B60-D284-48AD-A7E0-A2C534B8030E}"/>
              </a:ext>
            </a:extLst>
          </p:cNvPr>
          <p:cNvSpPr/>
          <p:nvPr/>
        </p:nvSpPr>
        <p:spPr>
          <a:xfrm>
            <a:off x="1130632" y="2779171"/>
            <a:ext cx="3489557" cy="754053"/>
          </a:xfrm>
          <a:prstGeom prst="rect">
            <a:avLst/>
          </a:prstGeom>
        </p:spPr>
        <p:txBody>
          <a:bodyPr wrap="square">
            <a:spAutoFit/>
          </a:bodyPr>
          <a:lstStyle/>
          <a:p>
            <a:r>
              <a:rPr lang="pt-BR" sz="4300" dirty="0">
                <a:solidFill>
                  <a:srgbClr val="411E5A"/>
                </a:solidFill>
                <a:latin typeface="Dosis ExtraBold" pitchFamily="2" charset="0"/>
              </a:rPr>
              <a:t>No Microvix</a:t>
            </a:r>
          </a:p>
        </p:txBody>
      </p:sp>
      <p:sp>
        <p:nvSpPr>
          <p:cNvPr id="24" name="Retângulo 28">
            <a:extLst>
              <a:ext uri="{FF2B5EF4-FFF2-40B4-BE49-F238E27FC236}">
                <a16:creationId xmlns:a16="http://schemas.microsoft.com/office/drawing/2014/main" id="{02F745B5-676E-44CD-A3C0-23F185D291AF}"/>
              </a:ext>
            </a:extLst>
          </p:cNvPr>
          <p:cNvSpPr/>
          <p:nvPr/>
        </p:nvSpPr>
        <p:spPr>
          <a:xfrm>
            <a:off x="1130632" y="3719494"/>
            <a:ext cx="4965368" cy="2154436"/>
          </a:xfrm>
          <a:prstGeom prst="rect">
            <a:avLst/>
          </a:prstGeom>
        </p:spPr>
        <p:txBody>
          <a:bodyPr wrap="square">
            <a:spAutoFit/>
          </a:bodyPr>
          <a:lstStyle/>
          <a:p>
            <a:r>
              <a:rPr lang="pt-BR" sz="2600" dirty="0">
                <a:solidFill>
                  <a:srgbClr val="F0462D"/>
                </a:solidFill>
                <a:latin typeface="Dosis SemiBold" panose="02010703020202060003" pitchFamily="2" charset="0"/>
              </a:rPr>
              <a:t>Rede: </a:t>
            </a:r>
            <a:r>
              <a:rPr lang="pt-BR" sz="2600" dirty="0">
                <a:solidFill>
                  <a:srgbClr val="6E4B87"/>
                </a:solidFill>
                <a:latin typeface="Dosis SemiBold" panose="02010703020202060003" pitchFamily="2" charset="0"/>
              </a:rPr>
              <a:t>Samsung</a:t>
            </a:r>
            <a:br>
              <a:rPr lang="pt-BR" sz="2600" dirty="0">
                <a:solidFill>
                  <a:srgbClr val="6E4B87"/>
                </a:solidFill>
                <a:latin typeface="Dosis SemiBold" panose="02010703020202060003" pitchFamily="2" charset="0"/>
              </a:rPr>
            </a:br>
            <a:r>
              <a:rPr lang="pt-BR" sz="2600" dirty="0">
                <a:solidFill>
                  <a:srgbClr val="F0462D"/>
                </a:solidFill>
                <a:latin typeface="Dosis SemiBold" panose="02010703020202060003" pitchFamily="2" charset="0"/>
              </a:rPr>
              <a:t>Portal Franqueadora: </a:t>
            </a:r>
            <a:r>
              <a:rPr lang="pt-BR" sz="2600" dirty="0">
                <a:solidFill>
                  <a:srgbClr val="6E4B87"/>
                </a:solidFill>
                <a:latin typeface="Dosis SemiBold" panose="02010703020202060003" pitchFamily="2" charset="0"/>
              </a:rPr>
              <a:t>4862</a:t>
            </a:r>
          </a:p>
          <a:p>
            <a:r>
              <a:rPr lang="pt-BR" sz="2600" dirty="0">
                <a:solidFill>
                  <a:srgbClr val="F0462D"/>
                </a:solidFill>
                <a:latin typeface="Dosis SemiBold" panose="02010703020202060003" pitchFamily="2" charset="0"/>
              </a:rPr>
              <a:t>Portal Modelo</a:t>
            </a:r>
            <a:r>
              <a:rPr lang="pt-BR" sz="2600" dirty="0">
                <a:solidFill>
                  <a:srgbClr val="6E4B87"/>
                </a:solidFill>
                <a:latin typeface="Dosis SemiBold" panose="02010703020202060003" pitchFamily="2" charset="0"/>
              </a:rPr>
              <a:t>: 4863</a:t>
            </a:r>
          </a:p>
          <a:p>
            <a:r>
              <a:rPr lang="pt-BR" sz="2600" dirty="0">
                <a:solidFill>
                  <a:srgbClr val="F0462D"/>
                </a:solidFill>
                <a:latin typeface="Dosis SemiBold" panose="02010703020202060003" pitchFamily="2" charset="0"/>
              </a:rPr>
              <a:t>Portal de Testes: </a:t>
            </a:r>
            <a:r>
              <a:rPr lang="pt-BR" sz="2600" dirty="0">
                <a:solidFill>
                  <a:srgbClr val="6E4B87"/>
                </a:solidFill>
                <a:latin typeface="Dosis SemiBold" panose="02010703020202060003" pitchFamily="2" charset="0"/>
              </a:rPr>
              <a:t>18030</a:t>
            </a:r>
          </a:p>
          <a:p>
            <a:endParaRPr lang="pt-BR" sz="3000" dirty="0">
              <a:solidFill>
                <a:srgbClr val="6E4B87"/>
              </a:solidFill>
              <a:latin typeface="Dosis SemiBold" panose="02010703020202060003" pitchFamily="2" charset="0"/>
            </a:endParaRPr>
          </a:p>
        </p:txBody>
      </p:sp>
      <p:pic>
        <p:nvPicPr>
          <p:cNvPr id="3" name="Picture 2" descr="A person holding a tablet&#10;&#10;Description automatically generated with low confidence">
            <a:extLst>
              <a:ext uri="{FF2B5EF4-FFF2-40B4-BE49-F238E27FC236}">
                <a16:creationId xmlns:a16="http://schemas.microsoft.com/office/drawing/2014/main" id="{76779955-9559-4491-A61A-9500014CBC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6486" y="0"/>
            <a:ext cx="6051550" cy="6858000"/>
          </a:xfrm>
          <a:prstGeom prst="rect">
            <a:avLst/>
          </a:prstGeom>
        </p:spPr>
      </p:pic>
      <p:pic>
        <p:nvPicPr>
          <p:cNvPr id="8" name="Picture 7">
            <a:extLst>
              <a:ext uri="{FF2B5EF4-FFF2-40B4-BE49-F238E27FC236}">
                <a16:creationId xmlns:a16="http://schemas.microsoft.com/office/drawing/2014/main" id="{B7FBBA97-8A1B-449C-9CED-2771ABD598A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101324" y="246803"/>
            <a:ext cx="790469" cy="474281"/>
          </a:xfrm>
          <a:prstGeom prst="rect">
            <a:avLst/>
          </a:prstGeom>
        </p:spPr>
      </p:pic>
    </p:spTree>
    <p:extLst>
      <p:ext uri="{BB962C8B-B14F-4D97-AF65-F5344CB8AC3E}">
        <p14:creationId xmlns:p14="http://schemas.microsoft.com/office/powerpoint/2010/main" val="3315799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EEEE"/>
        </a:solidFill>
        <a:effectLst/>
      </p:bgPr>
    </p:bg>
    <p:spTree>
      <p:nvGrpSpPr>
        <p:cNvPr id="1" name=""/>
        <p:cNvGrpSpPr/>
        <p:nvPr/>
      </p:nvGrpSpPr>
      <p:grpSpPr>
        <a:xfrm>
          <a:off x="0" y="0"/>
          <a:ext cx="0" cy="0"/>
          <a:chOff x="0" y="0"/>
          <a:chExt cx="0" cy="0"/>
        </a:xfrm>
      </p:grpSpPr>
      <p:sp>
        <p:nvSpPr>
          <p:cNvPr id="10" name="CaixaDeTexto 20">
            <a:extLst>
              <a:ext uri="{FF2B5EF4-FFF2-40B4-BE49-F238E27FC236}">
                <a16:creationId xmlns:a16="http://schemas.microsoft.com/office/drawing/2014/main" id="{A6E8F23F-2C5C-45EC-A40C-94EFBFB583E5}"/>
              </a:ext>
            </a:extLst>
          </p:cNvPr>
          <p:cNvSpPr txBox="1"/>
          <p:nvPr/>
        </p:nvSpPr>
        <p:spPr>
          <a:xfrm>
            <a:off x="-769849" y="225737"/>
            <a:ext cx="5006648" cy="754053"/>
          </a:xfrm>
          <a:prstGeom prst="rect">
            <a:avLst/>
          </a:prstGeom>
          <a:noFill/>
        </p:spPr>
        <p:txBody>
          <a:bodyPr wrap="square" rtlCol="0">
            <a:spAutoFit/>
          </a:bodyPr>
          <a:lstStyle/>
          <a:p>
            <a:pPr algn="ctr"/>
            <a:r>
              <a:rPr lang="pt-BR" sz="4300" dirty="0">
                <a:solidFill>
                  <a:srgbClr val="280A3C"/>
                </a:solidFill>
                <a:latin typeface="Dosis ExtraBold" pitchFamily="2" charset="0"/>
              </a:rPr>
              <a:t>Fluxograma</a:t>
            </a:r>
          </a:p>
        </p:txBody>
      </p:sp>
      <p:pic>
        <p:nvPicPr>
          <p:cNvPr id="5" name="Imagem 4" descr="Diagrama&#10;&#10;Descrição gerada automaticamente com confiança baixa">
            <a:extLst>
              <a:ext uri="{FF2B5EF4-FFF2-40B4-BE49-F238E27FC236}">
                <a16:creationId xmlns:a16="http://schemas.microsoft.com/office/drawing/2014/main" id="{7AB13805-58A0-3AA5-170C-097F19E32A56}"/>
              </a:ext>
            </a:extLst>
          </p:cNvPr>
          <p:cNvPicPr>
            <a:picLocks noChangeAspect="1"/>
          </p:cNvPicPr>
          <p:nvPr/>
        </p:nvPicPr>
        <p:blipFill rotWithShape="1">
          <a:blip r:embed="rId2">
            <a:extLst>
              <a:ext uri="{28A0092B-C50C-407E-A947-70E740481C1C}">
                <a14:useLocalDpi xmlns:a14="http://schemas.microsoft.com/office/drawing/2010/main" val="0"/>
              </a:ext>
            </a:extLst>
          </a:blip>
          <a:srcRect t="4325" b="20153"/>
          <a:stretch/>
        </p:blipFill>
        <p:spPr>
          <a:xfrm>
            <a:off x="1092346" y="1017761"/>
            <a:ext cx="10535545" cy="5340375"/>
          </a:xfrm>
          <a:prstGeom prst="rect">
            <a:avLst/>
          </a:prstGeom>
        </p:spPr>
      </p:pic>
      <p:pic>
        <p:nvPicPr>
          <p:cNvPr id="23" name="Picture 22">
            <a:extLst>
              <a:ext uri="{FF2B5EF4-FFF2-40B4-BE49-F238E27FC236}">
                <a16:creationId xmlns:a16="http://schemas.microsoft.com/office/drawing/2014/main" id="{1744976E-8E91-400D-ADD1-240E8B8A612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101324" y="6120996"/>
            <a:ext cx="790469" cy="474281"/>
          </a:xfrm>
          <a:prstGeom prst="rect">
            <a:avLst/>
          </a:prstGeom>
        </p:spPr>
      </p:pic>
    </p:spTree>
    <p:extLst>
      <p:ext uri="{BB962C8B-B14F-4D97-AF65-F5344CB8AC3E}">
        <p14:creationId xmlns:p14="http://schemas.microsoft.com/office/powerpoint/2010/main" val="1716194932"/>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Top Corners Rounded 5">
            <a:extLst>
              <a:ext uri="{FF2B5EF4-FFF2-40B4-BE49-F238E27FC236}">
                <a16:creationId xmlns:a16="http://schemas.microsoft.com/office/drawing/2014/main" id="{E1F9928B-C1D6-4EB8-BA0D-47B6073D2A7B}"/>
              </a:ext>
            </a:extLst>
          </p:cNvPr>
          <p:cNvSpPr/>
          <p:nvPr/>
        </p:nvSpPr>
        <p:spPr>
          <a:xfrm rot="5400000">
            <a:off x="2570858" y="-2189858"/>
            <a:ext cx="1676400" cy="6818116"/>
          </a:xfrm>
          <a:prstGeom prst="round2SameRect">
            <a:avLst>
              <a:gd name="adj1" fmla="val 18422"/>
              <a:gd name="adj2" fmla="val 0"/>
            </a:avLst>
          </a:prstGeom>
          <a:solidFill>
            <a:srgbClr val="F04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AACDC8B-ABCB-48F0-A6A0-1F482C168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0682"/>
            <a:ext cx="3523810" cy="120635"/>
          </a:xfrm>
          <a:prstGeom prst="rect">
            <a:avLst/>
          </a:prstGeom>
        </p:spPr>
      </p:pic>
      <p:sp>
        <p:nvSpPr>
          <p:cNvPr id="12" name="CaixaDeTexto 31">
            <a:extLst>
              <a:ext uri="{FF2B5EF4-FFF2-40B4-BE49-F238E27FC236}">
                <a16:creationId xmlns:a16="http://schemas.microsoft.com/office/drawing/2014/main" id="{A4CC8D9E-F004-42D0-955D-75147B46CB9E}"/>
              </a:ext>
            </a:extLst>
          </p:cNvPr>
          <p:cNvSpPr txBox="1"/>
          <p:nvPr/>
        </p:nvSpPr>
        <p:spPr>
          <a:xfrm>
            <a:off x="455589" y="797806"/>
            <a:ext cx="4673831" cy="754053"/>
          </a:xfrm>
          <a:prstGeom prst="rect">
            <a:avLst/>
          </a:prstGeom>
          <a:noFill/>
        </p:spPr>
        <p:txBody>
          <a:bodyPr wrap="square" rtlCol="0">
            <a:spAutoFit/>
          </a:bodyPr>
          <a:lstStyle/>
          <a:p>
            <a:pPr algn="ctr"/>
            <a:r>
              <a:rPr lang="pt-BR" sz="4300" dirty="0">
                <a:solidFill>
                  <a:schemeClr val="bg1"/>
                </a:solidFill>
                <a:latin typeface="Dosis ExtraBold" pitchFamily="2" charset="0"/>
              </a:rPr>
              <a:t>REDE SAMSUNG</a:t>
            </a:r>
          </a:p>
        </p:txBody>
      </p:sp>
      <p:sp>
        <p:nvSpPr>
          <p:cNvPr id="15" name="Oval 14">
            <a:extLst>
              <a:ext uri="{FF2B5EF4-FFF2-40B4-BE49-F238E27FC236}">
                <a16:creationId xmlns:a16="http://schemas.microsoft.com/office/drawing/2014/main" id="{D6203D37-F8EB-4C6D-8B34-B69B155AE13B}"/>
              </a:ext>
            </a:extLst>
          </p:cNvPr>
          <p:cNvSpPr/>
          <p:nvPr/>
        </p:nvSpPr>
        <p:spPr>
          <a:xfrm>
            <a:off x="952957" y="2612381"/>
            <a:ext cx="1069052" cy="1069052"/>
          </a:xfrm>
          <a:prstGeom prst="ellipse">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F2170F8-00FA-4FAC-8560-CEFDCFD552BA}"/>
              </a:ext>
            </a:extLst>
          </p:cNvPr>
          <p:cNvSpPr/>
          <p:nvPr/>
        </p:nvSpPr>
        <p:spPr>
          <a:xfrm>
            <a:off x="957685" y="4200299"/>
            <a:ext cx="1069052" cy="1069052"/>
          </a:xfrm>
          <a:prstGeom prst="ellipse">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046D5CB-F95B-49EE-9DB5-2FFED6DD3DED}"/>
              </a:ext>
            </a:extLst>
          </p:cNvPr>
          <p:cNvSpPr/>
          <p:nvPr/>
        </p:nvSpPr>
        <p:spPr>
          <a:xfrm>
            <a:off x="6212545" y="2614720"/>
            <a:ext cx="1069052" cy="1069052"/>
          </a:xfrm>
          <a:prstGeom prst="ellipse">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4AA4B834-47D4-4055-BF8F-808CCE41EDF5}"/>
              </a:ext>
            </a:extLst>
          </p:cNvPr>
          <p:cNvSpPr/>
          <p:nvPr/>
        </p:nvSpPr>
        <p:spPr>
          <a:xfrm>
            <a:off x="6177331" y="4129228"/>
            <a:ext cx="1069052" cy="1069052"/>
          </a:xfrm>
          <a:prstGeom prst="ellipse">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Imagem 2" descr="Uma imagem contendo desenho&#10;&#10;Descrição gerada automaticamente">
            <a:extLst>
              <a:ext uri="{FF2B5EF4-FFF2-40B4-BE49-F238E27FC236}">
                <a16:creationId xmlns:a16="http://schemas.microsoft.com/office/drawing/2014/main" id="{98AB6AE1-8147-40CE-83CA-0496E6ABE1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39501" y="4385991"/>
            <a:ext cx="705421" cy="697669"/>
          </a:xfrm>
          <a:prstGeom prst="rect">
            <a:avLst/>
          </a:prstGeom>
        </p:spPr>
      </p:pic>
      <p:pic>
        <p:nvPicPr>
          <p:cNvPr id="20" name="Imagem 7">
            <a:extLst>
              <a:ext uri="{FF2B5EF4-FFF2-40B4-BE49-F238E27FC236}">
                <a16:creationId xmlns:a16="http://schemas.microsoft.com/office/drawing/2014/main" id="{87EECB08-217D-4CA3-AB63-D43D2E0F6EF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94361" y="2796536"/>
            <a:ext cx="705421" cy="705421"/>
          </a:xfrm>
          <a:prstGeom prst="rect">
            <a:avLst/>
          </a:prstGeom>
        </p:spPr>
      </p:pic>
      <p:pic>
        <p:nvPicPr>
          <p:cNvPr id="21" name="Imagem 11" descr="Tela de celular com texto preto sobre fundo branco&#10;&#10;Descrição gerada automaticamente">
            <a:extLst>
              <a:ext uri="{FF2B5EF4-FFF2-40B4-BE49-F238E27FC236}">
                <a16:creationId xmlns:a16="http://schemas.microsoft.com/office/drawing/2014/main" id="{BC063579-6383-41FA-8C6F-335047B5D80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59147" y="4311044"/>
            <a:ext cx="705421" cy="705421"/>
          </a:xfrm>
          <a:prstGeom prst="rect">
            <a:avLst/>
          </a:prstGeom>
        </p:spPr>
      </p:pic>
      <p:pic>
        <p:nvPicPr>
          <p:cNvPr id="22" name="Imagem 15">
            <a:extLst>
              <a:ext uri="{FF2B5EF4-FFF2-40B4-BE49-F238E27FC236}">
                <a16:creationId xmlns:a16="http://schemas.microsoft.com/office/drawing/2014/main" id="{B467F73B-93A9-40DC-95BE-8A841135166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20461" y="2779885"/>
            <a:ext cx="734045" cy="734045"/>
          </a:xfrm>
          <a:prstGeom prst="rect">
            <a:avLst/>
          </a:prstGeom>
        </p:spPr>
      </p:pic>
      <p:sp>
        <p:nvSpPr>
          <p:cNvPr id="23" name="Retângulo 51">
            <a:extLst>
              <a:ext uri="{FF2B5EF4-FFF2-40B4-BE49-F238E27FC236}">
                <a16:creationId xmlns:a16="http://schemas.microsoft.com/office/drawing/2014/main" id="{C96905FF-DE47-4971-9E79-A46C6715CBC7}"/>
              </a:ext>
            </a:extLst>
          </p:cNvPr>
          <p:cNvSpPr/>
          <p:nvPr/>
        </p:nvSpPr>
        <p:spPr>
          <a:xfrm>
            <a:off x="2165026" y="2569392"/>
            <a:ext cx="3221572" cy="438582"/>
          </a:xfrm>
          <a:prstGeom prst="rect">
            <a:avLst/>
          </a:prstGeom>
        </p:spPr>
        <p:txBody>
          <a:bodyPr wrap="square">
            <a:spAutoFit/>
          </a:bodyPr>
          <a:lstStyle/>
          <a:p>
            <a:pPr lvl="0">
              <a:lnSpc>
                <a:spcPct val="90000"/>
              </a:lnSpc>
            </a:pPr>
            <a:r>
              <a:rPr lang="pt-BR" sz="2500" dirty="0">
                <a:solidFill>
                  <a:srgbClr val="6E4B87"/>
                </a:solidFill>
                <a:latin typeface="Dosis ExtraBold" panose="02010903020202060003" pitchFamily="2" charset="0"/>
                <a:sym typeface="Dosis"/>
              </a:rPr>
              <a:t>Rede</a:t>
            </a:r>
          </a:p>
        </p:txBody>
      </p:sp>
      <p:sp>
        <p:nvSpPr>
          <p:cNvPr id="24" name="Retângulo 52">
            <a:extLst>
              <a:ext uri="{FF2B5EF4-FFF2-40B4-BE49-F238E27FC236}">
                <a16:creationId xmlns:a16="http://schemas.microsoft.com/office/drawing/2014/main" id="{289320A4-672F-4FF1-BE45-9B1620191F96}"/>
              </a:ext>
            </a:extLst>
          </p:cNvPr>
          <p:cNvSpPr/>
          <p:nvPr/>
        </p:nvSpPr>
        <p:spPr>
          <a:xfrm>
            <a:off x="7281597" y="4087906"/>
            <a:ext cx="3511962" cy="438582"/>
          </a:xfrm>
          <a:prstGeom prst="rect">
            <a:avLst/>
          </a:prstGeom>
        </p:spPr>
        <p:txBody>
          <a:bodyPr wrap="square">
            <a:spAutoFit/>
          </a:bodyPr>
          <a:lstStyle/>
          <a:p>
            <a:pPr>
              <a:lnSpc>
                <a:spcPct val="90000"/>
              </a:lnSpc>
            </a:pPr>
            <a:r>
              <a:rPr lang="pt-BR" sz="2500" dirty="0">
                <a:solidFill>
                  <a:srgbClr val="6E4B87"/>
                </a:solidFill>
                <a:latin typeface="Dosis ExtraBold" panose="02010903020202060003" pitchFamily="2" charset="0"/>
              </a:rPr>
              <a:t>Sistemas de Terceiros</a:t>
            </a:r>
          </a:p>
        </p:txBody>
      </p:sp>
      <p:sp>
        <p:nvSpPr>
          <p:cNvPr id="25" name="Retângulo 54">
            <a:extLst>
              <a:ext uri="{FF2B5EF4-FFF2-40B4-BE49-F238E27FC236}">
                <a16:creationId xmlns:a16="http://schemas.microsoft.com/office/drawing/2014/main" id="{14B25EC7-F634-4B3E-80B1-06BC4902A1FC}"/>
              </a:ext>
            </a:extLst>
          </p:cNvPr>
          <p:cNvSpPr/>
          <p:nvPr/>
        </p:nvSpPr>
        <p:spPr>
          <a:xfrm>
            <a:off x="2165026" y="2973526"/>
            <a:ext cx="3479582" cy="757130"/>
          </a:xfrm>
          <a:prstGeom prst="rect">
            <a:avLst/>
          </a:prstGeom>
        </p:spPr>
        <p:txBody>
          <a:bodyPr wrap="square">
            <a:spAutoFit/>
          </a:bodyPr>
          <a:lstStyle/>
          <a:p>
            <a:pPr lvl="0">
              <a:lnSpc>
                <a:spcPct val="90000"/>
              </a:lnSpc>
            </a:pPr>
            <a:r>
              <a:rPr lang="pt-BR" sz="1600" dirty="0">
                <a:solidFill>
                  <a:srgbClr val="414141"/>
                </a:solidFill>
                <a:latin typeface="Roboto"/>
                <a:ea typeface="Roboto"/>
                <a:cs typeface="Roboto"/>
                <a:sym typeface="Roboto"/>
              </a:rPr>
              <a:t>São todos os portais que fazem da parte da Integração entre Portais da Samsung.</a:t>
            </a:r>
          </a:p>
        </p:txBody>
      </p:sp>
      <p:sp>
        <p:nvSpPr>
          <p:cNvPr id="26" name="Retângulo 55">
            <a:extLst>
              <a:ext uri="{FF2B5EF4-FFF2-40B4-BE49-F238E27FC236}">
                <a16:creationId xmlns:a16="http://schemas.microsoft.com/office/drawing/2014/main" id="{73D7A503-DF5B-47B6-A065-B966927D5255}"/>
              </a:ext>
            </a:extLst>
          </p:cNvPr>
          <p:cNvSpPr/>
          <p:nvPr/>
        </p:nvSpPr>
        <p:spPr>
          <a:xfrm>
            <a:off x="7281597" y="4509792"/>
            <a:ext cx="4169336" cy="1569660"/>
          </a:xfrm>
          <a:prstGeom prst="rect">
            <a:avLst/>
          </a:prstGeom>
        </p:spPr>
        <p:txBody>
          <a:bodyPr wrap="square">
            <a:spAutoFit/>
          </a:bodyPr>
          <a:lstStyle/>
          <a:p>
            <a:pPr algn="just"/>
            <a:r>
              <a:rPr lang="pt-BR" sz="1600" dirty="0">
                <a:solidFill>
                  <a:srgbClr val="414141"/>
                </a:solidFill>
                <a:latin typeface="Roboto"/>
                <a:ea typeface="Roboto"/>
              </a:rPr>
              <a:t>O Microvix através do WS disponibiliza dados que são consumidos via integração para sistemas de terceiros. No caso desta rede, também temos APIs próprias do cliente que integram com outros sistemas em tempo real.</a:t>
            </a:r>
          </a:p>
        </p:txBody>
      </p:sp>
      <p:sp>
        <p:nvSpPr>
          <p:cNvPr id="27" name="Retângulo 57">
            <a:extLst>
              <a:ext uri="{FF2B5EF4-FFF2-40B4-BE49-F238E27FC236}">
                <a16:creationId xmlns:a16="http://schemas.microsoft.com/office/drawing/2014/main" id="{CD3B63F7-EED3-4FF2-BA9E-282F020F024F}"/>
              </a:ext>
            </a:extLst>
          </p:cNvPr>
          <p:cNvSpPr/>
          <p:nvPr/>
        </p:nvSpPr>
        <p:spPr>
          <a:xfrm>
            <a:off x="2174459" y="4158977"/>
            <a:ext cx="3212139" cy="438582"/>
          </a:xfrm>
          <a:prstGeom prst="rect">
            <a:avLst/>
          </a:prstGeom>
        </p:spPr>
        <p:txBody>
          <a:bodyPr wrap="square">
            <a:spAutoFit/>
          </a:bodyPr>
          <a:lstStyle/>
          <a:p>
            <a:pPr>
              <a:lnSpc>
                <a:spcPct val="90000"/>
              </a:lnSpc>
            </a:pPr>
            <a:r>
              <a:rPr lang="pt-BR" sz="2500" dirty="0">
                <a:solidFill>
                  <a:srgbClr val="6E4B87"/>
                </a:solidFill>
                <a:latin typeface="Dosis ExtraBold" panose="02010903020202060003" pitchFamily="2" charset="0"/>
              </a:rPr>
              <a:t>Portal Franqueadora</a:t>
            </a:r>
          </a:p>
        </p:txBody>
      </p:sp>
      <p:sp>
        <p:nvSpPr>
          <p:cNvPr id="28" name="Retângulo 58">
            <a:extLst>
              <a:ext uri="{FF2B5EF4-FFF2-40B4-BE49-F238E27FC236}">
                <a16:creationId xmlns:a16="http://schemas.microsoft.com/office/drawing/2014/main" id="{16F93302-0EE7-4C9B-9F92-3773705BD0D9}"/>
              </a:ext>
            </a:extLst>
          </p:cNvPr>
          <p:cNvSpPr/>
          <p:nvPr/>
        </p:nvSpPr>
        <p:spPr>
          <a:xfrm>
            <a:off x="2174460" y="4580863"/>
            <a:ext cx="3247352" cy="1077218"/>
          </a:xfrm>
          <a:prstGeom prst="rect">
            <a:avLst/>
          </a:prstGeom>
        </p:spPr>
        <p:txBody>
          <a:bodyPr wrap="square">
            <a:spAutoFit/>
          </a:bodyPr>
          <a:lstStyle/>
          <a:p>
            <a:pPr algn="just"/>
            <a:r>
              <a:rPr lang="pt-BR" sz="1600" dirty="0">
                <a:solidFill>
                  <a:srgbClr val="414141"/>
                </a:solidFill>
                <a:latin typeface="Roboto"/>
                <a:ea typeface="Roboto"/>
              </a:rPr>
              <a:t>É o portal onde os usuários realizarão os cadastros básicos a serem integrados para os demais portais.</a:t>
            </a:r>
          </a:p>
        </p:txBody>
      </p:sp>
      <p:sp>
        <p:nvSpPr>
          <p:cNvPr id="29" name="Retângulo 59">
            <a:extLst>
              <a:ext uri="{FF2B5EF4-FFF2-40B4-BE49-F238E27FC236}">
                <a16:creationId xmlns:a16="http://schemas.microsoft.com/office/drawing/2014/main" id="{EBAFE69C-4F31-4ED8-8F17-F90B4347356C}"/>
              </a:ext>
            </a:extLst>
          </p:cNvPr>
          <p:cNvSpPr/>
          <p:nvPr/>
        </p:nvSpPr>
        <p:spPr>
          <a:xfrm>
            <a:off x="7316811" y="2571731"/>
            <a:ext cx="3516405" cy="438582"/>
          </a:xfrm>
          <a:prstGeom prst="rect">
            <a:avLst/>
          </a:prstGeom>
        </p:spPr>
        <p:txBody>
          <a:bodyPr wrap="square">
            <a:spAutoFit/>
          </a:bodyPr>
          <a:lstStyle/>
          <a:p>
            <a:pPr>
              <a:lnSpc>
                <a:spcPct val="90000"/>
              </a:lnSpc>
            </a:pPr>
            <a:r>
              <a:rPr lang="pt-BR" sz="2500" dirty="0">
                <a:solidFill>
                  <a:srgbClr val="6E4B87"/>
                </a:solidFill>
                <a:latin typeface="Dosis ExtraBold" panose="02010903020202060003" pitchFamily="2" charset="0"/>
              </a:rPr>
              <a:t>Portal Modelo</a:t>
            </a:r>
          </a:p>
        </p:txBody>
      </p:sp>
      <p:sp>
        <p:nvSpPr>
          <p:cNvPr id="30" name="Retângulo 60">
            <a:extLst>
              <a:ext uri="{FF2B5EF4-FFF2-40B4-BE49-F238E27FC236}">
                <a16:creationId xmlns:a16="http://schemas.microsoft.com/office/drawing/2014/main" id="{B859B4E1-1C49-4438-A823-EEDAD95416AC}"/>
              </a:ext>
            </a:extLst>
          </p:cNvPr>
          <p:cNvSpPr/>
          <p:nvPr/>
        </p:nvSpPr>
        <p:spPr>
          <a:xfrm>
            <a:off x="7316811" y="2975865"/>
            <a:ext cx="3838472" cy="584775"/>
          </a:xfrm>
          <a:prstGeom prst="rect">
            <a:avLst/>
          </a:prstGeom>
        </p:spPr>
        <p:txBody>
          <a:bodyPr wrap="square">
            <a:spAutoFit/>
          </a:bodyPr>
          <a:lstStyle/>
          <a:p>
            <a:r>
              <a:rPr lang="pt-BR" sz="1600" dirty="0">
                <a:solidFill>
                  <a:srgbClr val="414141"/>
                </a:solidFill>
                <a:latin typeface="Roboto"/>
                <a:ea typeface="Roboto"/>
              </a:rPr>
              <a:t>É aquele que será replicado sempre na abertura de um novo portal de franquia.</a:t>
            </a:r>
          </a:p>
        </p:txBody>
      </p:sp>
      <p:pic>
        <p:nvPicPr>
          <p:cNvPr id="31" name="Picture 30" descr="Logo, icon&#10;&#10;Description automatically generated">
            <a:extLst>
              <a:ext uri="{FF2B5EF4-FFF2-40B4-BE49-F238E27FC236}">
                <a16:creationId xmlns:a16="http://schemas.microsoft.com/office/drawing/2014/main" id="{94585053-6022-4366-AC4D-44EC5BE850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96216" y="6120490"/>
            <a:ext cx="800686" cy="475293"/>
          </a:xfrm>
          <a:prstGeom prst="rect">
            <a:avLst/>
          </a:prstGeom>
        </p:spPr>
      </p:pic>
    </p:spTree>
    <p:extLst>
      <p:ext uri="{BB962C8B-B14F-4D97-AF65-F5344CB8AC3E}">
        <p14:creationId xmlns:p14="http://schemas.microsoft.com/office/powerpoint/2010/main" val="33261573"/>
      </p:ext>
    </p:extLst>
  </p:cSld>
  <p:clrMapOvr>
    <a:masterClrMapping/>
  </p:clrMapOvr>
  <mc:AlternateContent xmlns:mc="http://schemas.openxmlformats.org/markup-compatibility/2006" xmlns:p14="http://schemas.microsoft.com/office/powerpoint/2010/main">
    <mc:Choice Requires="p14">
      <p:transition spd="med" p14:dur="700"/>
    </mc:Choice>
    <mc:Fallback xmlns="">
      <p:transition spd="med"/>
    </mc:Fallback>
  </mc:AlternateContent>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C3FD821276FFE34DB436FDB86BF125FC" ma:contentTypeVersion="18" ma:contentTypeDescription="Crie um novo documento." ma:contentTypeScope="" ma:versionID="4d37d463e225631cf66e26eaa27b0550">
  <xsd:schema xmlns:xsd="http://www.w3.org/2001/XMLSchema" xmlns:xs="http://www.w3.org/2001/XMLSchema" xmlns:p="http://schemas.microsoft.com/office/2006/metadata/properties" xmlns:ns2="1a3a4dd2-8c32-4dce-a471-9d6baf484d86" xmlns:ns3="fe063af6-a0f8-4f4d-a990-ed92dc112942" targetNamespace="http://schemas.microsoft.com/office/2006/metadata/properties" ma:root="true" ma:fieldsID="8bfb309a8e0b76e0c1db1d84db4a246f" ns2:_="" ns3:_="">
    <xsd:import namespace="1a3a4dd2-8c32-4dce-a471-9d6baf484d86"/>
    <xsd:import namespace="fe063af6-a0f8-4f4d-a990-ed92dc1129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3a4dd2-8c32-4dce-a471-9d6baf484d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Marcações de imagem" ma:readOnly="false" ma:fieldId="{5cf76f15-5ced-4ddc-b409-7134ff3c332f}" ma:taxonomyMulti="true" ma:sspId="95a61786-ba80-46f9-ab75-26f86707e4b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Location" ma:index="24" nillable="true" ma:displayName="Location" ma:descrip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063af6-a0f8-4f4d-a990-ed92dc112942" elementFormDefault="qualified">
    <xsd:import namespace="http://schemas.microsoft.com/office/2006/documentManagement/types"/>
    <xsd:import namespace="http://schemas.microsoft.com/office/infopath/2007/PartnerControls"/>
    <xsd:element name="SharedWithUsers" ma:index="17" nillable="true" ma:displayName="Com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talhes de Compartilhado Com" ma:internalName="SharedWithDetails" ma:readOnly="true">
      <xsd:simpleType>
        <xsd:restriction base="dms:Note">
          <xsd:maxLength value="255"/>
        </xsd:restriction>
      </xsd:simpleType>
    </xsd:element>
    <xsd:element name="TaxCatchAll" ma:index="22" nillable="true" ma:displayName="Taxonomy Catch All Column" ma:hidden="true" ma:list="{e2d2c849-30ca-498c-8886-f26a455bb54c}" ma:internalName="TaxCatchAll" ma:showField="CatchAllData" ma:web="fe063af6-a0f8-4f4d-a990-ed92dc1129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e063af6-a0f8-4f4d-a990-ed92dc112942" xsi:nil="true"/>
    <lcf76f155ced4ddcb4097134ff3c332f xmlns="1a3a4dd2-8c32-4dce-a471-9d6baf484d86">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2A4810F-A10A-4F29-9F3F-BDD29E895D71}"/>
</file>

<file path=customXml/itemProps2.xml><?xml version="1.0" encoding="utf-8"?>
<ds:datastoreItem xmlns:ds="http://schemas.openxmlformats.org/officeDocument/2006/customXml" ds:itemID="{22FB4B1E-4971-40E1-8ADB-75A276CF5E02}"/>
</file>

<file path=customXml/itemProps3.xml><?xml version="1.0" encoding="utf-8"?>
<ds:datastoreItem xmlns:ds="http://schemas.openxmlformats.org/officeDocument/2006/customXml" ds:itemID="{ED98F3F1-55DE-4D87-BBFD-336CFB1DB598}"/>
</file>

<file path=docProps/app.xml><?xml version="1.0" encoding="utf-8"?>
<Properties xmlns="http://schemas.openxmlformats.org/officeDocument/2006/extended-properties" xmlns:vt="http://schemas.openxmlformats.org/officeDocument/2006/docPropsVTypes">
  <TotalTime>6395</TotalTime>
  <Words>3637</Words>
  <Application>Microsoft Office PowerPoint</Application>
  <PresentationFormat>Widescreen</PresentationFormat>
  <Paragraphs>323</Paragraphs>
  <Slides>61</Slides>
  <Notes>18</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61</vt:i4>
      </vt:variant>
    </vt:vector>
  </HeadingPairs>
  <TitlesOfParts>
    <vt:vector size="70" baseType="lpstr">
      <vt:lpstr>Arial</vt:lpstr>
      <vt:lpstr>Dosis Medium</vt:lpstr>
      <vt:lpstr>Calibri</vt:lpstr>
      <vt:lpstr>Calibri Light</vt:lpstr>
      <vt:lpstr>Dosis SemiBold</vt:lpstr>
      <vt:lpstr>Dosis</vt:lpstr>
      <vt:lpstr>Dosis ExtraBold</vt:lpstr>
      <vt:lpstr>Roboto</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Rafael Cadrobi</dc:creator>
  <cp:lastModifiedBy>Katya Rodrigues de Menezes</cp:lastModifiedBy>
  <cp:revision>648</cp:revision>
  <dcterms:created xsi:type="dcterms:W3CDTF">2020-06-26T23:06:56Z</dcterms:created>
  <dcterms:modified xsi:type="dcterms:W3CDTF">2023-02-15T14:54:34Z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0x010100C3FD821276FFE34DB436FDB86BF125FC</vt:lpwstr>
  </property>
</Properties>
</file>