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312" r:id="rId3"/>
    <p:sldId id="313" r:id="rId4"/>
    <p:sldId id="266" r:id="rId5"/>
    <p:sldId id="311" r:id="rId6"/>
    <p:sldId id="310" r:id="rId7"/>
    <p:sldId id="309" r:id="rId8"/>
    <p:sldId id="267" r:id="rId9"/>
    <p:sldId id="291" r:id="rId10"/>
    <p:sldId id="314" r:id="rId11"/>
    <p:sldId id="292" r:id="rId12"/>
    <p:sldId id="315" r:id="rId13"/>
    <p:sldId id="316" r:id="rId14"/>
    <p:sldId id="319" r:id="rId15"/>
    <p:sldId id="320" r:id="rId16"/>
    <p:sldId id="294" r:id="rId17"/>
    <p:sldId id="321" r:id="rId18"/>
    <p:sldId id="324" r:id="rId19"/>
    <p:sldId id="325" r:id="rId20"/>
    <p:sldId id="293" r:id="rId21"/>
    <p:sldId id="318" r:id="rId22"/>
    <p:sldId id="317" r:id="rId23"/>
    <p:sldId id="262" r:id="rId24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  <p:embeddedFont>
      <p:font typeface="Noto Sans Light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1" roundtripDataSignature="AMtx7mhZGEBZJnrNzb6jjldxFIIGtAtj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E17B719-AB4F-4FE0-8F60-6BCDD302A12F}">
  <a:tblStyle styleId="{DE17B719-AB4F-4FE0-8F60-6BCDD302A12F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4472C4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235" autoAdjust="0"/>
  </p:normalViewPr>
  <p:slideViewPr>
    <p:cSldViewPr snapToGrid="0">
      <p:cViewPr varScale="1">
        <p:scale>
          <a:sx n="76" d="100"/>
          <a:sy n="76" d="100"/>
        </p:scale>
        <p:origin x="10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91" Type="http://customschemas.google.com/relationships/presentationmetadata" Target="metadata"/><Relationship Id="rId9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9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8" Type="http://schemas.openxmlformats.org/officeDocument/2006/relationships/slide" Target="slides/slide7.xml"/><Relationship Id="rId93" Type="http://schemas.openxmlformats.org/officeDocument/2006/relationships/viewProps" Target="viewProps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en Regine Cunha Silva Pereira" userId="ab95cc3b-166e-41c0-8bbe-68819fcba04c" providerId="ADAL" clId="{1C3444A0-EE3C-4BB0-880E-2795CFDCDDC9}"/>
    <pc:docChg chg="delSld modSld sldOrd">
      <pc:chgData name="Ellen Regine Cunha Silva Pereira" userId="ab95cc3b-166e-41c0-8bbe-68819fcba04c" providerId="ADAL" clId="{1C3444A0-EE3C-4BB0-880E-2795CFDCDDC9}" dt="2024-09-20T18:52:04.390" v="3" actId="47"/>
      <pc:docMkLst>
        <pc:docMk/>
      </pc:docMkLst>
      <pc:sldChg chg="del">
        <pc:chgData name="Ellen Regine Cunha Silva Pereira" userId="ab95cc3b-166e-41c0-8bbe-68819fcba04c" providerId="ADAL" clId="{1C3444A0-EE3C-4BB0-880E-2795CFDCDDC9}" dt="2024-09-20T18:51:55.936" v="0" actId="47"/>
        <pc:sldMkLst>
          <pc:docMk/>
          <pc:sldMk cId="1377177829" sldId="295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2517151320" sldId="296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274728538" sldId="297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2295316854" sldId="298"/>
        </pc:sldMkLst>
      </pc:sldChg>
      <pc:sldChg chg="del ord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3309987772" sldId="299"/>
        </pc:sldMkLst>
      </pc:sldChg>
      <pc:sldChg chg="del">
        <pc:chgData name="Ellen Regine Cunha Silva Pereira" userId="ab95cc3b-166e-41c0-8bbe-68819fcba04c" providerId="ADAL" clId="{1C3444A0-EE3C-4BB0-880E-2795CFDCDDC9}" dt="2024-09-20T18:51:55.936" v="0" actId="47"/>
        <pc:sldMkLst>
          <pc:docMk/>
          <pc:sldMk cId="2633053753" sldId="300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1729302647" sldId="301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2412354074" sldId="302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826111191" sldId="303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3889066634" sldId="304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3812679360" sldId="305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1732601987" sldId="306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1269967054" sldId="307"/>
        </pc:sldMkLst>
      </pc:sldChg>
      <pc:sldChg chg="del">
        <pc:chgData name="Ellen Regine Cunha Silva Pereira" userId="ab95cc3b-166e-41c0-8bbe-68819fcba04c" providerId="ADAL" clId="{1C3444A0-EE3C-4BB0-880E-2795CFDCDDC9}" dt="2024-09-20T18:52:04.390" v="3" actId="47"/>
        <pc:sldMkLst>
          <pc:docMk/>
          <pc:sldMk cId="1482266948" sldId="308"/>
        </pc:sldMkLst>
      </pc:sldChg>
      <pc:sldChg chg="del">
        <pc:chgData name="Ellen Regine Cunha Silva Pereira" userId="ab95cc3b-166e-41c0-8bbe-68819fcba04c" providerId="ADAL" clId="{1C3444A0-EE3C-4BB0-880E-2795CFDCDDC9}" dt="2024-09-20T18:51:55.936" v="0" actId="47"/>
        <pc:sldMkLst>
          <pc:docMk/>
          <pc:sldMk cId="2445556175" sldId="322"/>
        </pc:sldMkLst>
      </pc:sldChg>
      <pc:sldChg chg="del">
        <pc:chgData name="Ellen Regine Cunha Silva Pereira" userId="ab95cc3b-166e-41c0-8bbe-68819fcba04c" providerId="ADAL" clId="{1C3444A0-EE3C-4BB0-880E-2795CFDCDDC9}" dt="2024-09-20T18:51:55.936" v="0" actId="47"/>
        <pc:sldMkLst>
          <pc:docMk/>
          <pc:sldMk cId="1904293645" sldId="32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7396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973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43165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44958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5857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3418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54312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4917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5660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3192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26461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37822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8666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8995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937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135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f56a173a82_1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f56a173a82_1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5857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7924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3598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6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1" name="Google Shape;1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8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68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9" name="Google Shape;19;p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0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" name="Google Shape;26;p7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71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7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7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7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7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7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7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5F3F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Century Gothic"/>
              <a:buNone/>
              <a:defRPr sz="2800" b="1" i="0" u="none" strike="noStrike" cap="none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1E5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800"/>
              <a:buFont typeface="Noto Sans Light"/>
              <a:buChar char="●"/>
              <a:defRPr sz="18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●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○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11E5A"/>
              </a:buClr>
              <a:buSzPts val="1400"/>
              <a:buFont typeface="Noto Sans Light"/>
              <a:buChar char="■"/>
              <a:defRPr sz="1400" b="0" i="0" u="none" strike="noStrike" cap="none">
                <a:solidFill>
                  <a:srgbClr val="411E5A"/>
                </a:solidFill>
                <a:latin typeface="Noto Sans Light"/>
                <a:ea typeface="Noto Sans Light"/>
                <a:cs typeface="Noto Sans Light"/>
                <a:sym typeface="Noto Sans Light"/>
              </a:defRPr>
            </a:lvl9pPr>
          </a:lstStyle>
          <a:p>
            <a:endParaRPr/>
          </a:p>
        </p:txBody>
      </p:sp>
      <p:sp>
        <p:nvSpPr>
          <p:cNvPr id="8" name="Google Shape;8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hyperlink" Target="https://share.linx.com.br/pages/viewpage.action?pageId=16864133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220329671" TargetMode="External"/><Relationship Id="rId13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hyperlink" Target="https://share.linx.com.br/display/SHOPLINXMICRPUB/WebService+B2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display/SHOPLINXMICRPUB/WebService+Seguros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display/SHOPLINXMICRPUB/Multimarcas+Microvix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pages/viewpage.action?pageId=490187452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571999" y="1091406"/>
            <a:ext cx="4918451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br>
              <a:rPr lang="pt-BR" sz="2400" dirty="0">
                <a:solidFill>
                  <a:srgbClr val="F5F3FD"/>
                </a:solidFill>
              </a:rPr>
            </a:br>
            <a:r>
              <a:rPr lang="pt-BR" sz="3200" dirty="0">
                <a:solidFill>
                  <a:srgbClr val="F5F3FD"/>
                </a:solidFill>
              </a:rPr>
              <a:t>Customizações</a:t>
            </a:r>
            <a:r>
              <a:rPr lang="pt-BR" sz="2400" dirty="0">
                <a:solidFill>
                  <a:srgbClr val="F5F3FD"/>
                </a:solidFill>
              </a:rPr>
              <a:t> </a:t>
            </a:r>
            <a:br>
              <a:rPr lang="pt-BR" sz="2400" dirty="0">
                <a:solidFill>
                  <a:srgbClr val="F5F3FD"/>
                </a:solidFill>
              </a:rPr>
            </a:br>
            <a:r>
              <a:rPr lang="pt-BR" sz="2400" dirty="0">
                <a:solidFill>
                  <a:srgbClr val="F5F3FD"/>
                </a:solidFill>
              </a:rPr>
              <a:t>Microvix </a:t>
            </a:r>
            <a:endParaRPr sz="2400" dirty="0">
              <a:solidFill>
                <a:srgbClr val="F5F3FD"/>
              </a:solidFill>
            </a:endParaRPr>
          </a:p>
        </p:txBody>
      </p:sp>
      <p:sp>
        <p:nvSpPr>
          <p:cNvPr id="66" name="Google Shape;66;g1f56a173a82_1_53"/>
          <p:cNvSpPr txBox="1"/>
          <p:nvPr/>
        </p:nvSpPr>
        <p:spPr>
          <a:xfrm>
            <a:off x="571999" y="3920295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Arquitetura Microvix 2024</a:t>
            </a:r>
            <a:endParaRPr sz="1600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-1135950" y="792524"/>
            <a:ext cx="6626400" cy="3702635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55699" y="-145721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82F77860-F85B-5A5F-8FEF-EFEEAA470D8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8553E7E-150B-2063-8B32-11C11119F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rot="21358008">
            <a:off x="6340251" y="2250868"/>
            <a:ext cx="3407104" cy="400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61071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24696" y="599233"/>
            <a:ext cx="74230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 integração de Saída com o Microvix ERP está disponível através deum serviço web. Utilizando o método </a:t>
            </a:r>
            <a:r>
              <a:rPr lang="pt-BR" b="1" dirty="0"/>
              <a:t>POST</a:t>
            </a:r>
            <a:r>
              <a:rPr lang="pt-BR" dirty="0"/>
              <a:t> do protocolo HTTP, em que o usuário envia no corpo da requisição um texto em </a:t>
            </a:r>
            <a:r>
              <a:rPr lang="pt-BR" b="1" dirty="0"/>
              <a:t>formato XML.</a:t>
            </a:r>
          </a:p>
        </p:txBody>
      </p:sp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142046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24696" y="1462546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Os dados solicitados na requisição, serão retornados em tempo real, conforme o que estiver gravado nas tabelas do banco de dados do portal. </a:t>
            </a:r>
          </a:p>
        </p:txBody>
      </p:sp>
      <p:pic>
        <p:nvPicPr>
          <p:cNvPr id="9" name="Google Shape;906;p63" descr="Imagem 164">
            <a:extLst>
              <a:ext uri="{FF2B5EF4-FFF2-40B4-BE49-F238E27FC236}">
                <a16:creationId xmlns:a16="http://schemas.microsoft.com/office/drawing/2014/main" id="{0C7EB05F-7551-CCB3-7811-98E61DAEE84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208033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77532A-AE53-712B-ECA4-EDAA3E2B2E4E}"/>
              </a:ext>
            </a:extLst>
          </p:cNvPr>
          <p:cNvSpPr txBox="1"/>
          <p:nvPr/>
        </p:nvSpPr>
        <p:spPr>
          <a:xfrm>
            <a:off x="1024696" y="2094696"/>
            <a:ext cx="74230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 consumo indevido de dados, fazendo requisições para retorno de toda a base, levará ao alto volume de tráfego e poderá impactar na performance dos servidores Microvix. Este cenário, consequentemente resultará na </a:t>
            </a:r>
            <a:r>
              <a:rPr lang="pt-BR" b="1" dirty="0"/>
              <a:t>desativação da chave </a:t>
            </a:r>
            <a:r>
              <a:rPr lang="pt-BR" dirty="0"/>
              <a:t>de integração pelo Time de Banco de Dados, sem prévio aviso.</a:t>
            </a:r>
          </a:p>
        </p:txBody>
      </p:sp>
      <p:pic>
        <p:nvPicPr>
          <p:cNvPr id="11" name="Google Shape;906;p63" descr="Imagem 164">
            <a:extLst>
              <a:ext uri="{FF2B5EF4-FFF2-40B4-BE49-F238E27FC236}">
                <a16:creationId xmlns:a16="http://schemas.microsoft.com/office/drawing/2014/main" id="{72DDAEB0-C5B0-6902-B3FA-9793C8FC52A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3132977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EAB0C39-2178-B9C7-0F37-25D03A24BD77}"/>
              </a:ext>
            </a:extLst>
          </p:cNvPr>
          <p:cNvSpPr txBox="1"/>
          <p:nvPr/>
        </p:nvSpPr>
        <p:spPr>
          <a:xfrm>
            <a:off x="1059491" y="3157733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 forma mais segura e rápida para extrair os dados novos ou que sofreram alguma alteração é utilizar o campo </a:t>
            </a:r>
            <a:r>
              <a:rPr lang="pt-BR" b="1" i="1" dirty="0" err="1"/>
              <a:t>timestamp</a:t>
            </a:r>
            <a:r>
              <a:rPr lang="pt-BR" b="1" dirty="0"/>
              <a:t>.</a:t>
            </a:r>
            <a:r>
              <a:rPr lang="pt-BR" dirty="0"/>
              <a:t> </a:t>
            </a:r>
            <a:endParaRPr lang="pt-BR" b="1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1959B68-AA32-46A3-8B4E-1101C7376FF8}"/>
              </a:ext>
            </a:extLst>
          </p:cNvPr>
          <p:cNvSpPr txBox="1"/>
          <p:nvPr/>
        </p:nvSpPr>
        <p:spPr>
          <a:xfrm>
            <a:off x="1059491" y="3792086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Documentação disponível em: </a:t>
            </a:r>
            <a:r>
              <a:rPr lang="pt-BR" dirty="0">
                <a:hlinkClick r:id="rId9"/>
              </a:rPr>
              <a:t>https://share.linx.com.br/pages/viewpage.action?pageId=168641333</a:t>
            </a:r>
            <a:r>
              <a:rPr lang="pt-BR" dirty="0"/>
              <a:t> </a:t>
            </a:r>
            <a:endParaRPr lang="pt-BR" b="1" dirty="0"/>
          </a:p>
        </p:txBody>
      </p:sp>
      <p:pic>
        <p:nvPicPr>
          <p:cNvPr id="13" name="Google Shape;906;p63" descr="Imagem 164">
            <a:extLst>
              <a:ext uri="{FF2B5EF4-FFF2-40B4-BE49-F238E27FC236}">
                <a16:creationId xmlns:a16="http://schemas.microsoft.com/office/drawing/2014/main" id="{EC6AC1EE-1CA5-FA98-AE73-65B4E7DBF9E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3742940"/>
            <a:ext cx="516562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3407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Webservice de Entrada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17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2929" y="610718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24696" y="599233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Os métodos de Entrada são separados em grupos (Produtos, Cliente/Fornecedores, Tabelas de Preços) e contratados separadamente. </a:t>
            </a:r>
            <a:endParaRPr lang="pt-BR" b="1" dirty="0"/>
          </a:p>
        </p:txBody>
      </p:sp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5574" y="1329014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24696" y="1339186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Alguns métodos atualizam em tempo real no Microvix. Outros dados caem na tabela intermediária e são processados no </a:t>
            </a:r>
            <a:r>
              <a:rPr lang="pt-BR" dirty="0" err="1"/>
              <a:t>Job</a:t>
            </a:r>
            <a:r>
              <a:rPr lang="pt-BR" dirty="0"/>
              <a:t> de integração da madrugada. </a:t>
            </a:r>
          </a:p>
        </p:txBody>
      </p:sp>
      <p:pic>
        <p:nvPicPr>
          <p:cNvPr id="9" name="Google Shape;906;p63" descr="Imagem 164">
            <a:extLst>
              <a:ext uri="{FF2B5EF4-FFF2-40B4-BE49-F238E27FC236}">
                <a16:creationId xmlns:a16="http://schemas.microsoft.com/office/drawing/2014/main" id="{0C7EB05F-7551-CCB3-7811-98E61DAEE8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2929" y="208033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77532A-AE53-712B-ECA4-EDAA3E2B2E4E}"/>
              </a:ext>
            </a:extLst>
          </p:cNvPr>
          <p:cNvSpPr txBox="1"/>
          <p:nvPr/>
        </p:nvSpPr>
        <p:spPr>
          <a:xfrm>
            <a:off x="1024696" y="2094696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No Gerador de relatórios, é possível consultar os dados integrados para a tabela intermediária. Fontes de Dados: 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1959B68-AA32-46A3-8B4E-1101C7376FF8}"/>
              </a:ext>
            </a:extLst>
          </p:cNvPr>
          <p:cNvSpPr txBox="1"/>
          <p:nvPr/>
        </p:nvSpPr>
        <p:spPr>
          <a:xfrm>
            <a:off x="1059491" y="3792086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Documentação disponível em: </a:t>
            </a:r>
            <a:r>
              <a:rPr lang="pt-BR" dirty="0">
                <a:hlinkClick r:id="rId8"/>
              </a:rPr>
              <a:t>https://share.linx.com.br/pages/viewpage.action?pageId=220329671</a:t>
            </a:r>
            <a:r>
              <a:rPr lang="pt-BR" dirty="0"/>
              <a:t> </a:t>
            </a:r>
            <a:endParaRPr lang="pt-BR" b="1" dirty="0"/>
          </a:p>
        </p:txBody>
      </p:sp>
      <p:pic>
        <p:nvPicPr>
          <p:cNvPr id="13" name="Google Shape;906;p63" descr="Imagem 164">
            <a:extLst>
              <a:ext uri="{FF2B5EF4-FFF2-40B4-BE49-F238E27FC236}">
                <a16:creationId xmlns:a16="http://schemas.microsoft.com/office/drawing/2014/main" id="{EC6AC1EE-1CA5-FA98-AE73-65B4E7DBF9E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2929" y="3742940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4030437C-F766-54AE-AB78-0031F88E1B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1875" y="2617916"/>
            <a:ext cx="1585127" cy="945584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D15AA643-D3ED-6A6E-33C2-918CCD3CEE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7002" y="2623302"/>
            <a:ext cx="1585127" cy="940198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5EB24B06-6413-B8FF-27BE-9AE4003C71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52129" y="2631958"/>
            <a:ext cx="1585127" cy="917500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BD66FA8B-E03B-CA1C-65EC-D3BD7152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37343" y="2616264"/>
            <a:ext cx="1618569" cy="94019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:a16="http://schemas.microsoft.com/office/drawing/2014/main" id="{46DAF45A-9111-5C17-26D2-8E9A85BE16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37256" y="2620106"/>
            <a:ext cx="1585127" cy="92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608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Webservice B2C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44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9706" y="111269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41473" y="1147006"/>
            <a:ext cx="78676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 Web Service B2C possui métodos de  Entrada (</a:t>
            </a:r>
            <a:r>
              <a:rPr lang="pt-BR" i="1" dirty="0"/>
              <a:t>B2C</a:t>
            </a:r>
            <a:r>
              <a:rPr lang="pt-BR" b="1" i="1" dirty="0"/>
              <a:t>Cadastra</a:t>
            </a:r>
            <a:r>
              <a:rPr lang="pt-BR" i="1" dirty="0"/>
              <a:t>Clientes</a:t>
            </a:r>
            <a:r>
              <a:rPr lang="pt-BR" dirty="0"/>
              <a:t>) e métodos de Saída (</a:t>
            </a:r>
            <a:r>
              <a:rPr lang="pt-BR" i="1" dirty="0"/>
              <a:t>B2C</a:t>
            </a:r>
            <a:r>
              <a:rPr lang="pt-BR" b="1" i="1" dirty="0"/>
              <a:t>Consulta</a:t>
            </a:r>
            <a:r>
              <a:rPr lang="pt-BR" i="1" dirty="0"/>
              <a:t>Pedidos</a:t>
            </a:r>
            <a:r>
              <a:rPr lang="pt-BR" dirty="0"/>
              <a:t>).</a:t>
            </a:r>
            <a:endParaRPr lang="pt-BR" b="1" dirty="0"/>
          </a:p>
        </p:txBody>
      </p:sp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9707" y="182532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41475" y="1816818"/>
            <a:ext cx="78676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Cadastro de Clientes (B2CCadastraClientes):</a:t>
            </a:r>
            <a:r>
              <a:rPr lang="pt-BR" dirty="0"/>
              <a:t> Recomenda-se enviar o campo </a:t>
            </a:r>
            <a:r>
              <a:rPr lang="pt-BR" b="1" dirty="0" err="1"/>
              <a:t>atualizar_por_cpf</a:t>
            </a:r>
            <a:r>
              <a:rPr lang="pt-BR" b="1" dirty="0"/>
              <a:t> = 1</a:t>
            </a:r>
            <a:r>
              <a:rPr lang="pt-BR" dirty="0"/>
              <a:t>. Para que os cadastros de clientes sejam atualizados e não dupliquem.  </a:t>
            </a:r>
          </a:p>
        </p:txBody>
      </p:sp>
      <p:pic>
        <p:nvPicPr>
          <p:cNvPr id="9" name="Google Shape;906;p63" descr="Imagem 164">
            <a:extLst>
              <a:ext uri="{FF2B5EF4-FFF2-40B4-BE49-F238E27FC236}">
                <a16:creationId xmlns:a16="http://schemas.microsoft.com/office/drawing/2014/main" id="{0C7EB05F-7551-CCB3-7811-98E61DAEE8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9707" y="260075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26A96C9F-9B6F-F14C-17B4-5C379357333B}"/>
              </a:ext>
            </a:extLst>
          </p:cNvPr>
          <p:cNvSpPr txBox="1"/>
          <p:nvPr/>
        </p:nvSpPr>
        <p:spPr>
          <a:xfrm>
            <a:off x="1041474" y="2569336"/>
            <a:ext cx="78676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1" dirty="0"/>
              <a:t>Produtos (B2CConsultaProdutos):</a:t>
            </a:r>
            <a:r>
              <a:rPr lang="pt-BR" dirty="0"/>
              <a:t> O método retornará apenas produtos que estivem habilitados com o “disponível na loja virtual”. 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FC41810E-BFA1-0E91-6ACA-6ED77F89B1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2444" y="3187681"/>
            <a:ext cx="2097651" cy="666696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92463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9308D571-AE50-2F69-98C8-0A1F34EE5947}"/>
              </a:ext>
            </a:extLst>
          </p:cNvPr>
          <p:cNvSpPr txBox="1"/>
          <p:nvPr/>
        </p:nvSpPr>
        <p:spPr>
          <a:xfrm>
            <a:off x="1024696" y="3829374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Documentação disponível em: </a:t>
            </a:r>
            <a:r>
              <a:rPr lang="pt-BR" dirty="0">
                <a:hlinkClick r:id="rId7"/>
              </a:rPr>
              <a:t>https://share.linx.com.br/display/SHOPLINXMICRPUB/WebService+B2C</a:t>
            </a:r>
            <a:r>
              <a:rPr lang="pt-BR" dirty="0"/>
              <a:t> </a:t>
            </a:r>
            <a:endParaRPr lang="pt-BR" b="1" dirty="0"/>
          </a:p>
        </p:txBody>
      </p:sp>
      <p:pic>
        <p:nvPicPr>
          <p:cNvPr id="11" name="Google Shape;906;p63" descr="Imagem 164">
            <a:extLst>
              <a:ext uri="{FF2B5EF4-FFF2-40B4-BE49-F238E27FC236}">
                <a16:creationId xmlns:a16="http://schemas.microsoft.com/office/drawing/2014/main" id="{E09DDBF8-5BB4-2E0B-109F-B950FD00D82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3794872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E4A99724-E673-8620-C7CC-FAB7B5D160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457" y="532751"/>
            <a:ext cx="8717086" cy="277050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940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Webservice de Seguros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13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4535" y="600675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24696" y="611076"/>
            <a:ext cx="76327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 Webservice de Seguros poderá ser contratado por clientes que utilizem a rotina de Serviços de Terceiros no Microvix.  </a:t>
            </a:r>
          </a:p>
        </p:txBody>
      </p:sp>
      <p:pic>
        <p:nvPicPr>
          <p:cNvPr id="18" name="Google Shape;906;p63" descr="Imagem 164">
            <a:extLst>
              <a:ext uri="{FF2B5EF4-FFF2-40B4-BE49-F238E27FC236}">
                <a16:creationId xmlns:a16="http://schemas.microsoft.com/office/drawing/2014/main" id="{6BC7C0EB-34B1-F5B1-5E55-8D810ABF5CD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8839" y="394203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CD8AE2D9-555C-1A11-8039-575D7EFBD1D5}"/>
              </a:ext>
            </a:extLst>
          </p:cNvPr>
          <p:cNvSpPr txBox="1"/>
          <p:nvPr/>
        </p:nvSpPr>
        <p:spPr>
          <a:xfrm>
            <a:off x="1009000" y="4007817"/>
            <a:ext cx="75404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Documentação disponível em: </a:t>
            </a:r>
            <a:r>
              <a:rPr lang="pt-BR" dirty="0">
                <a:hlinkClick r:id="rId8"/>
              </a:rPr>
              <a:t>https://share.linx.com.br/display/SHOPLINXMICRPUB/WebService+Seguros</a:t>
            </a:r>
            <a:r>
              <a:rPr lang="pt-BR" dirty="0"/>
              <a:t> </a:t>
            </a:r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20561A2D-6E49-5DB1-F96D-94F6FC8C4A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4696" y="1178594"/>
            <a:ext cx="6811861" cy="212686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6000"/>
              </a:srgbClr>
            </a:outerShdw>
          </a:effectLst>
        </p:spPr>
      </p:pic>
      <p:pic>
        <p:nvPicPr>
          <p:cNvPr id="26" name="Google Shape;906;p63" descr="Imagem 164">
            <a:extLst>
              <a:ext uri="{FF2B5EF4-FFF2-40B4-BE49-F238E27FC236}">
                <a16:creationId xmlns:a16="http://schemas.microsoft.com/office/drawing/2014/main" id="{5BCC5055-896B-4692-F2A8-308C85F2772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4535" y="342402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F8D2F210-877A-044D-D072-E857B92A1757}"/>
              </a:ext>
            </a:extLst>
          </p:cNvPr>
          <p:cNvSpPr txBox="1"/>
          <p:nvPr/>
        </p:nvSpPr>
        <p:spPr>
          <a:xfrm>
            <a:off x="1024696" y="3434422"/>
            <a:ext cx="76327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Os métodos disponíveis são de consulta (Saída), apenas para consumo das informações de venda de serviços de terceiros. </a:t>
            </a:r>
          </a:p>
        </p:txBody>
      </p:sp>
    </p:spTree>
    <p:extLst>
      <p:ext uri="{BB962C8B-B14F-4D97-AF65-F5344CB8AC3E}">
        <p14:creationId xmlns:p14="http://schemas.microsoft.com/office/powerpoint/2010/main" val="208931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258415" y="1934000"/>
            <a:ext cx="6048721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Webservice Multimarcas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377471" y="54942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61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2026" y="32323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24696" y="357472"/>
            <a:ext cx="763274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A solução Multimarca é diferente de uma estrutura de rede Franqueadora x Franquias. Pois integram para lojas apenas produtos de determinada marca e a loja poderá comercializar outras mercadorias sem ter exclusividade com a marca. </a:t>
            </a:r>
          </a:p>
        </p:txBody>
      </p:sp>
      <p:pic>
        <p:nvPicPr>
          <p:cNvPr id="18" name="Google Shape;906;p63" descr="Imagem 164">
            <a:extLst>
              <a:ext uri="{FF2B5EF4-FFF2-40B4-BE49-F238E27FC236}">
                <a16:creationId xmlns:a16="http://schemas.microsoft.com/office/drawing/2014/main" id="{6BC7C0EB-34B1-F5B1-5E55-8D810ABF5CD0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3294" y="389560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CD8AE2D9-555C-1A11-8039-575D7EFBD1D5}"/>
              </a:ext>
            </a:extLst>
          </p:cNvPr>
          <p:cNvSpPr txBox="1"/>
          <p:nvPr/>
        </p:nvSpPr>
        <p:spPr>
          <a:xfrm>
            <a:off x="1024696" y="3965823"/>
            <a:ext cx="75404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Os métodos disponibilizados retornarão as informações apenas de produtos da marca. Documentação disponível em: </a:t>
            </a:r>
            <a:r>
              <a:rPr lang="pt-BR" dirty="0">
                <a:hlinkClick r:id="rId8"/>
              </a:rPr>
              <a:t>https://share.linx.com.br/display/SHOPLINXMICRPUB/Multimarcas+Microvix</a:t>
            </a:r>
            <a:r>
              <a:rPr lang="pt-BR" dirty="0"/>
              <a:t> </a:t>
            </a: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33D2D3B3-D1F0-DD68-1370-8AF1F820F2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6512" y="1096136"/>
            <a:ext cx="4556292" cy="2738115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5000"/>
              </a:srgbClr>
            </a:outerShdw>
          </a:effectLst>
        </p:spPr>
      </p:pic>
      <p:sp>
        <p:nvSpPr>
          <p:cNvPr id="23" name="Retângulo 22">
            <a:extLst>
              <a:ext uri="{FF2B5EF4-FFF2-40B4-BE49-F238E27FC236}">
                <a16:creationId xmlns:a16="http://schemas.microsoft.com/office/drawing/2014/main" id="{FFEC5D01-F3E5-841E-4EB8-2DA2EEBAB80E}"/>
              </a:ext>
            </a:extLst>
          </p:cNvPr>
          <p:cNvSpPr/>
          <p:nvPr/>
        </p:nvSpPr>
        <p:spPr>
          <a:xfrm>
            <a:off x="5394121" y="3020037"/>
            <a:ext cx="838899" cy="780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714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389146" y="557904"/>
            <a:ext cx="7680000" cy="871442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-363890" y="430262"/>
            <a:ext cx="76800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 que é uma Customização?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7982D6A-F369-A209-D256-AEFB30ECD321}"/>
              </a:ext>
            </a:extLst>
          </p:cNvPr>
          <p:cNvSpPr txBox="1"/>
          <p:nvPr/>
        </p:nvSpPr>
        <p:spPr>
          <a:xfrm>
            <a:off x="778009" y="1667620"/>
            <a:ext cx="776663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dirty="0"/>
              <a:t>Uma customização refere-se ao processo de ajustar ou modificar um software padrão para atender às necessidades específicas de um usuário/cliente. Ou seja, é uma </a:t>
            </a:r>
            <a:r>
              <a:rPr lang="pt-BR" b="1" dirty="0"/>
              <a:t>necessidade do cliente que o produto padrão não atende.</a:t>
            </a:r>
            <a:endParaRPr lang="pt-BR" dirty="0"/>
          </a:p>
          <a:p>
            <a:endParaRPr lang="pt-B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dirty="0"/>
              <a:t>A necessidade pode ser identificada pelo próprio cliente, consultores, gerente de projetos, equipe de apoio, suporte, etc.</a:t>
            </a:r>
          </a:p>
          <a:p>
            <a:endParaRPr lang="pt-B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dirty="0"/>
              <a:t>As customizações no Microvix, </a:t>
            </a:r>
            <a:r>
              <a:rPr lang="pt-BR" b="1" dirty="0"/>
              <a:t>geram um custo para o cliente</a:t>
            </a:r>
            <a:r>
              <a:rPr lang="pt-BR" dirty="0"/>
              <a:t>.</a:t>
            </a:r>
          </a:p>
          <a:p>
            <a:endParaRPr lang="pt-BR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dirty="0"/>
              <a:t>Todas as customizações passam por análise de viabilidade técnica e de negócio, podendo ser aprovadas ou não.</a:t>
            </a:r>
          </a:p>
        </p:txBody>
      </p:sp>
    </p:spTree>
    <p:extLst>
      <p:ext uri="{BB962C8B-B14F-4D97-AF65-F5344CB8AC3E}">
        <p14:creationId xmlns:p14="http://schemas.microsoft.com/office/powerpoint/2010/main" val="1612889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Novas APIs REST     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93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41830" y="519917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Os métodos são liberados mediante a contratação comercial.</a:t>
            </a:r>
            <a:endParaRPr lang="pt-BR" b="1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3DA67A4E-5025-FF06-DB94-A6DE4A8715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044" y="882747"/>
            <a:ext cx="3466956" cy="25714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4000"/>
              </a:srgbClr>
            </a:outerShdw>
          </a:effec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BD577EB0-364C-D9DE-3C60-42DDA4B279BF}"/>
              </a:ext>
            </a:extLst>
          </p:cNvPr>
          <p:cNvSpPr txBox="1"/>
          <p:nvPr/>
        </p:nvSpPr>
        <p:spPr>
          <a:xfrm>
            <a:off x="1041830" y="3737533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Documentação disponível em: </a:t>
            </a:r>
            <a:r>
              <a:rPr lang="pt-BR" dirty="0">
                <a:hlinkClick r:id="rId8"/>
              </a:rPr>
              <a:t>https://share.linx.com.br/pages/viewpage.action?pageId=490187452</a:t>
            </a:r>
            <a:r>
              <a:rPr lang="pt-BR" dirty="0"/>
              <a:t> </a:t>
            </a:r>
            <a:endParaRPr lang="pt-BR" b="1" dirty="0"/>
          </a:p>
        </p:txBody>
      </p:sp>
      <p:pic>
        <p:nvPicPr>
          <p:cNvPr id="17" name="Google Shape;906;p63" descr="Imagem 164">
            <a:extLst>
              <a:ext uri="{FF2B5EF4-FFF2-40B4-BE49-F238E27FC236}">
                <a16:creationId xmlns:a16="http://schemas.microsoft.com/office/drawing/2014/main" id="{55C4DD5D-2BA5-8874-5F12-E534FBB198B8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60063" y="3664649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906;p63" descr="Imagem 164">
            <a:extLst>
              <a:ext uri="{FF2B5EF4-FFF2-40B4-BE49-F238E27FC236}">
                <a16:creationId xmlns:a16="http://schemas.microsoft.com/office/drawing/2014/main" id="{DC0167C6-5074-EE19-4355-534719ACACF3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88482" y="415524"/>
            <a:ext cx="516562" cy="516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8838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2764" y="502385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107397" y="610732"/>
            <a:ext cx="74230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Ao realizar a contratação comercial, será liberada uma chave de acesso. </a:t>
            </a:r>
          </a:p>
        </p:txBody>
      </p:sp>
      <p:pic>
        <p:nvPicPr>
          <p:cNvPr id="9" name="Google Shape;906;p63" descr="Imagem 164">
            <a:extLst>
              <a:ext uri="{FF2B5EF4-FFF2-40B4-BE49-F238E27FC236}">
                <a16:creationId xmlns:a16="http://schemas.microsoft.com/office/drawing/2014/main" id="{0C7EB05F-7551-CCB3-7811-98E61DAEE84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2764" y="171864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77532A-AE53-712B-ECA4-EDAA3E2B2E4E}"/>
              </a:ext>
            </a:extLst>
          </p:cNvPr>
          <p:cNvSpPr txBox="1"/>
          <p:nvPr/>
        </p:nvSpPr>
        <p:spPr>
          <a:xfrm>
            <a:off x="1117331" y="1754558"/>
            <a:ext cx="71713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São APIs no padrão REST e diferente das APIs que utilizam formado em XML, as novas APIs seguem o padrão JSON.  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BD4B2696-0C76-A898-9777-BF06EF36F3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9326" y="2264477"/>
            <a:ext cx="3913336" cy="140303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2000"/>
              </a:srgbClr>
            </a:outerShdw>
            <a:softEdge rad="0"/>
          </a:effectLst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3DABE897-B76B-E9B6-3F81-BCFFDDAD341E}"/>
              </a:ext>
            </a:extLst>
          </p:cNvPr>
          <p:cNvSpPr txBox="1"/>
          <p:nvPr/>
        </p:nvSpPr>
        <p:spPr>
          <a:xfrm>
            <a:off x="1117331" y="1072469"/>
            <a:ext cx="71713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As novas APIs do Microvix são desenvolvidas de forma a garantir que todas as regras de negócio da plataforma sejam respeitadas.</a:t>
            </a:r>
          </a:p>
        </p:txBody>
      </p:sp>
      <p:pic>
        <p:nvPicPr>
          <p:cNvPr id="25" name="Google Shape;906;p63" descr="Imagem 164">
            <a:extLst>
              <a:ext uri="{FF2B5EF4-FFF2-40B4-BE49-F238E27FC236}">
                <a16:creationId xmlns:a16="http://schemas.microsoft.com/office/drawing/2014/main" id="{C2C323CF-6B10-167A-7E9D-CAA6C02E02B1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2764" y="1067560"/>
            <a:ext cx="516562" cy="516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m 26">
            <a:extLst>
              <a:ext uri="{FF2B5EF4-FFF2-40B4-BE49-F238E27FC236}">
                <a16:creationId xmlns:a16="http://schemas.microsoft.com/office/drawing/2014/main" id="{865BD019-79F9-962B-D99A-AD73D8D846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57837" y="2235202"/>
            <a:ext cx="2569693" cy="260128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03108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4">
            <a:alphaModFix/>
          </a:blip>
          <a:srcRect l="33134" r="20595"/>
          <a:stretch/>
        </p:blipFill>
        <p:spPr>
          <a:xfrm>
            <a:off x="4912950" y="0"/>
            <a:ext cx="423105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7"/>
          <p:cNvSpPr txBox="1">
            <a:spLocks noGrp="1"/>
          </p:cNvSpPr>
          <p:nvPr>
            <p:ph type="ctrTitle"/>
          </p:nvPr>
        </p:nvSpPr>
        <p:spPr>
          <a:xfrm>
            <a:off x="746423" y="2063439"/>
            <a:ext cx="4231051" cy="150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pt-BR" sz="4800" dirty="0">
                <a:solidFill>
                  <a:srgbClr val="F5F3FD"/>
                </a:solidFill>
              </a:rPr>
              <a:t>Obrigada!</a:t>
            </a:r>
            <a:br>
              <a:rPr lang="pt-BR" sz="4800" dirty="0">
                <a:solidFill>
                  <a:srgbClr val="F5F3FD"/>
                </a:solidFill>
              </a:rPr>
            </a:br>
            <a:endParaRPr sz="4800" dirty="0">
              <a:solidFill>
                <a:srgbClr val="00C855"/>
              </a:solidFill>
            </a:endParaRP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3794BFE5-FB2C-74E4-8F97-9655AB539A38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2570" y="4627336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03847E01-B54B-EAA6-8B0D-B8FC77FEDA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048" y="4688694"/>
            <a:ext cx="625642" cy="3175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F4419BB-D124-701E-090A-9930C1A16B88}"/>
              </a:ext>
            </a:extLst>
          </p:cNvPr>
          <p:cNvSpPr txBox="1"/>
          <p:nvPr/>
        </p:nvSpPr>
        <p:spPr>
          <a:xfrm>
            <a:off x="-676026" y="2815939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dirty="0">
                <a:solidFill>
                  <a:schemeClr val="bg1"/>
                </a:solidFill>
              </a:rPr>
              <a:t>Ellen Cunha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ellen.cunha@linx.com.br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381462" y="214126"/>
            <a:ext cx="7680000" cy="871442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-356206" y="50484"/>
            <a:ext cx="76800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Negativas de Customizações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D59E315-7FB9-9A29-0039-B515301AE541}"/>
              </a:ext>
            </a:extLst>
          </p:cNvPr>
          <p:cNvSpPr txBox="1"/>
          <p:nvPr/>
        </p:nvSpPr>
        <p:spPr>
          <a:xfrm>
            <a:off x="630698" y="1720604"/>
            <a:ext cx="80125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Inviabilidade de negócio</a:t>
            </a:r>
          </a:p>
          <a:p>
            <a:pPr algn="just"/>
            <a:r>
              <a:rPr lang="pt-BR" dirty="0"/>
              <a:t>Não faz parte do que se espera para evolução e diretrizes de produto do Microvix ou é uma solicitação que se adequa melhor a outro ramo.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7982D6A-F369-A209-D256-AEFB30ECD321}"/>
              </a:ext>
            </a:extLst>
          </p:cNvPr>
          <p:cNvSpPr txBox="1"/>
          <p:nvPr/>
        </p:nvSpPr>
        <p:spPr>
          <a:xfrm>
            <a:off x="630697" y="1182045"/>
            <a:ext cx="80125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Inviabilidade técnica</a:t>
            </a:r>
          </a:p>
          <a:p>
            <a:pPr algn="just"/>
            <a:r>
              <a:rPr lang="pt-BR" dirty="0"/>
              <a:t>Geralmente identificado no momento da análise do arquiteto responsável.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889DF11-D4F0-54DA-C1FA-A33CF2731910}"/>
              </a:ext>
            </a:extLst>
          </p:cNvPr>
          <p:cNvSpPr txBox="1"/>
          <p:nvPr/>
        </p:nvSpPr>
        <p:spPr>
          <a:xfrm>
            <a:off x="630698" y="2489947"/>
            <a:ext cx="80125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Clientes de Pequeno Porte</a:t>
            </a:r>
          </a:p>
          <a:p>
            <a:pPr algn="just"/>
            <a:r>
              <a:rPr lang="pt-BR"/>
              <a:t>Clientes com </a:t>
            </a:r>
            <a:r>
              <a:rPr lang="pt-BR" dirty="0"/>
              <a:t>menos de 10 lojas, não aprovam customizações. Para estes clientes o melhor cenário é sugerir rotinas que possam atender a necessidade ou realizar abertura de melhoria para análise do P&amp;D. 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D8EF258-B134-D35F-FBBE-9AC2FCE84D48}"/>
              </a:ext>
            </a:extLst>
          </p:cNvPr>
          <p:cNvSpPr txBox="1"/>
          <p:nvPr/>
        </p:nvSpPr>
        <p:spPr>
          <a:xfrm>
            <a:off x="630697" y="3444054"/>
            <a:ext cx="80125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pt-BR" b="1" dirty="0"/>
              <a:t>Rotinas Fiscais/Tributárias</a:t>
            </a:r>
          </a:p>
          <a:p>
            <a:pPr algn="just"/>
            <a:r>
              <a:rPr lang="pt-BR" dirty="0"/>
              <a:t>Por padrão, não realizamos customizações em rotinas fiscais e tributárias no Microvix, pois essas rotinas são impactadas por determinações governamentais, exigem atualizações constantes e precisam estar em conformidade com as normas de compliance. Caso a solicitação esteja relacionada a uma determinação do governo, o time de P&amp;D é o responsável por tratar a demanda, por meio de uma solicitação de melhoria.</a:t>
            </a:r>
          </a:p>
        </p:txBody>
      </p:sp>
    </p:spTree>
    <p:extLst>
      <p:ext uri="{BB962C8B-B14F-4D97-AF65-F5344CB8AC3E}">
        <p14:creationId xmlns:p14="http://schemas.microsoft.com/office/powerpoint/2010/main" val="3702920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565737" y="546827"/>
            <a:ext cx="7680000" cy="871442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-187299" y="419185"/>
            <a:ext cx="7257925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 err="1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Pré-análise</a:t>
            </a: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Customizações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D59E315-7FB9-9A29-0039-B515301AE541}"/>
              </a:ext>
            </a:extLst>
          </p:cNvPr>
          <p:cNvSpPr txBox="1"/>
          <p:nvPr/>
        </p:nvSpPr>
        <p:spPr>
          <a:xfrm>
            <a:off x="569933" y="2093245"/>
            <a:ext cx="72834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Funcionalidade já existente?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7982D6A-F369-A209-D256-AEFB30ECD321}"/>
              </a:ext>
            </a:extLst>
          </p:cNvPr>
          <p:cNvSpPr txBox="1"/>
          <p:nvPr/>
        </p:nvSpPr>
        <p:spPr>
          <a:xfrm>
            <a:off x="569933" y="1787330"/>
            <a:ext cx="8012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Qual problema estamos tentando resolver?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CF59A96-D88D-2399-B054-E066654153DC}"/>
              </a:ext>
            </a:extLst>
          </p:cNvPr>
          <p:cNvSpPr txBox="1"/>
          <p:nvPr/>
        </p:nvSpPr>
        <p:spPr>
          <a:xfrm>
            <a:off x="565737" y="2433407"/>
            <a:ext cx="81431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A solicitação é do nosso ramo (moda)? É coerente com as diretrizes do Produto Microvix?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776AC86-6BD6-30CE-7272-6D68CEAED6A6}"/>
              </a:ext>
            </a:extLst>
          </p:cNvPr>
          <p:cNvSpPr txBox="1"/>
          <p:nvPr/>
        </p:nvSpPr>
        <p:spPr>
          <a:xfrm>
            <a:off x="565737" y="2771707"/>
            <a:ext cx="80816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Conformidade com sistemas legais/fiscais?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FE778C0-92A0-52D5-28BF-3504BD3679D4}"/>
              </a:ext>
            </a:extLst>
          </p:cNvPr>
          <p:cNvSpPr txBox="1"/>
          <p:nvPr/>
        </p:nvSpPr>
        <p:spPr>
          <a:xfrm>
            <a:off x="569933" y="3417284"/>
            <a:ext cx="80125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Existem outras soluções no Ecossistema Linx?</a:t>
            </a:r>
          </a:p>
          <a:p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9E9FC88-1ED1-4230-5E2D-461EDA629B3E}"/>
              </a:ext>
            </a:extLst>
          </p:cNvPr>
          <p:cNvSpPr txBox="1"/>
          <p:nvPr/>
        </p:nvSpPr>
        <p:spPr>
          <a:xfrm>
            <a:off x="569933" y="3102740"/>
            <a:ext cx="8012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Está no Road </a:t>
            </a:r>
            <a:r>
              <a:rPr lang="pt-BR" b="1" dirty="0" err="1"/>
              <a:t>map</a:t>
            </a:r>
            <a:r>
              <a:rPr lang="pt-BR" b="1" dirty="0"/>
              <a:t>?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C6EE072-F29A-5262-0FAA-46F859171D88}"/>
              </a:ext>
            </a:extLst>
          </p:cNvPr>
          <p:cNvSpPr txBox="1"/>
          <p:nvPr/>
        </p:nvSpPr>
        <p:spPr>
          <a:xfrm>
            <a:off x="565737" y="3706653"/>
            <a:ext cx="80125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O cliente está de acordo que haverá custos?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409482" y="204283"/>
            <a:ext cx="8347600" cy="691291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557946" y="50386"/>
            <a:ext cx="8830355" cy="999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Direcionando uma solicitação de Customização</a:t>
            </a:r>
          </a:p>
        </p:txBody>
      </p:sp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D59E315-7FB9-9A29-0039-B515301AE541}"/>
              </a:ext>
            </a:extLst>
          </p:cNvPr>
          <p:cNvSpPr txBox="1"/>
          <p:nvPr/>
        </p:nvSpPr>
        <p:spPr>
          <a:xfrm>
            <a:off x="409482" y="1661185"/>
            <a:ext cx="83250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Rotinas Fiscais/Tributárias</a:t>
            </a:r>
          </a:p>
          <a:p>
            <a:r>
              <a:rPr lang="pt-BR" b="1" i="1" dirty="0">
                <a:solidFill>
                  <a:srgbClr val="00B050"/>
                </a:solidFill>
              </a:rPr>
              <a:t>Ação: </a:t>
            </a:r>
            <a:r>
              <a:rPr lang="pt-BR" i="1" dirty="0"/>
              <a:t>Enviar resposta padrão e se a solicitação fizer sentido para o Microvix registrar melhoria (</a:t>
            </a:r>
            <a:r>
              <a:rPr lang="pt-BR" i="1" dirty="0" err="1"/>
              <a:t>Wish</a:t>
            </a:r>
            <a:r>
              <a:rPr lang="pt-BR" i="1" dirty="0"/>
              <a:t> </a:t>
            </a:r>
            <a:r>
              <a:rPr lang="pt-BR" i="1" dirty="0" err="1"/>
              <a:t>list</a:t>
            </a:r>
            <a:r>
              <a:rPr lang="pt-BR" i="1" dirty="0"/>
              <a:t>) no </a:t>
            </a:r>
            <a:r>
              <a:rPr lang="pt-BR" i="1" dirty="0" err="1"/>
              <a:t>Jira</a:t>
            </a:r>
            <a:r>
              <a:rPr lang="pt-BR" i="1" dirty="0"/>
              <a:t>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7982D6A-F369-A209-D256-AEFB30ECD321}"/>
              </a:ext>
            </a:extLst>
          </p:cNvPr>
          <p:cNvSpPr txBox="1"/>
          <p:nvPr/>
        </p:nvSpPr>
        <p:spPr>
          <a:xfrm>
            <a:off x="409483" y="939987"/>
            <a:ext cx="832503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Clientes com menos de 10 lojas </a:t>
            </a:r>
          </a:p>
          <a:p>
            <a:r>
              <a:rPr lang="pt-BR" b="1" i="1" dirty="0">
                <a:solidFill>
                  <a:srgbClr val="00A249"/>
                </a:solidFill>
              </a:rPr>
              <a:t>Ação: </a:t>
            </a:r>
            <a:r>
              <a:rPr lang="pt-BR" i="1" dirty="0"/>
              <a:t>Enviar resposta padrão e se a solicitação fizer sentido para o Microvix registrar melhoria (</a:t>
            </a:r>
            <a:r>
              <a:rPr lang="pt-BR" i="1" dirty="0" err="1"/>
              <a:t>Wish</a:t>
            </a:r>
            <a:r>
              <a:rPr lang="pt-BR" i="1" dirty="0"/>
              <a:t> </a:t>
            </a:r>
            <a:r>
              <a:rPr lang="pt-BR" i="1" dirty="0" err="1"/>
              <a:t>list</a:t>
            </a:r>
            <a:r>
              <a:rPr lang="pt-BR" i="1" dirty="0"/>
              <a:t>) no </a:t>
            </a:r>
            <a:r>
              <a:rPr lang="pt-BR" i="1" dirty="0" err="1"/>
              <a:t>Jira</a:t>
            </a:r>
            <a:r>
              <a:rPr lang="pt-BR" i="1" dirty="0"/>
              <a:t>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889DF11-D4F0-54DA-C1FA-A33CF2731910}"/>
              </a:ext>
            </a:extLst>
          </p:cNvPr>
          <p:cNvSpPr txBox="1"/>
          <p:nvPr/>
        </p:nvSpPr>
        <p:spPr>
          <a:xfrm>
            <a:off x="409483" y="2399849"/>
            <a:ext cx="83250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Solicitações de franquias (lojas dentro de estrutura de rede) </a:t>
            </a:r>
          </a:p>
          <a:p>
            <a:r>
              <a:rPr lang="pt-BR" b="1" i="1" dirty="0">
                <a:solidFill>
                  <a:srgbClr val="00B050"/>
                </a:solidFill>
              </a:rPr>
              <a:t>Ação: </a:t>
            </a:r>
            <a:r>
              <a:rPr lang="pt-BR" i="1" dirty="0">
                <a:solidFill>
                  <a:schemeClr val="tx1"/>
                </a:solidFill>
              </a:rPr>
              <a:t>Dependendo da solicitação, recomendar </a:t>
            </a:r>
            <a:r>
              <a:rPr lang="pt-BR" i="1" dirty="0"/>
              <a:t>que seja acionado a franqueadora, principalmente solicitações que possam impactar na regra de integração ou regras de negócio da rede.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F01066B-C78F-A699-FD30-DCD14E6D86F7}"/>
              </a:ext>
            </a:extLst>
          </p:cNvPr>
          <p:cNvSpPr txBox="1"/>
          <p:nvPr/>
        </p:nvSpPr>
        <p:spPr>
          <a:xfrm>
            <a:off x="409483" y="3138748"/>
            <a:ext cx="83250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Cliente ciente que customizações tem alto custo</a:t>
            </a:r>
          </a:p>
          <a:p>
            <a:r>
              <a:rPr lang="pt-BR" b="1" i="1" dirty="0">
                <a:solidFill>
                  <a:srgbClr val="00B050"/>
                </a:solidFill>
              </a:rPr>
              <a:t>Ação: </a:t>
            </a:r>
            <a:r>
              <a:rPr lang="pt-BR" i="1" dirty="0"/>
              <a:t>Ao direcionar o case ao time de Arquitetura, se certificar que o cliente está ciente que customizações tem alto custo. Registrar no Case a mensagem padrão.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3F1C5E3-010D-0826-9344-5BE1F6CAB994}"/>
              </a:ext>
            </a:extLst>
          </p:cNvPr>
          <p:cNvSpPr txBox="1"/>
          <p:nvPr/>
        </p:nvSpPr>
        <p:spPr>
          <a:xfrm>
            <a:off x="409483" y="3948536"/>
            <a:ext cx="83250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BR" b="1" dirty="0"/>
              <a:t>Registrar no Case a </a:t>
            </a:r>
            <a:r>
              <a:rPr lang="pt-BR" b="1" dirty="0" err="1"/>
              <a:t>pré-análise</a:t>
            </a:r>
            <a:r>
              <a:rPr lang="pt-BR" b="1" dirty="0"/>
              <a:t> realizada</a:t>
            </a:r>
          </a:p>
          <a:p>
            <a:r>
              <a:rPr lang="pt-BR" b="1" i="1" dirty="0">
                <a:solidFill>
                  <a:srgbClr val="00B050"/>
                </a:solidFill>
              </a:rPr>
              <a:t>Ação: </a:t>
            </a:r>
            <a:r>
              <a:rPr lang="pt-BR" i="1" dirty="0"/>
              <a:t>Ao direcionar o case ao time de Arquitetura, registrar conforme o exemplo, as ações realizadas, quais as análises e conclusões já foram realizadas pelo Suporte.</a:t>
            </a:r>
          </a:p>
        </p:txBody>
      </p:sp>
    </p:spTree>
    <p:extLst>
      <p:ext uri="{BB962C8B-B14F-4D97-AF65-F5344CB8AC3E}">
        <p14:creationId xmlns:p14="http://schemas.microsoft.com/office/powerpoint/2010/main" val="2834418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f56a173a82_1_53"/>
          <p:cNvSpPr txBox="1">
            <a:spLocks noGrp="1"/>
          </p:cNvSpPr>
          <p:nvPr>
            <p:ph type="title"/>
          </p:nvPr>
        </p:nvSpPr>
        <p:spPr>
          <a:xfrm>
            <a:off x="358701" y="1361954"/>
            <a:ext cx="3368700" cy="142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t-BR" sz="2400" dirty="0">
                <a:solidFill>
                  <a:srgbClr val="F5F3FD"/>
                </a:solidFill>
              </a:rPr>
              <a:t>Seja Bem-Vindo ao</a:t>
            </a:r>
            <a:br>
              <a:rPr lang="pt-BR" sz="2400" dirty="0">
                <a:solidFill>
                  <a:srgbClr val="F5F3FD"/>
                </a:solidFill>
              </a:rPr>
            </a:br>
            <a:r>
              <a:rPr lang="pt-BR" sz="2400" dirty="0" err="1">
                <a:solidFill>
                  <a:srgbClr val="F5F3FD"/>
                </a:solidFill>
              </a:rPr>
              <a:t>Onboarding</a:t>
            </a:r>
            <a:r>
              <a:rPr lang="pt-BR" sz="2400" dirty="0">
                <a:solidFill>
                  <a:srgbClr val="F5F3FD"/>
                </a:solidFill>
              </a:rPr>
              <a:t> </a:t>
            </a:r>
            <a:r>
              <a:rPr lang="pt-BR" sz="2400" b="0" dirty="0">
                <a:solidFill>
                  <a:srgbClr val="F5F3FD"/>
                </a:solidFill>
              </a:rPr>
              <a:t> </a:t>
            </a:r>
            <a:endParaRPr sz="2400" b="0" dirty="0">
              <a:solidFill>
                <a:srgbClr val="F5F3F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br>
              <a:rPr lang="pt-BR" sz="2400" b="0" dirty="0">
                <a:solidFill>
                  <a:srgbClr val="F5F3FD"/>
                </a:solidFill>
              </a:rPr>
            </a:br>
            <a:r>
              <a:rPr lang="pt-BR" sz="2400" b="0" dirty="0">
                <a:solidFill>
                  <a:srgbClr val="F5F3FD"/>
                </a:solidFill>
              </a:rPr>
              <a:t>Integrações Microvix</a:t>
            </a:r>
            <a:endParaRPr sz="2400" b="0" dirty="0">
              <a:solidFill>
                <a:srgbClr val="F5F3FD"/>
              </a:solidFill>
            </a:endParaRPr>
          </a:p>
        </p:txBody>
      </p:sp>
      <p:sp>
        <p:nvSpPr>
          <p:cNvPr id="66" name="Google Shape;66;g1f56a173a82_1_53"/>
          <p:cNvSpPr txBox="1"/>
          <p:nvPr/>
        </p:nvSpPr>
        <p:spPr>
          <a:xfrm>
            <a:off x="358701" y="3878350"/>
            <a:ext cx="4686000" cy="9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 dirty="0">
                <a:solidFill>
                  <a:srgbClr val="F5F3FD"/>
                </a:solidFill>
                <a:latin typeface="Noto Sans Light"/>
                <a:ea typeface="Noto Sans Light"/>
                <a:cs typeface="Noto Sans Light"/>
                <a:sym typeface="Noto Sans Light"/>
              </a:rPr>
              <a:t>Arquitetura Microvix 2024</a:t>
            </a:r>
            <a:endParaRPr sz="1600" dirty="0">
              <a:solidFill>
                <a:srgbClr val="F5F3FD"/>
              </a:solidFill>
              <a:latin typeface="Noto Sans Light"/>
              <a:ea typeface="Noto Sans Light"/>
              <a:cs typeface="Noto Sans Light"/>
              <a:sym typeface="Noto Sans Ligh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-1135950" y="792524"/>
            <a:ext cx="6626400" cy="3702635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4334" y="-276350"/>
            <a:ext cx="5143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82F77860-F85B-5A5F-8FEF-EFEEAA470D8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92857" y="214992"/>
            <a:ext cx="558377" cy="31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58553E7E-150B-2063-8B32-11C11119F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35" y="27635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4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 Services Microvix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 l="33134" r="20595"/>
          <a:stretch/>
        </p:blipFill>
        <p:spPr>
          <a:xfrm rot="21358008">
            <a:off x="6340251" y="2250868"/>
            <a:ext cx="3407104" cy="400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DB4EAEDB-9E81-3EF0-29B1-9BBFD4458DB0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83633" y="4627949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F18E30AC-E9D5-5914-CB1B-10B9925326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1875" y="4689307"/>
            <a:ext cx="625642" cy="317571"/>
          </a:xfrm>
          <a:prstGeom prst="rect">
            <a:avLst/>
          </a:prstGeom>
        </p:spPr>
      </p:pic>
      <p:pic>
        <p:nvPicPr>
          <p:cNvPr id="2" name="Google Shape;906;p63" descr="Imagem 164">
            <a:extLst>
              <a:ext uri="{FF2B5EF4-FFF2-40B4-BE49-F238E27FC236}">
                <a16:creationId xmlns:a16="http://schemas.microsoft.com/office/drawing/2014/main" id="{4BC72819-A15A-1128-0F4A-3EA058CEBF6E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819772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133AD2-D0EB-8B97-EE09-7A3614EBE94B}"/>
              </a:ext>
            </a:extLst>
          </p:cNvPr>
          <p:cNvSpPr txBox="1"/>
          <p:nvPr/>
        </p:nvSpPr>
        <p:spPr>
          <a:xfrm>
            <a:off x="1024696" y="819772"/>
            <a:ext cx="74230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Os </a:t>
            </a:r>
            <a:r>
              <a:rPr lang="pt-BR" b="1" dirty="0"/>
              <a:t>Web Services Microvix </a:t>
            </a:r>
            <a:r>
              <a:rPr lang="pt-BR" dirty="0"/>
              <a:t>permitem a </a:t>
            </a:r>
            <a:r>
              <a:rPr lang="pt-BR" b="1" dirty="0"/>
              <a:t>integração </a:t>
            </a:r>
            <a:r>
              <a:rPr lang="pt-BR" dirty="0"/>
              <a:t>de </a:t>
            </a:r>
            <a:r>
              <a:rPr lang="pt-BR" b="1" dirty="0"/>
              <a:t>Entrada</a:t>
            </a:r>
            <a:r>
              <a:rPr lang="pt-BR" dirty="0"/>
              <a:t> ou </a:t>
            </a:r>
            <a:r>
              <a:rPr lang="pt-BR" b="1" dirty="0"/>
              <a:t>Saída</a:t>
            </a:r>
            <a:r>
              <a:rPr lang="pt-BR" dirty="0"/>
              <a:t> de dados entre o sistema Microvix e softwares de terceiros, permitindo a troca de informações de forma segura e padronizada.</a:t>
            </a:r>
          </a:p>
        </p:txBody>
      </p:sp>
      <p:pic>
        <p:nvPicPr>
          <p:cNvPr id="7" name="Google Shape;906;p63" descr="Imagem 164">
            <a:extLst>
              <a:ext uri="{FF2B5EF4-FFF2-40B4-BE49-F238E27FC236}">
                <a16:creationId xmlns:a16="http://schemas.microsoft.com/office/drawing/2014/main" id="{31AEC2DA-3C7D-A1D7-1C24-BD532FA7422D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1766680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787D91F9-B385-28A0-B716-2B823B7CF707}"/>
              </a:ext>
            </a:extLst>
          </p:cNvPr>
          <p:cNvSpPr txBox="1"/>
          <p:nvPr/>
        </p:nvSpPr>
        <p:spPr>
          <a:xfrm>
            <a:off x="1024696" y="1766680"/>
            <a:ext cx="74230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As </a:t>
            </a:r>
            <a:r>
              <a:rPr lang="pt-BR" dirty="0" err="1"/>
              <a:t>API’s</a:t>
            </a:r>
            <a:r>
              <a:rPr lang="pt-BR" dirty="0"/>
              <a:t> Microvix são </a:t>
            </a:r>
            <a:r>
              <a:rPr lang="pt-BR" b="1" dirty="0"/>
              <a:t>passivas</a:t>
            </a:r>
            <a:r>
              <a:rPr lang="pt-BR" dirty="0"/>
              <a:t>. Ou seja, o integrador é responsável por realizar as requisições por meio de métodos padronizados (POST). Os dados são retornados ou inseridos no Microvix, conforme a requisição feita.</a:t>
            </a:r>
          </a:p>
        </p:txBody>
      </p:sp>
      <p:pic>
        <p:nvPicPr>
          <p:cNvPr id="9" name="Google Shape;906;p63" descr="Imagem 164">
            <a:extLst>
              <a:ext uri="{FF2B5EF4-FFF2-40B4-BE49-F238E27FC236}">
                <a16:creationId xmlns:a16="http://schemas.microsoft.com/office/drawing/2014/main" id="{0C7EB05F-7551-CCB3-7811-98E61DAEE84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2695799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077532A-AE53-712B-ECA4-EDAA3E2B2E4E}"/>
              </a:ext>
            </a:extLst>
          </p:cNvPr>
          <p:cNvSpPr txBox="1"/>
          <p:nvPr/>
        </p:nvSpPr>
        <p:spPr>
          <a:xfrm>
            <a:off x="1024696" y="2695799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As chaves de acessos as </a:t>
            </a:r>
            <a:r>
              <a:rPr lang="pt-BR" dirty="0" err="1"/>
              <a:t>API’s</a:t>
            </a:r>
            <a:r>
              <a:rPr lang="pt-BR" dirty="0"/>
              <a:t> de </a:t>
            </a:r>
            <a:r>
              <a:rPr lang="pt-BR" b="1" dirty="0"/>
              <a:t>Entrada</a:t>
            </a:r>
            <a:r>
              <a:rPr lang="pt-BR" dirty="0"/>
              <a:t>, </a:t>
            </a:r>
            <a:r>
              <a:rPr lang="pt-BR" b="1" dirty="0"/>
              <a:t>Saída</a:t>
            </a:r>
            <a:r>
              <a:rPr lang="pt-BR" dirty="0"/>
              <a:t> ou </a:t>
            </a:r>
            <a:r>
              <a:rPr lang="pt-BR" b="1" dirty="0"/>
              <a:t>B2C</a:t>
            </a:r>
            <a:r>
              <a:rPr lang="pt-BR" dirty="0"/>
              <a:t>, são disponibilizadas mediante a contratação comercial. </a:t>
            </a:r>
          </a:p>
        </p:txBody>
      </p:sp>
      <p:pic>
        <p:nvPicPr>
          <p:cNvPr id="11" name="Google Shape;906;p63" descr="Imagem 164">
            <a:extLst>
              <a:ext uri="{FF2B5EF4-FFF2-40B4-BE49-F238E27FC236}">
                <a16:creationId xmlns:a16="http://schemas.microsoft.com/office/drawing/2014/main" id="{72DDAEB0-C5B0-6902-B3FA-9793C8FC52A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2929" y="3418411"/>
            <a:ext cx="516562" cy="51656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EAB0C39-2178-B9C7-0F37-25D03A24BD77}"/>
              </a:ext>
            </a:extLst>
          </p:cNvPr>
          <p:cNvSpPr txBox="1"/>
          <p:nvPr/>
        </p:nvSpPr>
        <p:spPr>
          <a:xfrm>
            <a:off x="1024696" y="3418411"/>
            <a:ext cx="74230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Após a liberação da chave, o cliente tem um período de </a:t>
            </a:r>
            <a:r>
              <a:rPr lang="pt-BR" b="1" dirty="0"/>
              <a:t>30 dias de homologação </a:t>
            </a:r>
            <a:r>
              <a:rPr lang="pt-BR" dirty="0"/>
              <a:t>com apoio do time de Arquitetura da Microvix.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3FD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"/>
          <p:cNvSpPr/>
          <p:nvPr/>
        </p:nvSpPr>
        <p:spPr>
          <a:xfrm>
            <a:off x="711875" y="1792700"/>
            <a:ext cx="7680000" cy="1458600"/>
          </a:xfrm>
          <a:prstGeom prst="roundRect">
            <a:avLst>
              <a:gd name="adj" fmla="val 50000"/>
            </a:avLst>
          </a:prstGeom>
          <a:noFill/>
          <a:ln w="19050" cap="flat" cmpd="sng">
            <a:solidFill>
              <a:srgbClr val="F0462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11"/>
          <p:cNvSpPr txBox="1"/>
          <p:nvPr/>
        </p:nvSpPr>
        <p:spPr>
          <a:xfrm>
            <a:off x="2527500" y="1926975"/>
            <a:ext cx="5442300" cy="11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>
                <a:solidFill>
                  <a:srgbClr val="411E5A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Webservice de Saída</a:t>
            </a:r>
          </a:p>
        </p:txBody>
      </p:sp>
      <p:pic>
        <p:nvPicPr>
          <p:cNvPr id="203" name="Google Shape;203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-184525" y="116300"/>
            <a:ext cx="4570900" cy="457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58;p1">
            <a:extLst>
              <a:ext uri="{FF2B5EF4-FFF2-40B4-BE49-F238E27FC236}">
                <a16:creationId xmlns:a16="http://schemas.microsoft.com/office/drawing/2014/main" id="{E885C48A-915C-907E-4A76-74E9D281DBAC}"/>
              </a:ext>
            </a:extLst>
          </p:cNvPr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7863633" y="4625842"/>
            <a:ext cx="558376" cy="317571"/>
          </a:xfrm>
          <a:prstGeom prst="rect">
            <a:avLst/>
          </a:prstGeom>
          <a:solidFill>
            <a:srgbClr val="F5F3FD"/>
          </a:solidFill>
          <a:ln>
            <a:noFill/>
          </a:ln>
        </p:spPr>
      </p:pic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id="{B4A6BAA5-B33E-CEED-979E-B8E4881AFB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8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1875" y="4687200"/>
            <a:ext cx="625642" cy="31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00466"/>
      </p:ext>
    </p:extLst>
  </p:cSld>
  <p:clrMapOvr>
    <a:masterClrMapping/>
  </p:clrMapOvr>
</p:sld>
</file>

<file path=ppt/theme/theme1.xml><?xml version="1.0" encoding="utf-8"?>
<a:theme xmlns:a="http://schemas.openxmlformats.org/drawingml/2006/main" name="Linx Clar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1223</Words>
  <Application>Microsoft Office PowerPoint</Application>
  <PresentationFormat>Apresentação na tela (16:9)</PresentationFormat>
  <Paragraphs>78</Paragraphs>
  <Slides>23</Slides>
  <Notes>23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9" baseType="lpstr">
      <vt:lpstr>Courier New</vt:lpstr>
      <vt:lpstr>Arial</vt:lpstr>
      <vt:lpstr>Noto Sans Light</vt:lpstr>
      <vt:lpstr>Century Gothic</vt:lpstr>
      <vt:lpstr>Calibri</vt:lpstr>
      <vt:lpstr>Linx Claro</vt:lpstr>
      <vt:lpstr> Customizações  Microvix </vt:lpstr>
      <vt:lpstr>Apresentação do PowerPoint</vt:lpstr>
      <vt:lpstr>Apresentação do PowerPoint</vt:lpstr>
      <vt:lpstr>Apresentação do PowerPoint</vt:lpstr>
      <vt:lpstr>Apresentação do PowerPoint</vt:lpstr>
      <vt:lpstr>Seja Bem-Vindo ao Onboarding    Integrações Microvix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Obrigada!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  DE CAPA</dc:title>
  <dc:creator>Ellen Regine Cunha Silva Pereira</dc:creator>
  <cp:lastModifiedBy>Ellen Regine Cunha Silva Pereira</cp:lastModifiedBy>
  <cp:revision>6</cp:revision>
  <dcterms:modified xsi:type="dcterms:W3CDTF">2024-09-20T18:52:04Z</dcterms:modified>
</cp:coreProperties>
</file>