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5"/>
  </p:notesMasterIdLst>
  <p:sldIdLst>
    <p:sldId id="323" r:id="rId2"/>
    <p:sldId id="295" r:id="rId3"/>
    <p:sldId id="326" r:id="rId4"/>
    <p:sldId id="328" r:id="rId5"/>
    <p:sldId id="327" r:id="rId6"/>
    <p:sldId id="296" r:id="rId7"/>
    <p:sldId id="329" r:id="rId8"/>
    <p:sldId id="322" r:id="rId9"/>
    <p:sldId id="339" r:id="rId10"/>
    <p:sldId id="298" r:id="rId11"/>
    <p:sldId id="340" r:id="rId12"/>
    <p:sldId id="299" r:id="rId13"/>
    <p:sldId id="341" r:id="rId14"/>
    <p:sldId id="342" r:id="rId15"/>
    <p:sldId id="297" r:id="rId16"/>
    <p:sldId id="343" r:id="rId17"/>
    <p:sldId id="303" r:id="rId18"/>
    <p:sldId id="345" r:id="rId19"/>
    <p:sldId id="300" r:id="rId20"/>
    <p:sldId id="347" r:id="rId21"/>
    <p:sldId id="301" r:id="rId22"/>
    <p:sldId id="351" r:id="rId23"/>
    <p:sldId id="346" r:id="rId24"/>
    <p:sldId id="348" r:id="rId25"/>
    <p:sldId id="350" r:id="rId26"/>
    <p:sldId id="352" r:id="rId27"/>
    <p:sldId id="353" r:id="rId28"/>
    <p:sldId id="356" r:id="rId29"/>
    <p:sldId id="357" r:id="rId30"/>
    <p:sldId id="358" r:id="rId31"/>
    <p:sldId id="359" r:id="rId32"/>
    <p:sldId id="360" r:id="rId33"/>
    <p:sldId id="354" r:id="rId3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36"/>
      <p:bold r:id="rId37"/>
      <p:italic r:id="rId38"/>
      <p:boldItalic r:id="rId39"/>
    </p:embeddedFont>
    <p:embeddedFont>
      <p:font typeface="Noto Sans Light" panose="020B0604020202020204" charset="0"/>
      <p:regular r:id="rId40"/>
      <p:bold r:id="rId41"/>
      <p:italic r:id="rId42"/>
      <p:boldItalic r:id="rId43"/>
    </p:embeddedFont>
    <p:embeddedFont>
      <p:font typeface="Verdana" panose="020B0604030504040204" pitchFamily="34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35" autoAdjust="0"/>
  </p:normalViewPr>
  <p:slideViewPr>
    <p:cSldViewPr snapToGrid="0">
      <p:cViewPr varScale="1">
        <p:scale>
          <a:sx n="76" d="100"/>
          <a:sy n="76" d="100"/>
        </p:scale>
        <p:origin x="10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7" Type="http://schemas.openxmlformats.org/officeDocument/2006/relationships/slide" Target="slides/slide6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9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8" Type="http://schemas.openxmlformats.org/officeDocument/2006/relationships/slide" Target="slides/slide7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n Regine Cunha Silva Pereira" userId="ab95cc3b-166e-41c0-8bbe-68819fcba04c" providerId="ADAL" clId="{45AC4963-8C3B-4E2D-9611-8252ECC23A10}"/>
    <pc:docChg chg="undo custSel delSld modSld sldOrd">
      <pc:chgData name="Ellen Regine Cunha Silva Pereira" userId="ab95cc3b-166e-41c0-8bbe-68819fcba04c" providerId="ADAL" clId="{45AC4963-8C3B-4E2D-9611-8252ECC23A10}" dt="2024-09-23T21:48:05.685" v="28" actId="20577"/>
      <pc:docMkLst>
        <pc:docMk/>
      </pc:docMkLst>
      <pc:sldChg chg="del ord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0" sldId="257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0" sldId="262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0" sldId="266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0" sldId="267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846200466" sldId="291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3467117718" sldId="292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540993433" sldId="293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4169613334" sldId="294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102747" sldId="309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4177449940" sldId="310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834418513" sldId="311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1612889862" sldId="312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3702920557" sldId="313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513407106" sldId="314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379608818" sldId="315"/>
        </pc:sldMkLst>
      </pc:sldChg>
      <pc:sldChg chg="del ord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68444854" sldId="316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4010310800" sldId="317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788838295" sldId="318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4292463726" sldId="319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1085940904" sldId="320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08931541" sldId="321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4091161366" sldId="324"/>
        </pc:sldMkLst>
      </pc:sldChg>
      <pc:sldChg chg="del">
        <pc:chgData name="Ellen Regine Cunha Silva Pereira" userId="ab95cc3b-166e-41c0-8bbe-68819fcba04c" providerId="ADAL" clId="{45AC4963-8C3B-4E2D-9611-8252ECC23A10}" dt="2024-09-23T21:46:34.931" v="4" actId="2696"/>
        <pc:sldMkLst>
          <pc:docMk/>
          <pc:sldMk cId="2957147079" sldId="325"/>
        </pc:sldMkLst>
      </pc:sldChg>
      <pc:sldChg chg="modSp mod">
        <pc:chgData name="Ellen Regine Cunha Silva Pereira" userId="ab95cc3b-166e-41c0-8bbe-68819fcba04c" providerId="ADAL" clId="{45AC4963-8C3B-4E2D-9611-8252ECC23A10}" dt="2024-09-23T21:46:48.612" v="5" actId="313"/>
        <pc:sldMkLst>
          <pc:docMk/>
          <pc:sldMk cId="2626329853" sldId="339"/>
        </pc:sldMkLst>
        <pc:spChg chg="mod">
          <ac:chgData name="Ellen Regine Cunha Silva Pereira" userId="ab95cc3b-166e-41c0-8bbe-68819fcba04c" providerId="ADAL" clId="{45AC4963-8C3B-4E2D-9611-8252ECC23A10}" dt="2024-09-23T21:46:48.612" v="5" actId="313"/>
          <ac:spMkLst>
            <pc:docMk/>
            <pc:sldMk cId="2626329853" sldId="339"/>
            <ac:spMk id="9" creationId="{2F7BE9BC-DA8B-9387-C359-3826F89C6D8D}"/>
          </ac:spMkLst>
        </pc:spChg>
      </pc:sldChg>
      <pc:sldChg chg="modSp mod">
        <pc:chgData name="Ellen Regine Cunha Silva Pereira" userId="ab95cc3b-166e-41c0-8bbe-68819fcba04c" providerId="ADAL" clId="{45AC4963-8C3B-4E2D-9611-8252ECC23A10}" dt="2024-09-23T21:47:00.838" v="12" actId="20577"/>
        <pc:sldMkLst>
          <pc:docMk/>
          <pc:sldMk cId="4228407412" sldId="340"/>
        </pc:sldMkLst>
        <pc:spChg chg="mod">
          <ac:chgData name="Ellen Regine Cunha Silva Pereira" userId="ab95cc3b-166e-41c0-8bbe-68819fcba04c" providerId="ADAL" clId="{45AC4963-8C3B-4E2D-9611-8252ECC23A10}" dt="2024-09-23T21:47:00.838" v="12" actId="20577"/>
          <ac:spMkLst>
            <pc:docMk/>
            <pc:sldMk cId="4228407412" sldId="340"/>
            <ac:spMk id="9" creationId="{2F7BE9BC-DA8B-9387-C359-3826F89C6D8D}"/>
          </ac:spMkLst>
        </pc:spChg>
      </pc:sldChg>
      <pc:sldChg chg="delSp modSp mod">
        <pc:chgData name="Ellen Regine Cunha Silva Pereira" userId="ab95cc3b-166e-41c0-8bbe-68819fcba04c" providerId="ADAL" clId="{45AC4963-8C3B-4E2D-9611-8252ECC23A10}" dt="2024-09-23T21:47:31.851" v="15" actId="1076"/>
        <pc:sldMkLst>
          <pc:docMk/>
          <pc:sldMk cId="2680911530" sldId="350"/>
        </pc:sldMkLst>
        <pc:spChg chg="mod">
          <ac:chgData name="Ellen Regine Cunha Silva Pereira" userId="ab95cc3b-166e-41c0-8bbe-68819fcba04c" providerId="ADAL" clId="{45AC4963-8C3B-4E2D-9611-8252ECC23A10}" dt="2024-09-23T21:47:31.851" v="15" actId="1076"/>
          <ac:spMkLst>
            <pc:docMk/>
            <pc:sldMk cId="2680911530" sldId="350"/>
            <ac:spMk id="7" creationId="{D7E4F9B7-EC9D-8FB8-9908-467347A7B372}"/>
          </ac:spMkLst>
        </pc:spChg>
        <pc:spChg chg="mod">
          <ac:chgData name="Ellen Regine Cunha Silva Pereira" userId="ab95cc3b-166e-41c0-8bbe-68819fcba04c" providerId="ADAL" clId="{45AC4963-8C3B-4E2D-9611-8252ECC23A10}" dt="2024-09-23T21:47:31.851" v="15" actId="1076"/>
          <ac:spMkLst>
            <pc:docMk/>
            <pc:sldMk cId="2680911530" sldId="350"/>
            <ac:spMk id="9" creationId="{2F7BE9BC-DA8B-9387-C359-3826F89C6D8D}"/>
          </ac:spMkLst>
        </pc:spChg>
        <pc:spChg chg="mod">
          <ac:chgData name="Ellen Regine Cunha Silva Pereira" userId="ab95cc3b-166e-41c0-8bbe-68819fcba04c" providerId="ADAL" clId="{45AC4963-8C3B-4E2D-9611-8252ECC23A10}" dt="2024-09-23T21:47:31.851" v="15" actId="1076"/>
          <ac:spMkLst>
            <pc:docMk/>
            <pc:sldMk cId="2680911530" sldId="350"/>
            <ac:spMk id="12" creationId="{C2F2F513-D01A-5D65-E830-8E28B1E346F7}"/>
          </ac:spMkLst>
        </pc:spChg>
        <pc:spChg chg="mod">
          <ac:chgData name="Ellen Regine Cunha Silva Pereira" userId="ab95cc3b-166e-41c0-8bbe-68819fcba04c" providerId="ADAL" clId="{45AC4963-8C3B-4E2D-9611-8252ECC23A10}" dt="2024-09-23T21:47:31.851" v="15" actId="1076"/>
          <ac:spMkLst>
            <pc:docMk/>
            <pc:sldMk cId="2680911530" sldId="350"/>
            <ac:spMk id="14" creationId="{2157B236-44D7-191D-026B-217C0CA1168E}"/>
          </ac:spMkLst>
        </pc:spChg>
        <pc:spChg chg="del">
          <ac:chgData name="Ellen Regine Cunha Silva Pereira" userId="ab95cc3b-166e-41c0-8bbe-68819fcba04c" providerId="ADAL" clId="{45AC4963-8C3B-4E2D-9611-8252ECC23A10}" dt="2024-09-23T21:47:20.187" v="13" actId="478"/>
          <ac:spMkLst>
            <pc:docMk/>
            <pc:sldMk cId="2680911530" sldId="350"/>
            <ac:spMk id="16" creationId="{1EE9BC75-F53D-BB60-914B-0AF339622058}"/>
          </ac:spMkLst>
        </pc:spChg>
        <pc:spChg chg="mod">
          <ac:chgData name="Ellen Regine Cunha Silva Pereira" userId="ab95cc3b-166e-41c0-8bbe-68819fcba04c" providerId="ADAL" clId="{45AC4963-8C3B-4E2D-9611-8252ECC23A10}" dt="2024-09-23T21:47:31.851" v="15" actId="1076"/>
          <ac:spMkLst>
            <pc:docMk/>
            <pc:sldMk cId="2680911530" sldId="350"/>
            <ac:spMk id="18" creationId="{E756BBE5-6180-C386-5D61-5143C99E4C44}"/>
          </ac:spMkLst>
        </pc:spChg>
        <pc:picChg chg="mod">
          <ac:chgData name="Ellen Regine Cunha Silva Pereira" userId="ab95cc3b-166e-41c0-8bbe-68819fcba04c" providerId="ADAL" clId="{45AC4963-8C3B-4E2D-9611-8252ECC23A10}" dt="2024-09-23T21:47:31.851" v="15" actId="1076"/>
          <ac:picMkLst>
            <pc:docMk/>
            <pc:sldMk cId="2680911530" sldId="350"/>
            <ac:picMk id="2" creationId="{F286DE04-D0C4-AB0A-6C49-5A852E2CE2BA}"/>
          </ac:picMkLst>
        </pc:picChg>
        <pc:picChg chg="mod">
          <ac:chgData name="Ellen Regine Cunha Silva Pereira" userId="ab95cc3b-166e-41c0-8bbe-68819fcba04c" providerId="ADAL" clId="{45AC4963-8C3B-4E2D-9611-8252ECC23A10}" dt="2024-09-23T21:47:31.851" v="15" actId="1076"/>
          <ac:picMkLst>
            <pc:docMk/>
            <pc:sldMk cId="2680911530" sldId="350"/>
            <ac:picMk id="3" creationId="{866A2B73-310A-2493-7876-AE603E93A9B7}"/>
          </ac:picMkLst>
        </pc:picChg>
        <pc:picChg chg="mod">
          <ac:chgData name="Ellen Regine Cunha Silva Pereira" userId="ab95cc3b-166e-41c0-8bbe-68819fcba04c" providerId="ADAL" clId="{45AC4963-8C3B-4E2D-9611-8252ECC23A10}" dt="2024-09-23T21:47:31.851" v="15" actId="1076"/>
          <ac:picMkLst>
            <pc:docMk/>
            <pc:sldMk cId="2680911530" sldId="350"/>
            <ac:picMk id="6" creationId="{8D6DBCE6-90E0-9541-CB29-3C5F60D2ADFA}"/>
          </ac:picMkLst>
        </pc:picChg>
        <pc:picChg chg="mod">
          <ac:chgData name="Ellen Regine Cunha Silva Pereira" userId="ab95cc3b-166e-41c0-8bbe-68819fcba04c" providerId="ADAL" clId="{45AC4963-8C3B-4E2D-9611-8252ECC23A10}" dt="2024-09-23T21:47:31.851" v="15" actId="1076"/>
          <ac:picMkLst>
            <pc:docMk/>
            <pc:sldMk cId="2680911530" sldId="350"/>
            <ac:picMk id="13" creationId="{51530845-F3D1-C8B7-7D76-58233FFA7B37}"/>
          </ac:picMkLst>
        </pc:picChg>
        <pc:picChg chg="del">
          <ac:chgData name="Ellen Regine Cunha Silva Pereira" userId="ab95cc3b-166e-41c0-8bbe-68819fcba04c" providerId="ADAL" clId="{45AC4963-8C3B-4E2D-9611-8252ECC23A10}" dt="2024-09-23T21:47:20.187" v="13" actId="478"/>
          <ac:picMkLst>
            <pc:docMk/>
            <pc:sldMk cId="2680911530" sldId="350"/>
            <ac:picMk id="15" creationId="{74F5C72B-A473-B8EF-892C-794654FD0283}"/>
          </ac:picMkLst>
        </pc:picChg>
        <pc:picChg chg="mod">
          <ac:chgData name="Ellen Regine Cunha Silva Pereira" userId="ab95cc3b-166e-41c0-8bbe-68819fcba04c" providerId="ADAL" clId="{45AC4963-8C3B-4E2D-9611-8252ECC23A10}" dt="2024-09-23T21:47:31.851" v="15" actId="1076"/>
          <ac:picMkLst>
            <pc:docMk/>
            <pc:sldMk cId="2680911530" sldId="350"/>
            <ac:picMk id="17" creationId="{CBF6F606-25DB-4E11-D8DD-AD1CAF2F0DEE}"/>
          </ac:picMkLst>
        </pc:picChg>
      </pc:sldChg>
      <pc:sldChg chg="modSp mod">
        <pc:chgData name="Ellen Regine Cunha Silva Pereira" userId="ab95cc3b-166e-41c0-8bbe-68819fcba04c" providerId="ADAL" clId="{45AC4963-8C3B-4E2D-9611-8252ECC23A10}" dt="2024-09-23T21:48:05.685" v="28" actId="20577"/>
        <pc:sldMkLst>
          <pc:docMk/>
          <pc:sldMk cId="3535257143" sldId="360"/>
        </pc:sldMkLst>
        <pc:spChg chg="mod">
          <ac:chgData name="Ellen Regine Cunha Silva Pereira" userId="ab95cc3b-166e-41c0-8bbe-68819fcba04c" providerId="ADAL" clId="{45AC4963-8C3B-4E2D-9611-8252ECC23A10}" dt="2024-09-23T21:48:05.685" v="28" actId="20577"/>
          <ac:spMkLst>
            <pc:docMk/>
            <pc:sldMk cId="3535257143" sldId="360"/>
            <ac:spMk id="9" creationId="{D7325A11-0F31-E2B8-D873-98878BB8FF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7013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397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369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490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7043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3636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360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6595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3805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9864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549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0284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55379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06645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2382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58881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87829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985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1656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65862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101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0292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64416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1854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757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5156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4254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0773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8691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2883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8100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8565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532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48&amp;preview=/220329748/496771973/Documento%20Auxiliar%20de%20Integra%C3%A7%C3%B5es%20de%20Custo%20e%20Pre%C3%A7o%20de%20Venda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hyperlink" Target="https://share.linx.com.br/pages/viewpage.action?pageId=220329748&amp;preview=/220329748/496771972/Documento%20Auxiliar%20de%20Integra%C3%A7%C3%B5es%20de%20Pedidos%20de%20Compras%20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48&amp;preview=/220329748/496771972/Documento%20Auxiliar%20de%20Integra%C3%A7%C3%B5es%20de%20Pedidos%20de%20Compras%20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17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display/MODASERV/Grupo+Unico_Imaginarium?preview=/399524466/470987624/Ficha%20T%C3%A9cnica%20Arquitetura%20-%20Grupo%20Uni.co%20-%20Imaginarium%20v.5.pdf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share.linx.com.br/display/MODASERV/ATN+%28Aqui+tem+Natura%29+-+Grupo+Natura?preview=/401994211/477626768/Integra%C3%A7%C3%A3o%20Linx%20%20-%20Microvix%20ATN_v2.pd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10" Type="http://schemas.openxmlformats.org/officeDocument/2006/relationships/hyperlink" Target="https://jira.linx.com.br/browse/MODAJOI-68004" TargetMode="External"/><Relationship Id="rId4" Type="http://schemas.microsoft.com/office/2007/relationships/hdphoto" Target="../media/hdphoto1.wdp"/><Relationship Id="rId9" Type="http://schemas.openxmlformats.org/officeDocument/2006/relationships/hyperlink" Target="https://jira.linx.com.br/browse/MODAJOI-73193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17&amp;preview=/220329717/468136470/Manual%20de%20Implanta%C3%A7%C3%A3o%20de%20Integra%C3%A7%C3%A3o%20Microvix%20x%20Linx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48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10" Type="http://schemas.openxmlformats.org/officeDocument/2006/relationships/hyperlink" Target="https://share.linx.com.br/pages/viewpage.action?pageId=70856268" TargetMode="External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748&amp;preview=/220329748/416712694/Base%20Central%20de%20Clientes%20v2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358701" y="1731070"/>
            <a:ext cx="3368700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 dirty="0">
                <a:solidFill>
                  <a:srgbClr val="F5F3FD"/>
                </a:solidFill>
              </a:rPr>
              <a:t>Seja Bem-Vindo ao</a:t>
            </a:r>
            <a:br>
              <a:rPr lang="pt-BR" sz="2400" dirty="0">
                <a:solidFill>
                  <a:srgbClr val="F5F3FD"/>
                </a:solidFill>
              </a:rPr>
            </a:br>
            <a:r>
              <a:rPr lang="pt-BR" sz="2400" dirty="0" err="1">
                <a:solidFill>
                  <a:srgbClr val="F5F3FD"/>
                </a:solidFill>
              </a:rPr>
              <a:t>Onboarding</a:t>
            </a:r>
            <a:r>
              <a:rPr lang="pt-BR" sz="2400" dirty="0">
                <a:solidFill>
                  <a:srgbClr val="F5F3FD"/>
                </a:solidFill>
              </a:rPr>
              <a:t> </a:t>
            </a:r>
            <a:r>
              <a:rPr lang="pt-BR" sz="2400" b="0" dirty="0">
                <a:solidFill>
                  <a:srgbClr val="F5F3FD"/>
                </a:solidFill>
              </a:rPr>
              <a:t> </a:t>
            </a:r>
            <a:endParaRPr sz="2400" b="0" dirty="0">
              <a:solidFill>
                <a:srgbClr val="F5F3F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br>
              <a:rPr lang="pt-BR" sz="2400" b="0" dirty="0">
                <a:solidFill>
                  <a:srgbClr val="F5F3FD"/>
                </a:solidFill>
              </a:rPr>
            </a:br>
            <a:r>
              <a:rPr lang="pt-BR" sz="2400" b="0" dirty="0">
                <a:solidFill>
                  <a:srgbClr val="F5F3FD"/>
                </a:solidFill>
              </a:rPr>
              <a:t>Integrações Microvix</a:t>
            </a:r>
            <a:br>
              <a:rPr lang="pt-BR" sz="2400" b="0" dirty="0">
                <a:solidFill>
                  <a:srgbClr val="F5F3FD"/>
                </a:solidFill>
              </a:rPr>
            </a:br>
            <a:r>
              <a:rPr lang="pt-BR" sz="2400" b="0" dirty="0">
                <a:solidFill>
                  <a:srgbClr val="F5F3FD"/>
                </a:solidFill>
              </a:rPr>
              <a:t>Parte II</a:t>
            </a:r>
            <a:endParaRPr sz="2400" b="0" dirty="0">
              <a:solidFill>
                <a:srgbClr val="F5F3FD"/>
              </a:solidFill>
            </a:endParaRPr>
          </a:p>
        </p:txBody>
      </p:sp>
      <p:sp>
        <p:nvSpPr>
          <p:cNvPr id="66" name="Google Shape;66;g1f56a173a82_1_53"/>
          <p:cNvSpPr txBox="1"/>
          <p:nvPr/>
        </p:nvSpPr>
        <p:spPr>
          <a:xfrm>
            <a:off x="358701" y="38783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Arquitetura Microvix 2024</a:t>
            </a:r>
            <a:endParaRPr sz="1600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-1135950" y="792524"/>
            <a:ext cx="6626400" cy="3702635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4334" y="-27635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82F77860-F85B-5A5F-8FEF-EFEEAA470D8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8553E7E-150B-2063-8B32-11C11119F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9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787558" y="1934000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Integração de Serviços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16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134" y="140096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569029" y="502276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de Serviços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957583" y="1435660"/>
            <a:ext cx="767828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Integração de Serviços</a:t>
            </a:r>
          </a:p>
          <a:p>
            <a:r>
              <a:rPr lang="pt-BR" i="1" dirty="0"/>
              <a:t>Ao definir que a rede terá integração de Serviços é necessário atentar-se aos campos da integração padrão. Qualquer solicitação além do que está no padrão, é analisado a viabilidade e poderá ter horas adicionais na proposta padrão de integração. </a:t>
            </a:r>
          </a:p>
          <a:p>
            <a:endParaRPr lang="pt-BR" i="1" dirty="0"/>
          </a:p>
          <a:p>
            <a:r>
              <a:rPr lang="pt-BR" i="1" dirty="0"/>
              <a:t>Obs. Se o portal for do ramo Bem Estar e não houver necessidade de integrar os serviços, no checklist deverá ser informado o motivo. </a:t>
            </a:r>
            <a:endParaRPr lang="pt-BR" dirty="0"/>
          </a:p>
          <a:p>
            <a:endParaRPr lang="pt-BR" i="1" dirty="0"/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2098437" y="402515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4DB1CE2-3825-F98F-8ECE-2DAAE946FE8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134" y="3203160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02AA77F-63C2-11AF-0F47-45BBC70C89F4}"/>
              </a:ext>
            </a:extLst>
          </p:cNvPr>
          <p:cNvSpPr txBox="1"/>
          <p:nvPr/>
        </p:nvSpPr>
        <p:spPr>
          <a:xfrm>
            <a:off x="957583" y="3237851"/>
            <a:ext cx="76782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Contratos</a:t>
            </a:r>
          </a:p>
          <a:p>
            <a:r>
              <a:rPr lang="pt-BR" i="1" dirty="0"/>
              <a:t>Por padrão não há integração de Contratos. Se a rede tiver essa necessidade e o contrato for padronizado, deverá ser analisado a viabilidade mediante a estimativa de horas.</a:t>
            </a:r>
            <a:endParaRPr lang="pt-BR" dirty="0"/>
          </a:p>
          <a:p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4228407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731168" y="1926975"/>
            <a:ext cx="5238632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Integração de Preços de Venda e Custos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786104" y="54942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87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3633" y="20008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663373" y="283402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de Custos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591515" y="694313"/>
            <a:ext cx="8237984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Custo padrão de produtos da franqueadora</a:t>
            </a:r>
          </a:p>
          <a:p>
            <a:r>
              <a:rPr lang="pt-BR" dirty="0"/>
              <a:t>Ao marcar essa opção, o campo Custo ICMS do portal Franqueadora será replicado para as Franquias diariamente.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Atualização mediante a Entrada de Notas de Compras</a:t>
            </a:r>
          </a:p>
          <a:p>
            <a:r>
              <a:rPr lang="pt-BR" dirty="0"/>
              <a:t>Ao marcar esta opção, será necessário definir como o Custo ICMS será alimentado na primeira vez em que o produto for integrado nas Franquias. </a:t>
            </a:r>
            <a:r>
              <a:rPr lang="pt-BR" u="sng" dirty="0"/>
              <a:t>O custo do Produto no Microvix não poderá ser zerado.</a:t>
            </a:r>
          </a:p>
          <a:p>
            <a:endParaRPr lang="pt-BR" i="1" dirty="0"/>
          </a:p>
          <a:p>
            <a:r>
              <a:rPr lang="pt-BR" i="1" dirty="0"/>
              <a:t>Primeiro Custo do produto poderá ser igual ao custo ICMS da franqueadora ou R$0,01. </a:t>
            </a:r>
          </a:p>
          <a:p>
            <a:endParaRPr lang="pt-B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Tabela de Preço da franqueadora</a:t>
            </a:r>
          </a:p>
          <a:p>
            <a:r>
              <a:rPr lang="pt-BR" dirty="0"/>
              <a:t>Será definido uma tabela de Custo que descerá para todas as franquias. </a:t>
            </a:r>
          </a:p>
          <a:p>
            <a:endParaRPr lang="pt-B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Custo diferenciado por Franquia</a:t>
            </a:r>
          </a:p>
          <a:p>
            <a:r>
              <a:rPr lang="pt-BR" dirty="0"/>
              <a:t>O custo diferenciado por franquia é realizado mediante a parametrização de um campo adicional na rotina CRM. </a:t>
            </a:r>
            <a:endParaRPr lang="pt-BR" b="1" dirty="0"/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2027087" y="200082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5192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3594" y="61614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970156" y="689756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de Preços de Venda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562673" y="1133829"/>
            <a:ext cx="82379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Preço de venda padrão de produtos da franqueadora</a:t>
            </a:r>
          </a:p>
          <a:p>
            <a:r>
              <a:rPr lang="pt-BR" dirty="0"/>
              <a:t>Ao marcar essa opção, o Preço de venda do portal Franqueadora será replicado para as Franquias diariamente.</a:t>
            </a:r>
          </a:p>
          <a:p>
            <a:endParaRPr lang="pt-B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Tabela de Preço da franqueadora</a:t>
            </a:r>
          </a:p>
          <a:p>
            <a:r>
              <a:rPr lang="pt-BR" dirty="0"/>
              <a:t>Ao selecionar essa opção, a mesma tabela de preços definida no portal Franqueadora será replicado para as Franquias diariamente. </a:t>
            </a:r>
          </a:p>
          <a:p>
            <a:endParaRPr lang="pt-B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Tabela de Preço diferenciada por Franquias</a:t>
            </a:r>
          </a:p>
          <a:p>
            <a:r>
              <a:rPr lang="pt-BR" dirty="0"/>
              <a:t>Para essa regra, é necessário parametrizar o campo no cadastro de cada franquia em CRM, com a tabela de preços que deverá ser considerada. 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2027087" y="605917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9526C03-1AD2-A057-A1A1-344DB39D7BA0}"/>
              </a:ext>
            </a:extLst>
          </p:cNvPr>
          <p:cNvSpPr txBox="1"/>
          <p:nvPr/>
        </p:nvSpPr>
        <p:spPr>
          <a:xfrm>
            <a:off x="453594" y="4013272"/>
            <a:ext cx="817384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000" dirty="0"/>
              <a:t>Documento auxiliar de Integração de Preços de Venda e Custos: </a:t>
            </a:r>
            <a:r>
              <a:rPr lang="pt-BR" sz="1000" dirty="0">
                <a:hlinkClick r:id="rId8"/>
              </a:rPr>
              <a:t>https://share.linx.com.br/pages/viewpage.action?pageId=220329748&amp;preview=/220329748/496771973/Documento%20Auxiliar%20de%20Integra%C3%A7%C3%B5es%20de%20Custo%20e%20Pre%C3%A7o%20de%20Venda.pdf</a:t>
            </a:r>
            <a:r>
              <a:rPr lang="pt-B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0492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Pedido de Compra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8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462821" y="271594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de </a:t>
            </a:r>
            <a:r>
              <a:rPr lang="pt-BR" sz="18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Pedido de Compra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078440" y="552143"/>
            <a:ext cx="82379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Franquia cadastra o Pedido de Compra</a:t>
            </a:r>
          </a:p>
          <a:p>
            <a:r>
              <a:rPr lang="pt-BR" dirty="0"/>
              <a:t>Rotina: Suprimentos &gt; Compras &gt; Pedido de Compra</a:t>
            </a:r>
          </a:p>
          <a:p>
            <a:endParaRPr lang="pt-BR" dirty="0"/>
          </a:p>
          <a:p>
            <a:r>
              <a:rPr lang="pt-BR" i="1" dirty="0"/>
              <a:t>Quando o pedido de compra registrado pela Franquia, integrar no portal Franqueadora como Orçamento/Pedido de Venda, ele será cancelado na Franquia.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197980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6418" y="771987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D94A1C93-502A-D2FA-1A35-05FD8041D5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980" y="1978835"/>
            <a:ext cx="4748799" cy="2504537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F4CEF5-5321-E324-A7FF-4AEF9ECB9272}"/>
              </a:ext>
            </a:extLst>
          </p:cNvPr>
          <p:cNvSpPr txBox="1"/>
          <p:nvPr/>
        </p:nvSpPr>
        <p:spPr>
          <a:xfrm>
            <a:off x="2634916" y="4483372"/>
            <a:ext cx="63368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000" dirty="0"/>
              <a:t>Documento de Integração de Pedidos de Compra e Venda: </a:t>
            </a:r>
            <a:r>
              <a:rPr lang="pt-BR" sz="1000" dirty="0">
                <a:hlinkClick r:id="rId9"/>
              </a:rPr>
              <a:t>https://share.linx.com.br/pages/viewpage.action?pageId=220329748&amp;preview=/220329748/496771972/Documento%20Auxiliar%20de%20Integra%C3%A7%C3%B5es%20de%20Pedidos%20de%20Compras%20.pdf</a:t>
            </a:r>
            <a:endParaRPr lang="pt-BR" sz="1000" dirty="0"/>
          </a:p>
          <a:p>
            <a:pPr algn="r"/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603560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Integração de Notas (Pedidos)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11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462821" y="271594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de </a:t>
            </a:r>
            <a:r>
              <a:rPr lang="pt-BR" sz="18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Notas (Pedidos)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078440" y="552143"/>
            <a:ext cx="82379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Franqueadora Emite notas</a:t>
            </a:r>
          </a:p>
          <a:p>
            <a:r>
              <a:rPr lang="pt-BR" dirty="0"/>
              <a:t>Rotina: Faturamento &gt; Emissão de Nota Fiscal</a:t>
            </a:r>
          </a:p>
          <a:p>
            <a:endParaRPr lang="pt-BR" dirty="0"/>
          </a:p>
          <a:p>
            <a:r>
              <a:rPr lang="pt-BR" i="1" dirty="0"/>
              <a:t>Quando a nota é emitida para uma franquia, a integração criará um Pedido de Compra no portal da franquia. 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197980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6418" y="771987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F4CEF5-5321-E324-A7FF-4AEF9ECB9272}"/>
              </a:ext>
            </a:extLst>
          </p:cNvPr>
          <p:cNvSpPr txBox="1"/>
          <p:nvPr/>
        </p:nvSpPr>
        <p:spPr>
          <a:xfrm>
            <a:off x="2634916" y="4483372"/>
            <a:ext cx="63368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000" dirty="0"/>
              <a:t>Documento de Integração de Pedidos de Compra e Venda: </a:t>
            </a:r>
            <a:r>
              <a:rPr lang="pt-BR" sz="1000" dirty="0">
                <a:hlinkClick r:id="rId8"/>
              </a:rPr>
              <a:t>https://share.linx.com.br/pages/viewpage.action?pageId=220329748&amp;preview=/220329748/496771972/Documento%20Auxiliar%20de%20Integra%C3%A7%C3%B5es%20de%20Pedidos%20de%20Compras%20.pdf</a:t>
            </a:r>
            <a:endParaRPr lang="pt-BR" sz="1000" dirty="0"/>
          </a:p>
          <a:p>
            <a:pPr algn="r"/>
            <a:endParaRPr lang="pt-BR" sz="10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84A4302-5F45-39CA-2254-DCCCE835CB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2980" y="1885112"/>
            <a:ext cx="5015157" cy="2650286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DA9916C-68BA-13DC-AFAF-DA6922408192}"/>
              </a:ext>
            </a:extLst>
          </p:cNvPr>
          <p:cNvSpPr txBox="1"/>
          <p:nvPr/>
        </p:nvSpPr>
        <p:spPr>
          <a:xfrm>
            <a:off x="6202677" y="3771640"/>
            <a:ext cx="20754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Obs. </a:t>
            </a:r>
            <a:r>
              <a:rPr lang="pt-BR" sz="1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Os planos de pagamento cadastrados na franqueadora como venda são integradas nas franquias como compra. </a:t>
            </a:r>
            <a:endParaRPr lang="pt-BR" sz="1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2495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Taxa de Royalties e Marketing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401094" y="54942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53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517542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Rede Franqueadora X Franquias 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822088" y="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77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462821" y="434211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Royalties e Marketing</a:t>
            </a:r>
            <a:endParaRPr lang="pt-BR" sz="1800" b="1" dirty="0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132980" y="886205"/>
            <a:ext cx="7680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Funcionamento </a:t>
            </a:r>
          </a:p>
          <a:p>
            <a:r>
              <a:rPr lang="pt-BR" i="1" dirty="0"/>
              <a:t>Ao ativar a integração de Royalties, serão lançadas mensalmente, faturas com valores oriundos das regras definidas.</a:t>
            </a:r>
          </a:p>
          <a:p>
            <a:endParaRPr lang="pt-B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Na </a:t>
            </a:r>
            <a:r>
              <a:rPr lang="pt-BR" b="1" dirty="0"/>
              <a:t>Franqueadora</a:t>
            </a:r>
            <a:r>
              <a:rPr lang="pt-BR" dirty="0"/>
              <a:t> será lançada uma fatura no </a:t>
            </a:r>
            <a:r>
              <a:rPr lang="pt-BR" b="1" dirty="0"/>
              <a:t>Contas a Receber</a:t>
            </a:r>
            <a:r>
              <a:rPr lang="pt-BR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Na </a:t>
            </a:r>
            <a:r>
              <a:rPr lang="pt-BR" b="1" dirty="0"/>
              <a:t>Franquia</a:t>
            </a:r>
            <a:r>
              <a:rPr lang="pt-BR" dirty="0"/>
              <a:t> uma fatura no </a:t>
            </a:r>
            <a:r>
              <a:rPr lang="pt-BR" b="1" dirty="0"/>
              <a:t>Contas a Pagar</a:t>
            </a:r>
            <a:r>
              <a:rPr lang="pt-BR" dirty="0"/>
              <a:t>. 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360597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0438" y="102962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72293D28-AB2C-7BD7-6633-D84AF64F79D2}"/>
              </a:ext>
            </a:extLst>
          </p:cNvPr>
          <p:cNvSpPr txBox="1"/>
          <p:nvPr/>
        </p:nvSpPr>
        <p:spPr>
          <a:xfrm>
            <a:off x="1132980" y="2485998"/>
            <a:ext cx="741058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Regras</a:t>
            </a:r>
          </a:p>
          <a:p>
            <a:endParaRPr lang="pt-B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É necessário definir se o percentual será fixo ou variável (campo adicional de CRM);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É necessário definir quais as movimentações serão a base de cálculo: Notas de Entrada do franqueado ou Faturamento da franquia;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É necessário definir a data de Vencimento;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É necessário definir o CNPJ padrão do portal franqueadora. </a:t>
            </a:r>
          </a:p>
        </p:txBody>
      </p:sp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8D6DBCE6-90E0-9541-CB29-3C5F60D2ADF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0438" y="2585309"/>
            <a:ext cx="516562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694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Configuração Tributária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02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462821" y="434211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Integração Tributária</a:t>
            </a:r>
            <a:endParaRPr lang="pt-BR" sz="1800" b="1" dirty="0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132980" y="886205"/>
            <a:ext cx="7680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Modelo básico - Relacionamento tributário </a:t>
            </a:r>
          </a:p>
          <a:p>
            <a:r>
              <a:rPr lang="pt-BR" i="1" dirty="0"/>
              <a:t>Neste modelo os cadastros das Configurações Tributárias devem ser realizados previamente em cada franquia, e com base nos dados informados na configuração tributária, será realizado automaticamente o relacionamento entre as </a:t>
            </a:r>
            <a:r>
              <a:rPr lang="pt-BR" i="1" dirty="0" err="1"/>
              <a:t>IDs</a:t>
            </a:r>
            <a:r>
              <a:rPr lang="pt-BR" i="1" dirty="0"/>
              <a:t> Tributárias e os Produtos no portal da Franquia.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360597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0438" y="102962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72293D28-AB2C-7BD7-6633-D84AF64F79D2}"/>
              </a:ext>
            </a:extLst>
          </p:cNvPr>
          <p:cNvSpPr txBox="1"/>
          <p:nvPr/>
        </p:nvSpPr>
        <p:spPr>
          <a:xfrm>
            <a:off x="1117000" y="2320690"/>
            <a:ext cx="769598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14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b="1" dirty="0"/>
              <a:t>Modelo Completo</a:t>
            </a:r>
          </a:p>
          <a:p>
            <a:r>
              <a:rPr lang="pt-BR" i="1" dirty="0"/>
              <a:t>Neste modelo haverá integração de Configuração Tributária Completa entre Franqueadora e Franquias.</a:t>
            </a:r>
          </a:p>
          <a:p>
            <a:r>
              <a:rPr lang="pt-BR" i="1" dirty="0"/>
              <a:t>A Franqueadora deverá realizar previamente os cadastros das Naturezas de Operação, Classes Fiscais, ID de configuração tributária e detalhamentos, e estes cadastros serão integrados para as franquias e lojas próprias.</a:t>
            </a:r>
          </a:p>
          <a:p>
            <a:r>
              <a:rPr lang="pt-BR" b="1" i="1" dirty="0"/>
              <a:t>A franquia não terá autonomia para alterar</a:t>
            </a:r>
            <a:r>
              <a:rPr lang="pt-BR" i="1" dirty="0"/>
              <a:t> natureza de operação, configuração tributária, classes fiscais, detalhamentos ou quaisquer outros cadastros que sejam integrados do portal Franqueadora.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8D6DBCE6-90E0-9541-CB29-3C5F60D2ADF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4458" y="2420001"/>
            <a:ext cx="536456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3301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Outras Integrações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444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550092" y="435487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Outras Integrações</a:t>
            </a:r>
            <a:endParaRPr lang="pt-BR" sz="1800" b="1" dirty="0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024696" y="1082598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Promoção</a:t>
            </a:r>
            <a:endParaRPr lang="pt-BR" b="1" dirty="0"/>
          </a:p>
          <a:p>
            <a:r>
              <a:rPr lang="pt-BR" i="1" dirty="0"/>
              <a:t> Rotina: Suprimentos&gt;Estoque&gt;Promoções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360597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092" y="1030284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8D6DBCE6-90E0-9541-CB29-3C5F60D2ADF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092" y="233705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C2F2F513-D01A-5D65-E830-8E28B1E346F7}"/>
              </a:ext>
            </a:extLst>
          </p:cNvPr>
          <p:cNvSpPr txBox="1"/>
          <p:nvPr/>
        </p:nvSpPr>
        <p:spPr>
          <a:xfrm>
            <a:off x="974350" y="1698647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Ações Promocionais</a:t>
            </a:r>
            <a:endParaRPr lang="pt-BR" b="1" dirty="0"/>
          </a:p>
          <a:p>
            <a:r>
              <a:rPr lang="pt-BR" i="1" dirty="0"/>
              <a:t> Rotina: &gt;Estoque&gt;Cadastros Auxiliares &gt;Ações Promocionais</a:t>
            </a:r>
          </a:p>
        </p:txBody>
      </p:sp>
      <p:pic>
        <p:nvPicPr>
          <p:cNvPr id="13" name="Google Shape;906;p63" descr="Imagem 164">
            <a:extLst>
              <a:ext uri="{FF2B5EF4-FFF2-40B4-BE49-F238E27FC236}">
                <a16:creationId xmlns:a16="http://schemas.microsoft.com/office/drawing/2014/main" id="{51530845-F3D1-C8B7-7D76-58233FFA7B3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092" y="164567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157B236-44D7-191D-026B-217C0CA1168E}"/>
              </a:ext>
            </a:extLst>
          </p:cNvPr>
          <p:cNvSpPr txBox="1"/>
          <p:nvPr/>
        </p:nvSpPr>
        <p:spPr>
          <a:xfrm>
            <a:off x="1024696" y="2374993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Kit de Produtos </a:t>
            </a:r>
          </a:p>
          <a:p>
            <a:r>
              <a:rPr lang="pt-BR" i="1" dirty="0"/>
              <a:t>Rotina: Suprimentos&gt; Estoque&gt; Produtos&gt; + Opções&gt; Associação de Produtos</a:t>
            </a:r>
          </a:p>
        </p:txBody>
      </p:sp>
      <p:pic>
        <p:nvPicPr>
          <p:cNvPr id="15" name="Google Shape;906;p63" descr="Imagem 164">
            <a:extLst>
              <a:ext uri="{FF2B5EF4-FFF2-40B4-BE49-F238E27FC236}">
                <a16:creationId xmlns:a16="http://schemas.microsoft.com/office/drawing/2014/main" id="{74F5C72B-A473-B8EF-892C-794654FD028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34112" y="304496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1EE9BC75-F53D-BB60-914B-0AF339622058}"/>
              </a:ext>
            </a:extLst>
          </p:cNvPr>
          <p:cNvSpPr txBox="1"/>
          <p:nvPr/>
        </p:nvSpPr>
        <p:spPr>
          <a:xfrm>
            <a:off x="974350" y="3071497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Imagens de Produtos</a:t>
            </a:r>
          </a:p>
          <a:p>
            <a:r>
              <a:rPr lang="pt-BR" i="1" dirty="0"/>
              <a:t>Rotina: Suprimentos&gt; Estoque&gt; Produtos&gt; Imagens do Produtos</a:t>
            </a:r>
          </a:p>
        </p:txBody>
      </p:sp>
      <p:pic>
        <p:nvPicPr>
          <p:cNvPr id="17" name="Google Shape;906;p63" descr="Imagem 164">
            <a:extLst>
              <a:ext uri="{FF2B5EF4-FFF2-40B4-BE49-F238E27FC236}">
                <a16:creationId xmlns:a16="http://schemas.microsoft.com/office/drawing/2014/main" id="{CBF6F606-25DB-4E11-D8DD-AD1CAF2F0DE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34112" y="3681737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E756BBE5-6180-C386-5D61-5143C99E4C44}"/>
              </a:ext>
            </a:extLst>
          </p:cNvPr>
          <p:cNvSpPr txBox="1"/>
          <p:nvPr/>
        </p:nvSpPr>
        <p:spPr>
          <a:xfrm>
            <a:off x="974350" y="3708272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Fator de Conversão</a:t>
            </a:r>
          </a:p>
          <a:p>
            <a:r>
              <a:rPr lang="pt-BR" i="1" dirty="0"/>
              <a:t>Rotina: Suprimentos&gt; Estoque&gt; Produtos</a:t>
            </a:r>
          </a:p>
        </p:txBody>
      </p:sp>
    </p:spTree>
    <p:extLst>
      <p:ext uri="{BB962C8B-B14F-4D97-AF65-F5344CB8AC3E}">
        <p14:creationId xmlns:p14="http://schemas.microsoft.com/office/powerpoint/2010/main" val="32005885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550092" y="435487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Outras Integrações</a:t>
            </a:r>
            <a:endParaRPr lang="pt-BR" sz="1800" b="1" dirty="0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937425" y="1212795"/>
            <a:ext cx="768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Dias de Cobertura da Garantia por Produto (Tempo para realização da troca no Troca Fácil) </a:t>
            </a:r>
            <a:endParaRPr lang="pt-BR" b="1" dirty="0"/>
          </a:p>
          <a:p>
            <a:r>
              <a:rPr lang="pt-BR" i="1" dirty="0"/>
              <a:t> Rotina: Suprimentos&gt;Estoque&gt;Produtos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1956240" y="360597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F286DE04-D0C4-AB0A-6C49-5A852E2CE2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2821" y="1160481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8D6DBCE6-90E0-9541-CB29-3C5F60D2ADF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2821" y="2575805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C2F2F513-D01A-5D65-E830-8E28B1E346F7}"/>
              </a:ext>
            </a:extLst>
          </p:cNvPr>
          <p:cNvSpPr txBox="1"/>
          <p:nvPr/>
        </p:nvSpPr>
        <p:spPr>
          <a:xfrm>
            <a:off x="953405" y="2016031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Cupom de Desconto </a:t>
            </a:r>
            <a:r>
              <a:rPr lang="pt-BR" i="1" dirty="0"/>
              <a:t> </a:t>
            </a:r>
          </a:p>
          <a:p>
            <a:r>
              <a:rPr lang="pt-BR" i="1" dirty="0"/>
              <a:t>Rotina: Faturamento&gt; Cupons de Desconto</a:t>
            </a:r>
          </a:p>
        </p:txBody>
      </p:sp>
      <p:pic>
        <p:nvPicPr>
          <p:cNvPr id="13" name="Google Shape;906;p63" descr="Imagem 164">
            <a:extLst>
              <a:ext uri="{FF2B5EF4-FFF2-40B4-BE49-F238E27FC236}">
                <a16:creationId xmlns:a16="http://schemas.microsoft.com/office/drawing/2014/main" id="{51530845-F3D1-C8B7-7D76-58233FFA7B3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8801" y="1962614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157B236-44D7-191D-026B-217C0CA1168E}"/>
              </a:ext>
            </a:extLst>
          </p:cNvPr>
          <p:cNvSpPr txBox="1"/>
          <p:nvPr/>
        </p:nvSpPr>
        <p:spPr>
          <a:xfrm>
            <a:off x="937425" y="2613746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 no Final da Venda</a:t>
            </a:r>
          </a:p>
          <a:p>
            <a:r>
              <a:rPr lang="pt-BR" i="1" dirty="0"/>
              <a:t>Rotina: Faturamento&gt; Cadastros Auxiliares&gt; Pergunta Final da venda</a:t>
            </a:r>
          </a:p>
        </p:txBody>
      </p:sp>
      <p:pic>
        <p:nvPicPr>
          <p:cNvPr id="17" name="Google Shape;906;p63" descr="Imagem 164">
            <a:extLst>
              <a:ext uri="{FF2B5EF4-FFF2-40B4-BE49-F238E27FC236}">
                <a16:creationId xmlns:a16="http://schemas.microsoft.com/office/drawing/2014/main" id="{CBF6F606-25DB-4E11-D8DD-AD1CAF2F0DE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2821" y="324751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E756BBE5-6180-C386-5D61-5143C99E4C44}"/>
              </a:ext>
            </a:extLst>
          </p:cNvPr>
          <p:cNvSpPr txBox="1"/>
          <p:nvPr/>
        </p:nvSpPr>
        <p:spPr>
          <a:xfrm>
            <a:off x="903059" y="3274053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Utiliza Compartilhamento de Token de Rede (Troca)</a:t>
            </a:r>
          </a:p>
          <a:p>
            <a:r>
              <a:rPr lang="pt-BR" i="1" dirty="0"/>
              <a:t>Rotina: Parâmetro restrito &gt; Faturamento</a:t>
            </a:r>
          </a:p>
        </p:txBody>
      </p:sp>
      <p:pic>
        <p:nvPicPr>
          <p:cNvPr id="3" name="Google Shape;906;p63" descr="Imagem 164">
            <a:extLst>
              <a:ext uri="{FF2B5EF4-FFF2-40B4-BE49-F238E27FC236}">
                <a16:creationId xmlns:a16="http://schemas.microsoft.com/office/drawing/2014/main" id="{866A2B73-310A-2493-7876-AE603E93A9B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2821" y="3794870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7E4F9B7-EC9D-8FB8-9908-467347A7B372}"/>
              </a:ext>
            </a:extLst>
          </p:cNvPr>
          <p:cNvSpPr txBox="1"/>
          <p:nvPr/>
        </p:nvSpPr>
        <p:spPr>
          <a:xfrm>
            <a:off x="903059" y="3821405"/>
            <a:ext cx="76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Relacionamento Produto X Fornecedor</a:t>
            </a:r>
          </a:p>
          <a:p>
            <a:r>
              <a:rPr lang="pt-BR" i="1" dirty="0"/>
              <a:t>Rotina: Suprimentos&gt; Estoque&gt; Produtos&gt; + Opções&gt; Relacionamento produto x Fornecedor.</a:t>
            </a:r>
          </a:p>
        </p:txBody>
      </p:sp>
    </p:spTree>
    <p:extLst>
      <p:ext uri="{BB962C8B-B14F-4D97-AF65-F5344CB8AC3E}">
        <p14:creationId xmlns:p14="http://schemas.microsoft.com/office/powerpoint/2010/main" val="2680911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517542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Integração Linx ERP X Microvix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822088" y="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76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2570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048" y="4688694"/>
            <a:ext cx="625642" cy="317571"/>
          </a:xfrm>
          <a:prstGeom prst="rect">
            <a:avLst/>
          </a:prstGeom>
        </p:spPr>
      </p:pic>
      <p:pic>
        <p:nvPicPr>
          <p:cNvPr id="8" name="Google Shape;496;p39">
            <a:extLst>
              <a:ext uri="{FF2B5EF4-FFF2-40B4-BE49-F238E27FC236}">
                <a16:creationId xmlns:a16="http://schemas.microsoft.com/office/drawing/2014/main" id="{2563F8B8-6027-DB44-15E2-3F0681C50F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2261793" y="-313276"/>
            <a:ext cx="5770051" cy="577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4A7035D4-A2C0-5170-9084-8732B6DD1C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0105" y="722499"/>
            <a:ext cx="5523789" cy="3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185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1875" y="66412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176508" y="772475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O que pode fazer parte da regra de integração do Linx ERP para o Microvix?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57890E8-1BDB-C1E1-AF7D-54C815598E17}"/>
              </a:ext>
            </a:extLst>
          </p:cNvPr>
          <p:cNvSpPr txBox="1"/>
          <p:nvPr/>
        </p:nvSpPr>
        <p:spPr>
          <a:xfrm>
            <a:off x="711875" y="3570147"/>
            <a:ext cx="7227116" cy="572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5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</a:pPr>
            <a:r>
              <a:rPr lang="pt-BR" sz="1400" b="1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Página Linx Share: </a:t>
            </a:r>
            <a:r>
              <a:rPr lang="pt-BR" sz="14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  <a:hlinkClick r:id="rId8"/>
              </a:rPr>
              <a:t>https://share.linx.com.br/pages/viewpage.action?pageId=220329717</a:t>
            </a:r>
            <a:r>
              <a:rPr lang="pt-BR" sz="14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</a:t>
            </a:r>
            <a:endParaRPr lang="pt-BR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1DA0928-106B-2FA1-D37D-5203C5FBBE1A}"/>
              </a:ext>
            </a:extLst>
          </p:cNvPr>
          <p:cNvSpPr txBox="1"/>
          <p:nvPr/>
        </p:nvSpPr>
        <p:spPr>
          <a:xfrm>
            <a:off x="1176508" y="1080252"/>
            <a:ext cx="74230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t-BR" dirty="0"/>
              <a:t>Produtos e Estrutura Mercadológica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Planos de Pagamento (Compra)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Preços de Custo e Venda;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Imagens de Produtos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Fornecedores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Particularidades e regras adicionais, mediante a análise de viabilidade;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EFC83A2-4767-C495-151F-2D6860739B25}"/>
              </a:ext>
            </a:extLst>
          </p:cNvPr>
          <p:cNvSpPr txBox="1"/>
          <p:nvPr/>
        </p:nvSpPr>
        <p:spPr>
          <a:xfrm>
            <a:off x="860491" y="2936750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Obs. </a:t>
            </a:r>
            <a:r>
              <a:rPr lang="pt-BR" i="1" dirty="0"/>
              <a:t>As integrações definidas do Linx ERP para o Microvix, não executam em tempo real. Somente na madrugada no horário definido para o </a:t>
            </a:r>
            <a:r>
              <a:rPr lang="pt-BR" i="1" dirty="0" err="1"/>
              <a:t>job</a:t>
            </a:r>
            <a:r>
              <a:rPr lang="pt-BR" i="1" dirty="0"/>
              <a:t> da integração da rede. </a:t>
            </a:r>
          </a:p>
        </p:txBody>
      </p:sp>
    </p:spTree>
    <p:extLst>
      <p:ext uri="{BB962C8B-B14F-4D97-AF65-F5344CB8AC3E}">
        <p14:creationId xmlns:p14="http://schemas.microsoft.com/office/powerpoint/2010/main" val="29144936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0063" y="669443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24696" y="777790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Como identificar se possui integração do Linx para o Microvix?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3DABE897-B76B-E9B6-3F81-BCFFDDAD341E}"/>
              </a:ext>
            </a:extLst>
          </p:cNvPr>
          <p:cNvSpPr txBox="1"/>
          <p:nvPr/>
        </p:nvSpPr>
        <p:spPr>
          <a:xfrm>
            <a:off x="1076625" y="1835283"/>
            <a:ext cx="71713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Como identificar as regras de Integração do Linx para o Microvix? </a:t>
            </a:r>
          </a:p>
        </p:txBody>
      </p:sp>
      <p:pic>
        <p:nvPicPr>
          <p:cNvPr id="25" name="Google Shape;906;p63" descr="Imagem 164">
            <a:extLst>
              <a:ext uri="{FF2B5EF4-FFF2-40B4-BE49-F238E27FC236}">
                <a16:creationId xmlns:a16="http://schemas.microsoft.com/office/drawing/2014/main" id="{C2C323CF-6B10-167A-7E9D-CAA6C02E02B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0063" y="177873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06;p63" descr="Imagem 164">
            <a:extLst>
              <a:ext uri="{FF2B5EF4-FFF2-40B4-BE49-F238E27FC236}">
                <a16:creationId xmlns:a16="http://schemas.microsoft.com/office/drawing/2014/main" id="{77AD0899-FCEB-083B-FEF1-188F8A50A84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0063" y="2856180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C3ABB6A6-E751-5706-E354-F84E451B7275}"/>
              </a:ext>
            </a:extLst>
          </p:cNvPr>
          <p:cNvSpPr txBox="1"/>
          <p:nvPr/>
        </p:nvSpPr>
        <p:spPr>
          <a:xfrm>
            <a:off x="1024696" y="2931091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Quando enviar um Case de Integrações entre Portais Microvix ao time de arquitetura?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9DFA9E8-7BA7-5BB4-1BE8-D02FA98176B6}"/>
              </a:ext>
            </a:extLst>
          </p:cNvPr>
          <p:cNvSpPr txBox="1"/>
          <p:nvPr/>
        </p:nvSpPr>
        <p:spPr>
          <a:xfrm>
            <a:off x="1004191" y="3283576"/>
            <a:ext cx="767934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Projeto de integração (somente ECS ou Franquias Linx com preenchimento do checklist);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Alterações em Regras de integrações (ECS, Franquias Linx e Suporte);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Desativação da regra de integração (ECS, Franquias Linx e Suporte);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7325A11-0F31-E2B8-D873-98878BB8FF52}"/>
              </a:ext>
            </a:extLst>
          </p:cNvPr>
          <p:cNvSpPr txBox="1"/>
          <p:nvPr/>
        </p:nvSpPr>
        <p:spPr>
          <a:xfrm>
            <a:off x="1050661" y="105706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Tools;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Ficha técnica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171E465-5331-7F60-B4E4-BE8490F94375}"/>
              </a:ext>
            </a:extLst>
          </p:cNvPr>
          <p:cNvSpPr txBox="1"/>
          <p:nvPr/>
        </p:nvSpPr>
        <p:spPr>
          <a:xfrm>
            <a:off x="1050661" y="214800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Tools;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Ficha técnica</a:t>
            </a:r>
          </a:p>
        </p:txBody>
      </p:sp>
    </p:spTree>
    <p:extLst>
      <p:ext uri="{BB962C8B-B14F-4D97-AF65-F5344CB8AC3E}">
        <p14:creationId xmlns:p14="http://schemas.microsoft.com/office/powerpoint/2010/main" val="291373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2570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048" y="4688694"/>
            <a:ext cx="625642" cy="317571"/>
          </a:xfrm>
          <a:prstGeom prst="rect">
            <a:avLst/>
          </a:prstGeom>
        </p:spPr>
      </p:pic>
      <p:pic>
        <p:nvPicPr>
          <p:cNvPr id="8" name="Google Shape;496;p39">
            <a:extLst>
              <a:ext uri="{FF2B5EF4-FFF2-40B4-BE49-F238E27FC236}">
                <a16:creationId xmlns:a16="http://schemas.microsoft.com/office/drawing/2014/main" id="{2563F8B8-6027-DB44-15E2-3F0681C50F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2261793" y="-313276"/>
            <a:ext cx="5770051" cy="577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9E445E4-3E08-59F3-C310-721CDF83BE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1292" y="803571"/>
            <a:ext cx="5381415" cy="353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50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7325A11-0F31-E2B8-D873-98878BB8FF52}"/>
              </a:ext>
            </a:extLst>
          </p:cNvPr>
          <p:cNvSpPr txBox="1"/>
          <p:nvPr/>
        </p:nvSpPr>
        <p:spPr>
          <a:xfrm>
            <a:off x="800180" y="873075"/>
            <a:ext cx="7631945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Exemplos documentações:</a:t>
            </a:r>
          </a:p>
          <a:p>
            <a:r>
              <a:rPr lang="pt-BR" dirty="0"/>
              <a:t>Documento de Integração - ATN: </a:t>
            </a:r>
            <a:r>
              <a:rPr lang="pt-BR" dirty="0">
                <a:hlinkClick r:id="rId7"/>
              </a:rPr>
              <a:t>https://share.linx.com.br/display/MODASERV/ATN+%28Aqui+tem+Natura%29+-+Grupo+Natura?preview=/401994211/477626768/Integra%C3%A7%C3%A3o%20Linx%20%20-%20Microvix%20ATN_v2.pdf</a:t>
            </a:r>
            <a:endParaRPr lang="pt-BR" dirty="0"/>
          </a:p>
          <a:p>
            <a:endParaRPr lang="pt-BR" dirty="0"/>
          </a:p>
          <a:p>
            <a:r>
              <a:rPr lang="pt-BR" dirty="0"/>
              <a:t>Ficha Técnica Imaginarium: </a:t>
            </a:r>
          </a:p>
          <a:p>
            <a:r>
              <a:rPr lang="pt-BR" dirty="0">
                <a:hlinkClick r:id="rId8"/>
              </a:rPr>
              <a:t>https://share.linx.com.br/display/MODASERV/Grupo+Unico_Imaginarium?preview=/399524466/470987624/Ficha%20T%C3%A9cnica%20Arquitetura%20-%20Grupo%20Uni.co%20-%20Imaginarium%20v.5.pdf</a:t>
            </a:r>
            <a:r>
              <a:rPr lang="pt-BR" dirty="0"/>
              <a:t> </a:t>
            </a:r>
          </a:p>
          <a:p>
            <a:endParaRPr lang="pt-BR" dirty="0"/>
          </a:p>
          <a:p>
            <a:r>
              <a:rPr lang="pt-BR" b="1" dirty="0"/>
              <a:t>Exemplos de situações que entram para arquitetura:</a:t>
            </a:r>
          </a:p>
          <a:p>
            <a:r>
              <a:rPr lang="pt-BR" dirty="0"/>
              <a:t>Imaginarium – Ajuste integração de Imagens: </a:t>
            </a:r>
            <a:r>
              <a:rPr lang="pt-BR" dirty="0">
                <a:hlinkClick r:id="rId9"/>
              </a:rPr>
              <a:t>https://jira.linx.com.br/browse/MODAJOI-73193</a:t>
            </a:r>
            <a:endParaRPr lang="pt-BR" dirty="0"/>
          </a:p>
          <a:p>
            <a:r>
              <a:rPr lang="pt-BR" dirty="0" err="1"/>
              <a:t>Dress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– Ajuste regra de integração: </a:t>
            </a:r>
            <a:r>
              <a:rPr lang="pt-BR" dirty="0">
                <a:hlinkClick r:id="rId10"/>
              </a:rPr>
              <a:t>https://jira.linx.com.br/browse/MODAJOI-68004</a:t>
            </a:r>
            <a:endParaRPr lang="pt-BR" dirty="0"/>
          </a:p>
          <a:p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18298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1B38E1F3-959B-3495-557C-B2A3860AA6C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1875" y="1154860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54C6B39-8DC5-8111-7072-D06F419C1EA7}"/>
              </a:ext>
            </a:extLst>
          </p:cNvPr>
          <p:cNvSpPr txBox="1"/>
          <p:nvPr/>
        </p:nvSpPr>
        <p:spPr>
          <a:xfrm>
            <a:off x="1176508" y="1263207"/>
            <a:ext cx="742301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Integração de retorno ao Linx ERP</a:t>
            </a:r>
          </a:p>
          <a:p>
            <a:pPr algn="just"/>
            <a:r>
              <a:rPr lang="pt-BR" dirty="0"/>
              <a:t>Documento: </a:t>
            </a:r>
            <a:r>
              <a:rPr lang="pt-BR" dirty="0">
                <a:hlinkClick r:id="rId8"/>
              </a:rPr>
              <a:t>https://share.linx.com.br/pages/viewpage.action?pageId=220329717&amp;preview=/220329717/468136470/Manual%20de%20Implanta%C3%A7%C3%A3o%20de%20Integra%C3%A7%C3%A3o%20Microvix%20x%20Linx.pdf</a:t>
            </a:r>
            <a:r>
              <a:rPr lang="pt-BR" dirty="0"/>
              <a:t> </a:t>
            </a:r>
          </a:p>
        </p:txBody>
      </p:sp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E600EFA4-7131-79C4-DC26-971C973E3B9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1875" y="260278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F1748FE3-F5C3-E193-046A-E81D34CD93F0}"/>
              </a:ext>
            </a:extLst>
          </p:cNvPr>
          <p:cNvSpPr txBox="1"/>
          <p:nvPr/>
        </p:nvSpPr>
        <p:spPr>
          <a:xfrm>
            <a:off x="1176508" y="2711136"/>
            <a:ext cx="74230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Contratação de WS de Saída</a:t>
            </a:r>
          </a:p>
          <a:p>
            <a:pPr algn="just"/>
            <a:r>
              <a:rPr lang="pt-BR" dirty="0"/>
              <a:t>O cliente pode optar por contratar o Web Service de Saída e construir a integração de retorno dos dados para outro software; </a:t>
            </a:r>
          </a:p>
        </p:txBody>
      </p:sp>
    </p:spTree>
    <p:extLst>
      <p:ext uri="{BB962C8B-B14F-4D97-AF65-F5344CB8AC3E}">
        <p14:creationId xmlns:p14="http://schemas.microsoft.com/office/powerpoint/2010/main" val="2262987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0063" y="669443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24696" y="773834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Outros cenários de integração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7325A11-0F31-E2B8-D873-98878BB8FF52}"/>
              </a:ext>
            </a:extLst>
          </p:cNvPr>
          <p:cNvSpPr txBox="1"/>
          <p:nvPr/>
        </p:nvSpPr>
        <p:spPr>
          <a:xfrm>
            <a:off x="990919" y="1370083"/>
            <a:ext cx="716216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b="1" dirty="0"/>
              <a:t>Chilli Beans: </a:t>
            </a:r>
            <a:r>
              <a:rPr lang="pt-BR" dirty="0"/>
              <a:t>Integração com o SAP através de base intermediária fornecida pela Chilli Beans.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b="1" dirty="0" err="1"/>
              <a:t>Swaroviski</a:t>
            </a:r>
            <a:r>
              <a:rPr lang="pt-BR" b="1" dirty="0"/>
              <a:t>: </a:t>
            </a:r>
            <a:r>
              <a:rPr lang="pt-BR" dirty="0"/>
              <a:t>via </a:t>
            </a:r>
            <a:r>
              <a:rPr lang="pt-BR" dirty="0" err="1"/>
              <a:t>Inout</a:t>
            </a:r>
            <a:r>
              <a:rPr lang="pt-BR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b="1" dirty="0"/>
              <a:t>Le </a:t>
            </a:r>
            <a:r>
              <a:rPr lang="pt-BR" b="1" dirty="0" err="1"/>
              <a:t>Postiche</a:t>
            </a:r>
            <a:r>
              <a:rPr lang="pt-BR" b="1" dirty="0"/>
              <a:t>: </a:t>
            </a:r>
            <a:r>
              <a:rPr lang="pt-BR" dirty="0"/>
              <a:t>única Origem Linx (integração paralisada).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b="1" dirty="0" err="1"/>
              <a:t>Inbrands</a:t>
            </a:r>
            <a:r>
              <a:rPr lang="pt-BR" b="1" dirty="0"/>
              <a:t>: </a:t>
            </a:r>
            <a:r>
              <a:rPr lang="pt-BR" i="1" dirty="0" err="1"/>
              <a:t>Linked</a:t>
            </a:r>
            <a:r>
              <a:rPr lang="pt-BR" i="1" dirty="0"/>
              <a:t> Server: INBRANDS (marcas que são integradas: SALINAS, ELLUS, RICHARDS, BOBSTORE) + </a:t>
            </a:r>
            <a:r>
              <a:rPr lang="pt-BR" i="1" dirty="0" err="1"/>
              <a:t>Linked</a:t>
            </a:r>
            <a:r>
              <a:rPr lang="pt-BR" i="1" dirty="0"/>
              <a:t> Server: TOMMY (marca integrada: TOMMY HILFIGER) + integração Linx.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b="1" dirty="0"/>
              <a:t>Love Brands</a:t>
            </a:r>
            <a:r>
              <a:rPr lang="pt-BR" dirty="0"/>
              <a:t>: várias origens.</a:t>
            </a:r>
          </a:p>
        </p:txBody>
      </p:sp>
    </p:spTree>
    <p:extLst>
      <p:ext uri="{BB962C8B-B14F-4D97-AF65-F5344CB8AC3E}">
        <p14:creationId xmlns:p14="http://schemas.microsoft.com/office/powerpoint/2010/main" val="35352571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746423" y="2063439"/>
            <a:ext cx="4231051" cy="150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 dirty="0">
                <a:solidFill>
                  <a:srgbClr val="F5F3FD"/>
                </a:solidFill>
              </a:rPr>
              <a:t>Obrigada!</a:t>
            </a:r>
            <a:br>
              <a:rPr lang="pt-BR" sz="4800" dirty="0">
                <a:solidFill>
                  <a:srgbClr val="F5F3FD"/>
                </a:solidFill>
              </a:rPr>
            </a:br>
            <a:endParaRPr sz="48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2570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048" y="4688694"/>
            <a:ext cx="625642" cy="3175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F4419BB-D124-701E-090A-9930C1A16B88}"/>
              </a:ext>
            </a:extLst>
          </p:cNvPr>
          <p:cNvSpPr txBox="1"/>
          <p:nvPr/>
        </p:nvSpPr>
        <p:spPr>
          <a:xfrm>
            <a:off x="-676026" y="281593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Ellen Cunha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ellen.cunha@linx.com.br</a:t>
            </a:r>
          </a:p>
        </p:txBody>
      </p:sp>
    </p:spTree>
    <p:extLst>
      <p:ext uri="{BB962C8B-B14F-4D97-AF65-F5344CB8AC3E}">
        <p14:creationId xmlns:p14="http://schemas.microsoft.com/office/powerpoint/2010/main" val="109926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1875" y="66412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176508" y="772475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O que pode fazer parte da regra de integração de </a:t>
            </a:r>
            <a:r>
              <a:rPr lang="pt-BR" b="1"/>
              <a:t>uma rede?</a:t>
            </a:r>
            <a:endParaRPr lang="pt-BR" b="1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57890E8-1BDB-C1E1-AF7D-54C815598E17}"/>
              </a:ext>
            </a:extLst>
          </p:cNvPr>
          <p:cNvSpPr txBox="1"/>
          <p:nvPr/>
        </p:nvSpPr>
        <p:spPr>
          <a:xfrm>
            <a:off x="711875" y="3570147"/>
            <a:ext cx="7227116" cy="820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5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</a:pPr>
            <a:r>
              <a:rPr lang="pt-BR" sz="1400" b="1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Página Linx Share: </a:t>
            </a:r>
            <a:r>
              <a:rPr lang="pt-BR" sz="14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  <a:hlinkClick r:id="rId8"/>
              </a:rPr>
              <a:t>https://share.linx.com.br/pages/viewpage.action?pageId=220329748</a:t>
            </a:r>
            <a:endParaRPr lang="pt-BR"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endParaRPr lang="pt-BR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1DA0928-106B-2FA1-D37D-5203C5FBBE1A}"/>
              </a:ext>
            </a:extLst>
          </p:cNvPr>
          <p:cNvSpPr txBox="1"/>
          <p:nvPr/>
        </p:nvSpPr>
        <p:spPr>
          <a:xfrm>
            <a:off x="1176508" y="1080252"/>
            <a:ext cx="742301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t-BR" dirty="0"/>
              <a:t>Clientes, Fornecedores e Transportadoras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Produtos e Serviços;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Preços de Custo e Venda;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Pedidos de Compras;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Taxas de Royalties e Marketing;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Configuração tributária;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t-BR" dirty="0"/>
              <a:t>Particularidades e regras adicionais, mediante a análise de viabilidade;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EFC83A2-4767-C495-151F-2D6860739B25}"/>
              </a:ext>
            </a:extLst>
          </p:cNvPr>
          <p:cNvSpPr txBox="1"/>
          <p:nvPr/>
        </p:nvSpPr>
        <p:spPr>
          <a:xfrm>
            <a:off x="860491" y="2936750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Obs. </a:t>
            </a:r>
            <a:r>
              <a:rPr lang="pt-BR" i="1" dirty="0"/>
              <a:t>As integrações definidas da franqueadora para as franquias, não executam em tempo real. Somente na madrugada no horário definido para o </a:t>
            </a:r>
            <a:r>
              <a:rPr lang="pt-BR" i="1" dirty="0" err="1"/>
              <a:t>job</a:t>
            </a:r>
            <a:r>
              <a:rPr lang="pt-BR" i="1" dirty="0"/>
              <a:t> da integração da rede. </a:t>
            </a:r>
          </a:p>
        </p:txBody>
      </p:sp>
    </p:spTree>
    <p:extLst>
      <p:ext uri="{BB962C8B-B14F-4D97-AF65-F5344CB8AC3E}">
        <p14:creationId xmlns:p14="http://schemas.microsoft.com/office/powerpoint/2010/main" val="418604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0568" y="38421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45201" y="492565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Como identificar se o portal faz parte de uma rede de franquias ou não?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3DABE897-B76B-E9B6-3F81-BCFFDDAD341E}"/>
              </a:ext>
            </a:extLst>
          </p:cNvPr>
          <p:cNvSpPr txBox="1"/>
          <p:nvPr/>
        </p:nvSpPr>
        <p:spPr>
          <a:xfrm>
            <a:off x="1045201" y="996557"/>
            <a:ext cx="71713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Como identificar as regras de Integração de uma rede de franquias? </a:t>
            </a:r>
          </a:p>
        </p:txBody>
      </p:sp>
      <p:pic>
        <p:nvPicPr>
          <p:cNvPr id="25" name="Google Shape;906;p63" descr="Imagem 164">
            <a:extLst>
              <a:ext uri="{FF2B5EF4-FFF2-40B4-BE49-F238E27FC236}">
                <a16:creationId xmlns:a16="http://schemas.microsoft.com/office/drawing/2014/main" id="{C2C323CF-6B10-167A-7E9D-CAA6C02E02B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0568" y="91905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E3454501-5347-6265-D16F-E85E443A55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131" y="1494647"/>
            <a:ext cx="3157104" cy="51503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216BBA0-4704-9F08-FFA0-980DF1D42FFA}"/>
              </a:ext>
            </a:extLst>
          </p:cNvPr>
          <p:cNvSpPr txBox="1"/>
          <p:nvPr/>
        </p:nvSpPr>
        <p:spPr>
          <a:xfrm>
            <a:off x="1071166" y="1247542"/>
            <a:ext cx="71713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Tools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83B1DA6C-D95D-122A-37FB-CD5065933D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7130" y="2587895"/>
            <a:ext cx="3157105" cy="673464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E72FA96E-DAD6-7091-1277-56491B095B3A}"/>
              </a:ext>
            </a:extLst>
          </p:cNvPr>
          <p:cNvSpPr txBox="1"/>
          <p:nvPr/>
        </p:nvSpPr>
        <p:spPr>
          <a:xfrm>
            <a:off x="1045201" y="2054653"/>
            <a:ext cx="739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Página de Fichas técnicas: </a:t>
            </a:r>
            <a:r>
              <a:rPr lang="pt-BR" i="1" dirty="0">
                <a:hlinkClick r:id="rId10"/>
              </a:rPr>
              <a:t>https://share.linx.com.br/pages/viewpage.action?pageId=70856268</a:t>
            </a:r>
            <a:r>
              <a:rPr lang="pt-BR" i="1" dirty="0"/>
              <a:t> </a:t>
            </a:r>
          </a:p>
        </p:txBody>
      </p:sp>
      <p:pic>
        <p:nvPicPr>
          <p:cNvPr id="17" name="Google Shape;906;p63" descr="Imagem 164">
            <a:extLst>
              <a:ext uri="{FF2B5EF4-FFF2-40B4-BE49-F238E27FC236}">
                <a16:creationId xmlns:a16="http://schemas.microsoft.com/office/drawing/2014/main" id="{77AD0899-FCEB-083B-FEF1-188F8A50A84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0568" y="3443395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C3ABB6A6-E751-5706-E354-F84E451B7275}"/>
              </a:ext>
            </a:extLst>
          </p:cNvPr>
          <p:cNvSpPr txBox="1"/>
          <p:nvPr/>
        </p:nvSpPr>
        <p:spPr>
          <a:xfrm>
            <a:off x="1045201" y="3518306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Quando enviar um Case de Integrações entre Portais Microvix ao time de arquitetura?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9DFA9E8-7BA7-5BB4-1BE8-D02FA98176B6}"/>
              </a:ext>
            </a:extLst>
          </p:cNvPr>
          <p:cNvSpPr txBox="1"/>
          <p:nvPr/>
        </p:nvSpPr>
        <p:spPr>
          <a:xfrm>
            <a:off x="1071166" y="3747387"/>
            <a:ext cx="76793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Criação de nova rede (somente ECS ou Franquias Linx com preenchimento do checklist)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Alterações em Regras de integrações (ECS, Franquias Linx e Suporte);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Retirar um portal de franquia da regra de integração (ECS, Franquias Linx e Suporte);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Desativação da regra de integração da rede (ECS, Franquias Linx e Suporte);</a:t>
            </a:r>
          </a:p>
        </p:txBody>
      </p:sp>
    </p:spTree>
    <p:extLst>
      <p:ext uri="{BB962C8B-B14F-4D97-AF65-F5344CB8AC3E}">
        <p14:creationId xmlns:p14="http://schemas.microsoft.com/office/powerpoint/2010/main" val="1839056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636557" y="1934000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Clientes, Fornecedores e Transportadoras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754976" y="-68258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5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9029" y="145969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569029" y="502276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Clientes, Fornecedores e Transportadoras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1018478" y="1499199"/>
            <a:ext cx="66459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Criar Base Central de Clientes</a:t>
            </a:r>
          </a:p>
          <a:p>
            <a:r>
              <a:rPr lang="pt-BR" i="1" dirty="0"/>
              <a:t>Documento Base Central no Linx Share: </a:t>
            </a:r>
            <a:r>
              <a:rPr lang="pt-BR" i="1" dirty="0">
                <a:hlinkClick r:id="rId8"/>
              </a:rPr>
              <a:t>https://share.linx.com.br/pages/viewpage.action?pageId=220329748&amp;preview=/220329748/416712694/Base%20Central%20de%20Clientes%20v2.pdf</a:t>
            </a:r>
            <a:r>
              <a:rPr lang="pt-BR" i="1" dirty="0"/>
              <a:t> 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2098437" y="402515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906;p63" descr="Imagem 164">
            <a:extLst>
              <a:ext uri="{FF2B5EF4-FFF2-40B4-BE49-F238E27FC236}">
                <a16:creationId xmlns:a16="http://schemas.microsoft.com/office/drawing/2014/main" id="{FEC6DA47-A99A-30AA-312C-7E19D0D5FDD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9029" y="2863444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F4CAE184-3925-E814-9EA2-485E16A8F62C}"/>
              </a:ext>
            </a:extLst>
          </p:cNvPr>
          <p:cNvSpPr txBox="1"/>
          <p:nvPr/>
        </p:nvSpPr>
        <p:spPr>
          <a:xfrm>
            <a:off x="1018478" y="2935268"/>
            <a:ext cx="6645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Integrar Fornecedores e Transportadoras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A1F5DB7-6F4D-A70E-DAF4-CF1CB6A8CE71}"/>
              </a:ext>
            </a:extLst>
          </p:cNvPr>
          <p:cNvSpPr txBox="1"/>
          <p:nvPr/>
        </p:nvSpPr>
        <p:spPr>
          <a:xfrm>
            <a:off x="1018478" y="3226116"/>
            <a:ext cx="7162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i="1" dirty="0"/>
              <a:t>Com essa opção, todos os cadastros do Tipo Fornecedor ou Transportador, serão integrados do portal Franqueadora para as Franquias.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3131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Produtos e Estrutura Mercadológica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556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134" y="140096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569029" y="502276"/>
            <a:ext cx="74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1" dirty="0">
                <a:solidFill>
                  <a:srgbClr val="411E5A"/>
                </a:solidFill>
              </a:rPr>
              <a:t>Produtos e Estrutura Mercadológica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7BE9BC-DA8B-9387-C359-3826F89C6D8D}"/>
              </a:ext>
            </a:extLst>
          </p:cNvPr>
          <p:cNvSpPr txBox="1"/>
          <p:nvPr/>
        </p:nvSpPr>
        <p:spPr>
          <a:xfrm>
            <a:off x="957583" y="1440476"/>
            <a:ext cx="76782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Integração de Produtos</a:t>
            </a:r>
          </a:p>
          <a:p>
            <a:r>
              <a:rPr lang="pt-BR" i="1" dirty="0"/>
              <a:t>Ao definir que a rede terá integração de produtos é necessário atentar-se aos campos da integração padrão. Qualquer solicitação além do que está no padrão, é analisado a viabilidade e poderá ter horas adicionais na estimativa de integração. </a:t>
            </a:r>
          </a:p>
        </p:txBody>
      </p:sp>
      <p:sp>
        <p:nvSpPr>
          <p:cNvPr id="10" name="Google Shape;201;p11">
            <a:extLst>
              <a:ext uri="{FF2B5EF4-FFF2-40B4-BE49-F238E27FC236}">
                <a16:creationId xmlns:a16="http://schemas.microsoft.com/office/drawing/2014/main" id="{5CB44503-D053-C258-D313-191E675C731A}"/>
              </a:ext>
            </a:extLst>
          </p:cNvPr>
          <p:cNvSpPr/>
          <p:nvPr/>
        </p:nvSpPr>
        <p:spPr>
          <a:xfrm>
            <a:off x="-2098437" y="402515"/>
            <a:ext cx="7680000" cy="5165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906;p63" descr="Imagem 164">
            <a:extLst>
              <a:ext uri="{FF2B5EF4-FFF2-40B4-BE49-F238E27FC236}">
                <a16:creationId xmlns:a16="http://schemas.microsoft.com/office/drawing/2014/main" id="{FEC6DA47-A99A-30AA-312C-7E19D0D5FDD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134" y="255763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F4CAE184-3925-E814-9EA2-485E16A8F62C}"/>
              </a:ext>
            </a:extLst>
          </p:cNvPr>
          <p:cNvSpPr txBox="1"/>
          <p:nvPr/>
        </p:nvSpPr>
        <p:spPr>
          <a:xfrm>
            <a:off x="957583" y="2662022"/>
            <a:ext cx="6645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Integração de Produtos/Dados Óticos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A1F5DB7-6F4D-A70E-DAF4-CF1CB6A8CE71}"/>
              </a:ext>
            </a:extLst>
          </p:cNvPr>
          <p:cNvSpPr txBox="1"/>
          <p:nvPr/>
        </p:nvSpPr>
        <p:spPr>
          <a:xfrm>
            <a:off x="957582" y="2916973"/>
            <a:ext cx="780052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i="1" dirty="0"/>
              <a:t>Se a rede for de operação do Ramo Ótico, é necessário atentar-se e habilitar a integração de Dados Óticos na solicitação da criação de rede. </a:t>
            </a:r>
          </a:p>
          <a:p>
            <a:endParaRPr lang="pt-BR" i="1" dirty="0"/>
          </a:p>
          <a:p>
            <a:r>
              <a:rPr lang="pt-BR" i="1" dirty="0"/>
              <a:t>Obs. Se o portal for do ramo ótico e não houver necessidade de integrar os produtos óticos, no checklist deverá ser informado o motivo.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6329853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2015</Words>
  <Application>Microsoft Office PowerPoint</Application>
  <PresentationFormat>Apresentação na tela (16:9)</PresentationFormat>
  <Paragraphs>180</Paragraphs>
  <Slides>33</Slides>
  <Notes>33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Century Gothic</vt:lpstr>
      <vt:lpstr>Noto Sans Light</vt:lpstr>
      <vt:lpstr>Verdana</vt:lpstr>
      <vt:lpstr>Linx Claro</vt:lpstr>
      <vt:lpstr>Seja Bem-Vindo ao Onboarding    Integrações Microvix Parte II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Obrigada!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lastModifiedBy>Ellen Regine Cunha Silva Pereira</cp:lastModifiedBy>
  <cp:revision>7</cp:revision>
  <dcterms:modified xsi:type="dcterms:W3CDTF">2024-09-23T21:48:11Z</dcterms:modified>
</cp:coreProperties>
</file>