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2"/>
  </p:notesMasterIdLst>
  <p:sldIdLst>
    <p:sldId id="278" r:id="rId4"/>
    <p:sldId id="322" r:id="rId5"/>
    <p:sldId id="261" r:id="rId6"/>
    <p:sldId id="288" r:id="rId7"/>
    <p:sldId id="324" r:id="rId8"/>
    <p:sldId id="325" r:id="rId9"/>
    <p:sldId id="259" r:id="rId10"/>
    <p:sldId id="256" r:id="rId11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  <p:embeddedFont>
      <p:font typeface="Dosis" pitchFamily="2" charset="0"/>
      <p:regular r:id="rId17"/>
      <p:bold r:id="rId18"/>
    </p:embeddedFont>
    <p:embeddedFont>
      <p:font typeface="Noto Sans" panose="020B0502040504020204" pitchFamily="34" charset="0"/>
      <p:regular r:id="rId19"/>
      <p:bold r:id="rId20"/>
      <p:italic r:id="rId21"/>
      <p:boldItalic r:id="rId22"/>
    </p:embeddedFont>
    <p:embeddedFont>
      <p:font typeface="Noto Sans Light" panose="020B0604020202020204" charset="0"/>
      <p:regular r:id="rId23"/>
      <p:bold r:id="rId24"/>
      <p:italic r:id="rId25"/>
      <p:boldItalic r:id="rId26"/>
    </p:embeddedFont>
    <p:embeddedFont>
      <p:font typeface="Noto Sans SemiBold" panose="020B0604020202020204" charset="0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44DA"/>
    <a:srgbClr val="F0462D"/>
    <a:srgbClr val="411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58D571-3974-6F03-E09E-B43332751F23}" v="6" dt="2024-10-09T18:18:13.241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3" d="100"/>
          <a:sy n="83" d="100"/>
        </p:scale>
        <p:origin x="1450" y="40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21" Type="http://schemas.openxmlformats.org/officeDocument/2006/relationships/font" Target="fonts/font9.fntdata"/><Relationship Id="rId34" Type="http://schemas.openxmlformats.org/officeDocument/2006/relationships/font" Target="fonts/font22.fntdata"/><Relationship Id="rId97" Type="http://schemas.microsoft.com/office/2015/10/relationships/revisionInfo" Target="revisionInfo.xml"/><Relationship Id="rId7" Type="http://schemas.openxmlformats.org/officeDocument/2006/relationships/slide" Target="slides/slide4.xml"/><Relationship Id="rId9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95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9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8" Type="http://schemas.openxmlformats.org/officeDocument/2006/relationships/slide" Target="slides/slide5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cío Fernández" userId="S::rocio.fernandez@napse.global::a8ca1138-7c3e-4ac4-846a-4f713d672a25" providerId="AD" clId="Web-{AB58D571-3974-6F03-E09E-B43332751F23}"/>
    <pc:docChg chg="modSld">
      <pc:chgData name="Rocío Fernández" userId="S::rocio.fernandez@napse.global::a8ca1138-7c3e-4ac4-846a-4f713d672a25" providerId="AD" clId="Web-{AB58D571-3974-6F03-E09E-B43332751F23}" dt="2024-10-09T18:18:13.241" v="5" actId="1076"/>
      <pc:docMkLst>
        <pc:docMk/>
      </pc:docMkLst>
      <pc:sldChg chg="delSp modSp">
        <pc:chgData name="Rocío Fernández" userId="S::rocio.fernandez@napse.global::a8ca1138-7c3e-4ac4-846a-4f713d672a25" providerId="AD" clId="Web-{AB58D571-3974-6F03-E09E-B43332751F23}" dt="2024-10-09T18:18:13.241" v="5" actId="1076"/>
        <pc:sldMkLst>
          <pc:docMk/>
          <pc:sldMk cId="552043359" sldId="322"/>
        </pc:sldMkLst>
        <pc:spChg chg="del">
          <ac:chgData name="Rocío Fernández" userId="S::rocio.fernandez@napse.global::a8ca1138-7c3e-4ac4-846a-4f713d672a25" providerId="AD" clId="Web-{AB58D571-3974-6F03-E09E-B43332751F23}" dt="2024-10-09T18:18:04.819" v="2"/>
          <ac:spMkLst>
            <pc:docMk/>
            <pc:sldMk cId="552043359" sldId="322"/>
            <ac:spMk id="56" creationId="{00000000-0000-0000-0000-000000000000}"/>
          </ac:spMkLst>
        </pc:spChg>
        <pc:picChg chg="mod">
          <ac:chgData name="Rocío Fernández" userId="S::rocio.fernandez@napse.global::a8ca1138-7c3e-4ac4-846a-4f713d672a25" providerId="AD" clId="Web-{AB58D571-3974-6F03-E09E-B43332751F23}" dt="2024-10-09T18:18:13.241" v="5" actId="1076"/>
          <ac:picMkLst>
            <pc:docMk/>
            <pc:sldMk cId="552043359" sldId="322"/>
            <ac:picMk id="7" creationId="{14BC7F5A-3A9D-EDA8-4E97-B46BECE9916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2938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7210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4156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microsoft.com/office/2007/relationships/hdphoto" Target="../media/hdphoto1.wdp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napseglobal" TargetMode="External"/><Relationship Id="rId5" Type="http://schemas.openxmlformats.org/officeDocument/2006/relationships/hyperlink" Target="mailto:mail@mail.com" TargetMode="External"/><Relationship Id="rId10" Type="http://schemas.openxmlformats.org/officeDocument/2006/relationships/image" Target="../media/image25.png"/><Relationship Id="rId4" Type="http://schemas.openxmlformats.org/officeDocument/2006/relationships/image" Target="../media/image5.png"/><Relationship Id="rId9" Type="http://schemas.openxmlformats.org/officeDocument/2006/relationships/hyperlink" Target="https://napse.glob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235225" y="1956795"/>
            <a:ext cx="867354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AR" sz="4400" dirty="0">
                <a:solidFill>
                  <a:srgbClr val="F0462D"/>
                </a:solidFill>
              </a:rPr>
              <a:t>I</a:t>
            </a:r>
            <a:r>
              <a:rPr lang="es-ES" sz="4400" dirty="0">
                <a:solidFill>
                  <a:srgbClr val="F0462D"/>
                </a:solidFill>
              </a:rPr>
              <a:t>MPORTANTE</a:t>
            </a:r>
            <a:br>
              <a:rPr lang="es-ES" sz="2400" b="0" dirty="0"/>
            </a:br>
            <a:br>
              <a:rPr lang="es-ES" sz="2400" b="0" dirty="0"/>
            </a:br>
            <a:r>
              <a:rPr lang="es-ES" sz="2400" b="0" dirty="0"/>
              <a:t>Esto es un </a:t>
            </a:r>
            <a:r>
              <a:rPr lang="es-ES" sz="2400" b="0" dirty="0" err="1"/>
              <a:t>template</a:t>
            </a:r>
            <a:r>
              <a:rPr lang="es-ES" sz="2400" b="0" dirty="0"/>
              <a:t>, haga una copia local en su PC para hacer las adaptaciones que necesite para su presentación​</a:t>
            </a:r>
            <a:endParaRPr lang="pt-BR" sz="2400" b="0" dirty="0">
              <a:solidFill>
                <a:srgbClr val="00C85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pic>
        <p:nvPicPr>
          <p:cNvPr id="5" name="Imagen 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B7C71B3-CC16-F98E-B7EB-37455D1D57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5036" y="244997"/>
            <a:ext cx="558377" cy="284307"/>
          </a:xfrm>
          <a:prstGeom prst="rect">
            <a:avLst/>
          </a:prstGeom>
        </p:spPr>
      </p:pic>
      <p:pic>
        <p:nvPicPr>
          <p:cNvPr id="7" name="Imagen 6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14BC7F5A-3A9D-EDA8-4E97-B46BECE991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2337" y="1481030"/>
            <a:ext cx="2100052" cy="152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4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5721547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239095" y="1252763"/>
            <a:ext cx="7077456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3200" dirty="0"/>
              <a:t>Somos una</a:t>
            </a:r>
            <a:r>
              <a:rPr lang="pt-BR" sz="3200" dirty="0">
                <a:solidFill>
                  <a:srgbClr val="9650FF"/>
                </a:solidFill>
              </a:rPr>
              <a:t> </a:t>
            </a:r>
            <a:r>
              <a:rPr lang="pt-BR" sz="3200" dirty="0"/>
              <a:t>empresa de </a:t>
            </a:r>
            <a:r>
              <a:rPr lang="pt-BR" sz="3200" dirty="0" err="1">
                <a:solidFill>
                  <a:srgbClr val="9650FF"/>
                </a:solidFill>
              </a:rPr>
              <a:t>tecnología</a:t>
            </a:r>
            <a:r>
              <a:rPr lang="pt-BR" sz="3200" dirty="0"/>
              <a:t> especializada en soluciones de </a:t>
            </a:r>
            <a:r>
              <a:rPr lang="pt-BR" sz="3200" dirty="0" err="1">
                <a:solidFill>
                  <a:srgbClr val="F0462D"/>
                </a:solidFill>
              </a:rPr>
              <a:t>Omnicanalidad</a:t>
            </a:r>
            <a:br>
              <a:rPr lang="pt-BR" sz="3200" dirty="0">
                <a:solidFill>
                  <a:srgbClr val="F0462D"/>
                </a:solidFill>
              </a:rPr>
            </a:br>
            <a:r>
              <a:rPr lang="pt-BR" sz="3200" dirty="0"/>
              <a:t>y </a:t>
            </a:r>
            <a:r>
              <a:rPr lang="pt-BR" sz="3200" dirty="0">
                <a:solidFill>
                  <a:srgbClr val="F0462D"/>
                </a:solidFill>
              </a:rPr>
              <a:t>Comercio Unificado </a:t>
            </a:r>
            <a:endParaRPr sz="3200" dirty="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89930" y="386576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9766BD-FC3A-7E87-9430-BCD303A0179B}"/>
              </a:ext>
            </a:extLst>
          </p:cNvPr>
          <p:cNvSpPr txBox="1"/>
          <p:nvPr/>
        </p:nvSpPr>
        <p:spPr>
          <a:xfrm>
            <a:off x="239095" y="3515668"/>
            <a:ext cx="4757852" cy="407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Dosis ExtraLight"/>
              </a:rPr>
              <a:t>Ofrecemos soluciones para el comercio minorista desde hace más de 30 años en diversos países de América Latina</a:t>
            </a:r>
            <a:endParaRPr lang="es-ES" sz="1200" dirty="0">
              <a:solidFill>
                <a:srgbClr val="411E5A"/>
              </a:solidFill>
              <a:latin typeface="Noto Sans Light"/>
              <a:ea typeface="Noto Sans Light"/>
              <a:cs typeface="Noto Sans Ligh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47711-1B01-5844-40C4-74A62B9A5A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23" y="293678"/>
            <a:ext cx="1463412" cy="74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3184063" y="-711373"/>
            <a:ext cx="6368126" cy="63681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24;gcbfc727882_0_24">
            <a:extLst>
              <a:ext uri="{FF2B5EF4-FFF2-40B4-BE49-F238E27FC236}">
                <a16:creationId xmlns:a16="http://schemas.microsoft.com/office/drawing/2014/main" id="{1CC16538-F708-9C03-ABF0-1EE12D367078}"/>
              </a:ext>
            </a:extLst>
          </p:cNvPr>
          <p:cNvSpPr txBox="1"/>
          <p:nvPr/>
        </p:nvSpPr>
        <p:spPr>
          <a:xfrm>
            <a:off x="2274430" y="1247442"/>
            <a:ext cx="6416597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s-ES" b="1" dirty="0">
                <a:solidFill>
                  <a:schemeClr val="bg1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Suite de productos que se adhiere a los distintos formatos de comercio y, al mismo tiempo, </a:t>
            </a:r>
            <a:r>
              <a:rPr lang="es-ES" sz="1800" b="1" dirty="0">
                <a:solidFill>
                  <a:srgbClr val="8144D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integra canales físicos como virtuales</a:t>
            </a:r>
            <a:endParaRPr lang="es-ES" b="1" dirty="0">
              <a:solidFill>
                <a:srgbClr val="8144D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9" name="Google Shape;1155;p17">
            <a:extLst>
              <a:ext uri="{FF2B5EF4-FFF2-40B4-BE49-F238E27FC236}">
                <a16:creationId xmlns:a16="http://schemas.microsoft.com/office/drawing/2014/main" id="{9DF14349-90F5-D7D0-0CF4-57A45A0B4D9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2858288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6;p17">
            <a:extLst>
              <a:ext uri="{FF2B5EF4-FFF2-40B4-BE49-F238E27FC236}">
                <a16:creationId xmlns:a16="http://schemas.microsoft.com/office/drawing/2014/main" id="{7FB55B5F-1781-37FB-786C-EBF8164E386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2021594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57;p17">
            <a:extLst>
              <a:ext uri="{FF2B5EF4-FFF2-40B4-BE49-F238E27FC236}">
                <a16:creationId xmlns:a16="http://schemas.microsoft.com/office/drawing/2014/main" id="{5554516C-46CA-06C2-C3E7-4F40FD4227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3369230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158;p17">
            <a:extLst>
              <a:ext uri="{FF2B5EF4-FFF2-40B4-BE49-F238E27FC236}">
                <a16:creationId xmlns:a16="http://schemas.microsoft.com/office/drawing/2014/main" id="{D28A3F62-CBD9-E0DE-2212-A60AE672960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3880172"/>
            <a:ext cx="798600" cy="604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1526C088-935F-16BF-52A7-A0E8215305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3490" y="311536"/>
            <a:ext cx="1349638" cy="979766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8BF510F4-2A47-CE68-D2A2-63B221315951}"/>
              </a:ext>
            </a:extLst>
          </p:cNvPr>
          <p:cNvSpPr txBox="1"/>
          <p:nvPr/>
        </p:nvSpPr>
        <p:spPr>
          <a:xfrm>
            <a:off x="2149930" y="2072711"/>
            <a:ext cx="6665595" cy="2912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Inventario, ventas, pedidos, promociones, medios de pago, estrategias de fidelización, emisión de factura electrónica, alertas y todo aquello que, en escenarios habituales, son administrados en forma diferente por canal, </a:t>
            </a:r>
            <a:r>
              <a:rPr lang="es-ES" sz="10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Bridge lo hace en forma central, reduciendo esfuerzos, margen de error y brindando a su vez al consumidor la jornada de compra que espera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Todos los canales de venta unificados con el objetivo de generar más conversiones y abonar a estrategias de up-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selling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y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cross-selling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Todas las jornadas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: Compra con stock de otra tienda; Compra en línea, retira en tienda; Compra en línea, envía a domicilio; Compra en tienda, envía a domicilio; Web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Rooming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; Presupuestos; Pedidos y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Marketplaces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b="1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Reduce la posibilidad de ocurrencia de fraude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 a través de algoritmos de detección y bloqueo de operaciones sospechosas. 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endParaRPr lang="es-ES" sz="10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La Suite Bridge integra nativamente todas las soluciones Napse para dar respuesta inmediata a todas las necesidades del </a:t>
            </a:r>
            <a:r>
              <a:rPr lang="es-ES" sz="1000" dirty="0" err="1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retailer</a:t>
            </a:r>
            <a:r>
              <a:rPr lang="es-ES" sz="1000" dirty="0">
                <a:solidFill>
                  <a:schemeClr val="bg1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</a:rPr>
              <a:t>.</a:t>
            </a:r>
            <a:endParaRPr lang="es-ES" sz="105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</a:endParaRPr>
          </a:p>
        </p:txBody>
      </p:sp>
      <p:pic>
        <p:nvPicPr>
          <p:cNvPr id="19" name="Google Shape;1158;p17">
            <a:extLst>
              <a:ext uri="{FF2B5EF4-FFF2-40B4-BE49-F238E27FC236}">
                <a16:creationId xmlns:a16="http://schemas.microsoft.com/office/drawing/2014/main" id="{CC7AB3F6-C4F9-8DEE-1A29-6D3A9588C9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80485" y="4445600"/>
            <a:ext cx="798600" cy="604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524;p42">
            <a:extLst>
              <a:ext uri="{FF2B5EF4-FFF2-40B4-BE49-F238E27FC236}">
                <a16:creationId xmlns:a16="http://schemas.microsoft.com/office/drawing/2014/main" id="{3C59103B-05A1-0E8A-1251-C1C5C9CB86D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24646"/>
          <a:stretch/>
        </p:blipFill>
        <p:spPr>
          <a:xfrm>
            <a:off x="3329052" y="0"/>
            <a:ext cx="581494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31;p14">
            <a:extLst>
              <a:ext uri="{FF2B5EF4-FFF2-40B4-BE49-F238E27FC236}">
                <a16:creationId xmlns:a16="http://schemas.microsoft.com/office/drawing/2014/main" id="{A878AE70-DEE1-C42F-1270-32C7B1FDAB7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735981" y="0"/>
            <a:ext cx="103406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59"/>
          <p:cNvSpPr txBox="1">
            <a:spLocks noGrp="1"/>
          </p:cNvSpPr>
          <p:nvPr>
            <p:ph type="body" idx="1"/>
          </p:nvPr>
        </p:nvSpPr>
        <p:spPr>
          <a:xfrm>
            <a:off x="484914" y="2361050"/>
            <a:ext cx="5362868" cy="2806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Una jornada de compra omnicanal, a medida de cada consumidor;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La optimización de cada proceso operativo en cuanto a tiempos, información, controles, auditorias y alertas;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Una oferta de medios de pago acordes a los consumidores más exigentes: pagos tradicionales, sin contacto, billeteras, código QR;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Diversidad a la oferta de diseñar, distribuir y medir promociones tradicionales y dirigidas;</a:t>
            </a:r>
          </a:p>
          <a:p>
            <a:pPr marL="171450" lvl="0" indent="-1714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 panose="020B0604020202020204" pitchFamily="34" charset="0"/>
              <a:buChar char="•"/>
            </a:pPr>
            <a:r>
              <a:rPr lang="es-ES" sz="1000" dirty="0"/>
              <a:t>Estrategias de fidelización a medida de cada necesidad: cupones, programas de fidelidad, tarjetas de regalo, monedero electrónico, otros y el conocimiento profundo de cada consumidor, y la oportunidad de responder a sus necesidades en forma personalizada.</a:t>
            </a:r>
            <a:endParaRPr sz="105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ED51901-4FB7-57F6-A1FF-EB05C0683303}"/>
              </a:ext>
            </a:extLst>
          </p:cNvPr>
          <p:cNvSpPr txBox="1"/>
          <p:nvPr/>
        </p:nvSpPr>
        <p:spPr>
          <a:xfrm>
            <a:off x="484914" y="1719084"/>
            <a:ext cx="5075291" cy="510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</a:rPr>
              <a:t>Gestiona en forma transversal toda la operación a través de:</a:t>
            </a:r>
          </a:p>
        </p:txBody>
      </p:sp>
      <p:pic>
        <p:nvPicPr>
          <p:cNvPr id="11" name="Imagen 10" descr="Un letrero de color negro&#10;&#10;Descripción generada automáticamente con confianza baja">
            <a:extLst>
              <a:ext uri="{FF2B5EF4-FFF2-40B4-BE49-F238E27FC236}">
                <a16:creationId xmlns:a16="http://schemas.microsoft.com/office/drawing/2014/main" id="{52B80995-E5A5-732C-0D50-24789EE29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819" y="362181"/>
            <a:ext cx="1501698" cy="109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024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125507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23"/>
          <p:cNvSpPr/>
          <p:nvPr/>
        </p:nvSpPr>
        <p:spPr>
          <a:xfrm>
            <a:off x="664409" y="782200"/>
            <a:ext cx="286879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400" dirty="0"/>
              <a:t>¿Qué abarca?</a:t>
            </a:r>
            <a:endParaRPr sz="24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949494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7736" y="4689307"/>
            <a:ext cx="625642" cy="317571"/>
          </a:xfrm>
          <a:prstGeom prst="rect">
            <a:avLst/>
          </a:prstGeom>
        </p:spPr>
      </p:pic>
      <p:pic>
        <p:nvPicPr>
          <p:cNvPr id="2" name="Imagen 1" descr="Forma&#10;&#10;Descripción generada automáticamente con confianza media">
            <a:extLst>
              <a:ext uri="{FF2B5EF4-FFF2-40B4-BE49-F238E27FC236}">
                <a16:creationId xmlns:a16="http://schemas.microsoft.com/office/drawing/2014/main" id="{731A5DF4-2765-B30B-8A12-6A1DFC73E6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682" y="4644316"/>
            <a:ext cx="558500" cy="284835"/>
          </a:xfrm>
          <a:prstGeom prst="rect">
            <a:avLst/>
          </a:prstGeom>
        </p:spPr>
      </p:pic>
      <p:sp>
        <p:nvSpPr>
          <p:cNvPr id="3" name="Google Shape;229;p21">
            <a:extLst>
              <a:ext uri="{FF2B5EF4-FFF2-40B4-BE49-F238E27FC236}">
                <a16:creationId xmlns:a16="http://schemas.microsoft.com/office/drawing/2014/main" id="{80F32790-E39B-099C-5761-24DDD8DA8B1D}"/>
              </a:ext>
            </a:extLst>
          </p:cNvPr>
          <p:cNvSpPr txBox="1"/>
          <p:nvPr/>
        </p:nvSpPr>
        <p:spPr>
          <a:xfrm>
            <a:off x="916500" y="1463595"/>
            <a:ext cx="5289331" cy="252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Las tiendas físicas y puntos de venta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Asistencia de ventas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Puntos de venta móvil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Administración de la tienda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Noto Sans Light" panose="020B0604020202020204" charset="0"/>
                <a:cs typeface="Noto Sans Light" panose="020B0604020202020204" charset="0"/>
                <a:sym typeface="Dosis"/>
              </a:rPr>
              <a:t>Presupuestos y pedidos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  <p:pic>
        <p:nvPicPr>
          <p:cNvPr id="6" name="Google Shape;233;p21">
            <a:extLst>
              <a:ext uri="{FF2B5EF4-FFF2-40B4-BE49-F238E27FC236}">
                <a16:creationId xmlns:a16="http://schemas.microsoft.com/office/drawing/2014/main" id="{9CFF652F-EE8D-858B-198B-924B580DF59E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59967" y="1970865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34;p21">
            <a:extLst>
              <a:ext uri="{FF2B5EF4-FFF2-40B4-BE49-F238E27FC236}">
                <a16:creationId xmlns:a16="http://schemas.microsoft.com/office/drawing/2014/main" id="{5DB9B342-2632-E9FF-2161-4933370C3BF9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75034" y="3599795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35;p21">
            <a:extLst>
              <a:ext uri="{FF2B5EF4-FFF2-40B4-BE49-F238E27FC236}">
                <a16:creationId xmlns:a16="http://schemas.microsoft.com/office/drawing/2014/main" id="{6067453B-BD59-CCCF-EEDF-A7886547F4B0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59961" y="2375292"/>
            <a:ext cx="330699" cy="330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36;p21">
            <a:extLst>
              <a:ext uri="{FF2B5EF4-FFF2-40B4-BE49-F238E27FC236}">
                <a16:creationId xmlns:a16="http://schemas.microsoft.com/office/drawing/2014/main" id="{253D2DF8-92A6-768F-1E4D-A6F41005B5AC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78266" y="2830733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7;p21">
            <a:extLst>
              <a:ext uri="{FF2B5EF4-FFF2-40B4-BE49-F238E27FC236}">
                <a16:creationId xmlns:a16="http://schemas.microsoft.com/office/drawing/2014/main" id="{417905AC-E255-E310-7480-13BCC3733914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75029" y="3228643"/>
            <a:ext cx="330699" cy="33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3;p21">
            <a:extLst>
              <a:ext uri="{FF2B5EF4-FFF2-40B4-BE49-F238E27FC236}">
                <a16:creationId xmlns:a16="http://schemas.microsoft.com/office/drawing/2014/main" id="{24461700-B7A7-A92F-3B63-7164C2F02AA6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75034" y="1967132"/>
            <a:ext cx="330688" cy="330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5;p21">
            <a:extLst>
              <a:ext uri="{FF2B5EF4-FFF2-40B4-BE49-F238E27FC236}">
                <a16:creationId xmlns:a16="http://schemas.microsoft.com/office/drawing/2014/main" id="{967301C9-0C20-6E34-6D4C-C6AFD59F91D1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75029" y="2371559"/>
            <a:ext cx="330699" cy="330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6;p21">
            <a:extLst>
              <a:ext uri="{FF2B5EF4-FFF2-40B4-BE49-F238E27FC236}">
                <a16:creationId xmlns:a16="http://schemas.microsoft.com/office/drawing/2014/main" id="{53243344-5B08-3B98-7CAD-6D9FAB0F6665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675034" y="2827000"/>
            <a:ext cx="330688" cy="330688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53"/>
          <p:cNvSpPr txBox="1">
            <a:spLocks/>
          </p:cNvSpPr>
          <p:nvPr/>
        </p:nvSpPr>
        <p:spPr>
          <a:xfrm>
            <a:off x="4572000" y="873700"/>
            <a:ext cx="7605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Century Gothic"/>
              <a:buNone/>
              <a:defRPr sz="52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buSzPts val="2800"/>
            </a:pPr>
            <a:r>
              <a:rPr lang="pt-BR" sz="2400" dirty="0"/>
              <a:t>¿Por qué </a:t>
            </a:r>
            <a:r>
              <a:rPr lang="pt-BR" sz="2400" dirty="0" err="1"/>
              <a:t>elegir</a:t>
            </a:r>
            <a:r>
              <a:rPr lang="pt-BR" sz="2400" dirty="0"/>
              <a:t> </a:t>
            </a:r>
            <a:r>
              <a:rPr lang="pt-BR" sz="2400" dirty="0">
                <a:solidFill>
                  <a:srgbClr val="F0462D"/>
                </a:solidFill>
              </a:rPr>
              <a:t>Bridge</a:t>
            </a:r>
            <a:r>
              <a:rPr lang="pt-BR" sz="2400" dirty="0"/>
              <a:t>?</a:t>
            </a:r>
            <a:endParaRPr lang="pt-BR" sz="2400" dirty="0">
              <a:solidFill>
                <a:srgbClr val="F0462D"/>
              </a:solidFill>
            </a:endParaRPr>
          </a:p>
        </p:txBody>
      </p:sp>
      <p:sp>
        <p:nvSpPr>
          <p:cNvPr id="715" name="Google Shape;715;p53"/>
          <p:cNvSpPr txBox="1"/>
          <p:nvPr/>
        </p:nvSpPr>
        <p:spPr>
          <a:xfrm>
            <a:off x="5700475" y="1992816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Automatiza y unifica procesos permitiendo mejorar la efectividad</a:t>
            </a:r>
            <a:endParaRPr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16" name="Google Shape;716;p53"/>
          <p:cNvSpPr txBox="1"/>
          <p:nvPr/>
        </p:nvSpPr>
        <p:spPr>
          <a:xfrm>
            <a:off x="5700475" y="1714041"/>
            <a:ext cx="192948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Gestión centralizada</a:t>
            </a:r>
            <a:endParaRPr sz="1600" b="0" i="0" u="none" strike="noStrike" cap="none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17" name="Google Shape;717;p53"/>
          <p:cNvSpPr/>
          <p:nvPr/>
        </p:nvSpPr>
        <p:spPr>
          <a:xfrm>
            <a:off x="4970725" y="1790241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18" name="Google Shape;718;p53"/>
          <p:cNvCxnSpPr>
            <a:stCxn id="717" idx="4"/>
            <a:endCxn id="719" idx="0"/>
          </p:cNvCxnSpPr>
          <p:nvPr/>
        </p:nvCxnSpPr>
        <p:spPr>
          <a:xfrm>
            <a:off x="5257075" y="2362941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9" name="Google Shape;719;p53"/>
          <p:cNvSpPr/>
          <p:nvPr/>
        </p:nvSpPr>
        <p:spPr>
          <a:xfrm>
            <a:off x="4970725" y="2876091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20" name="Google Shape;720;p53"/>
          <p:cNvCxnSpPr>
            <a:cxnSpLocks/>
            <a:stCxn id="719" idx="4"/>
          </p:cNvCxnSpPr>
          <p:nvPr/>
        </p:nvCxnSpPr>
        <p:spPr>
          <a:xfrm>
            <a:off x="5257075" y="3448791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2" name="Google Shape;722;p53"/>
          <p:cNvSpPr txBox="1"/>
          <p:nvPr/>
        </p:nvSpPr>
        <p:spPr>
          <a:xfrm>
            <a:off x="5700475" y="3045179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Navegabilidad ágil y sencilla, diseño adaptativo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3" name="Google Shape;723;p53"/>
          <p:cNvSpPr txBox="1"/>
          <p:nvPr/>
        </p:nvSpPr>
        <p:spPr>
          <a:xfrm>
            <a:off x="5700474" y="2766404"/>
            <a:ext cx="2315735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Experiencia de </a:t>
            </a:r>
            <a:r>
              <a:rPr lang="pt-BR" sz="1200" b="0" i="0" u="none" strike="noStrike" cap="none" dirty="0" err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usuario</a:t>
            </a:r>
            <a:endParaRPr sz="1600" b="0" i="0" u="none" strike="noStrike" cap="none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24" name="Google Shape;724;p53"/>
          <p:cNvSpPr txBox="1"/>
          <p:nvPr/>
        </p:nvSpPr>
        <p:spPr>
          <a:xfrm>
            <a:off x="5700475" y="4131016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Infraestructura </a:t>
            </a:r>
            <a:r>
              <a:rPr lang="es-ES" sz="1000" b="0" i="0" u="none" strike="noStrike" cap="none" dirty="0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cloud</a:t>
            </a:r>
            <a:r>
              <a:rPr lang="es-ES" sz="1000" b="0" i="0" u="none" strike="noStrike" cap="none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, arquitectura robusta, flexible y moderna que favorece la evolución y la vigencia</a:t>
            </a:r>
            <a:endParaRPr sz="1400" b="0" i="0" u="none" strike="noStrike" cap="none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5" name="Google Shape;725;p53"/>
          <p:cNvSpPr txBox="1"/>
          <p:nvPr/>
        </p:nvSpPr>
        <p:spPr>
          <a:xfrm>
            <a:off x="5700475" y="3852241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 dirty="0" err="1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Arquitectura</a:t>
            </a:r>
            <a:endParaRPr sz="1600" b="0" i="0" u="none" strike="noStrike" cap="none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17" name="Google Shape;719;p53">
            <a:extLst>
              <a:ext uri="{FF2B5EF4-FFF2-40B4-BE49-F238E27FC236}">
                <a16:creationId xmlns:a16="http://schemas.microsoft.com/office/drawing/2014/main" id="{86ABE38A-ACDB-0D7C-920D-5B5F05BA8A47}"/>
              </a:ext>
            </a:extLst>
          </p:cNvPr>
          <p:cNvSpPr/>
          <p:nvPr/>
        </p:nvSpPr>
        <p:spPr>
          <a:xfrm>
            <a:off x="4970725" y="3961941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 dirty="0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900" b="1" i="0" u="none" strike="noStrike" cap="none" dirty="0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4961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913897" y="436288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 dirty="0" err="1"/>
              <a:t>Principales</a:t>
            </a:r>
            <a:r>
              <a:rPr lang="pt-BR" sz="3600" dirty="0"/>
              <a:t> </a:t>
            </a:r>
            <a:r>
              <a:rPr lang="pt-BR" sz="3600" dirty="0">
                <a:solidFill>
                  <a:srgbClr val="00C855"/>
                </a:solidFill>
              </a:rPr>
              <a:t>características</a:t>
            </a:r>
            <a:endParaRPr sz="3600" dirty="0">
              <a:solidFill>
                <a:srgbClr val="9650FF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  <p:pic>
        <p:nvPicPr>
          <p:cNvPr id="5" name="Imagen 4" descr="Forma&#10;&#10;Descripción generada automáticamente con confianza media">
            <a:extLst>
              <a:ext uri="{FF2B5EF4-FFF2-40B4-BE49-F238E27FC236}">
                <a16:creationId xmlns:a16="http://schemas.microsoft.com/office/drawing/2014/main" id="{5F5221A2-6758-F34B-D25B-0EB61538B2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6843" y="4558446"/>
            <a:ext cx="558500" cy="284835"/>
          </a:xfrm>
          <a:prstGeom prst="rect">
            <a:avLst/>
          </a:prstGeom>
        </p:spPr>
      </p:pic>
      <p:sp>
        <p:nvSpPr>
          <p:cNvPr id="10" name="Google Shape;255;p23">
            <a:extLst>
              <a:ext uri="{FF2B5EF4-FFF2-40B4-BE49-F238E27FC236}">
                <a16:creationId xmlns:a16="http://schemas.microsoft.com/office/drawing/2014/main" id="{C1E8DE8D-5995-0A16-C225-EF59FD0DEF48}"/>
              </a:ext>
            </a:extLst>
          </p:cNvPr>
          <p:cNvSpPr txBox="1"/>
          <p:nvPr/>
        </p:nvSpPr>
        <p:spPr>
          <a:xfrm>
            <a:off x="1132522" y="1512389"/>
            <a:ext cx="6841800" cy="3408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Arquitectura moderna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200" b="1" dirty="0">
              <a:solidFill>
                <a:srgbClr val="411E5A"/>
              </a:solidFill>
              <a:latin typeface="Dosis"/>
              <a:ea typeface="Dosis"/>
              <a:cs typeface="Dosis"/>
              <a:sym typeface="Dosis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Abierta y multiplataforma con herramientas de extensión productivas, que habilitan una rápida respuesta a los cambios requeridos por el negocio. Disponibles para personal propio o de terceros.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Resolución de requerimientos fiscales</a:t>
            </a:r>
            <a:endParaRPr lang="en" sz="1000" b="1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Dosis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000" b="1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mediante configuración de impuestos, soporte para impresoras fiscales y factura electrónica.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Cuentas de crédito</a:t>
            </a:r>
            <a:r>
              <a:rPr lang="en" sz="1000" b="1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r>
              <a:rPr lang="en" dirty="0">
                <a:solidFill>
                  <a:srgbClr val="411E5A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propio y apartados. </a:t>
            </a:r>
            <a:endParaRPr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800" b="1" dirty="0">
              <a:solidFill>
                <a:srgbClr val="411E5A"/>
              </a:solidFill>
              <a:latin typeface="Century Gothic" panose="020B0502020202020204" pitchFamily="34" charset="0"/>
              <a:ea typeface="Dosis"/>
              <a:cs typeface="Dosis"/>
              <a:sym typeface="Dosis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 dirty="0">
                <a:solidFill>
                  <a:srgbClr val="411E5A"/>
                </a:solidFill>
                <a:latin typeface="Century Gothic" panose="020B0502020202020204" pitchFamily="34" charset="0"/>
                <a:ea typeface="Dosis"/>
                <a:cs typeface="Dosis"/>
                <a:sym typeface="Dosis"/>
              </a:rPr>
              <a:t>Administración de stock</a:t>
            </a:r>
            <a:endParaRPr lang="en" sz="1000" b="1" dirty="0">
              <a:solidFill>
                <a:srgbClr val="411E5A"/>
              </a:solidFill>
              <a:latin typeface="Century Gothic" panose="020B0502020202020204" pitchFamily="34" charset="0"/>
              <a:ea typeface="Roboto"/>
              <a:cs typeface="Dosis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" sz="1000" b="1" dirty="0">
              <a:solidFill>
                <a:srgbClr val="411E5A"/>
              </a:solidFill>
              <a:latin typeface="Roboto"/>
              <a:ea typeface="Roboto"/>
              <a:cs typeface="Roboto"/>
              <a:sym typeface="Roboto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rgbClr val="411E5A"/>
                </a:solidFill>
                <a:latin typeface="Noto Sans Light" panose="020B0604020202020204" charset="0"/>
                <a:ea typeface="Noto Sans Light" panose="020B0604020202020204" charset="0"/>
                <a:cs typeface="Noto Sans Light" panose="020B0604020202020204" charset="0"/>
                <a:sym typeface="Roboto"/>
              </a:rPr>
              <a:t>de mercaderías en depósitos y salones de venta.</a:t>
            </a:r>
            <a:endParaRPr dirty="0">
              <a:solidFill>
                <a:srgbClr val="411E5A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Roboto"/>
            </a:endParaRPr>
          </a:p>
        </p:txBody>
      </p:sp>
      <p:sp>
        <p:nvSpPr>
          <p:cNvPr id="11" name="Google Shape;99;p4">
            <a:extLst>
              <a:ext uri="{FF2B5EF4-FFF2-40B4-BE49-F238E27FC236}">
                <a16:creationId xmlns:a16="http://schemas.microsoft.com/office/drawing/2014/main" id="{E819DA0D-1B02-D26F-CA5E-B8E5EDD9FE3B}"/>
              </a:ext>
            </a:extLst>
          </p:cNvPr>
          <p:cNvSpPr/>
          <p:nvPr/>
        </p:nvSpPr>
        <p:spPr>
          <a:xfrm>
            <a:off x="-638349" y="2554776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2" name="Google Shape;99;p4">
            <a:extLst>
              <a:ext uri="{FF2B5EF4-FFF2-40B4-BE49-F238E27FC236}">
                <a16:creationId xmlns:a16="http://schemas.microsoft.com/office/drawing/2014/main" id="{8F82BE8B-4A73-3DFF-F8D7-1FF1D0FC536E}"/>
              </a:ext>
            </a:extLst>
          </p:cNvPr>
          <p:cNvSpPr/>
          <p:nvPr/>
        </p:nvSpPr>
        <p:spPr>
          <a:xfrm>
            <a:off x="-638346" y="1317156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3" name="Google Shape;99;p4">
            <a:extLst>
              <a:ext uri="{FF2B5EF4-FFF2-40B4-BE49-F238E27FC236}">
                <a16:creationId xmlns:a16="http://schemas.microsoft.com/office/drawing/2014/main" id="{CF4FFD93-AA28-D090-7672-B7FCC874EDA6}"/>
              </a:ext>
            </a:extLst>
          </p:cNvPr>
          <p:cNvSpPr/>
          <p:nvPr/>
        </p:nvSpPr>
        <p:spPr>
          <a:xfrm>
            <a:off x="-638348" y="3513859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4" name="Google Shape;99;p4">
            <a:extLst>
              <a:ext uri="{FF2B5EF4-FFF2-40B4-BE49-F238E27FC236}">
                <a16:creationId xmlns:a16="http://schemas.microsoft.com/office/drawing/2014/main" id="{1F9CC29E-0FCB-457E-21F5-8DE2925B4333}"/>
              </a:ext>
            </a:extLst>
          </p:cNvPr>
          <p:cNvSpPr/>
          <p:nvPr/>
        </p:nvSpPr>
        <p:spPr>
          <a:xfrm>
            <a:off x="-638349" y="4185708"/>
            <a:ext cx="6550803" cy="390467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alibri"/>
              <a:buNone/>
            </a:pPr>
            <a:endParaRPr sz="900" b="0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 dirty="0">
                <a:solidFill>
                  <a:srgbClr val="F5F3FD"/>
                </a:solidFill>
              </a:rPr>
              <a:t>MUCHAS GRACIAS</a:t>
            </a:r>
            <a:endParaRPr sz="4820" b="0" dirty="0">
              <a:solidFill>
                <a:srgbClr val="F5F3FD"/>
              </a:solidFill>
            </a:endParaRPr>
          </a:p>
        </p:txBody>
      </p:sp>
      <p:pic>
        <p:nvPicPr>
          <p:cNvPr id="9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  <p:sp>
        <p:nvSpPr>
          <p:cNvPr id="10" name="Google Shape;907;p44">
            <a:extLst>
              <a:ext uri="{FF2B5EF4-FFF2-40B4-BE49-F238E27FC236}">
                <a16:creationId xmlns:a16="http://schemas.microsoft.com/office/drawing/2014/main" id="{88CE479F-C897-986A-D27A-66CD5B6BFF3F}"/>
              </a:ext>
            </a:extLst>
          </p:cNvPr>
          <p:cNvSpPr txBox="1"/>
          <p:nvPr/>
        </p:nvSpPr>
        <p:spPr>
          <a:xfrm>
            <a:off x="4210333" y="3781600"/>
            <a:ext cx="3428100" cy="11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650" tIns="59300" rIns="118650" bIns="593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Nombre y </a:t>
            </a:r>
            <a:r>
              <a:rPr lang="en" sz="1600" b="1" dirty="0" err="1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apellido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Cargo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u="sng" dirty="0">
                <a:solidFill>
                  <a:schemeClr val="hlink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  <a:hlinkClick r:id="rId5"/>
              </a:rPr>
              <a:t>mail@mail.com</a:t>
            </a:r>
            <a:r>
              <a:rPr lang="en" sz="1600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 </a:t>
            </a:r>
            <a:endParaRPr sz="1600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093B"/>
              </a:buClr>
              <a:buSzPts val="2000"/>
              <a:buFont typeface="Roboto"/>
              <a:buNone/>
            </a:pPr>
            <a:r>
              <a:rPr lang="en" sz="1600" b="1" dirty="0">
                <a:solidFill>
                  <a:srgbClr val="FFFFFF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11.1111.1111</a:t>
            </a:r>
            <a:endParaRPr sz="1600" b="1" dirty="0">
              <a:solidFill>
                <a:srgbClr val="FFFFFF"/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pic>
        <p:nvPicPr>
          <p:cNvPr id="2056" name="Picture 8" descr="LinkedIn App White icon PNG and SVG Vector Free Download">
            <a:hlinkClick r:id="rId6"/>
            <a:extLst>
              <a:ext uri="{FF2B5EF4-FFF2-40B4-BE49-F238E27FC236}">
                <a16:creationId xmlns:a16="http://schemas.microsoft.com/office/drawing/2014/main" id="{53DED6E1-E557-EF38-1CC8-7976D775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22" y="315481"/>
            <a:ext cx="237765" cy="23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Diseño PNG Y SVG De Trazo De Icono De Sitio Web De Internet Para Camisetas">
            <a:hlinkClick r:id="rId9"/>
            <a:extLst>
              <a:ext uri="{FF2B5EF4-FFF2-40B4-BE49-F238E27FC236}">
                <a16:creationId xmlns:a16="http://schemas.microsoft.com/office/drawing/2014/main" id="{AE906FED-452E-E132-8BA4-0D03FB4F0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1" y="288155"/>
            <a:ext cx="292415" cy="2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2CF1BF180E0D445B908AB9E94787683" ma:contentTypeVersion="16" ma:contentTypeDescription="Crear nuevo documento." ma:contentTypeScope="" ma:versionID="2d0deb80dff593baa74dd4de64a9a3db">
  <xsd:schema xmlns:xsd="http://www.w3.org/2001/XMLSchema" xmlns:xs="http://www.w3.org/2001/XMLSchema" xmlns:p="http://schemas.microsoft.com/office/2006/metadata/properties" xmlns:ns2="5a81ff38-0732-44d4-a198-8f4c7fa068b4" xmlns:ns3="ea11fb09-ed0a-4726-8e7b-b2a9c5c9a327" targetNamespace="http://schemas.microsoft.com/office/2006/metadata/properties" ma:root="true" ma:fieldsID="f55534825e3d65613e89ccaa8db93ad6" ns2:_="" ns3:_="">
    <xsd:import namespace="5a81ff38-0732-44d4-a198-8f4c7fa068b4"/>
    <xsd:import namespace="ea11fb09-ed0a-4726-8e7b-b2a9c5c9a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1ff38-0732-44d4-a198-8f4c7fa068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f21ea24c-48a7-40a6-9b14-e25d63badf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1fb09-ed0a-4726-8e7b-b2a9c5c9a32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b44b4e6-5b38-446d-b759-66e6c1eb0d99}" ma:internalName="TaxCatchAll" ma:showField="CatchAllData" ma:web="ea11fb09-ed0a-4726-8e7b-b2a9c5c9a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9152E5-DD09-445E-A5F7-97A802FC8B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0F6E59-5CA4-48A7-A3CE-9B41CF540C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81ff38-0732-44d4-a198-8f4c7fa068b4"/>
    <ds:schemaRef ds:uri="ea11fb09-ed0a-4726-8e7b-b2a9c5c9a3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547</Words>
  <Application>Microsoft Office PowerPoint</Application>
  <PresentationFormat>Presentación en pantalla (16:9)</PresentationFormat>
  <Paragraphs>60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Linx Claro</vt:lpstr>
      <vt:lpstr>IMPORTANTE  Esto es un template, haga una copia local en su PC para hacer las adaptaciones que necesite para su presentación​</vt:lpstr>
      <vt:lpstr>Presentación de PowerPoint</vt:lpstr>
      <vt:lpstr>Somos una empresa de tecnología especializada en soluciones de Omnicanalidad y Comercio Unificado </vt:lpstr>
      <vt:lpstr>Presentación de PowerPoint</vt:lpstr>
      <vt:lpstr>Presentación de PowerPoint</vt:lpstr>
      <vt:lpstr>¿Qué abarca?</vt:lpstr>
      <vt:lpstr>Principales características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Hernán Dal'Cero</dc:creator>
  <cp:lastModifiedBy>Rocío Fernández</cp:lastModifiedBy>
  <cp:revision>16</cp:revision>
  <dcterms:modified xsi:type="dcterms:W3CDTF">2024-10-09T18:18:16Z</dcterms:modified>
</cp:coreProperties>
</file>