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3"/>
  </p:sldMasterIdLst>
  <p:notesMasterIdLst>
    <p:notesMasterId r:id="rId13"/>
  </p:notesMasterIdLst>
  <p:sldIdLst>
    <p:sldId id="278" r:id="rId4"/>
    <p:sldId id="322" r:id="rId5"/>
    <p:sldId id="261" r:id="rId6"/>
    <p:sldId id="2147476366" r:id="rId7"/>
    <p:sldId id="288" r:id="rId8"/>
    <p:sldId id="282" r:id="rId9"/>
    <p:sldId id="342" r:id="rId10"/>
    <p:sldId id="337" r:id="rId11"/>
    <p:sldId id="256" r:id="rId12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14"/>
      <p:bold r:id="rId15"/>
      <p:italic r:id="rId16"/>
      <p:boldItalic r:id="rId17"/>
    </p:embeddedFont>
    <p:embeddedFont>
      <p:font typeface="Dosis SemiBold" pitchFamily="2" charset="0"/>
      <p:bold r:id="rId18"/>
    </p:embeddedFont>
    <p:embeddedFont>
      <p:font typeface="Noto Sans Light" panose="020B0604020202020204" charset="0"/>
      <p:regular r:id="rId19"/>
      <p:bold r:id="rId20"/>
      <p:italic r:id="rId21"/>
      <p:boldItalic r:id="rId22"/>
    </p:embeddedFont>
    <p:embeddedFont>
      <p:font typeface="Roboto" panose="02000000000000000000" pitchFamily="2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91" roundtripDataSignature="AMtx7mhZGEBZJnrNzb6jjldxFIIGtAtj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855"/>
    <a:srgbClr val="F0462D"/>
    <a:srgbClr val="411E5A"/>
    <a:srgbClr val="A50062"/>
    <a:srgbClr val="9650FF"/>
    <a:srgbClr val="E6E4EA"/>
    <a:srgbClr val="626265"/>
    <a:srgbClr val="B3B1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D88F55-3D64-C920-4A07-68D7712C7B1B}" v="1" dt="2024-10-22T18:00:43.705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7" d="100"/>
          <a:sy n="107" d="100"/>
        </p:scale>
        <p:origin x="1229" y="-43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Master" Target="slideMasters/slideMaster1.xml"/><Relationship Id="rId21" Type="http://schemas.openxmlformats.org/officeDocument/2006/relationships/font" Target="fonts/font8.fntdata"/><Relationship Id="rId97" Type="http://schemas.microsoft.com/office/2015/10/relationships/revisionInfo" Target="revisionInfo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9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91" Type="http://customschemas.google.com/relationships/presentationmetadata" Target="metadata"/><Relationship Id="rId9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11.fntdata"/><Relationship Id="rId5" Type="http://schemas.openxmlformats.org/officeDocument/2006/relationships/slide" Target="slides/slide2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95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font" Target="fonts/font6.fntdata"/><Relationship Id="rId9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8" Type="http://schemas.openxmlformats.org/officeDocument/2006/relationships/slide" Target="slides/slide5.xml"/><Relationship Id="rId93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cío Fernández" userId="S::rocio.fernandez@napse.global::a8ca1138-7c3e-4ac4-846a-4f713d672a25" providerId="AD" clId="Web-{DDD88F55-3D64-C920-4A07-68D7712C7B1B}"/>
    <pc:docChg chg="addSld">
      <pc:chgData name="Rocío Fernández" userId="S::rocio.fernandez@napse.global::a8ca1138-7c3e-4ac4-846a-4f713d672a25" providerId="AD" clId="Web-{DDD88F55-3D64-C920-4A07-68D7712C7B1B}" dt="2024-10-22T18:00:43.705" v="0"/>
      <pc:docMkLst>
        <pc:docMk/>
      </pc:docMkLst>
      <pc:sldChg chg="add">
        <pc:chgData name="Rocío Fernández" userId="S::rocio.fernandez@napse.global::a8ca1138-7c3e-4ac4-846a-4f713d672a25" providerId="AD" clId="Web-{DDD88F55-3D64-C920-4A07-68D7712C7B1B}" dt="2024-10-22T18:00:43.705" v="0"/>
        <pc:sldMkLst>
          <pc:docMk/>
          <pc:sldMk cId="3940636604" sldId="2147476366"/>
        </pc:sldMkLst>
      </pc:sldChg>
    </pc:docChg>
  </pc:docChgLst>
  <pc:docChgLst>
    <pc:chgData name="Rocío Fernández" userId="S::rocio.fernandez@napse.global::a8ca1138-7c3e-4ac4-846a-4f713d672a25" providerId="AD" clId="Web-{CC62CFB6-0943-7B52-2190-5CD137090889}"/>
    <pc:docChg chg="modSld">
      <pc:chgData name="Rocío Fernández" userId="S::rocio.fernandez@napse.global::a8ca1138-7c3e-4ac4-846a-4f713d672a25" providerId="AD" clId="Web-{CC62CFB6-0943-7B52-2190-5CD137090889}" dt="2024-10-09T18:25:01.994" v="1" actId="1076"/>
      <pc:docMkLst>
        <pc:docMk/>
      </pc:docMkLst>
      <pc:sldChg chg="modSp">
        <pc:chgData name="Rocío Fernández" userId="S::rocio.fernandez@napse.global::a8ca1138-7c3e-4ac4-846a-4f713d672a25" providerId="AD" clId="Web-{CC62CFB6-0943-7B52-2190-5CD137090889}" dt="2024-10-09T18:25:01.994" v="1" actId="1076"/>
        <pc:sldMkLst>
          <pc:docMk/>
          <pc:sldMk cId="552043359" sldId="322"/>
        </pc:sldMkLst>
        <pc:picChg chg="mod">
          <ac:chgData name="Rocío Fernández" userId="S::rocio.fernandez@napse.global::a8ca1138-7c3e-4ac4-846a-4f713d672a25" providerId="AD" clId="Web-{CC62CFB6-0943-7B52-2190-5CD137090889}" dt="2024-10-09T18:25:01.994" v="1" actId="1076"/>
          <ac:picMkLst>
            <pc:docMk/>
            <pc:sldMk cId="552043359" sldId="322"/>
            <ac:picMk id="10" creationId="{394CA981-FE7A-26AA-66BD-F7F9A2449A0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92938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>
          <a:extLst>
            <a:ext uri="{FF2B5EF4-FFF2-40B4-BE49-F238E27FC236}">
              <a16:creationId xmlns:a16="http://schemas.microsoft.com/office/drawing/2014/main" id="{9499F291-7800-7B33-1DD2-19844E8CA1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9:notes">
            <a:extLst>
              <a:ext uri="{FF2B5EF4-FFF2-40B4-BE49-F238E27FC236}">
                <a16:creationId xmlns:a16="http://schemas.microsoft.com/office/drawing/2014/main" id="{818D6CAF-DF9F-EF5B-446F-E67FCE1196A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p9:notes">
            <a:extLst>
              <a:ext uri="{FF2B5EF4-FFF2-40B4-BE49-F238E27FC236}">
                <a16:creationId xmlns:a16="http://schemas.microsoft.com/office/drawing/2014/main" id="{EBAE191F-FC4F-9F0B-1822-81F627F3236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737213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7" name="Google Shape;427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6" name="Google Shape;366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6" name="Google Shape;366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175977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8" name="Google Shape;448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0217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microsoft.com/office/2007/relationships/hdphoto" Target="../media/hdphoto1.wdp"/><Relationship Id="rId4" Type="http://schemas.openxmlformats.org/officeDocument/2006/relationships/image" Target="../media/image20.png"/><Relationship Id="rId9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microsoft.com/office/2007/relationships/hdphoto" Target="../media/hdphoto1.wdp"/><Relationship Id="rId10" Type="http://schemas.openxmlformats.org/officeDocument/2006/relationships/image" Target="../media/image25.png"/><Relationship Id="rId4" Type="http://schemas.openxmlformats.org/officeDocument/2006/relationships/image" Target="../media/image20.pn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10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7.png"/><Relationship Id="rId11" Type="http://schemas.openxmlformats.org/officeDocument/2006/relationships/image" Target="../media/image34.png"/><Relationship Id="rId5" Type="http://schemas.openxmlformats.org/officeDocument/2006/relationships/image" Target="../media/image29.png"/><Relationship Id="rId10" Type="http://schemas.openxmlformats.org/officeDocument/2006/relationships/image" Target="../media/image33.png"/><Relationship Id="rId4" Type="http://schemas.openxmlformats.org/officeDocument/2006/relationships/image" Target="../media/image28.png"/><Relationship Id="rId9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linkedin.com/company/napseglobal" TargetMode="External"/><Relationship Id="rId5" Type="http://schemas.openxmlformats.org/officeDocument/2006/relationships/hyperlink" Target="mailto:mail@mail.com" TargetMode="External"/><Relationship Id="rId10" Type="http://schemas.openxmlformats.org/officeDocument/2006/relationships/image" Target="../media/image36.png"/><Relationship Id="rId4" Type="http://schemas.openxmlformats.org/officeDocument/2006/relationships/image" Target="../media/image5.png"/><Relationship Id="rId9" Type="http://schemas.openxmlformats.org/officeDocument/2006/relationships/hyperlink" Target="https://napse.global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23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125507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23"/>
          <p:cNvSpPr txBox="1">
            <a:spLocks noGrp="1"/>
          </p:cNvSpPr>
          <p:nvPr>
            <p:ph type="title" idx="4294967295"/>
          </p:nvPr>
        </p:nvSpPr>
        <p:spPr>
          <a:xfrm>
            <a:off x="235225" y="1956795"/>
            <a:ext cx="8673549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AR" sz="4400" dirty="0">
                <a:solidFill>
                  <a:srgbClr val="F0462D"/>
                </a:solidFill>
              </a:rPr>
              <a:t>I</a:t>
            </a:r>
            <a:r>
              <a:rPr lang="es-ES" sz="4400" dirty="0">
                <a:solidFill>
                  <a:srgbClr val="F0462D"/>
                </a:solidFill>
              </a:rPr>
              <a:t>MPORTANTE</a:t>
            </a:r>
            <a:br>
              <a:rPr lang="es-ES" sz="2400" b="0" dirty="0"/>
            </a:br>
            <a:br>
              <a:rPr lang="es-ES" sz="2400" b="0" dirty="0"/>
            </a:br>
            <a:r>
              <a:rPr lang="es-ES" sz="2400" b="0" dirty="0"/>
              <a:t>Esto es un </a:t>
            </a:r>
            <a:r>
              <a:rPr lang="es-ES" sz="2400" b="0" dirty="0" err="1"/>
              <a:t>template</a:t>
            </a:r>
            <a:r>
              <a:rPr lang="es-ES" sz="2400" b="0" dirty="0"/>
              <a:t>, haga una copia local en su PC para hacer las adaptaciones que necesite para su presentación​</a:t>
            </a:r>
            <a:endParaRPr lang="pt-BR" sz="2400" b="0" dirty="0">
              <a:solidFill>
                <a:srgbClr val="00C855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/>
          <p:nvPr/>
        </p:nvSpPr>
        <p:spPr>
          <a:xfrm>
            <a:off x="-1728250" y="868725"/>
            <a:ext cx="93777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8" name="Google Shape;5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92857" y="214992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DC3A2D65-A0C2-CE23-C051-FA9A95FC78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2335" y="276350"/>
            <a:ext cx="625642" cy="317571"/>
          </a:xfrm>
          <a:prstGeom prst="rect">
            <a:avLst/>
          </a:prstGeom>
        </p:spPr>
      </p:pic>
      <p:pic>
        <p:nvPicPr>
          <p:cNvPr id="2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24003" y="0"/>
            <a:ext cx="4548543" cy="5143500"/>
          </a:xfrm>
          <a:prstGeom prst="rect">
            <a:avLst/>
          </a:prstGeom>
        </p:spPr>
      </p:pic>
      <p:pic>
        <p:nvPicPr>
          <p:cNvPr id="5" name="Imagen 4" descr="Imagen que contiene dibujo&#10;&#10;Descripción generada automáticamente">
            <a:extLst>
              <a:ext uri="{FF2B5EF4-FFF2-40B4-BE49-F238E27FC236}">
                <a16:creationId xmlns:a16="http://schemas.microsoft.com/office/drawing/2014/main" id="{4B7C71B3-CC16-F98E-B7EB-37455D1D57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45036" y="244997"/>
            <a:ext cx="558377" cy="284307"/>
          </a:xfrm>
          <a:prstGeom prst="rect">
            <a:avLst/>
          </a:prstGeom>
        </p:spPr>
      </p:pic>
      <p:pic>
        <p:nvPicPr>
          <p:cNvPr id="10" name="Imagen 9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394CA981-FE7A-26AA-66BD-F7F9A2449A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23776" y="1385668"/>
            <a:ext cx="2723200" cy="135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043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6"/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>
            <a:off x="5721547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6"/>
          <p:cNvSpPr txBox="1">
            <a:spLocks noGrp="1"/>
          </p:cNvSpPr>
          <p:nvPr>
            <p:ph type="ctrTitle"/>
          </p:nvPr>
        </p:nvSpPr>
        <p:spPr>
          <a:xfrm>
            <a:off x="239095" y="1252763"/>
            <a:ext cx="7077456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3200" dirty="0"/>
              <a:t>Somos una</a:t>
            </a:r>
            <a:r>
              <a:rPr lang="pt-BR" sz="3200" dirty="0">
                <a:solidFill>
                  <a:srgbClr val="9650FF"/>
                </a:solidFill>
              </a:rPr>
              <a:t> </a:t>
            </a:r>
            <a:r>
              <a:rPr lang="pt-BR" sz="3200" dirty="0"/>
              <a:t>empresa de </a:t>
            </a:r>
            <a:r>
              <a:rPr lang="pt-BR" sz="3200" dirty="0" err="1">
                <a:solidFill>
                  <a:srgbClr val="9650FF"/>
                </a:solidFill>
              </a:rPr>
              <a:t>tecnología</a:t>
            </a:r>
            <a:r>
              <a:rPr lang="pt-BR" sz="3200" dirty="0"/>
              <a:t> especializada en soluciones de </a:t>
            </a:r>
            <a:r>
              <a:rPr lang="pt-BR" sz="3200" dirty="0" err="1">
                <a:solidFill>
                  <a:srgbClr val="F0462D"/>
                </a:solidFill>
              </a:rPr>
              <a:t>Omnicanalidad</a:t>
            </a:r>
            <a:br>
              <a:rPr lang="pt-BR" sz="3200" dirty="0">
                <a:solidFill>
                  <a:srgbClr val="F0462D"/>
                </a:solidFill>
              </a:rPr>
            </a:br>
            <a:r>
              <a:rPr lang="pt-BR" sz="3200" dirty="0"/>
              <a:t>y </a:t>
            </a:r>
            <a:r>
              <a:rPr lang="pt-BR" sz="3200" dirty="0">
                <a:solidFill>
                  <a:srgbClr val="F0462D"/>
                </a:solidFill>
              </a:rPr>
              <a:t>Comercio Unificado </a:t>
            </a:r>
            <a:endParaRPr sz="3200" dirty="0">
              <a:solidFill>
                <a:srgbClr val="F0462D"/>
              </a:solidFill>
            </a:endParaRPr>
          </a:p>
        </p:txBody>
      </p:sp>
      <p:pic>
        <p:nvPicPr>
          <p:cNvPr id="157" name="Google Shape;157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89930" y="386576"/>
            <a:ext cx="51435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E9766BD-FC3A-7E87-9430-BCD303A0179B}"/>
              </a:ext>
            </a:extLst>
          </p:cNvPr>
          <p:cNvSpPr txBox="1"/>
          <p:nvPr/>
        </p:nvSpPr>
        <p:spPr>
          <a:xfrm>
            <a:off x="239095" y="3515668"/>
            <a:ext cx="4757852" cy="4074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Dosis ExtraLight"/>
              </a:rPr>
              <a:t>Ofrecemos soluciones para el comercio minorista desde hace más de 30 años en diversos países de América Latina</a:t>
            </a:r>
            <a:endParaRPr lang="es-ES" sz="1200" dirty="0">
              <a:solidFill>
                <a:srgbClr val="411E5A"/>
              </a:solidFill>
              <a:latin typeface="Noto Sans Light"/>
              <a:ea typeface="Noto Sans Light"/>
              <a:cs typeface="Noto Sans Light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E547711-1B01-5844-40C4-74A62B9A5A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823" y="293678"/>
            <a:ext cx="1463412" cy="7487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>
          <a:extLst>
            <a:ext uri="{FF2B5EF4-FFF2-40B4-BE49-F238E27FC236}">
              <a16:creationId xmlns:a16="http://schemas.microsoft.com/office/drawing/2014/main" id="{95F238D0-AAB6-63B8-48A0-6C3E2EE519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Google Shape;180;p9">
            <a:extLst>
              <a:ext uri="{FF2B5EF4-FFF2-40B4-BE49-F238E27FC236}">
                <a16:creationId xmlns:a16="http://schemas.microsoft.com/office/drawing/2014/main" id="{539ACEB8-4727-BA20-3440-078A1CCD1504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487;p59">
            <a:extLst>
              <a:ext uri="{FF2B5EF4-FFF2-40B4-BE49-F238E27FC236}">
                <a16:creationId xmlns:a16="http://schemas.microsoft.com/office/drawing/2014/main" id="{9E370E63-671C-9E44-66E1-A61C5B0E0DDC}"/>
              </a:ext>
            </a:extLst>
          </p:cNvPr>
          <p:cNvSpPr/>
          <p:nvPr/>
        </p:nvSpPr>
        <p:spPr>
          <a:xfrm>
            <a:off x="1113693" y="762785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Google Shape;487;p59">
            <a:extLst>
              <a:ext uri="{FF2B5EF4-FFF2-40B4-BE49-F238E27FC236}">
                <a16:creationId xmlns:a16="http://schemas.microsoft.com/office/drawing/2014/main" id="{B68006D4-E3A3-179D-CF12-8CACE2893CB6}"/>
              </a:ext>
            </a:extLst>
          </p:cNvPr>
          <p:cNvSpPr/>
          <p:nvPr/>
        </p:nvSpPr>
        <p:spPr>
          <a:xfrm>
            <a:off x="3671440" y="233589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Google Shape;487;p59">
            <a:extLst>
              <a:ext uri="{FF2B5EF4-FFF2-40B4-BE49-F238E27FC236}">
                <a16:creationId xmlns:a16="http://schemas.microsoft.com/office/drawing/2014/main" id="{70785A56-873F-2FD7-4191-E2180FCF2BB3}"/>
              </a:ext>
            </a:extLst>
          </p:cNvPr>
          <p:cNvSpPr/>
          <p:nvPr/>
        </p:nvSpPr>
        <p:spPr>
          <a:xfrm>
            <a:off x="1034920" y="86523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Google Shape;487;p59">
            <a:extLst>
              <a:ext uri="{FF2B5EF4-FFF2-40B4-BE49-F238E27FC236}">
                <a16:creationId xmlns:a16="http://schemas.microsoft.com/office/drawing/2014/main" id="{E7876A19-5275-C544-11D1-8723FF5AEFA3}"/>
              </a:ext>
            </a:extLst>
          </p:cNvPr>
          <p:cNvSpPr/>
          <p:nvPr/>
        </p:nvSpPr>
        <p:spPr>
          <a:xfrm>
            <a:off x="1034919" y="233589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487;p59">
            <a:extLst>
              <a:ext uri="{FF2B5EF4-FFF2-40B4-BE49-F238E27FC236}">
                <a16:creationId xmlns:a16="http://schemas.microsoft.com/office/drawing/2014/main" id="{082776C7-0F1C-D281-B9EB-19C20B46956A}"/>
              </a:ext>
            </a:extLst>
          </p:cNvPr>
          <p:cNvSpPr/>
          <p:nvPr/>
        </p:nvSpPr>
        <p:spPr>
          <a:xfrm>
            <a:off x="1034918" y="380655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oogle Shape;487;p59">
            <a:extLst>
              <a:ext uri="{FF2B5EF4-FFF2-40B4-BE49-F238E27FC236}">
                <a16:creationId xmlns:a16="http://schemas.microsoft.com/office/drawing/2014/main" id="{B3440790-1E04-C929-CB79-34A036B8E417}"/>
              </a:ext>
            </a:extLst>
          </p:cNvPr>
          <p:cNvSpPr/>
          <p:nvPr/>
        </p:nvSpPr>
        <p:spPr>
          <a:xfrm>
            <a:off x="3671438" y="86523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oogle Shape;487;p59">
            <a:extLst>
              <a:ext uri="{FF2B5EF4-FFF2-40B4-BE49-F238E27FC236}">
                <a16:creationId xmlns:a16="http://schemas.microsoft.com/office/drawing/2014/main" id="{CB96FC03-6679-72AE-8A17-C880D8C6E54F}"/>
              </a:ext>
            </a:extLst>
          </p:cNvPr>
          <p:cNvSpPr/>
          <p:nvPr/>
        </p:nvSpPr>
        <p:spPr>
          <a:xfrm>
            <a:off x="6307956" y="86523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Google Shape;487;p59">
            <a:extLst>
              <a:ext uri="{FF2B5EF4-FFF2-40B4-BE49-F238E27FC236}">
                <a16:creationId xmlns:a16="http://schemas.microsoft.com/office/drawing/2014/main" id="{82B06E5A-D335-0283-EA43-3597C82B8F1C}"/>
              </a:ext>
            </a:extLst>
          </p:cNvPr>
          <p:cNvSpPr/>
          <p:nvPr/>
        </p:nvSpPr>
        <p:spPr>
          <a:xfrm>
            <a:off x="6307956" y="2296873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oogle Shape;487;p59">
            <a:extLst>
              <a:ext uri="{FF2B5EF4-FFF2-40B4-BE49-F238E27FC236}">
                <a16:creationId xmlns:a16="http://schemas.microsoft.com/office/drawing/2014/main" id="{54AF9EB3-77E1-A3E6-2318-E42C595E01CC}"/>
              </a:ext>
            </a:extLst>
          </p:cNvPr>
          <p:cNvSpPr/>
          <p:nvPr/>
        </p:nvSpPr>
        <p:spPr>
          <a:xfrm>
            <a:off x="6307956" y="380655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Google Shape;487;p59">
            <a:extLst>
              <a:ext uri="{FF2B5EF4-FFF2-40B4-BE49-F238E27FC236}">
                <a16:creationId xmlns:a16="http://schemas.microsoft.com/office/drawing/2014/main" id="{417EEFEF-D224-A16E-A640-2F15C89187E1}"/>
              </a:ext>
            </a:extLst>
          </p:cNvPr>
          <p:cNvSpPr/>
          <p:nvPr/>
        </p:nvSpPr>
        <p:spPr>
          <a:xfrm>
            <a:off x="3671438" y="380655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Google Shape;1131;p120">
            <a:extLst>
              <a:ext uri="{FF2B5EF4-FFF2-40B4-BE49-F238E27FC236}">
                <a16:creationId xmlns:a16="http://schemas.microsoft.com/office/drawing/2014/main" id="{DF3E8FA2-82FE-A27A-07FE-880F4A392825}"/>
              </a:ext>
            </a:extLst>
          </p:cNvPr>
          <p:cNvPicPr preferRelativeResize="0"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92723" y="1087260"/>
            <a:ext cx="1035141" cy="676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n 17" descr="Un letrero de color blanco&#10;&#10;Descripción generada automáticamente con confianza baja">
            <a:extLst>
              <a:ext uri="{FF2B5EF4-FFF2-40B4-BE49-F238E27FC236}">
                <a16:creationId xmlns:a16="http://schemas.microsoft.com/office/drawing/2014/main" id="{329E7842-F723-FB05-4680-FA629481A2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2721" y="3995072"/>
            <a:ext cx="1035141" cy="743070"/>
          </a:xfrm>
          <a:prstGeom prst="rect">
            <a:avLst/>
          </a:prstGeom>
        </p:spPr>
      </p:pic>
      <p:pic>
        <p:nvPicPr>
          <p:cNvPr id="20" name="Imagen 19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2480E29F-AA9E-2B3B-6F5F-73D2E632B4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2722" y="2587406"/>
            <a:ext cx="1035141" cy="617083"/>
          </a:xfrm>
          <a:prstGeom prst="rect">
            <a:avLst/>
          </a:prstGeom>
        </p:spPr>
      </p:pic>
      <p:pic>
        <p:nvPicPr>
          <p:cNvPr id="22" name="Imagen 21" descr="Un letrero de color negro&#10;&#10;Descripción generada automáticamente con confianza baja">
            <a:extLst>
              <a:ext uri="{FF2B5EF4-FFF2-40B4-BE49-F238E27FC236}">
                <a16:creationId xmlns:a16="http://schemas.microsoft.com/office/drawing/2014/main" id="{BB79C97A-74BD-22A7-1B35-11F6D8ED69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34517" y="2451452"/>
            <a:ext cx="1224593" cy="888991"/>
          </a:xfrm>
          <a:prstGeom prst="rect">
            <a:avLst/>
          </a:prstGeom>
        </p:spPr>
      </p:pic>
      <p:pic>
        <p:nvPicPr>
          <p:cNvPr id="23" name="Imagen 22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CE1F2995-8F8D-B0D0-BADD-F56ADD2C0CB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96180" y="3995072"/>
            <a:ext cx="1101262" cy="743070"/>
          </a:xfrm>
          <a:prstGeom prst="rect">
            <a:avLst/>
          </a:prstGeom>
        </p:spPr>
      </p:pic>
      <p:pic>
        <p:nvPicPr>
          <p:cNvPr id="24" name="Google Shape;1130;p120">
            <a:extLst>
              <a:ext uri="{FF2B5EF4-FFF2-40B4-BE49-F238E27FC236}">
                <a16:creationId xmlns:a16="http://schemas.microsoft.com/office/drawing/2014/main" id="{0CB13581-598C-B1BC-A061-B9441AE8F9EF}"/>
              </a:ext>
            </a:extLst>
          </p:cNvPr>
          <p:cNvPicPr preferRelativeResize="0"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3322" y="1112128"/>
            <a:ext cx="1546979" cy="6263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1132;p120">
            <a:extLst>
              <a:ext uri="{FF2B5EF4-FFF2-40B4-BE49-F238E27FC236}">
                <a16:creationId xmlns:a16="http://schemas.microsoft.com/office/drawing/2014/main" id="{F035E088-47E7-FC55-977A-42A91A93A45E}"/>
              </a:ext>
            </a:extLst>
          </p:cNvPr>
          <p:cNvPicPr preferRelativeResize="0"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00909" y="4025921"/>
            <a:ext cx="1364840" cy="681372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339;p4">
            <a:extLst>
              <a:ext uri="{FF2B5EF4-FFF2-40B4-BE49-F238E27FC236}">
                <a16:creationId xmlns:a16="http://schemas.microsoft.com/office/drawing/2014/main" id="{C546B468-F928-CC34-7FFB-96C6F54E5E83}"/>
              </a:ext>
            </a:extLst>
          </p:cNvPr>
          <p:cNvSpPr txBox="1"/>
          <p:nvPr/>
        </p:nvSpPr>
        <p:spPr>
          <a:xfrm>
            <a:off x="6515441" y="3073403"/>
            <a:ext cx="1214935" cy="2621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288" rIns="118650" bIns="59288" anchor="t" anchorCtr="0">
            <a:noAutofit/>
          </a:bodyPr>
          <a:lstStyle/>
          <a:p>
            <a:pPr defTabSz="685800">
              <a:lnSpc>
                <a:spcPct val="85000"/>
              </a:lnSpc>
              <a:buSzPts val="2400"/>
              <a:defRPr/>
            </a:pPr>
            <a:r>
              <a:rPr lang="es-MX" sz="1800" b="1" dirty="0" err="1">
                <a:gradFill flip="none" rotWithShape="1">
                  <a:gsLst>
                    <a:gs pos="0">
                      <a:srgbClr val="FFBA1D"/>
                    </a:gs>
                    <a:gs pos="100000">
                      <a:srgbClr val="F34F33"/>
                    </a:gs>
                    <a:gs pos="100000">
                      <a:srgbClr val="EE4C33">
                        <a:tint val="23500"/>
                        <a:satMod val="160000"/>
                      </a:srgbClr>
                    </a:gs>
                  </a:gsLst>
                  <a:lin ang="0" scaled="1"/>
                  <a:tileRect/>
                </a:gradFill>
                <a:latin typeface="Dosis SemiBold" pitchFamily="2" charset="0"/>
                <a:ea typeface="Dosis"/>
                <a:cs typeface="Dosis"/>
                <a:sym typeface="Dosis"/>
              </a:rPr>
              <a:t>Loyalty</a:t>
            </a:r>
            <a:endParaRPr sz="1800" b="1" dirty="0">
              <a:gradFill flip="none" rotWithShape="1">
                <a:gsLst>
                  <a:gs pos="0">
                    <a:srgbClr val="FFBA1D"/>
                  </a:gs>
                  <a:gs pos="100000">
                    <a:srgbClr val="F34F33"/>
                  </a:gs>
                  <a:gs pos="100000">
                    <a:srgbClr val="EE4C33">
                      <a:tint val="23500"/>
                      <a:satMod val="160000"/>
                    </a:srgbClr>
                  </a:gs>
                </a:gsLst>
                <a:lin ang="0" scaled="1"/>
                <a:tileRect/>
              </a:gradFill>
              <a:latin typeface="Dosis SemiBold" pitchFamily="2" charset="0"/>
              <a:ea typeface="Dosis"/>
              <a:cs typeface="Dosis"/>
              <a:sym typeface="Dosis"/>
            </a:endParaRPr>
          </a:p>
        </p:txBody>
      </p:sp>
      <p:pic>
        <p:nvPicPr>
          <p:cNvPr id="196" name="Imagen 195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E6FAC7E3-9809-2854-FC8E-AF8FDD69C16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26767" y="1046363"/>
            <a:ext cx="1113124" cy="757849"/>
          </a:xfrm>
          <a:prstGeom prst="rect">
            <a:avLst/>
          </a:prstGeom>
        </p:spPr>
      </p:pic>
      <p:pic>
        <p:nvPicPr>
          <p:cNvPr id="197" name="Imagen 196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57AA6F27-8830-4E47-1A52-8E054A426CC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35038" y="2549164"/>
            <a:ext cx="832053" cy="566488"/>
          </a:xfrm>
          <a:prstGeom prst="rect">
            <a:avLst/>
          </a:prstGeom>
        </p:spPr>
      </p:pic>
      <p:cxnSp>
        <p:nvCxnSpPr>
          <p:cNvPr id="198" name="Conector recto de flecha 197">
            <a:extLst>
              <a:ext uri="{FF2B5EF4-FFF2-40B4-BE49-F238E27FC236}">
                <a16:creationId xmlns:a16="http://schemas.microsoft.com/office/drawing/2014/main" id="{2AC59AA3-121A-097D-5B21-A4D170F3046B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2985666" y="2895947"/>
            <a:ext cx="685772" cy="0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Conector recto de flecha 200">
            <a:extLst>
              <a:ext uri="{FF2B5EF4-FFF2-40B4-BE49-F238E27FC236}">
                <a16:creationId xmlns:a16="http://schemas.microsoft.com/office/drawing/2014/main" id="{5AF6BD5B-AE81-76A0-BCCA-67C04CBAF375}"/>
              </a:ext>
            </a:extLst>
          </p:cNvPr>
          <p:cNvCxnSpPr>
            <a:cxnSpLocks/>
            <a:endCxn id="11" idx="2"/>
          </p:cNvCxnSpPr>
          <p:nvPr/>
        </p:nvCxnSpPr>
        <p:spPr>
          <a:xfrm flipV="1">
            <a:off x="7283330" y="1985340"/>
            <a:ext cx="0" cy="311533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Conector recto de flecha 201">
            <a:extLst>
              <a:ext uri="{FF2B5EF4-FFF2-40B4-BE49-F238E27FC236}">
                <a16:creationId xmlns:a16="http://schemas.microsoft.com/office/drawing/2014/main" id="{C0597E59-0011-D899-6BBC-4033073D68F8}"/>
              </a:ext>
            </a:extLst>
          </p:cNvPr>
          <p:cNvCxnSpPr>
            <a:cxnSpLocks/>
            <a:stCxn id="3" idx="0"/>
            <a:endCxn id="10" idx="2"/>
          </p:cNvCxnSpPr>
          <p:nvPr/>
        </p:nvCxnSpPr>
        <p:spPr>
          <a:xfrm flipH="1" flipV="1">
            <a:off x="4646812" y="1985340"/>
            <a:ext cx="2" cy="350554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ector recto de flecha 206">
            <a:extLst>
              <a:ext uri="{FF2B5EF4-FFF2-40B4-BE49-F238E27FC236}">
                <a16:creationId xmlns:a16="http://schemas.microsoft.com/office/drawing/2014/main" id="{F3140C0C-21AE-923A-0DC6-167788298495}"/>
              </a:ext>
            </a:extLst>
          </p:cNvPr>
          <p:cNvCxnSpPr>
            <a:cxnSpLocks/>
          </p:cNvCxnSpPr>
          <p:nvPr/>
        </p:nvCxnSpPr>
        <p:spPr>
          <a:xfrm flipH="1" flipV="1">
            <a:off x="4646811" y="3456000"/>
            <a:ext cx="2" cy="350554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Conector recto de flecha 207">
            <a:extLst>
              <a:ext uri="{FF2B5EF4-FFF2-40B4-BE49-F238E27FC236}">
                <a16:creationId xmlns:a16="http://schemas.microsoft.com/office/drawing/2014/main" id="{289E26CF-7101-C0B6-5FEB-DB207697D320}"/>
              </a:ext>
            </a:extLst>
          </p:cNvPr>
          <p:cNvCxnSpPr>
            <a:cxnSpLocks/>
          </p:cNvCxnSpPr>
          <p:nvPr/>
        </p:nvCxnSpPr>
        <p:spPr>
          <a:xfrm flipH="1" flipV="1">
            <a:off x="2966390" y="1938450"/>
            <a:ext cx="731338" cy="435577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Conector recto de flecha 213">
            <a:extLst>
              <a:ext uri="{FF2B5EF4-FFF2-40B4-BE49-F238E27FC236}">
                <a16:creationId xmlns:a16="http://schemas.microsoft.com/office/drawing/2014/main" id="{EC8327DC-EECB-852D-6B18-0F4BD409B0C5}"/>
              </a:ext>
            </a:extLst>
          </p:cNvPr>
          <p:cNvCxnSpPr>
            <a:cxnSpLocks/>
          </p:cNvCxnSpPr>
          <p:nvPr/>
        </p:nvCxnSpPr>
        <p:spPr>
          <a:xfrm flipH="1">
            <a:off x="5595894" y="1957960"/>
            <a:ext cx="731341" cy="416067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Conector recto de flecha 218">
            <a:extLst>
              <a:ext uri="{FF2B5EF4-FFF2-40B4-BE49-F238E27FC236}">
                <a16:creationId xmlns:a16="http://schemas.microsoft.com/office/drawing/2014/main" id="{20E42F17-22F1-F669-CFCE-662201E801E4}"/>
              </a:ext>
            </a:extLst>
          </p:cNvPr>
          <p:cNvCxnSpPr>
            <a:cxnSpLocks/>
          </p:cNvCxnSpPr>
          <p:nvPr/>
        </p:nvCxnSpPr>
        <p:spPr>
          <a:xfrm flipH="1" flipV="1">
            <a:off x="5602909" y="3409998"/>
            <a:ext cx="731338" cy="435577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Conector recto de flecha 219">
            <a:extLst>
              <a:ext uri="{FF2B5EF4-FFF2-40B4-BE49-F238E27FC236}">
                <a16:creationId xmlns:a16="http://schemas.microsoft.com/office/drawing/2014/main" id="{08D6B3F1-E19F-EFE2-FF08-E68D20706BFE}"/>
              </a:ext>
            </a:extLst>
          </p:cNvPr>
          <p:cNvCxnSpPr>
            <a:cxnSpLocks/>
          </p:cNvCxnSpPr>
          <p:nvPr/>
        </p:nvCxnSpPr>
        <p:spPr>
          <a:xfrm flipH="1">
            <a:off x="2949734" y="3423945"/>
            <a:ext cx="731341" cy="416067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7" name="Imagem 103">
            <a:extLst>
              <a:ext uri="{FF2B5EF4-FFF2-40B4-BE49-F238E27FC236}">
                <a16:creationId xmlns:a16="http://schemas.microsoft.com/office/drawing/2014/main" id="{F359BD1D-814F-254A-32EB-F09AF11F177A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248" y="757230"/>
            <a:ext cx="177998" cy="177996"/>
          </a:xfrm>
          <a:prstGeom prst="rect">
            <a:avLst/>
          </a:prstGeom>
        </p:spPr>
      </p:pic>
      <p:sp>
        <p:nvSpPr>
          <p:cNvPr id="229" name="Google Shape;846;p59">
            <a:extLst>
              <a:ext uri="{FF2B5EF4-FFF2-40B4-BE49-F238E27FC236}">
                <a16:creationId xmlns:a16="http://schemas.microsoft.com/office/drawing/2014/main" id="{2C2AD40A-7D1A-476B-C5CC-4BA133DE3BCB}"/>
              </a:ext>
            </a:extLst>
          </p:cNvPr>
          <p:cNvSpPr txBox="1"/>
          <p:nvPr/>
        </p:nvSpPr>
        <p:spPr>
          <a:xfrm>
            <a:off x="1208247" y="753915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38" name="Google Shape;487;p59">
            <a:extLst>
              <a:ext uri="{FF2B5EF4-FFF2-40B4-BE49-F238E27FC236}">
                <a16:creationId xmlns:a16="http://schemas.microsoft.com/office/drawing/2014/main" id="{6C97A4A9-33E0-36D3-9903-06EA1758F2A2}"/>
              </a:ext>
            </a:extLst>
          </p:cNvPr>
          <p:cNvSpPr/>
          <p:nvPr/>
        </p:nvSpPr>
        <p:spPr>
          <a:xfrm>
            <a:off x="1119571" y="2236373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9" name="Imagem 103">
            <a:extLst>
              <a:ext uri="{FF2B5EF4-FFF2-40B4-BE49-F238E27FC236}">
                <a16:creationId xmlns:a16="http://schemas.microsoft.com/office/drawing/2014/main" id="{376957D5-5E42-73D3-66A2-DF92C99E6B92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126" y="2230818"/>
            <a:ext cx="177998" cy="177996"/>
          </a:xfrm>
          <a:prstGeom prst="rect">
            <a:avLst/>
          </a:prstGeom>
        </p:spPr>
      </p:pic>
      <p:sp>
        <p:nvSpPr>
          <p:cNvPr id="240" name="Google Shape;846;p59">
            <a:extLst>
              <a:ext uri="{FF2B5EF4-FFF2-40B4-BE49-F238E27FC236}">
                <a16:creationId xmlns:a16="http://schemas.microsoft.com/office/drawing/2014/main" id="{5ADF2429-9D0B-349B-DDF2-BCCAEA2E3B8A}"/>
              </a:ext>
            </a:extLst>
          </p:cNvPr>
          <p:cNvSpPr txBox="1"/>
          <p:nvPr/>
        </p:nvSpPr>
        <p:spPr>
          <a:xfrm>
            <a:off x="1214125" y="2227503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41" name="Google Shape;487;p59">
            <a:extLst>
              <a:ext uri="{FF2B5EF4-FFF2-40B4-BE49-F238E27FC236}">
                <a16:creationId xmlns:a16="http://schemas.microsoft.com/office/drawing/2014/main" id="{37121B8C-1FB2-E5FA-C54B-DEC10723C66E}"/>
              </a:ext>
            </a:extLst>
          </p:cNvPr>
          <p:cNvSpPr/>
          <p:nvPr/>
        </p:nvSpPr>
        <p:spPr>
          <a:xfrm>
            <a:off x="3775660" y="3720325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42" name="Imagem 103">
            <a:extLst>
              <a:ext uri="{FF2B5EF4-FFF2-40B4-BE49-F238E27FC236}">
                <a16:creationId xmlns:a16="http://schemas.microsoft.com/office/drawing/2014/main" id="{FB69938E-E26D-3116-39DF-8A26C499C21D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1215" y="3714770"/>
            <a:ext cx="177998" cy="177996"/>
          </a:xfrm>
          <a:prstGeom prst="rect">
            <a:avLst/>
          </a:prstGeom>
        </p:spPr>
      </p:pic>
      <p:sp>
        <p:nvSpPr>
          <p:cNvPr id="243" name="Google Shape;846;p59">
            <a:extLst>
              <a:ext uri="{FF2B5EF4-FFF2-40B4-BE49-F238E27FC236}">
                <a16:creationId xmlns:a16="http://schemas.microsoft.com/office/drawing/2014/main" id="{D2ADA0D0-D96A-B0E3-D8D7-43370122C2D0}"/>
              </a:ext>
            </a:extLst>
          </p:cNvPr>
          <p:cNvSpPr txBox="1"/>
          <p:nvPr/>
        </p:nvSpPr>
        <p:spPr>
          <a:xfrm>
            <a:off x="3870214" y="3711455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0" name="Google Shape;487;p59">
            <a:extLst>
              <a:ext uri="{FF2B5EF4-FFF2-40B4-BE49-F238E27FC236}">
                <a16:creationId xmlns:a16="http://schemas.microsoft.com/office/drawing/2014/main" id="{2499E2EB-6FE2-93D6-068E-423489996F04}"/>
              </a:ext>
            </a:extLst>
          </p:cNvPr>
          <p:cNvSpPr/>
          <p:nvPr/>
        </p:nvSpPr>
        <p:spPr>
          <a:xfrm>
            <a:off x="3775660" y="761095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1" name="Imagem 103">
            <a:extLst>
              <a:ext uri="{FF2B5EF4-FFF2-40B4-BE49-F238E27FC236}">
                <a16:creationId xmlns:a16="http://schemas.microsoft.com/office/drawing/2014/main" id="{7CEB328A-140B-21B6-8A76-210B7555C587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1215" y="755540"/>
            <a:ext cx="177998" cy="177996"/>
          </a:xfrm>
          <a:prstGeom prst="rect">
            <a:avLst/>
          </a:prstGeom>
        </p:spPr>
      </p:pic>
      <p:sp>
        <p:nvSpPr>
          <p:cNvPr id="252" name="Google Shape;846;p59">
            <a:extLst>
              <a:ext uri="{FF2B5EF4-FFF2-40B4-BE49-F238E27FC236}">
                <a16:creationId xmlns:a16="http://schemas.microsoft.com/office/drawing/2014/main" id="{736FE179-B43D-EF38-228F-D34241C45491}"/>
              </a:ext>
            </a:extLst>
          </p:cNvPr>
          <p:cNvSpPr txBox="1"/>
          <p:nvPr/>
        </p:nvSpPr>
        <p:spPr>
          <a:xfrm>
            <a:off x="3870214" y="752225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3" name="Google Shape;487;p59">
            <a:extLst>
              <a:ext uri="{FF2B5EF4-FFF2-40B4-BE49-F238E27FC236}">
                <a16:creationId xmlns:a16="http://schemas.microsoft.com/office/drawing/2014/main" id="{24D9453C-01F2-6169-84EA-5C53C6F160AE}"/>
              </a:ext>
            </a:extLst>
          </p:cNvPr>
          <p:cNvSpPr/>
          <p:nvPr/>
        </p:nvSpPr>
        <p:spPr>
          <a:xfrm>
            <a:off x="3767466" y="2234954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4" name="Imagem 103">
            <a:extLst>
              <a:ext uri="{FF2B5EF4-FFF2-40B4-BE49-F238E27FC236}">
                <a16:creationId xmlns:a16="http://schemas.microsoft.com/office/drawing/2014/main" id="{4749C667-B1E4-EB9E-DE3A-CE4AEAEDA5B8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021" y="2229399"/>
            <a:ext cx="177998" cy="177996"/>
          </a:xfrm>
          <a:prstGeom prst="rect">
            <a:avLst/>
          </a:prstGeom>
        </p:spPr>
      </p:pic>
      <p:sp>
        <p:nvSpPr>
          <p:cNvPr id="255" name="Google Shape;846;p59">
            <a:extLst>
              <a:ext uri="{FF2B5EF4-FFF2-40B4-BE49-F238E27FC236}">
                <a16:creationId xmlns:a16="http://schemas.microsoft.com/office/drawing/2014/main" id="{AD4EFE28-8107-DE7D-B937-EC3BF488F1AC}"/>
              </a:ext>
            </a:extLst>
          </p:cNvPr>
          <p:cNvSpPr txBox="1"/>
          <p:nvPr/>
        </p:nvSpPr>
        <p:spPr>
          <a:xfrm>
            <a:off x="3862020" y="2226084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6" name="Google Shape;487;p59">
            <a:extLst>
              <a:ext uri="{FF2B5EF4-FFF2-40B4-BE49-F238E27FC236}">
                <a16:creationId xmlns:a16="http://schemas.microsoft.com/office/drawing/2014/main" id="{9DDDF0FD-15E5-BCB3-9399-FF8376414253}"/>
              </a:ext>
            </a:extLst>
          </p:cNvPr>
          <p:cNvSpPr/>
          <p:nvPr/>
        </p:nvSpPr>
        <p:spPr>
          <a:xfrm>
            <a:off x="6420887" y="762785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7" name="Imagem 103">
            <a:extLst>
              <a:ext uri="{FF2B5EF4-FFF2-40B4-BE49-F238E27FC236}">
                <a16:creationId xmlns:a16="http://schemas.microsoft.com/office/drawing/2014/main" id="{7BCFD229-EE88-E643-D009-474D43B7EB6B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6442" y="757230"/>
            <a:ext cx="177998" cy="177996"/>
          </a:xfrm>
          <a:prstGeom prst="rect">
            <a:avLst/>
          </a:prstGeom>
        </p:spPr>
      </p:pic>
      <p:sp>
        <p:nvSpPr>
          <p:cNvPr id="258" name="Google Shape;846;p59">
            <a:extLst>
              <a:ext uri="{FF2B5EF4-FFF2-40B4-BE49-F238E27FC236}">
                <a16:creationId xmlns:a16="http://schemas.microsoft.com/office/drawing/2014/main" id="{FF1CA7CB-5181-E538-4650-0BC79275BD33}"/>
              </a:ext>
            </a:extLst>
          </p:cNvPr>
          <p:cNvSpPr txBox="1"/>
          <p:nvPr/>
        </p:nvSpPr>
        <p:spPr>
          <a:xfrm>
            <a:off x="6515441" y="753915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9" name="Google Shape;487;p59">
            <a:extLst>
              <a:ext uri="{FF2B5EF4-FFF2-40B4-BE49-F238E27FC236}">
                <a16:creationId xmlns:a16="http://schemas.microsoft.com/office/drawing/2014/main" id="{4E9828BC-E3D0-D47E-5AE0-B6662A9FBB3A}"/>
              </a:ext>
            </a:extLst>
          </p:cNvPr>
          <p:cNvSpPr/>
          <p:nvPr/>
        </p:nvSpPr>
        <p:spPr>
          <a:xfrm>
            <a:off x="6407994" y="2227556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0" name="Imagem 103">
            <a:extLst>
              <a:ext uri="{FF2B5EF4-FFF2-40B4-BE49-F238E27FC236}">
                <a16:creationId xmlns:a16="http://schemas.microsoft.com/office/drawing/2014/main" id="{E1E031DE-E37E-6C53-6BFC-15EF4C80CEF2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3549" y="2222001"/>
            <a:ext cx="177998" cy="177996"/>
          </a:xfrm>
          <a:prstGeom prst="rect">
            <a:avLst/>
          </a:prstGeom>
        </p:spPr>
      </p:pic>
      <p:sp>
        <p:nvSpPr>
          <p:cNvPr id="261" name="Google Shape;846;p59">
            <a:extLst>
              <a:ext uri="{FF2B5EF4-FFF2-40B4-BE49-F238E27FC236}">
                <a16:creationId xmlns:a16="http://schemas.microsoft.com/office/drawing/2014/main" id="{9B7E4662-68EF-C1AC-121D-FDE3F2C58AA0}"/>
              </a:ext>
            </a:extLst>
          </p:cNvPr>
          <p:cNvSpPr txBox="1"/>
          <p:nvPr/>
        </p:nvSpPr>
        <p:spPr>
          <a:xfrm>
            <a:off x="6502548" y="2218686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63" name="Google Shape;182;p9">
            <a:extLst>
              <a:ext uri="{FF2B5EF4-FFF2-40B4-BE49-F238E27FC236}">
                <a16:creationId xmlns:a16="http://schemas.microsoft.com/office/drawing/2014/main" id="{FFBB1A98-0CDD-71A6-E085-FCE787ACB70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898397" y="52885"/>
            <a:ext cx="4623424" cy="602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2400" dirty="0" err="1">
                <a:solidFill>
                  <a:srgbClr val="F5F3FD"/>
                </a:solidFill>
              </a:rPr>
              <a:t>Suite</a:t>
            </a:r>
            <a:r>
              <a:rPr lang="pt-BR" sz="2400" dirty="0">
                <a:solidFill>
                  <a:srgbClr val="F5F3FD"/>
                </a:solidFill>
              </a:rPr>
              <a:t> Napse</a:t>
            </a:r>
            <a:endParaRPr sz="2400" dirty="0">
              <a:solidFill>
                <a:srgbClr val="F0462D"/>
              </a:solidFill>
            </a:endParaRPr>
          </a:p>
        </p:txBody>
      </p:sp>
      <p:sp>
        <p:nvSpPr>
          <p:cNvPr id="268" name="Google Shape;846;p59">
            <a:extLst>
              <a:ext uri="{FF2B5EF4-FFF2-40B4-BE49-F238E27FC236}">
                <a16:creationId xmlns:a16="http://schemas.microsoft.com/office/drawing/2014/main" id="{C66EF13B-2874-75B2-9577-79A6D171B045}"/>
              </a:ext>
            </a:extLst>
          </p:cNvPr>
          <p:cNvSpPr txBox="1"/>
          <p:nvPr/>
        </p:nvSpPr>
        <p:spPr>
          <a:xfrm>
            <a:off x="4900840" y="440491"/>
            <a:ext cx="815333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800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TICKET DIGITAL</a:t>
            </a:r>
            <a:endParaRPr sz="800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66" name="Google Shape;487;p59">
            <a:extLst>
              <a:ext uri="{FF2B5EF4-FFF2-40B4-BE49-F238E27FC236}">
                <a16:creationId xmlns:a16="http://schemas.microsoft.com/office/drawing/2014/main" id="{869F2C21-3276-6197-7CAA-AF87560497B4}"/>
              </a:ext>
            </a:extLst>
          </p:cNvPr>
          <p:cNvSpPr/>
          <p:nvPr/>
        </p:nvSpPr>
        <p:spPr>
          <a:xfrm>
            <a:off x="5018659" y="477772"/>
            <a:ext cx="569204" cy="264188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74" name="Conector recto 273">
            <a:extLst>
              <a:ext uri="{FF2B5EF4-FFF2-40B4-BE49-F238E27FC236}">
                <a16:creationId xmlns:a16="http://schemas.microsoft.com/office/drawing/2014/main" id="{EEAEE90B-DC5A-D2D4-3B4A-ED4CED08D169}"/>
              </a:ext>
            </a:extLst>
          </p:cNvPr>
          <p:cNvCxnSpPr>
            <a:cxnSpLocks/>
            <a:stCxn id="266" idx="2"/>
          </p:cNvCxnSpPr>
          <p:nvPr/>
        </p:nvCxnSpPr>
        <p:spPr>
          <a:xfrm>
            <a:off x="5303261" y="741960"/>
            <a:ext cx="0" cy="123274"/>
          </a:xfrm>
          <a:prstGeom prst="line">
            <a:avLst/>
          </a:prstGeom>
          <a:ln>
            <a:solidFill>
              <a:srgbClr val="F046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" name="Google Shape;846;p59">
            <a:extLst>
              <a:ext uri="{FF2B5EF4-FFF2-40B4-BE49-F238E27FC236}">
                <a16:creationId xmlns:a16="http://schemas.microsoft.com/office/drawing/2014/main" id="{612F3C2E-1B2B-E62D-6668-DB894C12C853}"/>
              </a:ext>
            </a:extLst>
          </p:cNvPr>
          <p:cNvSpPr txBox="1"/>
          <p:nvPr/>
        </p:nvSpPr>
        <p:spPr>
          <a:xfrm>
            <a:off x="77585" y="1317586"/>
            <a:ext cx="957333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800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ADQUIRIENTES</a:t>
            </a:r>
            <a:endParaRPr sz="800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87" name="Google Shape;487;p59">
            <a:extLst>
              <a:ext uri="{FF2B5EF4-FFF2-40B4-BE49-F238E27FC236}">
                <a16:creationId xmlns:a16="http://schemas.microsoft.com/office/drawing/2014/main" id="{7757729E-1AB2-7ED5-E91B-1DCCAE9A5D5F}"/>
              </a:ext>
            </a:extLst>
          </p:cNvPr>
          <p:cNvSpPr/>
          <p:nvPr/>
        </p:nvSpPr>
        <p:spPr>
          <a:xfrm>
            <a:off x="169025" y="1293194"/>
            <a:ext cx="790697" cy="264188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88" name="Conector recto 287">
            <a:extLst>
              <a:ext uri="{FF2B5EF4-FFF2-40B4-BE49-F238E27FC236}">
                <a16:creationId xmlns:a16="http://schemas.microsoft.com/office/drawing/2014/main" id="{B9FFE7CA-C14E-234C-860C-0D66CEF92519}"/>
              </a:ext>
            </a:extLst>
          </p:cNvPr>
          <p:cNvCxnSpPr>
            <a:cxnSpLocks/>
            <a:stCxn id="287" idx="3"/>
            <a:endCxn id="286" idx="3"/>
          </p:cNvCxnSpPr>
          <p:nvPr/>
        </p:nvCxnSpPr>
        <p:spPr>
          <a:xfrm>
            <a:off x="959722" y="1425288"/>
            <a:ext cx="75196" cy="0"/>
          </a:xfrm>
          <a:prstGeom prst="line">
            <a:avLst/>
          </a:prstGeom>
          <a:ln>
            <a:solidFill>
              <a:srgbClr val="F046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0636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" name="Google Shape;429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-2630680" y="-612313"/>
            <a:ext cx="6368126" cy="636812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079D05C-A42C-0BCC-ADEE-7B41813A245F}"/>
              </a:ext>
            </a:extLst>
          </p:cNvPr>
          <p:cNvSpPr txBox="1"/>
          <p:nvPr/>
        </p:nvSpPr>
        <p:spPr>
          <a:xfrm>
            <a:off x="2901374" y="2053915"/>
            <a:ext cx="5814013" cy="224676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s-ES" sz="1600" b="1" dirty="0">
                <a:solidFill>
                  <a:schemeClr val="bg1"/>
                </a:solidFill>
                <a:latin typeface="Century Gothic" panose="020B0502020202020204" pitchFamily="34" charset="0"/>
                <a:sym typeface="Roboto"/>
              </a:rPr>
              <a:t>Es una solución </a:t>
            </a:r>
            <a:r>
              <a:rPr lang="es-ES" sz="1600" b="1" dirty="0">
                <a:solidFill>
                  <a:srgbClr val="00C855"/>
                </a:solidFill>
                <a:latin typeface="Century Gothic" panose="020B0502020202020204" pitchFamily="34" charset="0"/>
                <a:sym typeface="Roboto"/>
              </a:rPr>
              <a:t>que agiliza el control global de versiones en tiendas</a:t>
            </a:r>
            <a:r>
              <a:rPr lang="es-ES" sz="1600" b="1" dirty="0">
                <a:solidFill>
                  <a:schemeClr val="bg1"/>
                </a:solidFill>
                <a:latin typeface="Century Gothic" panose="020B0502020202020204" pitchFamily="34" charset="0"/>
                <a:sym typeface="Roboto"/>
              </a:rPr>
              <a:t>, servidores locales y servidores en la nube.</a:t>
            </a:r>
          </a:p>
          <a:p>
            <a:endParaRPr lang="es-ES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r>
              <a:rPr lang="es-ES" dirty="0" err="1">
                <a:solidFill>
                  <a:schemeClr val="bg1"/>
                </a:solidFill>
                <a:latin typeface="Century Gothic" panose="020B0502020202020204" pitchFamily="34" charset="0"/>
              </a:rPr>
              <a:t>Permtite</a:t>
            </a:r>
            <a:r>
              <a:rPr lang="es-ES" dirty="0">
                <a:solidFill>
                  <a:schemeClr val="bg1"/>
                </a:solidFill>
                <a:latin typeface="Century Gothic" panose="020B0502020202020204" pitchFamily="34" charset="0"/>
              </a:rPr>
              <a:t> gestionar, administrar, distribuir (de forma inmediata o calendarizada) y monitorear de manera centralizada y eficiente nuevas versiones de productos Napse en la red de tiendas de un </a:t>
            </a:r>
            <a:r>
              <a:rPr lang="es-ES" dirty="0" err="1">
                <a:solidFill>
                  <a:schemeClr val="bg1"/>
                </a:solidFill>
                <a:latin typeface="Century Gothic" panose="020B0502020202020204" pitchFamily="34" charset="0"/>
              </a:rPr>
              <a:t>retailer</a:t>
            </a:r>
            <a:r>
              <a:rPr lang="es-ES" dirty="0">
                <a:solidFill>
                  <a:schemeClr val="bg1"/>
                </a:solidFill>
                <a:latin typeface="Century Gothic" panose="020B0502020202020204" pitchFamily="34" charset="0"/>
              </a:rPr>
              <a:t>.</a:t>
            </a:r>
          </a:p>
          <a:p>
            <a:endParaRPr lang="es-ES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r>
              <a:rPr lang="es-ES" sz="12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Ademas</a:t>
            </a:r>
            <a:r>
              <a:rPr lang="es-ES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, permite gestionar de forma centralizada la </a:t>
            </a:r>
            <a:r>
              <a:rPr lang="es-ES" sz="12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instalacion</a:t>
            </a:r>
            <a:r>
              <a:rPr lang="es-ES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 integrada de los productos de la Suite Napse en las tiendas del </a:t>
            </a:r>
            <a:r>
              <a:rPr lang="es-ES" sz="12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retailer</a:t>
            </a:r>
            <a:r>
              <a:rPr lang="es-ES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.</a:t>
            </a:r>
          </a:p>
        </p:txBody>
      </p:sp>
      <p:pic>
        <p:nvPicPr>
          <p:cNvPr id="8" name="Imagen 7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D2925346-B78E-C407-6BE0-1F6C7C6784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1374" y="278518"/>
            <a:ext cx="2998366" cy="149688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Google Shape;368;p27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095601" y="-46244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650;p50">
            <a:extLst>
              <a:ext uri="{FF2B5EF4-FFF2-40B4-BE49-F238E27FC236}">
                <a16:creationId xmlns:a16="http://schemas.microsoft.com/office/drawing/2014/main" id="{C2A0D4C6-FA5D-A39B-F884-EC78DEB44837}"/>
              </a:ext>
            </a:extLst>
          </p:cNvPr>
          <p:cNvSpPr/>
          <p:nvPr/>
        </p:nvSpPr>
        <p:spPr>
          <a:xfrm>
            <a:off x="2052199" y="829925"/>
            <a:ext cx="5315040" cy="3571090"/>
          </a:xfrm>
          <a:prstGeom prst="roundRect">
            <a:avLst>
              <a:gd name="adj" fmla="val 8739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18" name="Google Shape;155;p6">
            <a:extLst>
              <a:ext uri="{FF2B5EF4-FFF2-40B4-BE49-F238E27FC236}">
                <a16:creationId xmlns:a16="http://schemas.microsoft.com/office/drawing/2014/main" id="{E331CD08-020D-018A-7D13-9C19795C1C9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>
            <a:off x="6146332" y="4372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p27"/>
          <p:cNvSpPr txBox="1">
            <a:spLocks noGrp="1"/>
          </p:cNvSpPr>
          <p:nvPr>
            <p:ph type="title" idx="4294967295"/>
          </p:nvPr>
        </p:nvSpPr>
        <p:spPr>
          <a:xfrm>
            <a:off x="170442" y="60235"/>
            <a:ext cx="6214222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 err="1"/>
              <a:t>Arquitectura</a:t>
            </a:r>
            <a:r>
              <a:rPr lang="pt-BR" sz="2420" dirty="0"/>
              <a:t> de Napse </a:t>
            </a:r>
            <a:r>
              <a:rPr lang="pt-BR" sz="2420" dirty="0" err="1">
                <a:solidFill>
                  <a:srgbClr val="F0462D"/>
                </a:solidFill>
              </a:rPr>
              <a:t>Director</a:t>
            </a:r>
            <a:endParaRPr sz="2420" dirty="0">
              <a:solidFill>
                <a:srgbClr val="F0462D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1D131107-1FF9-9FEB-CECB-8974DAB08AF8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946758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AD28496A-0946-D6D1-9B4E-E7F06F7555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75000" y="4689307"/>
            <a:ext cx="625642" cy="317571"/>
          </a:xfrm>
          <a:prstGeom prst="rect">
            <a:avLst/>
          </a:prstGeom>
        </p:spPr>
      </p:pic>
      <p:pic>
        <p:nvPicPr>
          <p:cNvPr id="2" name="Imagen 1" descr="Forma&#10;&#10;Descripción generada automáticamente con confianza media">
            <a:extLst>
              <a:ext uri="{FF2B5EF4-FFF2-40B4-BE49-F238E27FC236}">
                <a16:creationId xmlns:a16="http://schemas.microsoft.com/office/drawing/2014/main" id="{1B82912C-1468-BF38-6899-5403EB7C16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1250" y="4664297"/>
            <a:ext cx="558500" cy="284835"/>
          </a:xfrm>
          <a:prstGeom prst="rect">
            <a:avLst/>
          </a:prstGeom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268BCDF2-36E9-8D8E-9AFC-D4EC5C620C1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71364" y="1074154"/>
            <a:ext cx="4001273" cy="299519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Google Shape;368;p27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083125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1D131107-1FF9-9FEB-CECB-8974DAB08AF8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946758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AD28496A-0946-D6D1-9B4E-E7F06F7555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75000" y="4689307"/>
            <a:ext cx="625642" cy="317571"/>
          </a:xfrm>
          <a:prstGeom prst="rect">
            <a:avLst/>
          </a:prstGeom>
        </p:spPr>
      </p:pic>
      <p:pic>
        <p:nvPicPr>
          <p:cNvPr id="2" name="Imagen 1" descr="Forma&#10;&#10;Descripción generada automáticamente con confianza media">
            <a:extLst>
              <a:ext uri="{FF2B5EF4-FFF2-40B4-BE49-F238E27FC236}">
                <a16:creationId xmlns:a16="http://schemas.microsoft.com/office/drawing/2014/main" id="{1B82912C-1468-BF38-6899-5403EB7C16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1250" y="4664297"/>
            <a:ext cx="558500" cy="284835"/>
          </a:xfrm>
          <a:prstGeom prst="rect">
            <a:avLst/>
          </a:prstGeom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C1B7116C-204D-121C-2ED4-CC1BDA9B91EE}"/>
              </a:ext>
            </a:extLst>
          </p:cNvPr>
          <p:cNvGrpSpPr/>
          <p:nvPr/>
        </p:nvGrpSpPr>
        <p:grpSpPr>
          <a:xfrm>
            <a:off x="6601985" y="773753"/>
            <a:ext cx="1286217" cy="2810356"/>
            <a:chOff x="6357327" y="760300"/>
            <a:chExt cx="1501800" cy="3281400"/>
          </a:xfrm>
        </p:grpSpPr>
        <p:pic>
          <p:nvPicPr>
            <p:cNvPr id="373" name="Google Shape;373;p27"/>
            <p:cNvPicPr preferRelativeResize="0"/>
            <p:nvPr/>
          </p:nvPicPr>
          <p:blipFill rotWithShape="1">
            <a:blip r:embed="rId9">
              <a:alphaModFix/>
            </a:blip>
            <a:srcRect r="18227"/>
            <a:stretch/>
          </p:blipFill>
          <p:spPr>
            <a:xfrm>
              <a:off x="6357327" y="760300"/>
              <a:ext cx="1501800" cy="3281400"/>
            </a:xfrm>
            <a:prstGeom prst="roundRect">
              <a:avLst>
                <a:gd name="adj" fmla="val 11801"/>
              </a:avLst>
            </a:prstGeom>
            <a:noFill/>
            <a:ln>
              <a:noFill/>
            </a:ln>
          </p:spPr>
        </p:pic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716AC86C-B32B-4673-B419-6908D5595E95}"/>
                </a:ext>
              </a:extLst>
            </p:cNvPr>
            <p:cNvSpPr/>
            <p:nvPr/>
          </p:nvSpPr>
          <p:spPr>
            <a:xfrm>
              <a:off x="6451076" y="1310326"/>
              <a:ext cx="1256908" cy="637880"/>
            </a:xfrm>
            <a:prstGeom prst="rect">
              <a:avLst/>
            </a:prstGeom>
            <a:solidFill>
              <a:srgbClr val="A50062"/>
            </a:solidFill>
            <a:ln>
              <a:solidFill>
                <a:srgbClr val="A5006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rgbClr val="A50062"/>
                </a:solidFill>
              </a:endParaRPr>
            </a:p>
          </p:txBody>
        </p:sp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D0791058-FDBB-9D19-15A7-A1175E19EF6B}"/>
                </a:ext>
              </a:extLst>
            </p:cNvPr>
            <p:cNvSpPr/>
            <p:nvPr/>
          </p:nvSpPr>
          <p:spPr>
            <a:xfrm>
              <a:off x="6610102" y="2045617"/>
              <a:ext cx="422009" cy="358218"/>
            </a:xfrm>
            <a:prstGeom prst="rect">
              <a:avLst/>
            </a:prstGeom>
            <a:solidFill>
              <a:srgbClr val="A50062"/>
            </a:solidFill>
            <a:ln>
              <a:solidFill>
                <a:srgbClr val="A5006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rgbClr val="A50062"/>
                </a:solidFill>
              </a:endParaRPr>
            </a:p>
          </p:txBody>
        </p:sp>
      </p:grpSp>
      <p:pic>
        <p:nvPicPr>
          <p:cNvPr id="374" name="Google Shape;374;p27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6192957" y="429256"/>
            <a:ext cx="3735835" cy="47142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n 9" descr="Icono&#10;&#10;Descripción generada automáticamente">
            <a:extLst>
              <a:ext uri="{FF2B5EF4-FFF2-40B4-BE49-F238E27FC236}">
                <a16:creationId xmlns:a16="http://schemas.microsoft.com/office/drawing/2014/main" id="{9F79D8CE-1658-E163-3395-04AC4B4A532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85132" y="1694497"/>
            <a:ext cx="298402" cy="333464"/>
          </a:xfrm>
          <a:prstGeom prst="rect">
            <a:avLst/>
          </a:prstGeom>
        </p:spPr>
      </p:pic>
      <p:pic>
        <p:nvPicPr>
          <p:cNvPr id="9" name="Imagen 8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4987AACC-73D1-95CE-3824-B291FCC79F1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35517" y="1126119"/>
            <a:ext cx="943756" cy="471154"/>
          </a:xfrm>
          <a:prstGeom prst="rect">
            <a:avLst/>
          </a:prstGeom>
        </p:spPr>
      </p:pic>
      <p:sp>
        <p:nvSpPr>
          <p:cNvPr id="12" name="Google Shape;1005;p62">
            <a:extLst>
              <a:ext uri="{FF2B5EF4-FFF2-40B4-BE49-F238E27FC236}">
                <a16:creationId xmlns:a16="http://schemas.microsoft.com/office/drawing/2014/main" id="{38410D54-0344-1857-965C-A2AB5F3A98B6}"/>
              </a:ext>
            </a:extLst>
          </p:cNvPr>
          <p:cNvSpPr txBox="1"/>
          <p:nvPr/>
        </p:nvSpPr>
        <p:spPr>
          <a:xfrm>
            <a:off x="225810" y="850367"/>
            <a:ext cx="4145468" cy="51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>
              <a:buSzPts val="1100"/>
            </a:pPr>
            <a:r>
              <a:rPr lang="en" sz="2400" b="1" dirty="0">
                <a:solidFill>
                  <a:srgbClr val="F0462D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Gestion</a:t>
            </a:r>
            <a:r>
              <a:rPr lang="en" sz="2400" b="1" dirty="0">
                <a:solidFill>
                  <a:srgbClr val="411E5A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de Suite Napse, </a:t>
            </a:r>
            <a:r>
              <a:rPr lang="en" sz="2400" b="1" dirty="0">
                <a:solidFill>
                  <a:srgbClr val="F0462D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generación</a:t>
            </a:r>
            <a:r>
              <a:rPr lang="en" sz="2400" b="1" dirty="0">
                <a:solidFill>
                  <a:srgbClr val="411E5A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y </a:t>
            </a:r>
            <a:r>
              <a:rPr lang="en" sz="2400" b="1" dirty="0">
                <a:solidFill>
                  <a:srgbClr val="F0462D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distribución</a:t>
            </a:r>
            <a:r>
              <a:rPr lang="en" sz="2400" b="1" dirty="0">
                <a:solidFill>
                  <a:srgbClr val="411E5A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de versiones</a:t>
            </a:r>
            <a:endParaRPr sz="2400" dirty="0">
              <a:solidFill>
                <a:srgbClr val="411E5A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</p:txBody>
      </p:sp>
      <p:pic>
        <p:nvPicPr>
          <p:cNvPr id="13" name="Google Shape;1006;p62">
            <a:extLst>
              <a:ext uri="{FF2B5EF4-FFF2-40B4-BE49-F238E27FC236}">
                <a16:creationId xmlns:a16="http://schemas.microsoft.com/office/drawing/2014/main" id="{B0D38E2B-A731-C879-6F50-CB3215AC544E}"/>
              </a:ext>
            </a:extLst>
          </p:cNvPr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216277" y="2285464"/>
            <a:ext cx="776025" cy="604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007;p62">
            <a:extLst>
              <a:ext uri="{FF2B5EF4-FFF2-40B4-BE49-F238E27FC236}">
                <a16:creationId xmlns:a16="http://schemas.microsoft.com/office/drawing/2014/main" id="{56F84BE2-F92E-0B06-A9AD-CAF33272E509}"/>
              </a:ext>
            </a:extLst>
          </p:cNvPr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216277" y="2652674"/>
            <a:ext cx="776025" cy="604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008;p62">
            <a:extLst>
              <a:ext uri="{FF2B5EF4-FFF2-40B4-BE49-F238E27FC236}">
                <a16:creationId xmlns:a16="http://schemas.microsoft.com/office/drawing/2014/main" id="{8977C273-B536-C502-9318-661D0EC82E83}"/>
              </a:ext>
            </a:extLst>
          </p:cNvPr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216277" y="3019884"/>
            <a:ext cx="776025" cy="604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009;p62">
            <a:extLst>
              <a:ext uri="{FF2B5EF4-FFF2-40B4-BE49-F238E27FC236}">
                <a16:creationId xmlns:a16="http://schemas.microsoft.com/office/drawing/2014/main" id="{34CDB863-B3FA-82F1-BAAA-90D1EF74C64D}"/>
              </a:ext>
            </a:extLst>
          </p:cNvPr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216277" y="3387094"/>
            <a:ext cx="776025" cy="604421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010;p62">
            <a:extLst>
              <a:ext uri="{FF2B5EF4-FFF2-40B4-BE49-F238E27FC236}">
                <a16:creationId xmlns:a16="http://schemas.microsoft.com/office/drawing/2014/main" id="{3DBE62A8-0EE1-8456-C3E0-35451215EFA9}"/>
              </a:ext>
            </a:extLst>
          </p:cNvPr>
          <p:cNvSpPr txBox="1"/>
          <p:nvPr/>
        </p:nvSpPr>
        <p:spPr>
          <a:xfrm>
            <a:off x="909288" y="3545250"/>
            <a:ext cx="4871003" cy="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s-ES" b="1" dirty="0">
                <a:solidFill>
                  <a:srgbClr val="411E5A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Monitoreo en tiempo real </a:t>
            </a:r>
            <a:r>
              <a:rPr lang="es-ES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 avance del proceso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  <p:sp>
        <p:nvSpPr>
          <p:cNvPr id="18" name="Google Shape;1011;p62">
            <a:extLst>
              <a:ext uri="{FF2B5EF4-FFF2-40B4-BE49-F238E27FC236}">
                <a16:creationId xmlns:a16="http://schemas.microsoft.com/office/drawing/2014/main" id="{DEA71822-4B05-18D9-8392-535EEAA7D675}"/>
              </a:ext>
            </a:extLst>
          </p:cNvPr>
          <p:cNvSpPr txBox="1"/>
          <p:nvPr/>
        </p:nvSpPr>
        <p:spPr>
          <a:xfrm>
            <a:off x="909288" y="3182619"/>
            <a:ext cx="4871003" cy="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s-419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Instalación a demanda</a:t>
            </a:r>
            <a:endParaRPr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  <p:sp>
        <p:nvSpPr>
          <p:cNvPr id="19" name="Google Shape;1012;p62">
            <a:extLst>
              <a:ext uri="{FF2B5EF4-FFF2-40B4-BE49-F238E27FC236}">
                <a16:creationId xmlns:a16="http://schemas.microsoft.com/office/drawing/2014/main" id="{A824796F-E2BB-CE39-F236-7A7179817A7B}"/>
              </a:ext>
            </a:extLst>
          </p:cNvPr>
          <p:cNvSpPr txBox="1"/>
          <p:nvPr/>
        </p:nvSpPr>
        <p:spPr>
          <a:xfrm>
            <a:off x="909288" y="2819988"/>
            <a:ext cx="5708831" cy="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s-419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Ejecución desatendida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  <p:sp>
        <p:nvSpPr>
          <p:cNvPr id="20" name="Google Shape;1013;p62">
            <a:extLst>
              <a:ext uri="{FF2B5EF4-FFF2-40B4-BE49-F238E27FC236}">
                <a16:creationId xmlns:a16="http://schemas.microsoft.com/office/drawing/2014/main" id="{E5C92441-B87E-B5F5-5BC8-D20B5940B8DE}"/>
              </a:ext>
            </a:extLst>
          </p:cNvPr>
          <p:cNvSpPr txBox="1"/>
          <p:nvPr/>
        </p:nvSpPr>
        <p:spPr>
          <a:xfrm>
            <a:off x="909288" y="2457357"/>
            <a:ext cx="5772526" cy="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s-ES" b="1" dirty="0">
                <a:solidFill>
                  <a:srgbClr val="411E5A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Planificación de destinos</a:t>
            </a:r>
            <a:r>
              <a:rPr lang="es-ES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: tiendas, terminales, servidores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  <p:pic>
        <p:nvPicPr>
          <p:cNvPr id="21" name="Google Shape;1006;p62">
            <a:extLst>
              <a:ext uri="{FF2B5EF4-FFF2-40B4-BE49-F238E27FC236}">
                <a16:creationId xmlns:a16="http://schemas.microsoft.com/office/drawing/2014/main" id="{29CABB12-7AA9-0E1F-0F8C-CD5ED3300B1C}"/>
              </a:ext>
            </a:extLst>
          </p:cNvPr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216277" y="1918254"/>
            <a:ext cx="776025" cy="604421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1013;p62">
            <a:extLst>
              <a:ext uri="{FF2B5EF4-FFF2-40B4-BE49-F238E27FC236}">
                <a16:creationId xmlns:a16="http://schemas.microsoft.com/office/drawing/2014/main" id="{1C61A6FB-1031-0189-862F-F4160E0B0AE2}"/>
              </a:ext>
            </a:extLst>
          </p:cNvPr>
          <p:cNvSpPr txBox="1"/>
          <p:nvPr/>
        </p:nvSpPr>
        <p:spPr>
          <a:xfrm>
            <a:off x="909288" y="2094726"/>
            <a:ext cx="4871003" cy="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Creación de </a:t>
            </a:r>
            <a:r>
              <a:rPr lang="en" b="1" dirty="0">
                <a:solidFill>
                  <a:srgbClr val="411E5A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nuevas versiones</a:t>
            </a:r>
            <a:endParaRPr b="1" dirty="0">
              <a:solidFill>
                <a:srgbClr val="411E5A"/>
              </a:solidFill>
              <a:latin typeface="Century Gothic" panose="020B0502020202020204" pitchFamily="3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  <p:pic>
        <p:nvPicPr>
          <p:cNvPr id="23" name="Google Shape;1009;p62">
            <a:extLst>
              <a:ext uri="{FF2B5EF4-FFF2-40B4-BE49-F238E27FC236}">
                <a16:creationId xmlns:a16="http://schemas.microsoft.com/office/drawing/2014/main" id="{1DDCAC87-3C50-16A6-C1E8-B05417F6913D}"/>
              </a:ext>
            </a:extLst>
          </p:cNvPr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216277" y="3754304"/>
            <a:ext cx="776025" cy="604421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1010;p62">
            <a:extLst>
              <a:ext uri="{FF2B5EF4-FFF2-40B4-BE49-F238E27FC236}">
                <a16:creationId xmlns:a16="http://schemas.microsoft.com/office/drawing/2014/main" id="{335F65FE-9B94-DAB4-58C5-1A51A738E5D0}"/>
              </a:ext>
            </a:extLst>
          </p:cNvPr>
          <p:cNvSpPr txBox="1"/>
          <p:nvPr/>
        </p:nvSpPr>
        <p:spPr>
          <a:xfrm>
            <a:off x="909288" y="3907879"/>
            <a:ext cx="4871003" cy="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s-ES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Información sobre versiones instaladas en cada “destino”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  <p:pic>
        <p:nvPicPr>
          <p:cNvPr id="25" name="Google Shape;1006;p62" descr="Imagen que contiene medidor&#10;&#10;Descripción generada automáticamente">
            <a:extLst>
              <a:ext uri="{FF2B5EF4-FFF2-40B4-BE49-F238E27FC236}">
                <a16:creationId xmlns:a16="http://schemas.microsoft.com/office/drawing/2014/main" id="{E416A029-D136-C5B1-32ED-CD8EB8361AB6}"/>
              </a:ext>
            </a:extLst>
          </p:cNvPr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225348" y="1551044"/>
            <a:ext cx="776025" cy="604421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1013;p62">
            <a:extLst>
              <a:ext uri="{FF2B5EF4-FFF2-40B4-BE49-F238E27FC236}">
                <a16:creationId xmlns:a16="http://schemas.microsoft.com/office/drawing/2014/main" id="{A7EEA6B3-A274-FACE-198C-360FDA99BBEB}"/>
              </a:ext>
            </a:extLst>
          </p:cNvPr>
          <p:cNvSpPr txBox="1"/>
          <p:nvPr/>
        </p:nvSpPr>
        <p:spPr>
          <a:xfrm>
            <a:off x="909288" y="1723023"/>
            <a:ext cx="6270154" cy="303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t" anchorCtr="0">
            <a:noAutofit/>
          </a:bodyPr>
          <a:lstStyle/>
          <a:p>
            <a:pPr>
              <a:lnSpc>
                <a:spcPct val="85000"/>
              </a:lnSpc>
            </a:pPr>
            <a:r>
              <a:rPr lang="en" b="1" dirty="0">
                <a:solidFill>
                  <a:srgbClr val="411E5A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Gestion centralizada 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 instalación de Suite Napse SMB integrada</a:t>
            </a:r>
            <a:endParaRPr lang="es-ES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482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" name="Google Shape;450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1" name="Google Shape;451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2331865" y="-88205"/>
            <a:ext cx="5618424" cy="5622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452" name="Google Shape;452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781386" y="1249680"/>
            <a:ext cx="2766353" cy="3904521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p35"/>
          <p:cNvSpPr/>
          <p:nvPr/>
        </p:nvSpPr>
        <p:spPr>
          <a:xfrm>
            <a:off x="2430780" y="190764"/>
            <a:ext cx="2590054" cy="579083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" name="Google Shape;287;p25">
            <a:extLst>
              <a:ext uri="{FF2B5EF4-FFF2-40B4-BE49-F238E27FC236}">
                <a16:creationId xmlns:a16="http://schemas.microsoft.com/office/drawing/2014/main" id="{E628EFF9-56E3-7B0A-71A2-17F5FC0CC6F0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796120" y="4280204"/>
            <a:ext cx="753109" cy="57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455;p35"/>
          <p:cNvSpPr txBox="1">
            <a:spLocks noGrp="1"/>
          </p:cNvSpPr>
          <p:nvPr>
            <p:ph type="title"/>
          </p:nvPr>
        </p:nvSpPr>
        <p:spPr>
          <a:xfrm>
            <a:off x="2722307" y="102455"/>
            <a:ext cx="2006999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 err="1">
                <a:solidFill>
                  <a:srgbClr val="FFFFFF"/>
                </a:solidFill>
              </a:rPr>
              <a:t>Beneficios</a:t>
            </a:r>
            <a:endParaRPr sz="2420" dirty="0">
              <a:solidFill>
                <a:srgbClr val="9650FF"/>
              </a:solidFill>
            </a:endParaRPr>
          </a:p>
        </p:txBody>
      </p:sp>
      <p:sp>
        <p:nvSpPr>
          <p:cNvPr id="2" name="Google Shape;1024;p63">
            <a:extLst>
              <a:ext uri="{FF2B5EF4-FFF2-40B4-BE49-F238E27FC236}">
                <a16:creationId xmlns:a16="http://schemas.microsoft.com/office/drawing/2014/main" id="{C558824F-971B-C11A-9D43-186D3B299DC8}"/>
              </a:ext>
            </a:extLst>
          </p:cNvPr>
          <p:cNvSpPr txBox="1"/>
          <p:nvPr/>
        </p:nvSpPr>
        <p:spPr>
          <a:xfrm>
            <a:off x="2965237" y="814854"/>
            <a:ext cx="6143462" cy="3609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sz="1600"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 b="1" dirty="0">
                <a:solidFill>
                  <a:srgbClr val="00C855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Multi plataforma </a:t>
            </a:r>
            <a:r>
              <a:rPr lang="es-ES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(Windows, Linux)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 b="1" dirty="0">
                <a:solidFill>
                  <a:srgbClr val="00C855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Tecnología moderna </a:t>
            </a:r>
            <a:r>
              <a:rPr lang="es-ES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(HTML5, Android, iOS)</a:t>
            </a:r>
            <a:endParaRPr lang="es-ES" sz="1600"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sz="1600"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Reducción significativa en</a:t>
            </a:r>
            <a:r>
              <a:rPr lang="es-ES" sz="1600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 </a:t>
            </a:r>
            <a:r>
              <a:rPr lang="es-ES" sz="1800" b="1" dirty="0">
                <a:solidFill>
                  <a:srgbClr val="00C855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tiempos de despliegue </a:t>
            </a:r>
            <a:r>
              <a:rPr lang="es-ES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de versiones: de días a minutos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sz="1600"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 b="1" dirty="0">
                <a:solidFill>
                  <a:srgbClr val="00C855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Alertas</a:t>
            </a:r>
            <a:r>
              <a:rPr lang="es-ES" sz="1600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 </a:t>
            </a:r>
            <a:r>
              <a:rPr lang="es-ES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que permiten actuar en forma proactiva y evitar que el suceso ocurra</a:t>
            </a:r>
            <a:endParaRPr lang="es-ES" sz="1600"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sz="1600"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 b="1" dirty="0">
                <a:solidFill>
                  <a:srgbClr val="00C855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Fácil de utilizar y extender</a:t>
            </a:r>
            <a:r>
              <a:rPr lang="es-ES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, desarrollado bajo estándares de usabilidad (UX) y seguridad (OWASP, PCI)</a:t>
            </a:r>
            <a:endParaRPr lang="es-ES" sz="1600"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</p:txBody>
      </p:sp>
      <p:pic>
        <p:nvPicPr>
          <p:cNvPr id="6" name="Google Shape;893;p112">
            <a:extLst>
              <a:ext uri="{FF2B5EF4-FFF2-40B4-BE49-F238E27FC236}">
                <a16:creationId xmlns:a16="http://schemas.microsoft.com/office/drawing/2014/main" id="{8303B7E5-385B-F200-17BB-50719DA5AE51}"/>
              </a:ext>
            </a:extLst>
          </p:cNvPr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2455318" y="2467281"/>
            <a:ext cx="461179" cy="46118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865;p112">
            <a:extLst>
              <a:ext uri="{FF2B5EF4-FFF2-40B4-BE49-F238E27FC236}">
                <a16:creationId xmlns:a16="http://schemas.microsoft.com/office/drawing/2014/main" id="{20A178B8-8DD2-4EED-AFCB-2A6DCA49A8A6}"/>
              </a:ext>
            </a:extLst>
          </p:cNvPr>
          <p:cNvPicPr preferRelativeResize="0"/>
          <p:nvPr/>
        </p:nvPicPr>
        <p:blipFill rotWithShape="1"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4691" y="1410272"/>
            <a:ext cx="402432" cy="317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868;p112">
            <a:extLst>
              <a:ext uri="{FF2B5EF4-FFF2-40B4-BE49-F238E27FC236}">
                <a16:creationId xmlns:a16="http://schemas.microsoft.com/office/drawing/2014/main" id="{50FA7ADE-A5FE-E1D8-9695-51E99612CCCE}"/>
              </a:ext>
            </a:extLst>
          </p:cNvPr>
          <p:cNvPicPr preferRelativeResize="0"/>
          <p:nvPr/>
        </p:nvPicPr>
        <p:blipFill rotWithShape="1"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4691" y="3877770"/>
            <a:ext cx="402432" cy="402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900;p112">
            <a:extLst>
              <a:ext uri="{FF2B5EF4-FFF2-40B4-BE49-F238E27FC236}">
                <a16:creationId xmlns:a16="http://schemas.microsoft.com/office/drawing/2014/main" id="{1135247E-18C3-20A8-5E5A-7B4D00081F37}"/>
              </a:ext>
            </a:extLst>
          </p:cNvPr>
          <p:cNvPicPr preferRelativeResize="0"/>
          <p:nvPr/>
        </p:nvPicPr>
        <p:blipFill rotWithShape="1">
          <a:blip r:embed="rId1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55318" y="1809421"/>
            <a:ext cx="461179" cy="4611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887;p112">
            <a:extLst>
              <a:ext uri="{FF2B5EF4-FFF2-40B4-BE49-F238E27FC236}">
                <a16:creationId xmlns:a16="http://schemas.microsoft.com/office/drawing/2014/main" id="{37F4ECB8-F098-019D-8173-336326B28A10}"/>
              </a:ext>
            </a:extLst>
          </p:cNvPr>
          <p:cNvPicPr preferRelativeResize="0"/>
          <p:nvPr/>
        </p:nvPicPr>
        <p:blipFill rotWithShape="1">
          <a:blip r:embed="rId1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71030" y="3149862"/>
            <a:ext cx="429755" cy="4297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54;p1"/>
          <p:cNvSpPr/>
          <p:nvPr/>
        </p:nvSpPr>
        <p:spPr>
          <a:xfrm>
            <a:off x="-1728250" y="868725"/>
            <a:ext cx="93777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57;p1"/>
          <p:cNvSpPr txBox="1">
            <a:spLocks noGrp="1"/>
          </p:cNvSpPr>
          <p:nvPr>
            <p:ph type="title"/>
          </p:nvPr>
        </p:nvSpPr>
        <p:spPr>
          <a:xfrm>
            <a:off x="4055525" y="1399000"/>
            <a:ext cx="3368700" cy="142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4820" b="0" dirty="0">
                <a:solidFill>
                  <a:srgbClr val="F5F3FD"/>
                </a:solidFill>
              </a:rPr>
              <a:t>MUCHAS GRACIAS</a:t>
            </a:r>
            <a:endParaRPr sz="4820" b="0" dirty="0">
              <a:solidFill>
                <a:srgbClr val="F5F3FD"/>
              </a:solidFill>
            </a:endParaRPr>
          </a:p>
        </p:txBody>
      </p:sp>
      <p:pic>
        <p:nvPicPr>
          <p:cNvPr id="9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4003" y="0"/>
            <a:ext cx="4548543" cy="5143500"/>
          </a:xfrm>
          <a:prstGeom prst="rect">
            <a:avLst/>
          </a:prstGeom>
        </p:spPr>
      </p:pic>
      <p:sp>
        <p:nvSpPr>
          <p:cNvPr id="10" name="Google Shape;907;p44">
            <a:extLst>
              <a:ext uri="{FF2B5EF4-FFF2-40B4-BE49-F238E27FC236}">
                <a16:creationId xmlns:a16="http://schemas.microsoft.com/office/drawing/2014/main" id="{88CE479F-C897-986A-D27A-66CD5B6BFF3F}"/>
              </a:ext>
            </a:extLst>
          </p:cNvPr>
          <p:cNvSpPr txBox="1"/>
          <p:nvPr/>
        </p:nvSpPr>
        <p:spPr>
          <a:xfrm>
            <a:off x="4210333" y="3781600"/>
            <a:ext cx="3428100" cy="11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b="1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Nombre y </a:t>
            </a:r>
            <a:r>
              <a:rPr lang="en" sz="1600" b="1" dirty="0" err="1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apellido</a:t>
            </a:r>
            <a:endParaRPr sz="1600" b="1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Cargo</a:t>
            </a:r>
            <a:endParaRPr sz="1600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u="sng" dirty="0">
                <a:solidFill>
                  <a:schemeClr val="hlink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  <a:hlinkClick r:id="rId5"/>
              </a:rPr>
              <a:t>mail@mail.com</a:t>
            </a:r>
            <a:r>
              <a:rPr lang="en" sz="1600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</a:t>
            </a:r>
            <a:endParaRPr sz="1600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b="1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11.1111.1111</a:t>
            </a:r>
            <a:endParaRPr sz="1600" b="1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</p:txBody>
      </p:sp>
      <p:pic>
        <p:nvPicPr>
          <p:cNvPr id="2056" name="Picture 8" descr="LinkedIn App White icon PNG and SVG Vector Free Download">
            <a:hlinkClick r:id="rId6"/>
            <a:extLst>
              <a:ext uri="{FF2B5EF4-FFF2-40B4-BE49-F238E27FC236}">
                <a16:creationId xmlns:a16="http://schemas.microsoft.com/office/drawing/2014/main" id="{53DED6E1-E557-EF38-1CC8-7976D7758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22" y="315481"/>
            <a:ext cx="237765" cy="23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Diseño PNG Y SVG De Trazo De Icono De Sitio Web De Internet Para Camisetas">
            <a:hlinkClick r:id="rId9"/>
            <a:extLst>
              <a:ext uri="{FF2B5EF4-FFF2-40B4-BE49-F238E27FC236}">
                <a16:creationId xmlns:a16="http://schemas.microsoft.com/office/drawing/2014/main" id="{AE906FED-452E-E132-8BA4-0D03FB4F0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31" y="288155"/>
            <a:ext cx="292415" cy="292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2CF1BF180E0D445B908AB9E94787683" ma:contentTypeVersion="16" ma:contentTypeDescription="Crear nuevo documento." ma:contentTypeScope="" ma:versionID="2d0deb80dff593baa74dd4de64a9a3db">
  <xsd:schema xmlns:xsd="http://www.w3.org/2001/XMLSchema" xmlns:xs="http://www.w3.org/2001/XMLSchema" xmlns:p="http://schemas.microsoft.com/office/2006/metadata/properties" xmlns:ns2="5a81ff38-0732-44d4-a198-8f4c7fa068b4" xmlns:ns3="ea11fb09-ed0a-4726-8e7b-b2a9c5c9a327" targetNamespace="http://schemas.microsoft.com/office/2006/metadata/properties" ma:root="true" ma:fieldsID="f55534825e3d65613e89ccaa8db93ad6" ns2:_="" ns3:_="">
    <xsd:import namespace="5a81ff38-0732-44d4-a198-8f4c7fa068b4"/>
    <xsd:import namespace="ea11fb09-ed0a-4726-8e7b-b2a9c5c9a3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81ff38-0732-44d4-a198-8f4c7fa068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Etiquetas de imagen" ma:readOnly="false" ma:fieldId="{5cf76f15-5ced-4ddc-b409-7134ff3c332f}" ma:taxonomyMulti="true" ma:sspId="f21ea24c-48a7-40a6-9b14-e25d63badf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11fb09-ed0a-4726-8e7b-b2a9c5c9a327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8b44b4e6-5b38-446d-b759-66e6c1eb0d99}" ma:internalName="TaxCatchAll" ma:showField="CatchAllData" ma:web="ea11fb09-ed0a-4726-8e7b-b2a9c5c9a3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89152E5-DD09-445E-A5F7-97A802FC8B0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80F6E59-5CA4-48A7-A3CE-9B41CF540C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81ff38-0732-44d4-a198-8f4c7fa068b4"/>
    <ds:schemaRef ds:uri="ea11fb09-ed0a-4726-8e7b-b2a9c5c9a3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2214</TotalTime>
  <Words>270</Words>
  <Application>Microsoft Office PowerPoint</Application>
  <PresentationFormat>Presentación en pantalla (16:9)</PresentationFormat>
  <Paragraphs>33</Paragraphs>
  <Slides>9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Linx Claro</vt:lpstr>
      <vt:lpstr>IMPORTANTE  Esto es un template, haga una copia local en su PC para hacer las adaptaciones que necesite para su presentación​</vt:lpstr>
      <vt:lpstr>Presentación de PowerPoint</vt:lpstr>
      <vt:lpstr>Somos una empresa de tecnología especializada en soluciones de Omnicanalidad y Comercio Unificado </vt:lpstr>
      <vt:lpstr>Suite Napse</vt:lpstr>
      <vt:lpstr>Presentación de PowerPoint</vt:lpstr>
      <vt:lpstr>Arquitectura de Napse Director</vt:lpstr>
      <vt:lpstr>Presentación de PowerPoint</vt:lpstr>
      <vt:lpstr>Beneficios</vt:lpstr>
      <vt:lpstr>MUCHAS 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Hernán Dal'Cero</dc:creator>
  <cp:lastModifiedBy>Rocío Fernández</cp:lastModifiedBy>
  <cp:revision>25</cp:revision>
  <dcterms:modified xsi:type="dcterms:W3CDTF">2024-10-22T18:00:44Z</dcterms:modified>
</cp:coreProperties>
</file>