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2"/>
  </p:notesMasterIdLst>
  <p:sldIdLst>
    <p:sldId id="278" r:id="rId4"/>
    <p:sldId id="322" r:id="rId5"/>
    <p:sldId id="261" r:id="rId6"/>
    <p:sldId id="288" r:id="rId7"/>
    <p:sldId id="282" r:id="rId8"/>
    <p:sldId id="342" r:id="rId9"/>
    <p:sldId id="337" r:id="rId10"/>
    <p:sldId id="256" r:id="rId11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3"/>
      <p:bold r:id="rId14"/>
      <p:italic r:id="rId15"/>
      <p:boldItalic r:id="rId16"/>
    </p:embeddedFont>
    <p:embeddedFont>
      <p:font typeface="Noto Sans Light" panose="020B0604020202020204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5"/>
    <a:srgbClr val="F0462D"/>
    <a:srgbClr val="411E5A"/>
    <a:srgbClr val="A50062"/>
    <a:srgbClr val="9650FF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62CFB6-0943-7B52-2190-5CD137090889}" v="2" dt="2024-10-09T18:25:01.994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1229" y="-4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9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2.fntdata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CC62CFB6-0943-7B52-2190-5CD137090889}"/>
    <pc:docChg chg="modSld">
      <pc:chgData name="Rocío Fernández" userId="S::rocio.fernandez@napse.global::a8ca1138-7c3e-4ac4-846a-4f713d672a25" providerId="AD" clId="Web-{CC62CFB6-0943-7B52-2190-5CD137090889}" dt="2024-10-09T18:25:01.994" v="1" actId="1076"/>
      <pc:docMkLst>
        <pc:docMk/>
      </pc:docMkLst>
      <pc:sldChg chg="modSp">
        <pc:chgData name="Rocío Fernández" userId="S::rocio.fernandez@napse.global::a8ca1138-7c3e-4ac4-846a-4f713d672a25" providerId="AD" clId="Web-{CC62CFB6-0943-7B52-2190-5CD137090889}" dt="2024-10-09T18:25:01.994" v="1" actId="1076"/>
        <pc:sldMkLst>
          <pc:docMk/>
          <pc:sldMk cId="552043359" sldId="322"/>
        </pc:sldMkLst>
        <pc:picChg chg="mod">
          <ac:chgData name="Rocío Fernández" userId="S::rocio.fernandez@napse.global::a8ca1138-7c3e-4ac4-846a-4f713d672a25" providerId="AD" clId="Web-{CC62CFB6-0943-7B52-2190-5CD137090889}" dt="2024-10-09T18:25:01.994" v="1" actId="1076"/>
          <ac:picMkLst>
            <pc:docMk/>
            <pc:sldMk cId="552043359" sldId="322"/>
            <ac:picMk id="10" creationId="{394CA981-FE7A-26AA-66BD-F7F9A2449A0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7597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microsoft.com/office/2007/relationships/hdphoto" Target="../media/hdphoto1.wdp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10" name="Imagen 9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394CA981-FE7A-26AA-66BD-F7F9A2449A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3776" y="1385668"/>
            <a:ext cx="2723200" cy="135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079D05C-A42C-0BCC-ADEE-7B41813A245F}"/>
              </a:ext>
            </a:extLst>
          </p:cNvPr>
          <p:cNvSpPr txBox="1"/>
          <p:nvPr/>
        </p:nvSpPr>
        <p:spPr>
          <a:xfrm>
            <a:off x="2901374" y="2053915"/>
            <a:ext cx="5814013" cy="22467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600" b="1" dirty="0">
                <a:solidFill>
                  <a:schemeClr val="bg1"/>
                </a:solidFill>
                <a:latin typeface="Century Gothic" panose="020B0502020202020204" pitchFamily="34" charset="0"/>
                <a:sym typeface="Roboto"/>
              </a:rPr>
              <a:t>Es una solución </a:t>
            </a:r>
            <a:r>
              <a:rPr lang="es-ES" sz="1600" b="1" dirty="0">
                <a:solidFill>
                  <a:srgbClr val="00C855"/>
                </a:solidFill>
                <a:latin typeface="Century Gothic" panose="020B0502020202020204" pitchFamily="34" charset="0"/>
                <a:sym typeface="Roboto"/>
              </a:rPr>
              <a:t>que agiliza el control global de versiones en tiendas</a:t>
            </a:r>
            <a:r>
              <a:rPr lang="es-ES" sz="1600" b="1" dirty="0">
                <a:solidFill>
                  <a:schemeClr val="bg1"/>
                </a:solidFill>
                <a:latin typeface="Century Gothic" panose="020B0502020202020204" pitchFamily="34" charset="0"/>
                <a:sym typeface="Roboto"/>
              </a:rPr>
              <a:t>, servidores locales y servidores en la nube.</a:t>
            </a:r>
          </a:p>
          <a:p>
            <a:endParaRPr lang="es-ES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Permtite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gestionar, administrar, distribuir (de forma inmediata o calendarizada) y monitorear de manera centralizada y eficiente nuevas versiones de productos Napse en la red de tiendas de un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retailer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.</a:t>
            </a:r>
          </a:p>
          <a:p>
            <a:endParaRPr lang="es-ES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es-ES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Ademas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, permite gestionar de forma centralizada la </a:t>
            </a:r>
            <a:r>
              <a:rPr lang="es-ES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instalacion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 integrada de los productos de la Suite Napse en las tiendas del </a:t>
            </a:r>
            <a:r>
              <a:rPr lang="es-ES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retailer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.</a:t>
            </a:r>
          </a:p>
        </p:txBody>
      </p:sp>
      <p:pic>
        <p:nvPicPr>
          <p:cNvPr id="8" name="Imagen 7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D2925346-B78E-C407-6BE0-1F6C7C6784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374" y="278518"/>
            <a:ext cx="2998366" cy="14968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95601" y="-46244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650;p50">
            <a:extLst>
              <a:ext uri="{FF2B5EF4-FFF2-40B4-BE49-F238E27FC236}">
                <a16:creationId xmlns:a16="http://schemas.microsoft.com/office/drawing/2014/main" id="{C2A0D4C6-FA5D-A39B-F884-EC78DEB44837}"/>
              </a:ext>
            </a:extLst>
          </p:cNvPr>
          <p:cNvSpPr/>
          <p:nvPr/>
        </p:nvSpPr>
        <p:spPr>
          <a:xfrm>
            <a:off x="2052199" y="829925"/>
            <a:ext cx="5315040" cy="3571090"/>
          </a:xfrm>
          <a:prstGeom prst="roundRect">
            <a:avLst>
              <a:gd name="adj" fmla="val 873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8" name="Google Shape;155;p6">
            <a:extLst>
              <a:ext uri="{FF2B5EF4-FFF2-40B4-BE49-F238E27FC236}">
                <a16:creationId xmlns:a16="http://schemas.microsoft.com/office/drawing/2014/main" id="{E331CD08-020D-018A-7D13-9C19795C1C9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6146332" y="4372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70442" y="60235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/>
              <a:t>Arquitectura</a:t>
            </a:r>
            <a:r>
              <a:rPr lang="pt-BR" sz="2420" dirty="0"/>
              <a:t> de Napse </a:t>
            </a:r>
            <a:r>
              <a:rPr lang="pt-BR" sz="2420" dirty="0" err="1">
                <a:solidFill>
                  <a:srgbClr val="F0462D"/>
                </a:solidFill>
              </a:rPr>
              <a:t>Director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268BCDF2-36E9-8D8E-9AFC-D4EC5C620C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1364" y="1074154"/>
            <a:ext cx="4001273" cy="299519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1B7116C-204D-121C-2ED4-CC1BDA9B91EE}"/>
              </a:ext>
            </a:extLst>
          </p:cNvPr>
          <p:cNvGrpSpPr/>
          <p:nvPr/>
        </p:nvGrpSpPr>
        <p:grpSpPr>
          <a:xfrm>
            <a:off x="6601985" y="773753"/>
            <a:ext cx="1286217" cy="2810356"/>
            <a:chOff x="6357327" y="760300"/>
            <a:chExt cx="1501800" cy="3281400"/>
          </a:xfrm>
        </p:grpSpPr>
        <p:pic>
          <p:nvPicPr>
            <p:cNvPr id="373" name="Google Shape;373;p27"/>
            <p:cNvPicPr preferRelativeResize="0"/>
            <p:nvPr/>
          </p:nvPicPr>
          <p:blipFill rotWithShape="1">
            <a:blip r:embed="rId9">
              <a:alphaModFix/>
            </a:blip>
            <a:srcRect r="18227"/>
            <a:stretch/>
          </p:blipFill>
          <p:spPr>
            <a:xfrm>
              <a:off x="6357327" y="760300"/>
              <a:ext cx="1501800" cy="3281400"/>
            </a:xfrm>
            <a:prstGeom prst="roundRect">
              <a:avLst>
                <a:gd name="adj" fmla="val 11801"/>
              </a:avLst>
            </a:prstGeom>
            <a:noFill/>
            <a:ln>
              <a:noFill/>
            </a:ln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16AC86C-B32B-4673-B419-6908D5595E95}"/>
                </a:ext>
              </a:extLst>
            </p:cNvPr>
            <p:cNvSpPr/>
            <p:nvPr/>
          </p:nvSpPr>
          <p:spPr>
            <a:xfrm>
              <a:off x="6451076" y="1310326"/>
              <a:ext cx="1256908" cy="637880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D0791058-FDBB-9D19-15A7-A1175E19EF6B}"/>
                </a:ext>
              </a:extLst>
            </p:cNvPr>
            <p:cNvSpPr/>
            <p:nvPr/>
          </p:nvSpPr>
          <p:spPr>
            <a:xfrm>
              <a:off x="6610102" y="2045617"/>
              <a:ext cx="422009" cy="358218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</p:grpSp>
      <p:pic>
        <p:nvPicPr>
          <p:cNvPr id="374" name="Google Shape;374;p2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192957" y="429256"/>
            <a:ext cx="3735835" cy="4714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9F79D8CE-1658-E163-3395-04AC4B4A53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5132" y="1694497"/>
            <a:ext cx="298402" cy="333464"/>
          </a:xfrm>
          <a:prstGeom prst="rect">
            <a:avLst/>
          </a:prstGeom>
        </p:spPr>
      </p:pic>
      <p:pic>
        <p:nvPicPr>
          <p:cNvPr id="9" name="Imagen 8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987AACC-73D1-95CE-3824-B291FCC79F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5517" y="1126119"/>
            <a:ext cx="943756" cy="471154"/>
          </a:xfrm>
          <a:prstGeom prst="rect">
            <a:avLst/>
          </a:prstGeom>
        </p:spPr>
      </p:pic>
      <p:sp>
        <p:nvSpPr>
          <p:cNvPr id="12" name="Google Shape;1005;p62">
            <a:extLst>
              <a:ext uri="{FF2B5EF4-FFF2-40B4-BE49-F238E27FC236}">
                <a16:creationId xmlns:a16="http://schemas.microsoft.com/office/drawing/2014/main" id="{38410D54-0344-1857-965C-A2AB5F3A98B6}"/>
              </a:ext>
            </a:extLst>
          </p:cNvPr>
          <p:cNvSpPr txBox="1"/>
          <p:nvPr/>
        </p:nvSpPr>
        <p:spPr>
          <a:xfrm>
            <a:off x="225810" y="850367"/>
            <a:ext cx="4145468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>
              <a:buSzPts val="1100"/>
            </a:pPr>
            <a:r>
              <a:rPr lang="en" sz="24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Gestion</a:t>
            </a:r>
            <a:r>
              <a:rPr lang="en" sz="24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de Suite Napse, </a:t>
            </a:r>
            <a:r>
              <a:rPr lang="en" sz="24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generación</a:t>
            </a:r>
            <a:r>
              <a:rPr lang="en" sz="24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y </a:t>
            </a:r>
            <a:r>
              <a:rPr lang="en" sz="24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distribución</a:t>
            </a:r>
            <a:r>
              <a:rPr lang="en" sz="24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de versiones</a:t>
            </a:r>
            <a:endParaRPr sz="2400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13" name="Google Shape;1006;p62">
            <a:extLst>
              <a:ext uri="{FF2B5EF4-FFF2-40B4-BE49-F238E27FC236}">
                <a16:creationId xmlns:a16="http://schemas.microsoft.com/office/drawing/2014/main" id="{B0D38E2B-A731-C879-6F50-CB3215AC544E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2285464"/>
            <a:ext cx="776025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007;p62">
            <a:extLst>
              <a:ext uri="{FF2B5EF4-FFF2-40B4-BE49-F238E27FC236}">
                <a16:creationId xmlns:a16="http://schemas.microsoft.com/office/drawing/2014/main" id="{56F84BE2-F92E-0B06-A9AD-CAF33272E509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2652674"/>
            <a:ext cx="776025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008;p62">
            <a:extLst>
              <a:ext uri="{FF2B5EF4-FFF2-40B4-BE49-F238E27FC236}">
                <a16:creationId xmlns:a16="http://schemas.microsoft.com/office/drawing/2014/main" id="{8977C273-B536-C502-9318-661D0EC82E83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3019884"/>
            <a:ext cx="776025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009;p62">
            <a:extLst>
              <a:ext uri="{FF2B5EF4-FFF2-40B4-BE49-F238E27FC236}">
                <a16:creationId xmlns:a16="http://schemas.microsoft.com/office/drawing/2014/main" id="{34CDB863-B3FA-82F1-BAAA-90D1EF74C64D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338709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010;p62">
            <a:extLst>
              <a:ext uri="{FF2B5EF4-FFF2-40B4-BE49-F238E27FC236}">
                <a16:creationId xmlns:a16="http://schemas.microsoft.com/office/drawing/2014/main" id="{3DBE62A8-0EE1-8456-C3E0-35451215EFA9}"/>
              </a:ext>
            </a:extLst>
          </p:cNvPr>
          <p:cNvSpPr txBox="1"/>
          <p:nvPr/>
        </p:nvSpPr>
        <p:spPr>
          <a:xfrm>
            <a:off x="909288" y="3545250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Monitoreo en tiempo real </a:t>
            </a: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avance del proceso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8" name="Google Shape;1011;p62">
            <a:extLst>
              <a:ext uri="{FF2B5EF4-FFF2-40B4-BE49-F238E27FC236}">
                <a16:creationId xmlns:a16="http://schemas.microsoft.com/office/drawing/2014/main" id="{DEA71822-4B05-18D9-8392-535EEAA7D675}"/>
              </a:ext>
            </a:extLst>
          </p:cNvPr>
          <p:cNvSpPr txBox="1"/>
          <p:nvPr/>
        </p:nvSpPr>
        <p:spPr>
          <a:xfrm>
            <a:off x="909288" y="3182619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419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Instalación a demanda</a:t>
            </a:r>
            <a:endParaRPr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9" name="Google Shape;1012;p62">
            <a:extLst>
              <a:ext uri="{FF2B5EF4-FFF2-40B4-BE49-F238E27FC236}">
                <a16:creationId xmlns:a16="http://schemas.microsoft.com/office/drawing/2014/main" id="{A824796F-E2BB-CE39-F236-7A7179817A7B}"/>
              </a:ext>
            </a:extLst>
          </p:cNvPr>
          <p:cNvSpPr txBox="1"/>
          <p:nvPr/>
        </p:nvSpPr>
        <p:spPr>
          <a:xfrm>
            <a:off x="909288" y="2819988"/>
            <a:ext cx="5708831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419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Ejecución desatendida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20" name="Google Shape;1013;p62">
            <a:extLst>
              <a:ext uri="{FF2B5EF4-FFF2-40B4-BE49-F238E27FC236}">
                <a16:creationId xmlns:a16="http://schemas.microsoft.com/office/drawing/2014/main" id="{E5C92441-B87E-B5F5-5BC8-D20B5940B8DE}"/>
              </a:ext>
            </a:extLst>
          </p:cNvPr>
          <p:cNvSpPr txBox="1"/>
          <p:nvPr/>
        </p:nvSpPr>
        <p:spPr>
          <a:xfrm>
            <a:off x="909288" y="2457357"/>
            <a:ext cx="5772526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Planificación de destinos</a:t>
            </a: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 tiendas, terminales, servidores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21" name="Google Shape;1006;p62">
            <a:extLst>
              <a:ext uri="{FF2B5EF4-FFF2-40B4-BE49-F238E27FC236}">
                <a16:creationId xmlns:a16="http://schemas.microsoft.com/office/drawing/2014/main" id="{29CABB12-7AA9-0E1F-0F8C-CD5ED3300B1C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191825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1013;p62">
            <a:extLst>
              <a:ext uri="{FF2B5EF4-FFF2-40B4-BE49-F238E27FC236}">
                <a16:creationId xmlns:a16="http://schemas.microsoft.com/office/drawing/2014/main" id="{1C61A6FB-1031-0189-862F-F4160E0B0AE2}"/>
              </a:ext>
            </a:extLst>
          </p:cNvPr>
          <p:cNvSpPr txBox="1"/>
          <p:nvPr/>
        </p:nvSpPr>
        <p:spPr>
          <a:xfrm>
            <a:off x="909288" y="2094726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Creación de </a:t>
            </a:r>
            <a:r>
              <a:rPr lang="en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nuevas versiones</a:t>
            </a:r>
            <a:endParaRPr b="1"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23" name="Google Shape;1009;p62">
            <a:extLst>
              <a:ext uri="{FF2B5EF4-FFF2-40B4-BE49-F238E27FC236}">
                <a16:creationId xmlns:a16="http://schemas.microsoft.com/office/drawing/2014/main" id="{1DDCAC87-3C50-16A6-C1E8-B05417F6913D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16277" y="375430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1010;p62">
            <a:extLst>
              <a:ext uri="{FF2B5EF4-FFF2-40B4-BE49-F238E27FC236}">
                <a16:creationId xmlns:a16="http://schemas.microsoft.com/office/drawing/2014/main" id="{335F65FE-9B94-DAB4-58C5-1A51A738E5D0}"/>
              </a:ext>
            </a:extLst>
          </p:cNvPr>
          <p:cNvSpPr txBox="1"/>
          <p:nvPr/>
        </p:nvSpPr>
        <p:spPr>
          <a:xfrm>
            <a:off x="909288" y="3907879"/>
            <a:ext cx="4871003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Información sobre versiones instaladas en cada “destino”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pic>
        <p:nvPicPr>
          <p:cNvPr id="25" name="Google Shape;1006;p62" descr="Imagen que contiene medidor&#10;&#10;Descripción generada automáticamente">
            <a:extLst>
              <a:ext uri="{FF2B5EF4-FFF2-40B4-BE49-F238E27FC236}">
                <a16:creationId xmlns:a16="http://schemas.microsoft.com/office/drawing/2014/main" id="{E416A029-D136-C5B1-32ED-CD8EB8361AB6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25348" y="1551044"/>
            <a:ext cx="776025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1013;p62">
            <a:extLst>
              <a:ext uri="{FF2B5EF4-FFF2-40B4-BE49-F238E27FC236}">
                <a16:creationId xmlns:a16="http://schemas.microsoft.com/office/drawing/2014/main" id="{A7EEA6B3-A274-FACE-198C-360FDA99BBEB}"/>
              </a:ext>
            </a:extLst>
          </p:cNvPr>
          <p:cNvSpPr txBox="1"/>
          <p:nvPr/>
        </p:nvSpPr>
        <p:spPr>
          <a:xfrm>
            <a:off x="909288" y="1723023"/>
            <a:ext cx="6270154" cy="30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>
              <a:lnSpc>
                <a:spcPct val="85000"/>
              </a:lnSpc>
            </a:pPr>
            <a:r>
              <a:rPr lang="en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Gestion centralizada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instalación de Suite Napse SMB integrada</a:t>
            </a:r>
            <a:endParaRPr lang="es-ES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482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31865" y="-8820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781386" y="1249680"/>
            <a:ext cx="2766353" cy="390452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430780" y="190764"/>
            <a:ext cx="2590054" cy="579083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287;p25">
            <a:extLst>
              <a:ext uri="{FF2B5EF4-FFF2-40B4-BE49-F238E27FC236}">
                <a16:creationId xmlns:a16="http://schemas.microsoft.com/office/drawing/2014/main" id="{E628EFF9-56E3-7B0A-71A2-17F5FC0CC6F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4280204"/>
            <a:ext cx="753109" cy="5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55;p35"/>
          <p:cNvSpPr txBox="1">
            <a:spLocks noGrp="1"/>
          </p:cNvSpPr>
          <p:nvPr>
            <p:ph type="title"/>
          </p:nvPr>
        </p:nvSpPr>
        <p:spPr>
          <a:xfrm>
            <a:off x="2722307" y="102455"/>
            <a:ext cx="200699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Beneficios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2" name="Google Shape;1024;p63">
            <a:extLst>
              <a:ext uri="{FF2B5EF4-FFF2-40B4-BE49-F238E27FC236}">
                <a16:creationId xmlns:a16="http://schemas.microsoft.com/office/drawing/2014/main" id="{C558824F-971B-C11A-9D43-186D3B299DC8}"/>
              </a:ext>
            </a:extLst>
          </p:cNvPr>
          <p:cNvSpPr txBox="1"/>
          <p:nvPr/>
        </p:nvSpPr>
        <p:spPr>
          <a:xfrm>
            <a:off x="2965237" y="814854"/>
            <a:ext cx="6143462" cy="3609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Multi plataforma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(Windows, Linux)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Tecnología moderna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(HTML5, Android, iOS)</a:t>
            </a: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Reducción significativa en</a:t>
            </a:r>
            <a:r>
              <a:rPr lang="es-ES" sz="16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tiempos de despliegue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de versiones: de días a minutos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Alertas</a:t>
            </a:r>
            <a:r>
              <a:rPr lang="es-ES" sz="16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que permiten actuar en forma proactiva y evitar que el suceso ocurra</a:t>
            </a: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Fácil de utilizar y extender</a:t>
            </a:r>
            <a:r>
              <a:rPr lang="es-ES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, desarrollado bajo estándares de usabilidad (UX) y seguridad (OWASP, PCI)</a:t>
            </a:r>
            <a:endParaRPr lang="es-ES" sz="1600"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6" name="Google Shape;893;p112">
            <a:extLst>
              <a:ext uri="{FF2B5EF4-FFF2-40B4-BE49-F238E27FC236}">
                <a16:creationId xmlns:a16="http://schemas.microsoft.com/office/drawing/2014/main" id="{8303B7E5-385B-F200-17BB-50719DA5AE51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455318" y="2467281"/>
            <a:ext cx="461179" cy="461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65;p112">
            <a:extLst>
              <a:ext uri="{FF2B5EF4-FFF2-40B4-BE49-F238E27FC236}">
                <a16:creationId xmlns:a16="http://schemas.microsoft.com/office/drawing/2014/main" id="{20A178B8-8DD2-4EED-AFCB-2A6DCA49A8A6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4691" y="1410272"/>
            <a:ext cx="402432" cy="31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68;p112">
            <a:extLst>
              <a:ext uri="{FF2B5EF4-FFF2-40B4-BE49-F238E27FC236}">
                <a16:creationId xmlns:a16="http://schemas.microsoft.com/office/drawing/2014/main" id="{50FA7ADE-A5FE-E1D8-9695-51E99612CCCE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4691" y="3877770"/>
            <a:ext cx="402432" cy="402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900;p112">
            <a:extLst>
              <a:ext uri="{FF2B5EF4-FFF2-40B4-BE49-F238E27FC236}">
                <a16:creationId xmlns:a16="http://schemas.microsoft.com/office/drawing/2014/main" id="{1135247E-18C3-20A8-5E5A-7B4D00081F37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5318" y="1809421"/>
            <a:ext cx="461179" cy="461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87;p112">
            <a:extLst>
              <a:ext uri="{FF2B5EF4-FFF2-40B4-BE49-F238E27FC236}">
                <a16:creationId xmlns:a16="http://schemas.microsoft.com/office/drawing/2014/main" id="{37F4ECB8-F098-019D-8173-336326B28A10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1030" y="3149862"/>
            <a:ext cx="429755" cy="4297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2214</TotalTime>
  <Words>270</Words>
  <Application>Microsoft Office PowerPoint</Application>
  <PresentationFormat>Presentación en pantalla (16:9)</PresentationFormat>
  <Paragraphs>33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Presentación de PowerPoint</vt:lpstr>
      <vt:lpstr>Arquitectura de Napse Director</vt:lpstr>
      <vt:lpstr>Presentación de PowerPoint</vt:lpstr>
      <vt:lpstr>Beneficios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24</cp:revision>
  <dcterms:modified xsi:type="dcterms:W3CDTF">2024-10-09T18:25:10Z</dcterms:modified>
</cp:coreProperties>
</file>