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3"/>
  </p:notesMasterIdLst>
  <p:sldIdLst>
    <p:sldId id="278" r:id="rId4"/>
    <p:sldId id="322" r:id="rId5"/>
    <p:sldId id="261" r:id="rId6"/>
    <p:sldId id="288" r:id="rId7"/>
    <p:sldId id="282" r:id="rId8"/>
    <p:sldId id="290" r:id="rId9"/>
    <p:sldId id="341" r:id="rId10"/>
    <p:sldId id="337" r:id="rId11"/>
    <p:sldId id="256" r:id="rId12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4"/>
      <p:bold r:id="rId15"/>
      <p:italic r:id="rId16"/>
      <p:boldItalic r:id="rId17"/>
    </p:embeddedFont>
    <p:embeddedFont>
      <p:font typeface="Noto Sans Light" panose="020B0604020202020204" charset="0"/>
      <p:regular r:id="rId18"/>
      <p:bold r:id="rId19"/>
      <p:italic r:id="rId20"/>
      <p:boldItalic r:id="rId21"/>
    </p:embeddedFont>
    <p:embeddedFont>
      <p:font typeface="Roboto" panose="02000000000000000000" pitchFamily="2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55"/>
    <a:srgbClr val="411E5A"/>
    <a:srgbClr val="A50062"/>
    <a:srgbClr val="9650FF"/>
    <a:srgbClr val="F0462D"/>
    <a:srgbClr val="E6E4EA"/>
    <a:srgbClr val="626265"/>
    <a:srgbClr val="B3B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019D82-655B-F370-AC41-3015B7D05515}" v="2" dt="2024-10-09T18:25:34.558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3" d="100"/>
          <a:sy n="93" d="100"/>
        </p:scale>
        <p:origin x="1162" y="2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openxmlformats.org/officeDocument/2006/relationships/font" Target="fonts/font8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1.fntdata"/><Relationship Id="rId5" Type="http://schemas.openxmlformats.org/officeDocument/2006/relationships/slide" Target="slides/slide2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6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48019D82-655B-F370-AC41-3015B7D05515}"/>
    <pc:docChg chg="modSld">
      <pc:chgData name="Rocío Fernández" userId="S::rocio.fernandez@napse.global::a8ca1138-7c3e-4ac4-846a-4f713d672a25" providerId="AD" clId="Web-{48019D82-655B-F370-AC41-3015B7D05515}" dt="2024-10-09T18:25:34.558" v="1" actId="1076"/>
      <pc:docMkLst>
        <pc:docMk/>
      </pc:docMkLst>
      <pc:sldChg chg="modSp">
        <pc:chgData name="Rocío Fernández" userId="S::rocio.fernandez@napse.global::a8ca1138-7c3e-4ac4-846a-4f713d672a25" providerId="AD" clId="Web-{48019D82-655B-F370-AC41-3015B7D05515}" dt="2024-10-09T18:25:34.558" v="1" actId="1076"/>
        <pc:sldMkLst>
          <pc:docMk/>
          <pc:sldMk cId="552043359" sldId="322"/>
        </pc:sldMkLst>
        <pc:picChg chg="mod">
          <ac:chgData name="Rocío Fernández" userId="S::rocio.fernandez@napse.global::a8ca1138-7c3e-4ac4-846a-4f713d672a25" providerId="AD" clId="Web-{48019D82-655B-F370-AC41-3015B7D05515}" dt="2024-10-09T18:25:34.558" v="1" actId="1076"/>
          <ac:picMkLst>
            <pc:docMk/>
            <pc:sldMk cId="552043359" sldId="322"/>
            <ac:picMk id="6" creationId="{D8C309F0-0006-E664-019A-915BC5C3369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886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7.png"/><Relationship Id="rId5" Type="http://schemas.microsoft.com/office/2007/relationships/hdphoto" Target="../media/hdphoto1.wdp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11" Type="http://schemas.openxmlformats.org/officeDocument/2006/relationships/image" Target="../media/image23.png"/><Relationship Id="rId5" Type="http://schemas.openxmlformats.org/officeDocument/2006/relationships/image" Target="../media/image3.png"/><Relationship Id="rId10" Type="http://schemas.openxmlformats.org/officeDocument/2006/relationships/image" Target="../media/image22.png"/><Relationship Id="rId4" Type="http://schemas.openxmlformats.org/officeDocument/2006/relationships/image" Target="../media/image19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11" Type="http://schemas.openxmlformats.org/officeDocument/2006/relationships/image" Target="../media/image27.png"/><Relationship Id="rId5" Type="http://schemas.openxmlformats.org/officeDocument/2006/relationships/image" Target="../media/image3.png"/><Relationship Id="rId10" Type="http://schemas.openxmlformats.org/officeDocument/2006/relationships/image" Target="../media/image26.png"/><Relationship Id="rId4" Type="http://schemas.openxmlformats.org/officeDocument/2006/relationships/image" Target="../media/image19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33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6" name="Imagen 5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D8C309F0-0006-E664-019A-915BC5C336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9895" y="1385085"/>
            <a:ext cx="2913713" cy="118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30680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72;p19">
            <a:extLst>
              <a:ext uri="{FF2B5EF4-FFF2-40B4-BE49-F238E27FC236}">
                <a16:creationId xmlns:a16="http://schemas.microsoft.com/office/drawing/2014/main" id="{18BD23AA-0E2A-DF36-A8B9-1B89B5BEC83F}"/>
              </a:ext>
            </a:extLst>
          </p:cNvPr>
          <p:cNvSpPr txBox="1"/>
          <p:nvPr/>
        </p:nvSpPr>
        <p:spPr>
          <a:xfrm>
            <a:off x="2787074" y="3333547"/>
            <a:ext cx="6181665" cy="15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Fiscal Flow es una plataforma que le concede a las empresas la posibilidad de </a:t>
            </a:r>
            <a:r>
              <a:rPr lang="es-ES" sz="1200" b="1" dirty="0">
                <a:solidFill>
                  <a:srgbClr val="00C855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emitir, controlar, gestionar, almacenar 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(en un servidor o en la nube) y </a:t>
            </a:r>
            <a:r>
              <a:rPr lang="es-ES" sz="1200" b="1" dirty="0">
                <a:solidFill>
                  <a:srgbClr val="00C855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enviar a sus clientes comprobantes electrónicos</a:t>
            </a:r>
            <a:r>
              <a:rPr lang="es-ES" sz="1200" dirty="0">
                <a:solidFill>
                  <a:srgbClr val="00C855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s-ES" sz="12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respetando el régimen de factura electrónica.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Se ajusta a los requerimientos fiscales de cada país. Operando actualmente en Argentina, México, Colombia, Chile y Perú.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Adicionalmente, brinda herramientas para la inclusión de estrategias publicitarias o avisos promocionales asociados a los comprobantes.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100" dirty="0">
              <a:solidFill>
                <a:schemeClr val="bg1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4" name="Imagen 3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52855A9-B3CC-C7CE-146E-4FCBB63815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6711" y="383862"/>
            <a:ext cx="2941659" cy="119097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7"/>
          <p:cNvSpPr/>
          <p:nvPr/>
        </p:nvSpPr>
        <p:spPr>
          <a:xfrm>
            <a:off x="432575" y="236818"/>
            <a:ext cx="4362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692100" y="258718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¿Qué se </a:t>
            </a:r>
            <a:r>
              <a:rPr lang="pt-BR" sz="2420" dirty="0" err="1"/>
              <a:t>puede</a:t>
            </a:r>
            <a:r>
              <a:rPr lang="pt-BR" sz="2420" dirty="0"/>
              <a:t> </a:t>
            </a:r>
            <a:r>
              <a:rPr lang="pt-BR" sz="2420" dirty="0" err="1"/>
              <a:t>hacer</a:t>
            </a:r>
            <a:r>
              <a:rPr lang="pt-BR" sz="2420" dirty="0"/>
              <a:t> </a:t>
            </a:r>
            <a:r>
              <a:rPr lang="pt-BR" sz="2420" dirty="0" err="1"/>
              <a:t>con</a:t>
            </a:r>
            <a:r>
              <a:rPr lang="pt-BR" sz="2420" dirty="0"/>
              <a:t> </a:t>
            </a:r>
            <a:r>
              <a:rPr lang="pt-BR" sz="2420" dirty="0">
                <a:solidFill>
                  <a:srgbClr val="00C855"/>
                </a:solidFill>
              </a:rPr>
              <a:t>Fiscal Flow</a:t>
            </a:r>
            <a:r>
              <a:rPr lang="pt-BR" sz="2420" dirty="0"/>
              <a:t>?</a:t>
            </a:r>
            <a:endParaRPr sz="2420" dirty="0"/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C1B7116C-204D-121C-2ED4-CC1BDA9B91EE}"/>
              </a:ext>
            </a:extLst>
          </p:cNvPr>
          <p:cNvGrpSpPr/>
          <p:nvPr/>
        </p:nvGrpSpPr>
        <p:grpSpPr>
          <a:xfrm>
            <a:off x="6601985" y="773753"/>
            <a:ext cx="1286217" cy="2810356"/>
            <a:chOff x="6357327" y="760300"/>
            <a:chExt cx="1501800" cy="3281400"/>
          </a:xfrm>
        </p:grpSpPr>
        <p:pic>
          <p:nvPicPr>
            <p:cNvPr id="373" name="Google Shape;373;p27"/>
            <p:cNvPicPr preferRelativeResize="0"/>
            <p:nvPr/>
          </p:nvPicPr>
          <p:blipFill rotWithShape="1">
            <a:blip r:embed="rId9">
              <a:alphaModFix/>
            </a:blip>
            <a:srcRect r="18227"/>
            <a:stretch/>
          </p:blipFill>
          <p:spPr>
            <a:xfrm>
              <a:off x="6357327" y="760300"/>
              <a:ext cx="1501800" cy="3281400"/>
            </a:xfrm>
            <a:prstGeom prst="roundRect">
              <a:avLst>
                <a:gd name="adj" fmla="val 11801"/>
              </a:avLst>
            </a:prstGeom>
            <a:noFill/>
            <a:ln>
              <a:noFill/>
            </a:ln>
          </p:spPr>
        </p:pic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716AC86C-B32B-4673-B419-6908D5595E95}"/>
                </a:ext>
              </a:extLst>
            </p:cNvPr>
            <p:cNvSpPr/>
            <p:nvPr/>
          </p:nvSpPr>
          <p:spPr>
            <a:xfrm>
              <a:off x="6451076" y="1310326"/>
              <a:ext cx="1256908" cy="637880"/>
            </a:xfrm>
            <a:prstGeom prst="rect">
              <a:avLst/>
            </a:prstGeom>
            <a:solidFill>
              <a:srgbClr val="A50062"/>
            </a:solidFill>
            <a:ln>
              <a:solidFill>
                <a:srgbClr val="A5006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rgbClr val="A50062"/>
                </a:solidFill>
              </a:endParaRPr>
            </a:p>
          </p:txBody>
        </p: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D0791058-FDBB-9D19-15A7-A1175E19EF6B}"/>
                </a:ext>
              </a:extLst>
            </p:cNvPr>
            <p:cNvSpPr/>
            <p:nvPr/>
          </p:nvSpPr>
          <p:spPr>
            <a:xfrm>
              <a:off x="6610102" y="2045617"/>
              <a:ext cx="422009" cy="358218"/>
            </a:xfrm>
            <a:prstGeom prst="rect">
              <a:avLst/>
            </a:prstGeom>
            <a:solidFill>
              <a:srgbClr val="A50062"/>
            </a:solidFill>
            <a:ln>
              <a:solidFill>
                <a:srgbClr val="A5006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rgbClr val="A50062"/>
                </a:solidFill>
              </a:endParaRPr>
            </a:p>
          </p:txBody>
        </p:sp>
      </p:grpSp>
      <p:pic>
        <p:nvPicPr>
          <p:cNvPr id="374" name="Google Shape;374;p2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192957" y="429256"/>
            <a:ext cx="3735835" cy="4714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 descr="Imagen que contiene vajilla, plato, dibujo&#10;&#10;Descripción generada automáticamente">
            <a:extLst>
              <a:ext uri="{FF2B5EF4-FFF2-40B4-BE49-F238E27FC236}">
                <a16:creationId xmlns:a16="http://schemas.microsoft.com/office/drawing/2014/main" id="{4358AC78-E362-F0CB-FA03-F95C2597EAF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5132" y="1185085"/>
            <a:ext cx="962303" cy="389603"/>
          </a:xfrm>
          <a:prstGeom prst="rect">
            <a:avLst/>
          </a:prstGeom>
        </p:spPr>
      </p:pic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9F79D8CE-1658-E163-3395-04AC4B4A53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85132" y="1694497"/>
            <a:ext cx="298402" cy="333464"/>
          </a:xfrm>
          <a:prstGeom prst="rect">
            <a:avLst/>
          </a:prstGeom>
        </p:spPr>
      </p:pic>
      <p:sp>
        <p:nvSpPr>
          <p:cNvPr id="11" name="Google Shape;113;p16">
            <a:extLst>
              <a:ext uri="{FF2B5EF4-FFF2-40B4-BE49-F238E27FC236}">
                <a16:creationId xmlns:a16="http://schemas.microsoft.com/office/drawing/2014/main" id="{C9AA46D1-C245-52C7-74DF-8B09B4EB83C4}"/>
              </a:ext>
            </a:extLst>
          </p:cNvPr>
          <p:cNvSpPr txBox="1"/>
          <p:nvPr/>
        </p:nvSpPr>
        <p:spPr>
          <a:xfrm>
            <a:off x="298333" y="2536640"/>
            <a:ext cx="5799415" cy="18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Ejecutar de forma simple la </a:t>
            </a:r>
            <a:r>
              <a:rPr lang="es-AR" b="1" kern="100" dirty="0">
                <a:solidFill>
                  <a:srgbClr val="00C855"/>
                </a:solidFill>
                <a:effectLst/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emisión de boletas electrónicas y gestión de impresoras </a:t>
            </a: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de segunda generación.</a:t>
            </a:r>
          </a:p>
          <a:p>
            <a:pPr marL="742950" indent="-28575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endParaRPr lang="es-AR" kern="100" dirty="0">
              <a:solidFill>
                <a:srgbClr val="411E5A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indent="-34290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r>
              <a:rPr lang="es-AR" b="1" kern="100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Facilita la incorporación de publicidad y mensajes adicionales a sus comprobantes</a:t>
            </a: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transformando cada venta en una nueva oportunidad para </a:t>
            </a:r>
            <a:r>
              <a:rPr lang="es-AR" kern="100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atraer a</a:t>
            </a: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sus clientes.</a:t>
            </a:r>
          </a:p>
          <a:p>
            <a:pPr marL="742950" indent="-28575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endParaRPr lang="es-AR" kern="100" dirty="0">
              <a:solidFill>
                <a:srgbClr val="411E5A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lvl="0" indent="-34290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r>
              <a:rPr lang="es-AR" b="1" kern="100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Manejo en forma simple de múltiples negocios</a:t>
            </a: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marcas o franquicias de modo unificado.</a:t>
            </a:r>
          </a:p>
          <a:p>
            <a:pPr marL="742950" indent="-285750">
              <a:lnSpc>
                <a:spcPct val="107000"/>
              </a:lnSpc>
              <a:buClr>
                <a:srgbClr val="00C855"/>
              </a:buClr>
              <a:buFont typeface="Arial" panose="020B0604020202020204" pitchFamily="34" charset="0"/>
              <a:buChar char="•"/>
            </a:pPr>
            <a:endParaRPr lang="es-AR" kern="100" dirty="0">
              <a:solidFill>
                <a:srgbClr val="411E5A"/>
              </a:solidFill>
              <a:effectLst/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Clr>
                <a:srgbClr val="00C855"/>
              </a:buClr>
              <a:buFont typeface="Arial" panose="020B0604020202020204" pitchFamily="34" charset="0"/>
              <a:buChar char="•"/>
            </a:pPr>
            <a:r>
              <a:rPr lang="es-AR" kern="100" dirty="0">
                <a:solidFill>
                  <a:srgbClr val="411E5A"/>
                </a:solidFill>
                <a:effectLst/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Permite solicitar la cancelación, eliminación y consulta de facturas ya emitidas de una manera simple y rápida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471;p37">
            <a:extLst>
              <a:ext uri="{FF2B5EF4-FFF2-40B4-BE49-F238E27FC236}">
                <a16:creationId xmlns:a16="http://schemas.microsoft.com/office/drawing/2014/main" id="{2BB60B67-02BF-6C98-5CD8-AB492AD86A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472;p37">
            <a:extLst>
              <a:ext uri="{FF2B5EF4-FFF2-40B4-BE49-F238E27FC236}">
                <a16:creationId xmlns:a16="http://schemas.microsoft.com/office/drawing/2014/main" id="{21252E4C-646B-781D-A72F-819461D1566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86112" y="-184430"/>
            <a:ext cx="2512132" cy="2588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39D2451-B249-8EF4-D4B6-B398D8320EC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E836B4-AF49-DB44-D047-7A5E849E6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40FD172-7F18-96B1-BA8A-68573DC677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796" y="4559528"/>
            <a:ext cx="558377" cy="284307"/>
          </a:xfrm>
          <a:prstGeom prst="rect">
            <a:avLst/>
          </a:prstGeom>
        </p:spPr>
      </p:pic>
      <p:sp>
        <p:nvSpPr>
          <p:cNvPr id="7" name="Google Shape;173;p19">
            <a:extLst>
              <a:ext uri="{FF2B5EF4-FFF2-40B4-BE49-F238E27FC236}">
                <a16:creationId xmlns:a16="http://schemas.microsoft.com/office/drawing/2014/main" id="{A22A64F7-CBAE-4FF4-E0F9-B7FE4F3379FA}"/>
              </a:ext>
            </a:extLst>
          </p:cNvPr>
          <p:cNvSpPr txBox="1"/>
          <p:nvPr/>
        </p:nvSpPr>
        <p:spPr>
          <a:xfrm>
            <a:off x="1332167" y="1146053"/>
            <a:ext cx="6841800" cy="30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Factura </a:t>
            </a:r>
            <a:r>
              <a:rPr lang="en" sz="2000" b="1" dirty="0" err="1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electrónica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 </a:t>
            </a:r>
            <a:r>
              <a:rPr lang="en" sz="4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Nuestra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plataforma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es Multi-portal, para que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pueda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manejar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múltiples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negocios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,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marcas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o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franquicias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modo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unificado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9650FF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Impresora 2G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sin límite de SKUs. Sin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porcentajes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asociados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a la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venta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de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su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site. </a:t>
            </a:r>
            <a:r>
              <a:rPr lang="en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Totalmente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integrable.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Diseñador de comprobante PDF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módulo que permite diseñar sus propios comprobantes – facturas / notas de crédito en diversos formatos.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Operación 100% autónoma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los puntos de venta físicos podrán operar en forma desconectada, sin detener nunca la operación.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" name="Google Shape;174;p19">
            <a:extLst>
              <a:ext uri="{FF2B5EF4-FFF2-40B4-BE49-F238E27FC236}">
                <a16:creationId xmlns:a16="http://schemas.microsoft.com/office/drawing/2014/main" id="{59B0DAE2-90A5-FAFD-EDE2-FEC3F40F7369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0180" y="1495390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75;p19">
            <a:extLst>
              <a:ext uri="{FF2B5EF4-FFF2-40B4-BE49-F238E27FC236}">
                <a16:creationId xmlns:a16="http://schemas.microsoft.com/office/drawing/2014/main" id="{7386365B-FE92-13FD-3CC7-73809608B3D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30180" y="2045715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76;p19">
            <a:extLst>
              <a:ext uri="{FF2B5EF4-FFF2-40B4-BE49-F238E27FC236}">
                <a16:creationId xmlns:a16="http://schemas.microsoft.com/office/drawing/2014/main" id="{2F0C49B9-5B0E-A8DC-311E-1893F620EC8C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30180" y="2658203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77;p19">
            <a:extLst>
              <a:ext uri="{FF2B5EF4-FFF2-40B4-BE49-F238E27FC236}">
                <a16:creationId xmlns:a16="http://schemas.microsoft.com/office/drawing/2014/main" id="{CC93A238-455F-8E10-949A-68C4DB1CCDFE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30180" y="3323990"/>
            <a:ext cx="490475" cy="49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471;p37">
            <a:extLst>
              <a:ext uri="{FF2B5EF4-FFF2-40B4-BE49-F238E27FC236}">
                <a16:creationId xmlns:a16="http://schemas.microsoft.com/office/drawing/2014/main" id="{2BB60B67-02BF-6C98-5CD8-AB492AD86A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472;p37">
            <a:extLst>
              <a:ext uri="{FF2B5EF4-FFF2-40B4-BE49-F238E27FC236}">
                <a16:creationId xmlns:a16="http://schemas.microsoft.com/office/drawing/2014/main" id="{21252E4C-646B-781D-A72F-819461D1566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86112" y="-184430"/>
            <a:ext cx="2512132" cy="2588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39D2451-B249-8EF4-D4B6-B398D8320EC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E836B4-AF49-DB44-D047-7A5E849E6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40FD172-7F18-96B1-BA8A-68573DC677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796" y="4559528"/>
            <a:ext cx="558377" cy="284307"/>
          </a:xfrm>
          <a:prstGeom prst="rect">
            <a:avLst/>
          </a:prstGeom>
        </p:spPr>
      </p:pic>
      <p:sp>
        <p:nvSpPr>
          <p:cNvPr id="6" name="Google Shape;188;p20">
            <a:extLst>
              <a:ext uri="{FF2B5EF4-FFF2-40B4-BE49-F238E27FC236}">
                <a16:creationId xmlns:a16="http://schemas.microsoft.com/office/drawing/2014/main" id="{26C2F672-71BE-3D53-5608-6EEA353C0C5F}"/>
              </a:ext>
            </a:extLst>
          </p:cNvPr>
          <p:cNvSpPr txBox="1"/>
          <p:nvPr/>
        </p:nvSpPr>
        <p:spPr>
          <a:xfrm>
            <a:off x="1332167" y="830700"/>
            <a:ext cx="6841800" cy="3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Monitoreo 24/7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Monitoreo del entorno con módulo de alertas asegurando la disponibilidad de su operación.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Escalabilidad y performance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Emitimos más de 5 millones de facturas al día.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Área fiscal especializada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Cuente con especialistas que garanticen la duración de todas las obligaciones tributarias.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Contingencia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Activadores automáticos que permiten la transmisión offline en casos de falta de conectividad.</a:t>
            </a: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45720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Diseñador de vales electrónicos</a:t>
            </a:r>
            <a:r>
              <a:rPr lang="en" sz="20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 </a:t>
            </a:r>
            <a:r>
              <a:rPr lang="en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con posibilidad de agregar publicidad y avisos promocionales.</a:t>
            </a:r>
            <a:endParaRPr sz="1800" b="1" dirty="0">
              <a:solidFill>
                <a:srgbClr val="EE462C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189" name="Google Shape;189;p2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4794" y="1753114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24795" y="2441944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24794" y="3124874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24794" y="3755478"/>
            <a:ext cx="490475" cy="4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24795" y="1152681"/>
            <a:ext cx="490475" cy="498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5912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331865" y="-8820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781386" y="1249680"/>
            <a:ext cx="2766353" cy="390452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2430780" y="190764"/>
            <a:ext cx="2590054" cy="579083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80;p25">
            <a:extLst>
              <a:ext uri="{FF2B5EF4-FFF2-40B4-BE49-F238E27FC236}">
                <a16:creationId xmlns:a16="http://schemas.microsoft.com/office/drawing/2014/main" id="{1BDCA9BD-DD5A-CD40-243C-18B047EC0A14}"/>
              </a:ext>
            </a:extLst>
          </p:cNvPr>
          <p:cNvSpPr txBox="1"/>
          <p:nvPr/>
        </p:nvSpPr>
        <p:spPr>
          <a:xfrm>
            <a:off x="2430780" y="813950"/>
            <a:ext cx="6537960" cy="4244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>
              <a:lnSpc>
                <a:spcPct val="90000"/>
              </a:lnSpc>
              <a:buClr>
                <a:srgbClr val="9650FF"/>
              </a:buClr>
              <a:buSzPts val="1100"/>
            </a:pPr>
            <a:endParaRPr lang="en" sz="16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285750" indent="-285750">
              <a:lnSpc>
                <a:spcPct val="90000"/>
              </a:lnSpc>
              <a:buClr>
                <a:srgbClr val="9650FF"/>
              </a:buClr>
              <a:buSzPts val="1100"/>
              <a:buFont typeface="Arial" panose="020B0604020202020204" pitchFamily="34" charset="0"/>
              <a:buChar char="•"/>
            </a:pPr>
            <a:endParaRPr lang="en" sz="1500" b="1" dirty="0">
              <a:solidFill>
                <a:srgbClr val="FFB200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  <a:buSzPts val="1100"/>
            </a:pP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Guardado de Documentos Seguridad de almacenamiento XMLS </a:t>
            </a:r>
            <a:r>
              <a:rPr lang="es-ES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durante el período requerido. Con la solución, su empresa tiene toda la información almacenada en un entorno seguro o estable, lo que ayuda mucho en las actividades diarias de su empresa.</a:t>
            </a:r>
          </a:p>
          <a:p>
            <a: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650FF"/>
              </a:buClr>
            </a:pPr>
            <a:endParaRPr dirty="0">
              <a:solidFill>
                <a:srgbClr val="FFFFFF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Asegura la escalabilidad 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y rendimiento de acuerdo con los estándares del departamento de finanzas.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Permite concentrarse en el crecimiento de su negocio mientras mantiene un </a:t>
            </a: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seguimiento listo y libre de emisiones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Consigue </a:t>
            </a: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emitir comprobantes en línea y en contingencia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garantizando la operación en cualquier circunstancia.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Fiscal Flow es un emisor de facturas en la nube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, lo que significa que está completamente en línea y es seguro, garantiza una mayor escalabilidad, robustez y aporta agilidad y comodidad a su día.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AR" sz="1500" b="1" dirty="0">
                <a:solidFill>
                  <a:srgbClr val="9650FF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Integración Nativa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Se ejecuta dentro de la Suite de Napse. Es decir, un proceso </a:t>
            </a:r>
            <a:r>
              <a:rPr lang="es-AR" sz="1200" dirty="0" err="1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End-to-End</a:t>
            </a:r>
            <a:r>
              <a:rPr lang="es-AR" sz="1200" dirty="0">
                <a:solidFill>
                  <a:srgbClr val="FFFFFF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que garantiza el funcionamiento completo del POS. También reduce el tiempo de implementación y facilita la administración de la arquitectura de su sistema.</a:t>
            </a:r>
          </a:p>
        </p:txBody>
      </p:sp>
      <p:pic>
        <p:nvPicPr>
          <p:cNvPr id="11" name="Google Shape;287;p25">
            <a:extLst>
              <a:ext uri="{FF2B5EF4-FFF2-40B4-BE49-F238E27FC236}">
                <a16:creationId xmlns:a16="http://schemas.microsoft.com/office/drawing/2014/main" id="{B4EC2B9E-2914-42AF-9485-FA70AF3FA40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930205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88;p25">
            <a:extLst>
              <a:ext uri="{FF2B5EF4-FFF2-40B4-BE49-F238E27FC236}">
                <a16:creationId xmlns:a16="http://schemas.microsoft.com/office/drawing/2014/main" id="{F274F44E-0088-F514-8550-209AE14F64B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1819680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87;p25">
            <a:extLst>
              <a:ext uri="{FF2B5EF4-FFF2-40B4-BE49-F238E27FC236}">
                <a16:creationId xmlns:a16="http://schemas.microsoft.com/office/drawing/2014/main" id="{945CF074-3CFF-0588-8910-5A499FBA985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2896254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87;p25">
            <a:extLst>
              <a:ext uri="{FF2B5EF4-FFF2-40B4-BE49-F238E27FC236}">
                <a16:creationId xmlns:a16="http://schemas.microsoft.com/office/drawing/2014/main" id="{98900233-1F79-2029-03C8-DCE04CDA1CD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3498490"/>
            <a:ext cx="753109" cy="5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87;p25">
            <a:extLst>
              <a:ext uri="{FF2B5EF4-FFF2-40B4-BE49-F238E27FC236}">
                <a16:creationId xmlns:a16="http://schemas.microsoft.com/office/drawing/2014/main" id="{E628EFF9-56E3-7B0A-71A2-17F5FC0CC6F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4280204"/>
            <a:ext cx="753109" cy="5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455;p35"/>
          <p:cNvSpPr txBox="1">
            <a:spLocks noGrp="1"/>
          </p:cNvSpPr>
          <p:nvPr>
            <p:ph type="title"/>
          </p:nvPr>
        </p:nvSpPr>
        <p:spPr>
          <a:xfrm>
            <a:off x="2722307" y="102455"/>
            <a:ext cx="200699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Beneficios</a:t>
            </a:r>
            <a:endParaRPr sz="2420" dirty="0">
              <a:solidFill>
                <a:srgbClr val="965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2186</TotalTime>
  <Words>568</Words>
  <Application>Microsoft Office PowerPoint</Application>
  <PresentationFormat>Presentación en pantalla (16:9)</PresentationFormat>
  <Paragraphs>47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Presentación de PowerPoint</vt:lpstr>
      <vt:lpstr>¿Qué se puede hacer con Fiscal Flow?</vt:lpstr>
      <vt:lpstr>Presentación de PowerPoint</vt:lpstr>
      <vt:lpstr>Presentación de PowerPoint</vt:lpstr>
      <vt:lpstr>Beneficios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23</cp:revision>
  <dcterms:modified xsi:type="dcterms:W3CDTF">2024-10-09T18:25:43Z</dcterms:modified>
</cp:coreProperties>
</file>