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20"/>
  </p:notesMasterIdLst>
  <p:sldIdLst>
    <p:sldId id="278" r:id="rId4"/>
    <p:sldId id="322" r:id="rId5"/>
    <p:sldId id="261" r:id="rId6"/>
    <p:sldId id="288" r:id="rId7"/>
    <p:sldId id="280" r:id="rId8"/>
    <p:sldId id="330" r:id="rId9"/>
    <p:sldId id="331" r:id="rId10"/>
    <p:sldId id="332" r:id="rId11"/>
    <p:sldId id="333" r:id="rId12"/>
    <p:sldId id="262" r:id="rId13"/>
    <p:sldId id="302" r:id="rId14"/>
    <p:sldId id="263" r:id="rId15"/>
    <p:sldId id="290" r:id="rId16"/>
    <p:sldId id="267" r:id="rId17"/>
    <p:sldId id="334" r:id="rId18"/>
    <p:sldId id="256" r:id="rId19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Dosis" pitchFamily="2" charset="0"/>
      <p:regular r:id="rId25"/>
      <p:bold r:id="rId26"/>
    </p:embeddedFont>
    <p:embeddedFont>
      <p:font typeface="Noto Sans Light" panose="020B0604020202020204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  <p:embeddedFont>
      <p:font typeface="Roboto Light" panose="02000000000000000000" pitchFamily="2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0FF"/>
    <a:srgbClr val="411E5A"/>
    <a:srgbClr val="00C855"/>
    <a:srgbClr val="E6E4EA"/>
    <a:srgbClr val="626265"/>
    <a:srgbClr val="B3B1B9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15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6.fntdata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91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1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2" name="Google Shape;57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3031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650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8885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3167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456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872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4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microsoft.com/office/2007/relationships/hdphoto" Target="../media/hdphoto1.wdp"/><Relationship Id="rId10" Type="http://schemas.openxmlformats.org/officeDocument/2006/relationships/image" Target="../media/image26.png"/><Relationship Id="rId4" Type="http://schemas.openxmlformats.org/officeDocument/2006/relationships/image" Target="../media/image13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6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3727" y="4664420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3205" y="4725778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22" y="4697684"/>
            <a:ext cx="558377" cy="284307"/>
          </a:xfrm>
          <a:prstGeom prst="rect">
            <a:avLst/>
          </a:prstGeom>
        </p:spPr>
      </p:pic>
      <p:sp>
        <p:nvSpPr>
          <p:cNvPr id="11" name="Google Shape;1304;p21">
            <a:extLst>
              <a:ext uri="{FF2B5EF4-FFF2-40B4-BE49-F238E27FC236}">
                <a16:creationId xmlns:a16="http://schemas.microsoft.com/office/drawing/2014/main" id="{4491F0D8-B20C-6F7F-733C-ABEDF3C4AE07}"/>
              </a:ext>
            </a:extLst>
          </p:cNvPr>
          <p:cNvSpPr txBox="1"/>
          <p:nvPr/>
        </p:nvSpPr>
        <p:spPr>
          <a:xfrm>
            <a:off x="948400" y="51883"/>
            <a:ext cx="7040400" cy="6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16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 ExtraLight"/>
                <a:cs typeface="Dosis ExtraLight"/>
                <a:sym typeface="Dosis ExtraLight"/>
              </a:rPr>
              <a:t>Además, puede integrar todo el stock, la logística y los procesos desde sus tiendas físicas hasta los mercados con nuestro </a:t>
            </a: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Omni Hub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" name="Google Shape;1309;p21">
            <a:extLst>
              <a:ext uri="{FF2B5EF4-FFF2-40B4-BE49-F238E27FC236}">
                <a16:creationId xmlns:a16="http://schemas.microsoft.com/office/drawing/2014/main" id="{9F13667B-060D-8EC0-5A05-65DF630EFD0B}"/>
              </a:ext>
            </a:extLst>
          </p:cNvPr>
          <p:cNvSpPr/>
          <p:nvPr/>
        </p:nvSpPr>
        <p:spPr>
          <a:xfrm>
            <a:off x="2787836" y="707001"/>
            <a:ext cx="3646427" cy="3447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rgbClr val="F1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E5E5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ALCANCE FUNCIONAL</a:t>
            </a:r>
            <a:r>
              <a:rPr lang="en" sz="1800" b="1" i="0" u="none" strike="noStrike" cap="none" dirty="0">
                <a:solidFill>
                  <a:srgbClr val="E5E5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OMNI</a:t>
            </a:r>
            <a:endParaRPr sz="1800" b="1" i="0" u="none" strike="noStrike" cap="none" dirty="0">
              <a:solidFill>
                <a:srgbClr val="E5E5E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7" name="Google Shape;1310;p21">
            <a:extLst>
              <a:ext uri="{FF2B5EF4-FFF2-40B4-BE49-F238E27FC236}">
                <a16:creationId xmlns:a16="http://schemas.microsoft.com/office/drawing/2014/main" id="{8A5FCC6B-C62D-4E4F-CA00-B0398D1F495F}"/>
              </a:ext>
            </a:extLst>
          </p:cNvPr>
          <p:cNvSpPr/>
          <p:nvPr/>
        </p:nvSpPr>
        <p:spPr>
          <a:xfrm rot="5400000">
            <a:off x="3818571" y="2283940"/>
            <a:ext cx="1928100" cy="1928100"/>
          </a:xfrm>
          <a:prstGeom prst="blockArc">
            <a:avLst>
              <a:gd name="adj1" fmla="val 12602146"/>
              <a:gd name="adj2" fmla="val 16613390"/>
              <a:gd name="adj3" fmla="val 4456"/>
            </a:avLst>
          </a:prstGeom>
          <a:solidFill>
            <a:srgbClr val="82C3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" name="Google Shape;1311;p21">
            <a:extLst>
              <a:ext uri="{FF2B5EF4-FFF2-40B4-BE49-F238E27FC236}">
                <a16:creationId xmlns:a16="http://schemas.microsoft.com/office/drawing/2014/main" id="{7C6E02B1-663E-1479-3A4E-00281F020EDE}"/>
              </a:ext>
            </a:extLst>
          </p:cNvPr>
          <p:cNvSpPr txBox="1"/>
          <p:nvPr/>
        </p:nvSpPr>
        <p:spPr>
          <a:xfrm>
            <a:off x="4121135" y="3039995"/>
            <a:ext cx="979830" cy="5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NAPSE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OMS</a:t>
            </a:r>
            <a:endParaRPr sz="16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9" name="Google Shape;1312;p21">
            <a:extLst>
              <a:ext uri="{FF2B5EF4-FFF2-40B4-BE49-F238E27FC236}">
                <a16:creationId xmlns:a16="http://schemas.microsoft.com/office/drawing/2014/main" id="{497E1F7C-9842-C5EE-1C52-E8D810AADFCD}"/>
              </a:ext>
            </a:extLst>
          </p:cNvPr>
          <p:cNvSpPr/>
          <p:nvPr/>
        </p:nvSpPr>
        <p:spPr>
          <a:xfrm rot="-10603038" flipH="1">
            <a:off x="3426601" y="2439493"/>
            <a:ext cx="1927963" cy="1927963"/>
          </a:xfrm>
          <a:prstGeom prst="blockArc">
            <a:avLst>
              <a:gd name="adj1" fmla="val 11543597"/>
              <a:gd name="adj2" fmla="val 14547912"/>
              <a:gd name="adj3" fmla="val 3015"/>
            </a:avLst>
          </a:prstGeom>
          <a:solidFill>
            <a:srgbClr val="F07DA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0" name="Google Shape;1313;p21">
            <a:extLst>
              <a:ext uri="{FF2B5EF4-FFF2-40B4-BE49-F238E27FC236}">
                <a16:creationId xmlns:a16="http://schemas.microsoft.com/office/drawing/2014/main" id="{909D5A51-3697-4864-D6F8-EA22D0804AB3}"/>
              </a:ext>
            </a:extLst>
          </p:cNvPr>
          <p:cNvSpPr/>
          <p:nvPr/>
        </p:nvSpPr>
        <p:spPr>
          <a:xfrm rot="-286529">
            <a:off x="3409872" y="2254233"/>
            <a:ext cx="1927893" cy="1927893"/>
          </a:xfrm>
          <a:prstGeom prst="blockArc">
            <a:avLst>
              <a:gd name="adj1" fmla="val 10160685"/>
              <a:gd name="adj2" fmla="val 14675342"/>
              <a:gd name="adj3" fmla="val 4511"/>
            </a:avLst>
          </a:prstGeom>
          <a:solidFill>
            <a:srgbClr val="DC5F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1" name="Google Shape;1314;p21">
            <a:extLst>
              <a:ext uri="{FF2B5EF4-FFF2-40B4-BE49-F238E27FC236}">
                <a16:creationId xmlns:a16="http://schemas.microsoft.com/office/drawing/2014/main" id="{FD6F3062-F1B7-8DC7-2B0A-0FDF6088308A}"/>
              </a:ext>
            </a:extLst>
          </p:cNvPr>
          <p:cNvSpPr txBox="1"/>
          <p:nvPr/>
        </p:nvSpPr>
        <p:spPr>
          <a:xfrm rot="4146705">
            <a:off x="4948208" y="2759878"/>
            <a:ext cx="950788" cy="353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82C3BE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PEDIDO</a:t>
            </a:r>
            <a:endParaRPr sz="1000" b="1" i="0" u="none" strike="noStrike" cap="none">
              <a:solidFill>
                <a:srgbClr val="82C3BE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2" name="Google Shape;1315;p21">
            <a:extLst>
              <a:ext uri="{FF2B5EF4-FFF2-40B4-BE49-F238E27FC236}">
                <a16:creationId xmlns:a16="http://schemas.microsoft.com/office/drawing/2014/main" id="{67847E0A-EC1A-FAF7-E4D0-C28A8B12E533}"/>
              </a:ext>
            </a:extLst>
          </p:cNvPr>
          <p:cNvSpPr txBox="1"/>
          <p:nvPr/>
        </p:nvSpPr>
        <p:spPr>
          <a:xfrm rot="-3190671" flipH="1">
            <a:off x="4828610" y="3640463"/>
            <a:ext cx="1069925" cy="353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AB900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INTEGRACIÓN</a:t>
            </a:r>
            <a:endParaRPr sz="1000" b="1" i="0" u="none" strike="noStrike" cap="none" dirty="0">
              <a:solidFill>
                <a:srgbClr val="FAB900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3" name="Google Shape;1316;p21">
            <a:extLst>
              <a:ext uri="{FF2B5EF4-FFF2-40B4-BE49-F238E27FC236}">
                <a16:creationId xmlns:a16="http://schemas.microsoft.com/office/drawing/2014/main" id="{6A206421-0062-2BC6-13A0-808CF83495C8}"/>
              </a:ext>
            </a:extLst>
          </p:cNvPr>
          <p:cNvSpPr txBox="1"/>
          <p:nvPr/>
        </p:nvSpPr>
        <p:spPr>
          <a:xfrm rot="3232934">
            <a:off x="3380145" y="3548029"/>
            <a:ext cx="950722" cy="437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07DA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SERVICIO AL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F07DA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CLIENTE</a:t>
            </a:r>
            <a:endParaRPr sz="1000" b="1" i="0" u="none" strike="noStrike" cap="none" dirty="0">
              <a:solidFill>
                <a:srgbClr val="F07DA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4" name="Google Shape;1317;p21">
            <a:extLst>
              <a:ext uri="{FF2B5EF4-FFF2-40B4-BE49-F238E27FC236}">
                <a16:creationId xmlns:a16="http://schemas.microsoft.com/office/drawing/2014/main" id="{C93E8269-2014-D490-C36A-2D78B91EAE17}"/>
              </a:ext>
            </a:extLst>
          </p:cNvPr>
          <p:cNvSpPr txBox="1"/>
          <p:nvPr/>
        </p:nvSpPr>
        <p:spPr>
          <a:xfrm rot="-3861383">
            <a:off x="3240344" y="2765997"/>
            <a:ext cx="951078" cy="353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DC5F3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</a:t>
            </a:r>
            <a:endParaRPr sz="1000" b="1" i="0" u="none" strike="noStrike" cap="none">
              <a:solidFill>
                <a:srgbClr val="DC5F3C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5" name="Google Shape;1318;p21">
            <a:extLst>
              <a:ext uri="{FF2B5EF4-FFF2-40B4-BE49-F238E27FC236}">
                <a16:creationId xmlns:a16="http://schemas.microsoft.com/office/drawing/2014/main" id="{6CF7663A-A85C-97CC-B0D8-BBC0EFB246C0}"/>
              </a:ext>
            </a:extLst>
          </p:cNvPr>
          <p:cNvSpPr txBox="1"/>
          <p:nvPr/>
        </p:nvSpPr>
        <p:spPr>
          <a:xfrm rot="-3550">
            <a:off x="4121317" y="2201175"/>
            <a:ext cx="8715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>
                <a:solidFill>
                  <a:srgbClr val="96AF5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TIENDAS</a:t>
            </a:r>
            <a:endParaRPr sz="1000" b="1" i="0" u="none" strike="noStrike" cap="none">
              <a:solidFill>
                <a:srgbClr val="96AF5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6" name="Google Shape;1319;p21">
            <a:extLst>
              <a:ext uri="{FF2B5EF4-FFF2-40B4-BE49-F238E27FC236}">
                <a16:creationId xmlns:a16="http://schemas.microsoft.com/office/drawing/2014/main" id="{BB328111-4650-6083-2E09-10367D8E68B6}"/>
              </a:ext>
            </a:extLst>
          </p:cNvPr>
          <p:cNvSpPr/>
          <p:nvPr/>
        </p:nvSpPr>
        <p:spPr>
          <a:xfrm rot="-8958243">
            <a:off x="3596120" y="2562402"/>
            <a:ext cx="1959324" cy="1959324"/>
          </a:xfrm>
          <a:prstGeom prst="blockArc">
            <a:avLst>
              <a:gd name="adj1" fmla="val 12550297"/>
              <a:gd name="adj2" fmla="val 16327798"/>
              <a:gd name="adj3" fmla="val 4220"/>
            </a:avLst>
          </a:prstGeom>
          <a:solidFill>
            <a:srgbClr val="0071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7" name="Google Shape;1320;p21">
            <a:extLst>
              <a:ext uri="{FF2B5EF4-FFF2-40B4-BE49-F238E27FC236}">
                <a16:creationId xmlns:a16="http://schemas.microsoft.com/office/drawing/2014/main" id="{D18CA22F-F9EF-14D1-0596-F818AD529D9F}"/>
              </a:ext>
            </a:extLst>
          </p:cNvPr>
          <p:cNvSpPr txBox="1"/>
          <p:nvPr/>
        </p:nvSpPr>
        <p:spPr>
          <a:xfrm rot="-3122">
            <a:off x="3997103" y="4071734"/>
            <a:ext cx="1119927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097A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CONTABILIDAD</a:t>
            </a:r>
            <a:endParaRPr sz="1000" b="1" i="0" u="none" strike="noStrike" cap="none" dirty="0">
              <a:solidFill>
                <a:srgbClr val="0097A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28" name="Google Shape;1321;p21">
            <a:extLst>
              <a:ext uri="{FF2B5EF4-FFF2-40B4-BE49-F238E27FC236}">
                <a16:creationId xmlns:a16="http://schemas.microsoft.com/office/drawing/2014/main" id="{248F1545-96A8-49C3-F647-4FD76A076D5C}"/>
              </a:ext>
            </a:extLst>
          </p:cNvPr>
          <p:cNvSpPr/>
          <p:nvPr/>
        </p:nvSpPr>
        <p:spPr>
          <a:xfrm rot="5400000" flipH="1">
            <a:off x="3801259" y="2492729"/>
            <a:ext cx="1928100" cy="1928100"/>
          </a:xfrm>
          <a:prstGeom prst="blockArc">
            <a:avLst>
              <a:gd name="adj1" fmla="val 12541801"/>
              <a:gd name="adj2" fmla="val 15876143"/>
              <a:gd name="adj3" fmla="val 4485"/>
            </a:avLst>
          </a:prstGeom>
          <a:solidFill>
            <a:srgbClr val="FAB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29" name="Google Shape;1322;p21">
            <a:extLst>
              <a:ext uri="{FF2B5EF4-FFF2-40B4-BE49-F238E27FC236}">
                <a16:creationId xmlns:a16="http://schemas.microsoft.com/office/drawing/2014/main" id="{4AEF6877-83EB-1BEF-CA6F-098317BD6F97}"/>
              </a:ext>
            </a:extLst>
          </p:cNvPr>
          <p:cNvSpPr/>
          <p:nvPr/>
        </p:nvSpPr>
        <p:spPr>
          <a:xfrm rot="1903416">
            <a:off x="3588305" y="2142264"/>
            <a:ext cx="1959218" cy="1959218"/>
          </a:xfrm>
          <a:prstGeom prst="blockArc">
            <a:avLst>
              <a:gd name="adj1" fmla="val 12291995"/>
              <a:gd name="adj2" fmla="val 16550569"/>
              <a:gd name="adj3" fmla="val 3366"/>
            </a:avLst>
          </a:prstGeom>
          <a:solidFill>
            <a:srgbClr val="96AF5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82C3BE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30" name="Google Shape;1323;p21">
            <a:extLst>
              <a:ext uri="{FF2B5EF4-FFF2-40B4-BE49-F238E27FC236}">
                <a16:creationId xmlns:a16="http://schemas.microsoft.com/office/drawing/2014/main" id="{407441B4-36F9-921B-D008-2FD20471C7B6}"/>
              </a:ext>
            </a:extLst>
          </p:cNvPr>
          <p:cNvSpPr/>
          <p:nvPr/>
        </p:nvSpPr>
        <p:spPr>
          <a:xfrm>
            <a:off x="3349863" y="2099970"/>
            <a:ext cx="2444400" cy="2444700"/>
          </a:xfrm>
          <a:prstGeom prst="donut">
            <a:avLst>
              <a:gd name="adj" fmla="val 2628"/>
            </a:avLst>
          </a:prstGeom>
          <a:solidFill>
            <a:srgbClr val="6E4B8C"/>
          </a:solidFill>
          <a:ln w="28575" cap="flat" cmpd="sng">
            <a:solidFill>
              <a:srgbClr val="411E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31" name="Google Shape;1324;p21">
            <a:extLst>
              <a:ext uri="{FF2B5EF4-FFF2-40B4-BE49-F238E27FC236}">
                <a16:creationId xmlns:a16="http://schemas.microsoft.com/office/drawing/2014/main" id="{36CA143F-E250-4E8A-B6B7-BEB8CB1CB932}"/>
              </a:ext>
            </a:extLst>
          </p:cNvPr>
          <p:cNvSpPr txBox="1"/>
          <p:nvPr/>
        </p:nvSpPr>
        <p:spPr>
          <a:xfrm>
            <a:off x="-595745" y="2274017"/>
            <a:ext cx="3702893" cy="1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 DE TODAS LAS TIENDAS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Y CD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STOCK FÍSICO, </a:t>
            </a: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RESERVA</a:t>
            </a:r>
            <a:r>
              <a:rPr lang="en" sz="800" b="0" i="0" u="none" strike="noStrike" cap="none" dirty="0">
                <a:solidFill>
                  <a:srgbClr val="FFAB40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.</a:t>
            </a:r>
            <a:endParaRPr sz="600" b="0" i="0" u="none" strike="noStrike" cap="none" dirty="0">
              <a:solidFill>
                <a:srgbClr val="FFAB40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NEVEGAR STOCK DE LA TIENDA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DESDE EL CANAL ONLINE</a:t>
            </a: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RESERVAS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STOCK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A597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DESACTIVACIÓN DE SKU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POR RUPTURA</a:t>
            </a:r>
            <a:endParaRPr sz="800" b="0" i="0" u="none" strike="noStrike" cap="none" dirty="0">
              <a:solidFill>
                <a:srgbClr val="FFA597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0" name="Google Shape;1325;p21">
            <a:extLst>
              <a:ext uri="{FF2B5EF4-FFF2-40B4-BE49-F238E27FC236}">
                <a16:creationId xmlns:a16="http://schemas.microsoft.com/office/drawing/2014/main" id="{8E1AEB3B-FB24-745F-73A0-55A9253B40F3}"/>
              </a:ext>
            </a:extLst>
          </p:cNvPr>
          <p:cNvSpPr/>
          <p:nvPr/>
        </p:nvSpPr>
        <p:spPr>
          <a:xfrm>
            <a:off x="3094649" y="232047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1" name="Google Shape;1326;p21">
            <a:extLst>
              <a:ext uri="{FF2B5EF4-FFF2-40B4-BE49-F238E27FC236}">
                <a16:creationId xmlns:a16="http://schemas.microsoft.com/office/drawing/2014/main" id="{42B2A2BE-5D9D-9C86-4D37-C30F15DD2EF8}"/>
              </a:ext>
            </a:extLst>
          </p:cNvPr>
          <p:cNvSpPr/>
          <p:nvPr/>
        </p:nvSpPr>
        <p:spPr>
          <a:xfrm>
            <a:off x="3094649" y="267801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2" name="Google Shape;1327;p21">
            <a:extLst>
              <a:ext uri="{FF2B5EF4-FFF2-40B4-BE49-F238E27FC236}">
                <a16:creationId xmlns:a16="http://schemas.microsoft.com/office/drawing/2014/main" id="{CB179EE6-C15F-1224-4D7A-D5AC57593A9D}"/>
              </a:ext>
            </a:extLst>
          </p:cNvPr>
          <p:cNvSpPr/>
          <p:nvPr/>
        </p:nvSpPr>
        <p:spPr>
          <a:xfrm>
            <a:off x="3094649" y="285898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6" name="Google Shape;1328;p21">
            <a:extLst>
              <a:ext uri="{FF2B5EF4-FFF2-40B4-BE49-F238E27FC236}">
                <a16:creationId xmlns:a16="http://schemas.microsoft.com/office/drawing/2014/main" id="{486175E8-0EFB-4567-9E71-910D8D561C46}"/>
              </a:ext>
            </a:extLst>
          </p:cNvPr>
          <p:cNvSpPr/>
          <p:nvPr/>
        </p:nvSpPr>
        <p:spPr>
          <a:xfrm>
            <a:off x="3094649" y="304668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7" name="Google Shape;1329;p21">
            <a:extLst>
              <a:ext uri="{FF2B5EF4-FFF2-40B4-BE49-F238E27FC236}">
                <a16:creationId xmlns:a16="http://schemas.microsoft.com/office/drawing/2014/main" id="{05E17F98-49DD-7B65-0FB6-459EADAD93D1}"/>
              </a:ext>
            </a:extLst>
          </p:cNvPr>
          <p:cNvSpPr txBox="1"/>
          <p:nvPr/>
        </p:nvSpPr>
        <p:spPr>
          <a:xfrm>
            <a:off x="114761" y="3623064"/>
            <a:ext cx="3040200" cy="1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SEGUIMIENTO ONLINE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DEL ESTADO DEL PEDIDO</a:t>
            </a:r>
            <a:endParaRPr sz="9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CANCELACIÓN</a:t>
            </a:r>
            <a:endParaRPr sz="900" b="0" i="0" u="none" strike="noStrike" cap="none" dirty="0">
              <a:solidFill>
                <a:srgbClr val="FFBEE5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VALE </a:t>
            </a: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CRÉDITO CROSS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-CHANNEL</a:t>
            </a:r>
            <a:endParaRPr sz="1200" dirty="0">
              <a:latin typeface="Century Gothic" panose="020B0502020202020204" pitchFamily="34" charset="0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900" b="0" i="0" u="none" strike="noStrike" cap="none" dirty="0">
                <a:solidFill>
                  <a:srgbClr val="FFBEE5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CAMBIOS Y DEVOLUCIONES CROSS</a:t>
            </a:r>
            <a:r>
              <a:rPr lang="en" sz="9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-CHANNEL</a:t>
            </a:r>
            <a:endParaRPr sz="9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68" name="Google Shape;1330;p21">
            <a:extLst>
              <a:ext uri="{FF2B5EF4-FFF2-40B4-BE49-F238E27FC236}">
                <a16:creationId xmlns:a16="http://schemas.microsoft.com/office/drawing/2014/main" id="{251B1E3E-6ED9-07BD-B707-3E217F19D53E}"/>
              </a:ext>
            </a:extLst>
          </p:cNvPr>
          <p:cNvSpPr/>
          <p:nvPr/>
        </p:nvSpPr>
        <p:spPr>
          <a:xfrm>
            <a:off x="3135911" y="384641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69" name="Google Shape;1331;p21">
            <a:extLst>
              <a:ext uri="{FF2B5EF4-FFF2-40B4-BE49-F238E27FC236}">
                <a16:creationId xmlns:a16="http://schemas.microsoft.com/office/drawing/2014/main" id="{0133A8C3-B744-5653-EDC4-EF4A5E3A7158}"/>
              </a:ext>
            </a:extLst>
          </p:cNvPr>
          <p:cNvSpPr/>
          <p:nvPr/>
        </p:nvSpPr>
        <p:spPr>
          <a:xfrm>
            <a:off x="3135911" y="4208364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0" name="Google Shape;1332;p21">
            <a:extLst>
              <a:ext uri="{FF2B5EF4-FFF2-40B4-BE49-F238E27FC236}">
                <a16:creationId xmlns:a16="http://schemas.microsoft.com/office/drawing/2014/main" id="{31C43BF4-4B51-4EBF-75FD-89F5DD2108E7}"/>
              </a:ext>
            </a:extLst>
          </p:cNvPr>
          <p:cNvSpPr/>
          <p:nvPr/>
        </p:nvSpPr>
        <p:spPr>
          <a:xfrm>
            <a:off x="3133948" y="366241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1" name="Google Shape;1333;p21">
            <a:extLst>
              <a:ext uri="{FF2B5EF4-FFF2-40B4-BE49-F238E27FC236}">
                <a16:creationId xmlns:a16="http://schemas.microsoft.com/office/drawing/2014/main" id="{82A78B66-46D3-C38A-D64B-48F134C816AD}"/>
              </a:ext>
            </a:extLst>
          </p:cNvPr>
          <p:cNvSpPr/>
          <p:nvPr/>
        </p:nvSpPr>
        <p:spPr>
          <a:xfrm>
            <a:off x="3133461" y="402436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07DAF"/>
          </a:solidFill>
          <a:ln w="19050" cap="flat" cmpd="sng">
            <a:solidFill>
              <a:srgbClr val="F07DA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2" name="Google Shape;1334;p21">
            <a:extLst>
              <a:ext uri="{FF2B5EF4-FFF2-40B4-BE49-F238E27FC236}">
                <a16:creationId xmlns:a16="http://schemas.microsoft.com/office/drawing/2014/main" id="{99DACE36-8E72-E54A-F89C-B8A4B03A35F2}"/>
              </a:ext>
            </a:extLst>
          </p:cNvPr>
          <p:cNvSpPr/>
          <p:nvPr/>
        </p:nvSpPr>
        <p:spPr>
          <a:xfrm>
            <a:off x="3090785" y="24934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3" name="Google Shape;1335;p21">
            <a:extLst>
              <a:ext uri="{FF2B5EF4-FFF2-40B4-BE49-F238E27FC236}">
                <a16:creationId xmlns:a16="http://schemas.microsoft.com/office/drawing/2014/main" id="{019A0193-509B-DFEB-3443-8C2399B3E7C7}"/>
              </a:ext>
            </a:extLst>
          </p:cNvPr>
          <p:cNvSpPr txBox="1"/>
          <p:nvPr/>
        </p:nvSpPr>
        <p:spPr>
          <a:xfrm>
            <a:off x="4088529" y="1245223"/>
            <a:ext cx="1619100" cy="9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SHIP</a:t>
            </a:r>
            <a:r>
              <a:rPr lang="en" sz="10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FROM STORE</a:t>
            </a: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PICK UP </a:t>
            </a:r>
            <a:r>
              <a:rPr lang="en" sz="10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 STORE</a:t>
            </a:r>
            <a:endParaRPr sz="1000" b="1" i="0" u="none" strike="noStrike" cap="none" dirty="0">
              <a:solidFill>
                <a:srgbClr val="FFD893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PICK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AND PACK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STORE TO STORE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SALE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B6D7A8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SHOWROOMING</a:t>
            </a:r>
            <a:endParaRPr sz="1000" b="1" i="0" u="none" strike="noStrike" cap="none" dirty="0">
              <a:solidFill>
                <a:srgbClr val="B6D7A8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74" name="Google Shape;1336;p21">
            <a:extLst>
              <a:ext uri="{FF2B5EF4-FFF2-40B4-BE49-F238E27FC236}">
                <a16:creationId xmlns:a16="http://schemas.microsoft.com/office/drawing/2014/main" id="{7AB90EAA-D0C4-B938-7719-97D0CA7AE04D}"/>
              </a:ext>
            </a:extLst>
          </p:cNvPr>
          <p:cNvSpPr/>
          <p:nvPr/>
        </p:nvSpPr>
        <p:spPr>
          <a:xfrm>
            <a:off x="3996129" y="1912648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5" name="Google Shape;1337;p21">
            <a:extLst>
              <a:ext uri="{FF2B5EF4-FFF2-40B4-BE49-F238E27FC236}">
                <a16:creationId xmlns:a16="http://schemas.microsoft.com/office/drawing/2014/main" id="{310073C6-2F27-966F-AD00-7C105D17038B}"/>
              </a:ext>
            </a:extLst>
          </p:cNvPr>
          <p:cNvSpPr/>
          <p:nvPr/>
        </p:nvSpPr>
        <p:spPr>
          <a:xfrm>
            <a:off x="3996129" y="17423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6" name="Google Shape;1338;p21">
            <a:extLst>
              <a:ext uri="{FF2B5EF4-FFF2-40B4-BE49-F238E27FC236}">
                <a16:creationId xmlns:a16="http://schemas.microsoft.com/office/drawing/2014/main" id="{14FB5E08-9F76-5E82-0CEE-5ED449CBA700}"/>
              </a:ext>
            </a:extLst>
          </p:cNvPr>
          <p:cNvSpPr/>
          <p:nvPr/>
        </p:nvSpPr>
        <p:spPr>
          <a:xfrm>
            <a:off x="3996129" y="1567509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7" name="Google Shape;1339;p21">
            <a:extLst>
              <a:ext uri="{FF2B5EF4-FFF2-40B4-BE49-F238E27FC236}">
                <a16:creationId xmlns:a16="http://schemas.microsoft.com/office/drawing/2014/main" id="{2AD1783C-F0C9-74D1-1F49-C19FF49D1013}"/>
              </a:ext>
            </a:extLst>
          </p:cNvPr>
          <p:cNvSpPr/>
          <p:nvPr/>
        </p:nvSpPr>
        <p:spPr>
          <a:xfrm>
            <a:off x="3996129" y="1391912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8" name="Google Shape;1340;p21">
            <a:extLst>
              <a:ext uri="{FF2B5EF4-FFF2-40B4-BE49-F238E27FC236}">
                <a16:creationId xmlns:a16="http://schemas.microsoft.com/office/drawing/2014/main" id="{8C927CCE-BE20-2C2B-4F21-8473FB27EEFB}"/>
              </a:ext>
            </a:extLst>
          </p:cNvPr>
          <p:cNvSpPr/>
          <p:nvPr/>
        </p:nvSpPr>
        <p:spPr>
          <a:xfrm>
            <a:off x="3996129" y="1211122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96AF5F"/>
          </a:solidFill>
          <a:ln w="19050" cap="flat" cmpd="sng">
            <a:solidFill>
              <a:srgbClr val="96AF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79" name="Google Shape;1341;p21">
            <a:extLst>
              <a:ext uri="{FF2B5EF4-FFF2-40B4-BE49-F238E27FC236}">
                <a16:creationId xmlns:a16="http://schemas.microsoft.com/office/drawing/2014/main" id="{37923C71-C3B8-497E-CA7A-5DCCBA67F490}"/>
              </a:ext>
            </a:extLst>
          </p:cNvPr>
          <p:cNvSpPr txBox="1"/>
          <p:nvPr/>
        </p:nvSpPr>
        <p:spPr>
          <a:xfrm>
            <a:off x="6032443" y="1678810"/>
            <a:ext cx="3631841" cy="1627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FLUJOS DE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EXCEPCIÓN Y SOLUCIÓN ASOCIADA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RUPTURA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 STOCK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MERCANCÍA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DAÑADA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- </a:t>
            </a: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PEDIDOS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NO RETIRADOS</a:t>
            </a: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ESTADO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DEL PEDIDO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SURTIDO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DEL PEDIDO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ALERTAS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WORKFLOW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CONFIGURABLE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A9CACC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ACCIONES CUSTOM </a:t>
            </a: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AL CAMBIAR EL ESTADO </a:t>
            </a:r>
            <a:endParaRPr sz="1000" b="1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80" name="Google Shape;1342;p21">
            <a:extLst>
              <a:ext uri="{FF2B5EF4-FFF2-40B4-BE49-F238E27FC236}">
                <a16:creationId xmlns:a16="http://schemas.microsoft.com/office/drawing/2014/main" id="{745B1FB3-F318-8C9F-1F8E-04D866C7707B}"/>
              </a:ext>
            </a:extLst>
          </p:cNvPr>
          <p:cNvSpPr/>
          <p:nvPr/>
        </p:nvSpPr>
        <p:spPr>
          <a:xfrm>
            <a:off x="5878193" y="1971533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1" name="Google Shape;1343;p21">
            <a:extLst>
              <a:ext uri="{FF2B5EF4-FFF2-40B4-BE49-F238E27FC236}">
                <a16:creationId xmlns:a16="http://schemas.microsoft.com/office/drawing/2014/main" id="{D2E9FE2A-03D1-D31D-7B7C-183C80F89C25}"/>
              </a:ext>
            </a:extLst>
          </p:cNvPr>
          <p:cNvSpPr/>
          <p:nvPr/>
        </p:nvSpPr>
        <p:spPr>
          <a:xfrm>
            <a:off x="5885872" y="2707927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2" name="Google Shape;1344;p21">
            <a:extLst>
              <a:ext uri="{FF2B5EF4-FFF2-40B4-BE49-F238E27FC236}">
                <a16:creationId xmlns:a16="http://schemas.microsoft.com/office/drawing/2014/main" id="{43F4E4BA-4B5E-6910-4A7D-D3D616E07339}"/>
              </a:ext>
            </a:extLst>
          </p:cNvPr>
          <p:cNvSpPr/>
          <p:nvPr/>
        </p:nvSpPr>
        <p:spPr>
          <a:xfrm>
            <a:off x="5881582" y="2889396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3" name="Google Shape;1345;p21">
            <a:extLst>
              <a:ext uri="{FF2B5EF4-FFF2-40B4-BE49-F238E27FC236}">
                <a16:creationId xmlns:a16="http://schemas.microsoft.com/office/drawing/2014/main" id="{AD29EEC5-B3F4-F7B5-9BD6-606722F995E6}"/>
              </a:ext>
            </a:extLst>
          </p:cNvPr>
          <p:cNvSpPr/>
          <p:nvPr/>
        </p:nvSpPr>
        <p:spPr>
          <a:xfrm>
            <a:off x="5885934" y="308436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4" name="Google Shape;1346;p21">
            <a:extLst>
              <a:ext uri="{FF2B5EF4-FFF2-40B4-BE49-F238E27FC236}">
                <a16:creationId xmlns:a16="http://schemas.microsoft.com/office/drawing/2014/main" id="{BA89C787-FB3A-A21D-D0D3-9C22961A44D3}"/>
              </a:ext>
            </a:extLst>
          </p:cNvPr>
          <p:cNvSpPr/>
          <p:nvPr/>
        </p:nvSpPr>
        <p:spPr>
          <a:xfrm>
            <a:off x="5885872" y="3278491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5" name="Google Shape;1347;p21">
            <a:extLst>
              <a:ext uri="{FF2B5EF4-FFF2-40B4-BE49-F238E27FC236}">
                <a16:creationId xmlns:a16="http://schemas.microsoft.com/office/drawing/2014/main" id="{25B0574C-6243-A328-C84B-45AB6F7AD358}"/>
              </a:ext>
            </a:extLst>
          </p:cNvPr>
          <p:cNvSpPr txBox="1"/>
          <p:nvPr/>
        </p:nvSpPr>
        <p:spPr>
          <a:xfrm>
            <a:off x="6015842" y="3729749"/>
            <a:ext cx="4972705" cy="950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PROMOCIONES INTEGRADAS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PAGOS INTEGRADOS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D893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FACTURACIÓN INTEGRADA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800" b="0" i="0" u="none" strike="noStrike" cap="none" dirty="0">
                <a:solidFill>
                  <a:srgbClr val="FFD893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FIDELIDAD INTEGRADA </a:t>
            </a:r>
            <a:r>
              <a:rPr lang="en" sz="8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FÍSICOS Y VIRTUALES</a:t>
            </a:r>
            <a:endParaRPr sz="8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186" name="Google Shape;1348;p21">
            <a:extLst>
              <a:ext uri="{FF2B5EF4-FFF2-40B4-BE49-F238E27FC236}">
                <a16:creationId xmlns:a16="http://schemas.microsoft.com/office/drawing/2014/main" id="{6AFA72F2-9AB0-EC12-0937-24788A015708}"/>
              </a:ext>
            </a:extLst>
          </p:cNvPr>
          <p:cNvSpPr/>
          <p:nvPr/>
        </p:nvSpPr>
        <p:spPr>
          <a:xfrm>
            <a:off x="5893840" y="378608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7" name="Google Shape;1349;p21">
            <a:extLst>
              <a:ext uri="{FF2B5EF4-FFF2-40B4-BE49-F238E27FC236}">
                <a16:creationId xmlns:a16="http://schemas.microsoft.com/office/drawing/2014/main" id="{2FAE52DC-C498-110F-B1F7-950B53B04FB7}"/>
              </a:ext>
            </a:extLst>
          </p:cNvPr>
          <p:cNvSpPr/>
          <p:nvPr/>
        </p:nvSpPr>
        <p:spPr>
          <a:xfrm>
            <a:off x="5893840" y="396706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8" name="Google Shape;1350;p21">
            <a:extLst>
              <a:ext uri="{FF2B5EF4-FFF2-40B4-BE49-F238E27FC236}">
                <a16:creationId xmlns:a16="http://schemas.microsoft.com/office/drawing/2014/main" id="{4EC5FBD7-1BBB-0F10-7DFA-37C96029760D}"/>
              </a:ext>
            </a:extLst>
          </p:cNvPr>
          <p:cNvSpPr/>
          <p:nvPr/>
        </p:nvSpPr>
        <p:spPr>
          <a:xfrm>
            <a:off x="5893840" y="4148035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89" name="Google Shape;1351;p21">
            <a:extLst>
              <a:ext uri="{FF2B5EF4-FFF2-40B4-BE49-F238E27FC236}">
                <a16:creationId xmlns:a16="http://schemas.microsoft.com/office/drawing/2014/main" id="{E850DA87-186D-4334-E799-8778C3FE43E0}"/>
              </a:ext>
            </a:extLst>
          </p:cNvPr>
          <p:cNvSpPr/>
          <p:nvPr/>
        </p:nvSpPr>
        <p:spPr>
          <a:xfrm>
            <a:off x="5893840" y="4329010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FAB900"/>
          </a:solidFill>
          <a:ln w="19050" cap="flat" cmpd="sng">
            <a:solidFill>
              <a:srgbClr val="FAB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90" name="Google Shape;1352;p21">
            <a:extLst>
              <a:ext uri="{FF2B5EF4-FFF2-40B4-BE49-F238E27FC236}">
                <a16:creationId xmlns:a16="http://schemas.microsoft.com/office/drawing/2014/main" id="{7E1B2D69-5B98-57A7-5E8D-9400E216C611}"/>
              </a:ext>
            </a:extLst>
          </p:cNvPr>
          <p:cNvSpPr/>
          <p:nvPr/>
        </p:nvSpPr>
        <p:spPr>
          <a:xfrm>
            <a:off x="5890408" y="3459186"/>
            <a:ext cx="114300" cy="114300"/>
          </a:xfrm>
          <a:prstGeom prst="roundRect">
            <a:avLst>
              <a:gd name="adj" fmla="val 16667"/>
            </a:avLst>
          </a:prstGeom>
          <a:solidFill>
            <a:srgbClr val="82C3BE"/>
          </a:solidFill>
          <a:ln w="19050" cap="flat" cmpd="sng">
            <a:solidFill>
              <a:srgbClr val="82C3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  <p:sp>
        <p:nvSpPr>
          <p:cNvPr id="191" name="Google Shape;1353;p21">
            <a:extLst>
              <a:ext uri="{FF2B5EF4-FFF2-40B4-BE49-F238E27FC236}">
                <a16:creationId xmlns:a16="http://schemas.microsoft.com/office/drawing/2014/main" id="{538B2849-1C9F-C595-6F79-8CC32D843979}"/>
              </a:ext>
            </a:extLst>
          </p:cNvPr>
          <p:cNvSpPr txBox="1"/>
          <p:nvPr/>
        </p:nvSpPr>
        <p:spPr>
          <a:xfrm>
            <a:off x="4072279" y="4510490"/>
            <a:ext cx="113634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INFORMACIÓN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CENTRALIZADA</a:t>
            </a:r>
            <a:endParaRPr dirty="0">
              <a:latin typeface="Century Gothic" panose="020B0502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EN EL ERP</a:t>
            </a:r>
            <a:endParaRPr sz="1000" b="0" i="0" u="none" strike="noStrike" cap="none" dirty="0">
              <a:solidFill>
                <a:srgbClr val="000000"/>
              </a:solidFill>
              <a:latin typeface="Century Gothic" panose="020B0502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/>
              <a:t>¿Qué </a:t>
            </a:r>
            <a:r>
              <a:rPr lang="pt-BR" sz="3600" dirty="0" err="1"/>
              <a:t>ayuda</a:t>
            </a:r>
            <a:r>
              <a:rPr lang="pt-BR" sz="3600" dirty="0"/>
              <a:t> a </a:t>
            </a:r>
            <a:r>
              <a:rPr lang="pt-BR" sz="3600" dirty="0">
                <a:solidFill>
                  <a:srgbClr val="00C855"/>
                </a:solidFill>
              </a:rPr>
              <a:t>resolver</a:t>
            </a:r>
            <a:r>
              <a:rPr lang="pt-BR" sz="3600" dirty="0"/>
              <a:t>?</a:t>
            </a:r>
            <a:endParaRPr sz="3600" dirty="0"/>
          </a:p>
        </p:txBody>
      </p:sp>
      <p:sp>
        <p:nvSpPr>
          <p:cNvPr id="576" name="Google Shape;576;p47"/>
          <p:cNvSpPr/>
          <p:nvPr/>
        </p:nvSpPr>
        <p:spPr>
          <a:xfrm>
            <a:off x="5332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8" name="Google Shape;578;p47"/>
          <p:cNvSpPr txBox="1"/>
          <p:nvPr/>
        </p:nvSpPr>
        <p:spPr>
          <a:xfrm>
            <a:off x="631625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La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gestión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en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múltiples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tiendas</a:t>
            </a:r>
            <a:r>
              <a:rPr lang="pt-BR" sz="15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y centros de </a:t>
            </a:r>
            <a:r>
              <a:rPr lang="pt-BR" sz="1500" b="1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distribución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0" name="Google Shape;580;p47"/>
          <p:cNvSpPr/>
          <p:nvPr/>
        </p:nvSpPr>
        <p:spPr>
          <a:xfrm>
            <a:off x="2608675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2763400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Catálogo de produtos extensos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4" name="Google Shape;584;p47"/>
          <p:cNvSpPr/>
          <p:nvPr/>
        </p:nvSpPr>
        <p:spPr>
          <a:xfrm>
            <a:off x="46841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6" name="Google Shape;586;p47"/>
          <p:cNvSpPr txBox="1"/>
          <p:nvPr/>
        </p:nvSpPr>
        <p:spPr>
          <a:xfrm>
            <a:off x="4838850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Sistemas y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procesos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independientes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sin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articulación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7" name="Google Shape;587;p47"/>
          <p:cNvSpPr/>
          <p:nvPr/>
        </p:nvSpPr>
        <p:spPr>
          <a:xfrm>
            <a:off x="6752150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9" name="Google Shape;589;p47"/>
          <p:cNvSpPr txBox="1"/>
          <p:nvPr/>
        </p:nvSpPr>
        <p:spPr>
          <a:xfrm>
            <a:off x="6906875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Múltiples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</a:t>
            </a:r>
            <a:r>
              <a:rPr lang="pt-BR" sz="1500" b="1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canales</a:t>
            </a:r>
            <a:r>
              <a:rPr lang="pt-BR" sz="1500" b="1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Noto Sans SemiBold"/>
                <a:cs typeface="Noto Sans SemiBold"/>
                <a:sym typeface="Noto Sans SemiBold"/>
              </a:rPr>
              <a:t> de venta</a:t>
            </a:r>
            <a:endParaRPr sz="1900" b="1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591" name="Google Shape;591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00746" y="1751975"/>
            <a:ext cx="572700" cy="57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6562DDD-B5C2-BA9C-3BA0-8F7EFD3F1E96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2E7E6AF-F3C1-EBE0-11E6-ECFF04F717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99099CD0-90F9-1E53-CB92-81CECB3EA2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9735" y="4571965"/>
            <a:ext cx="558500" cy="284835"/>
          </a:xfrm>
          <a:prstGeom prst="rect">
            <a:avLst/>
          </a:prstGeom>
        </p:spPr>
      </p:pic>
      <p:pic>
        <p:nvPicPr>
          <p:cNvPr id="5" name="Google Shape;590;p47">
            <a:extLst>
              <a:ext uri="{FF2B5EF4-FFF2-40B4-BE49-F238E27FC236}">
                <a16:creationId xmlns:a16="http://schemas.microsoft.com/office/drawing/2014/main" id="{8E773074-488C-A2DC-4670-29D2C51C9EB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128" r="129"/>
          <a:stretch/>
        </p:blipFill>
        <p:spPr>
          <a:xfrm>
            <a:off x="758488" y="2158854"/>
            <a:ext cx="460825" cy="41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20;p48" descr="Imagem 182">
            <a:extLst>
              <a:ext uri="{FF2B5EF4-FFF2-40B4-BE49-F238E27FC236}">
                <a16:creationId xmlns:a16="http://schemas.microsoft.com/office/drawing/2014/main" id="{23EDDDA4-4B2F-8A8C-E502-E5DA84C85D3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763400" y="1751975"/>
            <a:ext cx="657331" cy="657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46;p63" descr="Imagem 244">
            <a:extLst>
              <a:ext uri="{FF2B5EF4-FFF2-40B4-BE49-F238E27FC236}">
                <a16:creationId xmlns:a16="http://schemas.microsoft.com/office/drawing/2014/main" id="{969736B9-ADD7-A3AC-2828-58E1D4A8600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740450" y="2014605"/>
            <a:ext cx="620174" cy="62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>
            <a:spLocks noGrp="1"/>
          </p:cNvSpPr>
          <p:nvPr>
            <p:ph type="ctrTitle"/>
          </p:nvPr>
        </p:nvSpPr>
        <p:spPr>
          <a:xfrm>
            <a:off x="1175958" y="340087"/>
            <a:ext cx="6649163" cy="729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/>
              <a:t>Overview de </a:t>
            </a:r>
            <a:r>
              <a:rPr lang="pt-BR" sz="3600" dirty="0">
                <a:solidFill>
                  <a:srgbClr val="00C855"/>
                </a:solidFill>
              </a:rPr>
              <a:t>Napse Omni</a:t>
            </a:r>
            <a:endParaRPr sz="3600" dirty="0">
              <a:solidFill>
                <a:srgbClr val="00C855"/>
              </a:solidFill>
            </a:endParaRPr>
          </a:p>
        </p:txBody>
      </p:sp>
      <p:sp>
        <p:nvSpPr>
          <p:cNvPr id="8" name="Google Shape;1186;p19">
            <a:extLst>
              <a:ext uri="{FF2B5EF4-FFF2-40B4-BE49-F238E27FC236}">
                <a16:creationId xmlns:a16="http://schemas.microsoft.com/office/drawing/2014/main" id="{8315ABE0-A59C-5EA4-D196-7A52C2AEB277}"/>
              </a:ext>
            </a:extLst>
          </p:cNvPr>
          <p:cNvSpPr/>
          <p:nvPr/>
        </p:nvSpPr>
        <p:spPr>
          <a:xfrm>
            <a:off x="574462" y="2416470"/>
            <a:ext cx="594900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89;p19">
            <a:extLst>
              <a:ext uri="{FF2B5EF4-FFF2-40B4-BE49-F238E27FC236}">
                <a16:creationId xmlns:a16="http://schemas.microsoft.com/office/drawing/2014/main" id="{2BEF2FD3-FD55-A79E-BDB3-29AFBD5CD6E6}"/>
              </a:ext>
            </a:extLst>
          </p:cNvPr>
          <p:cNvSpPr/>
          <p:nvPr/>
        </p:nvSpPr>
        <p:spPr>
          <a:xfrm>
            <a:off x="452037" y="4024270"/>
            <a:ext cx="8435400" cy="639900"/>
          </a:xfrm>
          <a:prstGeom prst="roundRect">
            <a:avLst>
              <a:gd name="adj" fmla="val 16667"/>
            </a:avLst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C27BA0"/>
                </a:solidFill>
                <a:latin typeface="Dosis"/>
                <a:ea typeface="Dosis"/>
                <a:cs typeface="Dosis"/>
                <a:sym typeface="Dosis"/>
              </a:rPr>
              <a:t>        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ERP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1" name="Google Shape;1190;p19">
            <a:extLst>
              <a:ext uri="{FF2B5EF4-FFF2-40B4-BE49-F238E27FC236}">
                <a16:creationId xmlns:a16="http://schemas.microsoft.com/office/drawing/2014/main" id="{E2585A75-B246-60BA-1A2A-6491AE6C9BA9}"/>
              </a:ext>
            </a:extLst>
          </p:cNvPr>
          <p:cNvSpPr/>
          <p:nvPr/>
        </p:nvSpPr>
        <p:spPr>
          <a:xfrm>
            <a:off x="534976" y="4071070"/>
            <a:ext cx="557636" cy="546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191;p19">
            <a:extLst>
              <a:ext uri="{FF2B5EF4-FFF2-40B4-BE49-F238E27FC236}">
                <a16:creationId xmlns:a16="http://schemas.microsoft.com/office/drawing/2014/main" id="{55B0D754-02A0-A060-F295-32FAA9BFBC72}"/>
              </a:ext>
            </a:extLst>
          </p:cNvPr>
          <p:cNvSpPr/>
          <p:nvPr/>
        </p:nvSpPr>
        <p:spPr>
          <a:xfrm>
            <a:off x="452037" y="3091495"/>
            <a:ext cx="1591500" cy="836100"/>
          </a:xfrm>
          <a:prstGeom prst="roundRect">
            <a:avLst>
              <a:gd name="adj" fmla="val 6649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PDV FISICO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3" name="Google Shape;1192;p19">
            <a:extLst>
              <a:ext uri="{FF2B5EF4-FFF2-40B4-BE49-F238E27FC236}">
                <a16:creationId xmlns:a16="http://schemas.microsoft.com/office/drawing/2014/main" id="{1F72CE34-2066-CAF1-9B2F-AFAD442C4F7A}"/>
              </a:ext>
            </a:extLst>
          </p:cNvPr>
          <p:cNvSpPr/>
          <p:nvPr/>
        </p:nvSpPr>
        <p:spPr>
          <a:xfrm>
            <a:off x="6554858" y="1285694"/>
            <a:ext cx="1844191" cy="2641901"/>
          </a:xfrm>
          <a:prstGeom prst="roundRect">
            <a:avLst>
              <a:gd name="adj" fmla="val 6328"/>
            </a:avLst>
          </a:prstGeom>
          <a:solidFill>
            <a:srgbClr val="DC5F3C"/>
          </a:solidFill>
          <a:ln w="19050" cap="flat" cmpd="sng">
            <a:solidFill>
              <a:srgbClr val="DC5F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9900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4" name="Google Shape;1193;p19">
            <a:extLst>
              <a:ext uri="{FF2B5EF4-FFF2-40B4-BE49-F238E27FC236}">
                <a16:creationId xmlns:a16="http://schemas.microsoft.com/office/drawing/2014/main" id="{9F0F1FEF-CEF6-AEA0-9F5B-3CC74E981A69}"/>
              </a:ext>
            </a:extLst>
          </p:cNvPr>
          <p:cNvSpPr/>
          <p:nvPr/>
        </p:nvSpPr>
        <p:spPr>
          <a:xfrm>
            <a:off x="2135612" y="3091495"/>
            <a:ext cx="4312500" cy="836100"/>
          </a:xfrm>
          <a:prstGeom prst="roundRect">
            <a:avLst>
              <a:gd name="adj" fmla="val 16667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SHOW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            ROOMING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5" name="Google Shape;1194;p19">
            <a:extLst>
              <a:ext uri="{FF2B5EF4-FFF2-40B4-BE49-F238E27FC236}">
                <a16:creationId xmlns:a16="http://schemas.microsoft.com/office/drawing/2014/main" id="{1F286ABC-7EB3-C7F9-C8E2-FCD692A33A70}"/>
              </a:ext>
            </a:extLst>
          </p:cNvPr>
          <p:cNvSpPr/>
          <p:nvPr/>
        </p:nvSpPr>
        <p:spPr>
          <a:xfrm>
            <a:off x="447137" y="2195370"/>
            <a:ext cx="5961000" cy="836100"/>
          </a:xfrm>
          <a:prstGeom prst="roundRect">
            <a:avLst>
              <a:gd name="adj" fmla="val 7484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6FA8DC"/>
                </a:solidFill>
                <a:latin typeface="Dosis"/>
                <a:ea typeface="Dosis"/>
                <a:cs typeface="Dosis"/>
                <a:sym typeface="Dosis"/>
              </a:rPr>
              <a:t>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      </a:t>
            </a: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OMNI 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              INSTORE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pic>
        <p:nvPicPr>
          <p:cNvPr id="16" name="Google Shape;1195;p19" descr="Platf_IconComplexa@2x.png">
            <a:extLst>
              <a:ext uri="{FF2B5EF4-FFF2-40B4-BE49-F238E27FC236}">
                <a16:creationId xmlns:a16="http://schemas.microsoft.com/office/drawing/2014/main" id="{AE2BE6AD-5829-9364-2D89-E49E0EE6DE2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990" t="8764" r="20471" b="4968"/>
          <a:stretch/>
        </p:blipFill>
        <p:spPr>
          <a:xfrm>
            <a:off x="598757" y="1457294"/>
            <a:ext cx="594900" cy="5679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</p:pic>
      <p:sp>
        <p:nvSpPr>
          <p:cNvPr id="17" name="Google Shape;1196;p19">
            <a:extLst>
              <a:ext uri="{FF2B5EF4-FFF2-40B4-BE49-F238E27FC236}">
                <a16:creationId xmlns:a16="http://schemas.microsoft.com/office/drawing/2014/main" id="{4B9511F2-58CC-93BC-50F1-9EC14B3D3523}"/>
              </a:ext>
            </a:extLst>
          </p:cNvPr>
          <p:cNvSpPr txBox="1"/>
          <p:nvPr/>
        </p:nvSpPr>
        <p:spPr>
          <a:xfrm>
            <a:off x="2287029" y="2179545"/>
            <a:ext cx="3928943" cy="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PERMITE REALIZAR EL SURTIDO EN TIENDA O EN CD, MEDIANTE PROCESOS OPTIMIZADOS PARA MEJORAR LA EFICIENCIA EN LA OPERACIÓN.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8" name="Google Shape;1197;p19">
            <a:extLst>
              <a:ext uri="{FF2B5EF4-FFF2-40B4-BE49-F238E27FC236}">
                <a16:creationId xmlns:a16="http://schemas.microsoft.com/office/drawing/2014/main" id="{696BEF8F-D05C-8B81-D996-5F94B286468B}"/>
              </a:ext>
            </a:extLst>
          </p:cNvPr>
          <p:cNvSpPr txBox="1"/>
          <p:nvPr/>
        </p:nvSpPr>
        <p:spPr>
          <a:xfrm>
            <a:off x="6695646" y="2179545"/>
            <a:ext cx="1538487" cy="10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CONFIGURACIÓN DEL WORKFLOW DE SURTIDO, NOTIFICACIONES Y ALERTAS.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19" name="Google Shape;1198;p19">
            <a:extLst>
              <a:ext uri="{FF2B5EF4-FFF2-40B4-BE49-F238E27FC236}">
                <a16:creationId xmlns:a16="http://schemas.microsoft.com/office/drawing/2014/main" id="{984D7BA5-B668-CA5E-D809-B66949285BC1}"/>
              </a:ext>
            </a:extLst>
          </p:cNvPr>
          <p:cNvSpPr txBox="1"/>
          <p:nvPr/>
        </p:nvSpPr>
        <p:spPr>
          <a:xfrm>
            <a:off x="3870774" y="3189140"/>
            <a:ext cx="2785200" cy="7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HABILITA A LOS VENDEDORES A CONSULTAR EL STOCK DE OTRAS TIENDAS O DEL CD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20" name="Google Shape;1199;p19">
            <a:extLst>
              <a:ext uri="{FF2B5EF4-FFF2-40B4-BE49-F238E27FC236}">
                <a16:creationId xmlns:a16="http://schemas.microsoft.com/office/drawing/2014/main" id="{82E8A593-D364-180A-E89E-84328DBEEC94}"/>
              </a:ext>
            </a:extLst>
          </p:cNvPr>
          <p:cNvSpPr/>
          <p:nvPr/>
        </p:nvSpPr>
        <p:spPr>
          <a:xfrm>
            <a:off x="2423074" y="3293063"/>
            <a:ext cx="615900" cy="583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200;p19">
            <a:extLst>
              <a:ext uri="{FF2B5EF4-FFF2-40B4-BE49-F238E27FC236}">
                <a16:creationId xmlns:a16="http://schemas.microsoft.com/office/drawing/2014/main" id="{690802EC-A32C-6686-40D7-1A1153D45EF7}"/>
              </a:ext>
            </a:extLst>
          </p:cNvPr>
          <p:cNvSpPr/>
          <p:nvPr/>
        </p:nvSpPr>
        <p:spPr>
          <a:xfrm>
            <a:off x="574462" y="2416470"/>
            <a:ext cx="555414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1201;p19">
            <a:extLst>
              <a:ext uri="{FF2B5EF4-FFF2-40B4-BE49-F238E27FC236}">
                <a16:creationId xmlns:a16="http://schemas.microsoft.com/office/drawing/2014/main" id="{998C7607-5EC4-BBD5-8799-BECD13B615E9}"/>
              </a:ext>
            </a:extLst>
          </p:cNvPr>
          <p:cNvSpPr/>
          <p:nvPr/>
        </p:nvSpPr>
        <p:spPr>
          <a:xfrm>
            <a:off x="7337012" y="1285684"/>
            <a:ext cx="1101900" cy="836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OMNI 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COCKPIT</a:t>
            </a:r>
            <a:endParaRPr b="1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sp>
        <p:nvSpPr>
          <p:cNvPr id="24" name="Google Shape;1203;p19">
            <a:extLst>
              <a:ext uri="{FF2B5EF4-FFF2-40B4-BE49-F238E27FC236}">
                <a16:creationId xmlns:a16="http://schemas.microsoft.com/office/drawing/2014/main" id="{6DA3D490-098F-E10F-A9F0-AF3DE64D4C81}"/>
              </a:ext>
            </a:extLst>
          </p:cNvPr>
          <p:cNvSpPr/>
          <p:nvPr/>
        </p:nvSpPr>
        <p:spPr>
          <a:xfrm>
            <a:off x="2215212" y="3311670"/>
            <a:ext cx="545573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" name="Google Shape;1205;p19">
            <a:extLst>
              <a:ext uri="{FF2B5EF4-FFF2-40B4-BE49-F238E27FC236}">
                <a16:creationId xmlns:a16="http://schemas.microsoft.com/office/drawing/2014/main" id="{F140A0B0-6F82-4018-8EED-EB1A7CA30326}"/>
              </a:ext>
            </a:extLst>
          </p:cNvPr>
          <p:cNvCxnSpPr/>
          <p:nvPr/>
        </p:nvCxnSpPr>
        <p:spPr>
          <a:xfrm flipH="1">
            <a:off x="2366737" y="1498195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" name="Google Shape;1206;p19">
            <a:extLst>
              <a:ext uri="{FF2B5EF4-FFF2-40B4-BE49-F238E27FC236}">
                <a16:creationId xmlns:a16="http://schemas.microsoft.com/office/drawing/2014/main" id="{4988DCAD-BFAC-9E8A-8288-2257F4310787}"/>
              </a:ext>
            </a:extLst>
          </p:cNvPr>
          <p:cNvCxnSpPr/>
          <p:nvPr/>
        </p:nvCxnSpPr>
        <p:spPr>
          <a:xfrm flipH="1">
            <a:off x="2142041" y="2429830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" name="Google Shape;1207;p19">
            <a:extLst>
              <a:ext uri="{FF2B5EF4-FFF2-40B4-BE49-F238E27FC236}">
                <a16:creationId xmlns:a16="http://schemas.microsoft.com/office/drawing/2014/main" id="{E2849A15-F5B7-EF4E-6F09-193E76FD1E32}"/>
              </a:ext>
            </a:extLst>
          </p:cNvPr>
          <p:cNvCxnSpPr/>
          <p:nvPr/>
        </p:nvCxnSpPr>
        <p:spPr>
          <a:xfrm flipH="1">
            <a:off x="3830911" y="3349521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1208;p19">
            <a:extLst>
              <a:ext uri="{FF2B5EF4-FFF2-40B4-BE49-F238E27FC236}">
                <a16:creationId xmlns:a16="http://schemas.microsoft.com/office/drawing/2014/main" id="{D4795984-BEB0-04AE-83A0-C00B1426E8ED}"/>
              </a:ext>
            </a:extLst>
          </p:cNvPr>
          <p:cNvSpPr/>
          <p:nvPr/>
        </p:nvSpPr>
        <p:spPr>
          <a:xfrm>
            <a:off x="6742119" y="1486620"/>
            <a:ext cx="555030" cy="546300"/>
          </a:xfrm>
          <a:prstGeom prst="ellipse">
            <a:avLst/>
          </a:prstGeom>
          <a:solidFill>
            <a:srgbClr val="401E5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1211;p19">
            <a:extLst>
              <a:ext uri="{FF2B5EF4-FFF2-40B4-BE49-F238E27FC236}">
                <a16:creationId xmlns:a16="http://schemas.microsoft.com/office/drawing/2014/main" id="{ABB78519-1970-C6B2-559A-3010FB854944}"/>
              </a:ext>
            </a:extLst>
          </p:cNvPr>
          <p:cNvSpPr/>
          <p:nvPr/>
        </p:nvSpPr>
        <p:spPr>
          <a:xfrm>
            <a:off x="452036" y="1285695"/>
            <a:ext cx="5996001" cy="836100"/>
          </a:xfrm>
          <a:prstGeom prst="roundRect">
            <a:avLst>
              <a:gd name="adj" fmla="val 7484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C27BA0"/>
                </a:solidFill>
                <a:latin typeface="Dosis"/>
                <a:ea typeface="Dosis"/>
                <a:cs typeface="Dosis"/>
                <a:sym typeface="Dosis"/>
              </a:rPr>
              <a:t>                 </a:t>
            </a:r>
            <a:r>
              <a:rPr lang="en" sz="1400" b="0" i="0" u="none" strike="noStrike" cap="none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     </a:t>
            </a:r>
            <a:r>
              <a:rPr lang="en" sz="14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NAPSE </a:t>
            </a:r>
            <a:endParaRPr lang="en" b="1" dirty="0">
              <a:solidFill>
                <a:srgbClr val="FFFFFF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                OMNI</a:t>
            </a:r>
            <a:endParaRPr b="1" dirty="0">
              <a:latin typeface="Century Gothic" panose="020B0502020202020204" pitchFamily="34" charset="0"/>
            </a:endParaRPr>
          </a:p>
        </p:txBody>
      </p:sp>
      <p:pic>
        <p:nvPicPr>
          <p:cNvPr id="160" name="Google Shape;1212;p19" descr="Platf_IconComplexa@2x.png">
            <a:extLst>
              <a:ext uri="{FF2B5EF4-FFF2-40B4-BE49-F238E27FC236}">
                <a16:creationId xmlns:a16="http://schemas.microsoft.com/office/drawing/2014/main" id="{099FB5CB-BDF2-00B1-92B7-BD5C405D50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990" t="8764" r="20471" b="4968"/>
          <a:stretch/>
        </p:blipFill>
        <p:spPr>
          <a:xfrm>
            <a:off x="574132" y="1373444"/>
            <a:ext cx="594900" cy="5679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</p:pic>
      <p:sp>
        <p:nvSpPr>
          <p:cNvPr id="161" name="Google Shape;1213;p19">
            <a:extLst>
              <a:ext uri="{FF2B5EF4-FFF2-40B4-BE49-F238E27FC236}">
                <a16:creationId xmlns:a16="http://schemas.microsoft.com/office/drawing/2014/main" id="{348044EC-5110-66ED-CF97-E497F1049C64}"/>
              </a:ext>
            </a:extLst>
          </p:cNvPr>
          <p:cNvSpPr txBox="1"/>
          <p:nvPr/>
        </p:nvSpPr>
        <p:spPr>
          <a:xfrm>
            <a:off x="2166337" y="1336274"/>
            <a:ext cx="4101012" cy="68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FFFFFF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ES EL RESPONSIBLE DE LA INTEGRACIÓN DEL STOCK DE CANALES FÍSICOS Y VIRTUALES Y GERENCIAR EL SURTIDO Y DISPONIBILIZACIÓN DE PEDIDOS.</a:t>
            </a:r>
            <a:endParaRPr sz="1200" dirty="0">
              <a:latin typeface="Century Gothic" panose="020B0502020202020204" pitchFamily="34" charset="0"/>
            </a:endParaRPr>
          </a:p>
        </p:txBody>
      </p:sp>
      <p:cxnSp>
        <p:nvCxnSpPr>
          <p:cNvPr id="162" name="Google Shape;1214;p19">
            <a:extLst>
              <a:ext uri="{FF2B5EF4-FFF2-40B4-BE49-F238E27FC236}">
                <a16:creationId xmlns:a16="http://schemas.microsoft.com/office/drawing/2014/main" id="{00777ADF-4EC6-CD8E-075E-B09B00C6CB6C}"/>
              </a:ext>
            </a:extLst>
          </p:cNvPr>
          <p:cNvCxnSpPr/>
          <p:nvPr/>
        </p:nvCxnSpPr>
        <p:spPr>
          <a:xfrm flipH="1">
            <a:off x="2166337" y="1423845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4" name="Google Shape;1216;p19">
            <a:extLst>
              <a:ext uri="{FF2B5EF4-FFF2-40B4-BE49-F238E27FC236}">
                <a16:creationId xmlns:a16="http://schemas.microsoft.com/office/drawing/2014/main" id="{3DEBBFEF-55E9-BB68-0797-38B4CD4142FC}"/>
              </a:ext>
            </a:extLst>
          </p:cNvPr>
          <p:cNvCxnSpPr/>
          <p:nvPr/>
        </p:nvCxnSpPr>
        <p:spPr>
          <a:xfrm flipH="1">
            <a:off x="1878408" y="4117917"/>
            <a:ext cx="4200" cy="46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5" name="Google Shape;1217;p19">
            <a:extLst>
              <a:ext uri="{FF2B5EF4-FFF2-40B4-BE49-F238E27FC236}">
                <a16:creationId xmlns:a16="http://schemas.microsoft.com/office/drawing/2014/main" id="{F674AAC3-4AF7-9695-0F2C-21717ADE07B6}"/>
              </a:ext>
            </a:extLst>
          </p:cNvPr>
          <p:cNvSpPr txBox="1"/>
          <p:nvPr/>
        </p:nvSpPr>
        <p:spPr>
          <a:xfrm>
            <a:off x="1966122" y="4168502"/>
            <a:ext cx="58590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Century Gothic" panose="020B0502020202020204" pitchFamily="34" charset="0"/>
                <a:sym typeface="Dosis"/>
              </a:rPr>
              <a:t>INTEGRADOR DE LOS PROCESOS TRANSACCIONALES.</a:t>
            </a:r>
            <a:endParaRPr sz="1200" dirty="0">
              <a:solidFill>
                <a:srgbClr val="FFFFFF"/>
              </a:solidFill>
              <a:latin typeface="Century Gothic" panose="020B0502020202020204" pitchFamily="34" charset="0"/>
              <a:sym typeface="Dosis"/>
            </a:endParaRPr>
          </a:p>
        </p:txBody>
      </p:sp>
      <p:pic>
        <p:nvPicPr>
          <p:cNvPr id="167" name="Google Shape;1202;p19">
            <a:extLst>
              <a:ext uri="{FF2B5EF4-FFF2-40B4-BE49-F238E27FC236}">
                <a16:creationId xmlns:a16="http://schemas.microsoft.com/office/drawing/2014/main" id="{4E5648EB-6B3D-3709-8A02-E906613ADAE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-26139" t="-17539" r="-24349" b="-20677"/>
          <a:stretch/>
        </p:blipFill>
        <p:spPr>
          <a:xfrm>
            <a:off x="588612" y="2426230"/>
            <a:ext cx="516600" cy="474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8" name="Google Shape;1204;p19">
            <a:extLst>
              <a:ext uri="{FF2B5EF4-FFF2-40B4-BE49-F238E27FC236}">
                <a16:creationId xmlns:a16="http://schemas.microsoft.com/office/drawing/2014/main" id="{B264911E-4450-F192-7FBB-32CCBA4042B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430523">
            <a:off x="2293728" y="3373085"/>
            <a:ext cx="411087" cy="419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215;p19">
            <a:extLst>
              <a:ext uri="{FF2B5EF4-FFF2-40B4-BE49-F238E27FC236}">
                <a16:creationId xmlns:a16="http://schemas.microsoft.com/office/drawing/2014/main" id="{D097FB8E-5EA6-D3E8-1EB9-9CED9BBD6B5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1228" y="4183416"/>
            <a:ext cx="418050" cy="336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209;p19">
            <a:extLst>
              <a:ext uri="{FF2B5EF4-FFF2-40B4-BE49-F238E27FC236}">
                <a16:creationId xmlns:a16="http://schemas.microsoft.com/office/drawing/2014/main" id="{91B158D2-11A3-28E8-5C6C-9F021BF1341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810608" y="1532218"/>
            <a:ext cx="418051" cy="41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865906" y="905524"/>
            <a:ext cx="3002211" cy="3004123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383164" y="335758"/>
            <a:ext cx="4377671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7" name="Google Shape;455;p35"/>
          <p:cNvSpPr txBox="1">
            <a:spLocks/>
          </p:cNvSpPr>
          <p:nvPr/>
        </p:nvSpPr>
        <p:spPr>
          <a:xfrm>
            <a:off x="2597167" y="335758"/>
            <a:ext cx="40820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Century Gothic"/>
              <a:buNone/>
              <a:defRPr sz="24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pt-BR" sz="2420" dirty="0" err="1">
                <a:solidFill>
                  <a:srgbClr val="FFFFFF"/>
                </a:solidFill>
              </a:rPr>
              <a:t>Procesos</a:t>
            </a:r>
            <a:r>
              <a:rPr lang="pt-BR" sz="2420" dirty="0">
                <a:solidFill>
                  <a:srgbClr val="FFFFFF"/>
                </a:solidFill>
              </a:rPr>
              <a:t> de</a:t>
            </a:r>
            <a:r>
              <a:rPr lang="pt-BR" sz="2420" dirty="0">
                <a:solidFill>
                  <a:srgbClr val="500099"/>
                </a:solidFill>
              </a:rPr>
              <a:t> </a:t>
            </a:r>
            <a:r>
              <a:rPr lang="pt-BR" sz="2420" dirty="0">
                <a:solidFill>
                  <a:srgbClr val="9650FF"/>
                </a:solidFill>
              </a:rPr>
              <a:t>Napse Omni</a:t>
            </a:r>
          </a:p>
        </p:txBody>
      </p:sp>
      <p:grpSp>
        <p:nvGrpSpPr>
          <p:cNvPr id="10" name="Google Shape;1249;gcbfc727882_0_749">
            <a:extLst>
              <a:ext uri="{FF2B5EF4-FFF2-40B4-BE49-F238E27FC236}">
                <a16:creationId xmlns:a16="http://schemas.microsoft.com/office/drawing/2014/main" id="{BD34DD82-F283-CB7F-117E-7E374CE87D20}"/>
              </a:ext>
            </a:extLst>
          </p:cNvPr>
          <p:cNvGrpSpPr/>
          <p:nvPr/>
        </p:nvGrpSpPr>
        <p:grpSpPr>
          <a:xfrm>
            <a:off x="2297483" y="1819243"/>
            <a:ext cx="1434539" cy="258000"/>
            <a:chOff x="2779175" y="1790550"/>
            <a:chExt cx="826800" cy="258000"/>
          </a:xfrm>
          <a:solidFill>
            <a:srgbClr val="00C855"/>
          </a:solidFill>
        </p:grpSpPr>
        <p:sp>
          <p:nvSpPr>
            <p:cNvPr id="11" name="Google Shape;1250;gcbfc727882_0_749">
              <a:extLst>
                <a:ext uri="{FF2B5EF4-FFF2-40B4-BE49-F238E27FC236}">
                  <a16:creationId xmlns:a16="http://schemas.microsoft.com/office/drawing/2014/main" id="{51FEFA90-94F0-5B49-33D6-B2CDD3077FFE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51;gcbfc727882_0_749">
              <a:extLst>
                <a:ext uri="{FF2B5EF4-FFF2-40B4-BE49-F238E27FC236}">
                  <a16:creationId xmlns:a16="http://schemas.microsoft.com/office/drawing/2014/main" id="{33E4275D-F9F2-79A2-404A-CC8ADC658A4D}"/>
                </a:ext>
              </a:extLst>
            </p:cNvPr>
            <p:cNvSpPr txBox="1"/>
            <p:nvPr/>
          </p:nvSpPr>
          <p:spPr>
            <a:xfrm>
              <a:off x="2818780" y="1835331"/>
              <a:ext cx="747590" cy="184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Showrooming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" name="Google Shape;1252;gcbfc727882_0_749">
            <a:extLst>
              <a:ext uri="{FF2B5EF4-FFF2-40B4-BE49-F238E27FC236}">
                <a16:creationId xmlns:a16="http://schemas.microsoft.com/office/drawing/2014/main" id="{37D6D9E1-4151-635A-4647-A7136BB47196}"/>
              </a:ext>
            </a:extLst>
          </p:cNvPr>
          <p:cNvGrpSpPr/>
          <p:nvPr/>
        </p:nvGrpSpPr>
        <p:grpSpPr>
          <a:xfrm>
            <a:off x="3835182" y="1819243"/>
            <a:ext cx="1335033" cy="258000"/>
            <a:chOff x="2779175" y="1790550"/>
            <a:chExt cx="826800" cy="258000"/>
          </a:xfrm>
        </p:grpSpPr>
        <p:sp>
          <p:nvSpPr>
            <p:cNvPr id="14" name="Google Shape;1253;gcbfc727882_0_749">
              <a:extLst>
                <a:ext uri="{FF2B5EF4-FFF2-40B4-BE49-F238E27FC236}">
                  <a16:creationId xmlns:a16="http://schemas.microsoft.com/office/drawing/2014/main" id="{A540A91A-67A8-B30D-9ED7-E24FC1D0BC28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254;gcbfc727882_0_749">
              <a:extLst>
                <a:ext uri="{FF2B5EF4-FFF2-40B4-BE49-F238E27FC236}">
                  <a16:creationId xmlns:a16="http://schemas.microsoft.com/office/drawing/2014/main" id="{9CC9C1FD-7F8A-67FE-8A04-0EC4699C6724}"/>
                </a:ext>
              </a:extLst>
            </p:cNvPr>
            <p:cNvSpPr txBox="1"/>
            <p:nvPr/>
          </p:nvSpPr>
          <p:spPr>
            <a:xfrm>
              <a:off x="2804072" y="1833881"/>
              <a:ext cx="788100" cy="18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Ecommerce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6" name="Google Shape;1255;gcbfc727882_0_749">
            <a:extLst>
              <a:ext uri="{FF2B5EF4-FFF2-40B4-BE49-F238E27FC236}">
                <a16:creationId xmlns:a16="http://schemas.microsoft.com/office/drawing/2014/main" id="{40C67BAE-9F28-49D7-1F61-BBB30B3A1645}"/>
              </a:ext>
            </a:extLst>
          </p:cNvPr>
          <p:cNvGrpSpPr/>
          <p:nvPr/>
        </p:nvGrpSpPr>
        <p:grpSpPr>
          <a:xfrm>
            <a:off x="5273375" y="1822174"/>
            <a:ext cx="1335034" cy="258000"/>
            <a:chOff x="2779175" y="1790550"/>
            <a:chExt cx="826800" cy="258000"/>
          </a:xfrm>
          <a:solidFill>
            <a:srgbClr val="00C855"/>
          </a:solidFill>
        </p:grpSpPr>
        <p:sp>
          <p:nvSpPr>
            <p:cNvPr id="17" name="Google Shape;1256;gcbfc727882_0_749">
              <a:extLst>
                <a:ext uri="{FF2B5EF4-FFF2-40B4-BE49-F238E27FC236}">
                  <a16:creationId xmlns:a16="http://schemas.microsoft.com/office/drawing/2014/main" id="{0BD6A6DA-4FBE-9C57-0B3D-F9FE568147CE}"/>
                </a:ext>
              </a:extLst>
            </p:cNvPr>
            <p:cNvSpPr/>
            <p:nvPr/>
          </p:nvSpPr>
          <p:spPr>
            <a:xfrm>
              <a:off x="2779175" y="1790550"/>
              <a:ext cx="826800" cy="25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152"/>
                <a:buFont typeface="Calibri"/>
                <a:buNone/>
              </a:pPr>
              <a:endParaRPr sz="20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257;gcbfc727882_0_749">
              <a:extLst>
                <a:ext uri="{FF2B5EF4-FFF2-40B4-BE49-F238E27FC236}">
                  <a16:creationId xmlns:a16="http://schemas.microsoft.com/office/drawing/2014/main" id="{0D510EDB-F95C-2618-5924-8384419778CC}"/>
                </a:ext>
              </a:extLst>
            </p:cNvPr>
            <p:cNvSpPr txBox="1"/>
            <p:nvPr/>
          </p:nvSpPr>
          <p:spPr>
            <a:xfrm>
              <a:off x="2839158" y="1834708"/>
              <a:ext cx="734639" cy="184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18650" tIns="59300" rIns="118650" bIns="59300" anchor="ctr" anchorCtr="0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Dosis"/>
                <a:buNone/>
              </a:pPr>
              <a:r>
                <a:rPr lang="en" sz="12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Dosis"/>
                  <a:cs typeface="Dosis"/>
                  <a:sym typeface="Dosis"/>
                </a:rPr>
                <a:t>Marketplace</a:t>
              </a:r>
              <a:endParaRPr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Google Shape;1258;gcbfc727882_0_749">
            <a:extLst>
              <a:ext uri="{FF2B5EF4-FFF2-40B4-BE49-F238E27FC236}">
                <a16:creationId xmlns:a16="http://schemas.microsoft.com/office/drawing/2014/main" id="{7002A037-B28F-94C2-348F-7403BC2E2BB4}"/>
              </a:ext>
            </a:extLst>
          </p:cNvPr>
          <p:cNvGrpSpPr/>
          <p:nvPr/>
        </p:nvGrpSpPr>
        <p:grpSpPr>
          <a:xfrm>
            <a:off x="677195" y="2666971"/>
            <a:ext cx="1886606" cy="540925"/>
            <a:chOff x="1054000" y="3065875"/>
            <a:chExt cx="3128700" cy="540925"/>
          </a:xfrm>
        </p:grpSpPr>
        <p:sp>
          <p:nvSpPr>
            <p:cNvPr id="20" name="Google Shape;1259;gcbfc727882_0_749">
              <a:extLst>
                <a:ext uri="{FF2B5EF4-FFF2-40B4-BE49-F238E27FC236}">
                  <a16:creationId xmlns:a16="http://schemas.microsoft.com/office/drawing/2014/main" id="{719C51B4-4B73-C7A5-8A2C-22CB868F844A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260;gcbfc727882_0_749">
              <a:extLst>
                <a:ext uri="{FF2B5EF4-FFF2-40B4-BE49-F238E27FC236}">
                  <a16:creationId xmlns:a16="http://schemas.microsoft.com/office/drawing/2014/main" id="{FA3081F2-497B-8FC9-4275-D82F21BCAE32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" name="Google Shape;1263;gcbfc727882_0_749">
            <a:extLst>
              <a:ext uri="{FF2B5EF4-FFF2-40B4-BE49-F238E27FC236}">
                <a16:creationId xmlns:a16="http://schemas.microsoft.com/office/drawing/2014/main" id="{1111B8AD-164E-4E67-B81F-924FE4550D1D}"/>
              </a:ext>
            </a:extLst>
          </p:cNvPr>
          <p:cNvSpPr txBox="1"/>
          <p:nvPr/>
        </p:nvSpPr>
        <p:spPr>
          <a:xfrm>
            <a:off x="753082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Producto disponible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24" name="Google Shape;1264;gcbfc727882_0_749">
            <a:extLst>
              <a:ext uri="{FF2B5EF4-FFF2-40B4-BE49-F238E27FC236}">
                <a16:creationId xmlns:a16="http://schemas.microsoft.com/office/drawing/2014/main" id="{BE213C16-45BA-7A1B-48FF-8814735D85E6}"/>
              </a:ext>
            </a:extLst>
          </p:cNvPr>
          <p:cNvGrpSpPr/>
          <p:nvPr/>
        </p:nvGrpSpPr>
        <p:grpSpPr>
          <a:xfrm>
            <a:off x="2669783" y="2666971"/>
            <a:ext cx="1886606" cy="540925"/>
            <a:chOff x="1054000" y="3065875"/>
            <a:chExt cx="3128700" cy="540925"/>
          </a:xfrm>
        </p:grpSpPr>
        <p:sp>
          <p:nvSpPr>
            <p:cNvPr id="25" name="Google Shape;1265;gcbfc727882_0_749">
              <a:extLst>
                <a:ext uri="{FF2B5EF4-FFF2-40B4-BE49-F238E27FC236}">
                  <a16:creationId xmlns:a16="http://schemas.microsoft.com/office/drawing/2014/main" id="{6A6FC8D6-5EDB-9B83-166E-59C033970F74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266;gcbfc727882_0_749">
              <a:extLst>
                <a:ext uri="{FF2B5EF4-FFF2-40B4-BE49-F238E27FC236}">
                  <a16:creationId xmlns:a16="http://schemas.microsoft.com/office/drawing/2014/main" id="{7F3DCB76-F4FC-F9D8-6F80-767F3A472C0E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1267;gcbfc727882_0_749">
            <a:extLst>
              <a:ext uri="{FF2B5EF4-FFF2-40B4-BE49-F238E27FC236}">
                <a16:creationId xmlns:a16="http://schemas.microsoft.com/office/drawing/2014/main" id="{66A2C164-ACFA-C1CB-2A5C-8984549732C1}"/>
              </a:ext>
            </a:extLst>
          </p:cNvPr>
          <p:cNvSpPr txBox="1"/>
          <p:nvPr/>
        </p:nvSpPr>
        <p:spPr>
          <a:xfrm>
            <a:off x="2745670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Click y reservar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28" name="Google Shape;1268;gcbfc727882_0_749">
            <a:extLst>
              <a:ext uri="{FF2B5EF4-FFF2-40B4-BE49-F238E27FC236}">
                <a16:creationId xmlns:a16="http://schemas.microsoft.com/office/drawing/2014/main" id="{368174EE-B615-CBC2-7348-2FE490D43B83}"/>
              </a:ext>
            </a:extLst>
          </p:cNvPr>
          <p:cNvGrpSpPr/>
          <p:nvPr/>
        </p:nvGrpSpPr>
        <p:grpSpPr>
          <a:xfrm>
            <a:off x="4662358" y="2666971"/>
            <a:ext cx="1886606" cy="540925"/>
            <a:chOff x="1054000" y="3065875"/>
            <a:chExt cx="3128700" cy="540925"/>
          </a:xfrm>
        </p:grpSpPr>
        <p:sp>
          <p:nvSpPr>
            <p:cNvPr id="29" name="Google Shape;1269;gcbfc727882_0_749">
              <a:extLst>
                <a:ext uri="{FF2B5EF4-FFF2-40B4-BE49-F238E27FC236}">
                  <a16:creationId xmlns:a16="http://schemas.microsoft.com/office/drawing/2014/main" id="{F3E98F94-BCAC-15C5-F93B-A688957B0E18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1270;gcbfc727882_0_749">
              <a:extLst>
                <a:ext uri="{FF2B5EF4-FFF2-40B4-BE49-F238E27FC236}">
                  <a16:creationId xmlns:a16="http://schemas.microsoft.com/office/drawing/2014/main" id="{5EDDD9E6-2638-49CF-60A3-3722F3FCC8E0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" name="Google Shape;1271;gcbfc727882_0_749">
            <a:extLst>
              <a:ext uri="{FF2B5EF4-FFF2-40B4-BE49-F238E27FC236}">
                <a16:creationId xmlns:a16="http://schemas.microsoft.com/office/drawing/2014/main" id="{91142B77-5CD6-4358-A291-637B76C98659}"/>
              </a:ext>
            </a:extLst>
          </p:cNvPr>
          <p:cNvSpPr txBox="1"/>
          <p:nvPr/>
        </p:nvSpPr>
        <p:spPr>
          <a:xfrm>
            <a:off x="4738245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Compre en linea, retira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48" name="Google Shape;1272;gcbfc727882_0_749">
            <a:extLst>
              <a:ext uri="{FF2B5EF4-FFF2-40B4-BE49-F238E27FC236}">
                <a16:creationId xmlns:a16="http://schemas.microsoft.com/office/drawing/2014/main" id="{223A465F-DDF5-8A35-2E52-317A1C25EB99}"/>
              </a:ext>
            </a:extLst>
          </p:cNvPr>
          <p:cNvGrpSpPr/>
          <p:nvPr/>
        </p:nvGrpSpPr>
        <p:grpSpPr>
          <a:xfrm>
            <a:off x="6654933" y="2666971"/>
            <a:ext cx="1886606" cy="540925"/>
            <a:chOff x="1054000" y="3065875"/>
            <a:chExt cx="3128700" cy="540925"/>
          </a:xfrm>
        </p:grpSpPr>
        <p:sp>
          <p:nvSpPr>
            <p:cNvPr id="449" name="Google Shape;1273;gcbfc727882_0_749">
              <a:extLst>
                <a:ext uri="{FF2B5EF4-FFF2-40B4-BE49-F238E27FC236}">
                  <a16:creationId xmlns:a16="http://schemas.microsoft.com/office/drawing/2014/main" id="{6337DCC7-65FB-9AAE-BA17-F020F45F90BA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1274;gcbfc727882_0_749">
              <a:extLst>
                <a:ext uri="{FF2B5EF4-FFF2-40B4-BE49-F238E27FC236}">
                  <a16:creationId xmlns:a16="http://schemas.microsoft.com/office/drawing/2014/main" id="{302CD1DF-5A6A-61D0-DFC3-4506B2D47B07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7" name="Google Shape;1275;gcbfc727882_0_749">
            <a:extLst>
              <a:ext uri="{FF2B5EF4-FFF2-40B4-BE49-F238E27FC236}">
                <a16:creationId xmlns:a16="http://schemas.microsoft.com/office/drawing/2014/main" id="{E6C02A60-90C1-E753-8C98-953724355BCC}"/>
              </a:ext>
            </a:extLst>
          </p:cNvPr>
          <p:cNvSpPr txBox="1"/>
          <p:nvPr/>
        </p:nvSpPr>
        <p:spPr>
          <a:xfrm>
            <a:off x="6730820" y="2831933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envío desde la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58" name="Google Shape;1276;gcbfc727882_0_749">
            <a:extLst>
              <a:ext uri="{FF2B5EF4-FFF2-40B4-BE49-F238E27FC236}">
                <a16:creationId xmlns:a16="http://schemas.microsoft.com/office/drawing/2014/main" id="{3FDAD25D-FE03-7E38-3FEB-5B4ABC08518C}"/>
              </a:ext>
            </a:extLst>
          </p:cNvPr>
          <p:cNvGrpSpPr/>
          <p:nvPr/>
        </p:nvGrpSpPr>
        <p:grpSpPr>
          <a:xfrm>
            <a:off x="677195" y="3337526"/>
            <a:ext cx="1886606" cy="540925"/>
            <a:chOff x="1054000" y="3065875"/>
            <a:chExt cx="3128700" cy="540925"/>
          </a:xfrm>
        </p:grpSpPr>
        <p:sp>
          <p:nvSpPr>
            <p:cNvPr id="459" name="Google Shape;1277;gcbfc727882_0_749">
              <a:extLst>
                <a:ext uri="{FF2B5EF4-FFF2-40B4-BE49-F238E27FC236}">
                  <a16:creationId xmlns:a16="http://schemas.microsoft.com/office/drawing/2014/main" id="{608E9B87-8C0F-0860-8686-BFEEAA70C90D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1278;gcbfc727882_0_749">
              <a:extLst>
                <a:ext uri="{FF2B5EF4-FFF2-40B4-BE49-F238E27FC236}">
                  <a16:creationId xmlns:a16="http://schemas.microsoft.com/office/drawing/2014/main" id="{96A99D53-83F6-1A29-4397-74E7FF93B0DA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1" name="Google Shape;1279;gcbfc727882_0_749">
            <a:extLst>
              <a:ext uri="{FF2B5EF4-FFF2-40B4-BE49-F238E27FC236}">
                <a16:creationId xmlns:a16="http://schemas.microsoft.com/office/drawing/2014/main" id="{C5D17799-59A5-D234-F128-8CC3C46611D2}"/>
              </a:ext>
            </a:extLst>
          </p:cNvPr>
          <p:cNvSpPr txBox="1"/>
          <p:nvPr/>
        </p:nvSpPr>
        <p:spPr>
          <a:xfrm>
            <a:off x="753082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tienda, retira en otra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62" name="Google Shape;1280;gcbfc727882_0_749">
            <a:extLst>
              <a:ext uri="{FF2B5EF4-FFF2-40B4-BE49-F238E27FC236}">
                <a16:creationId xmlns:a16="http://schemas.microsoft.com/office/drawing/2014/main" id="{4D7BA8C2-2399-950C-BAE4-1A274AD2A108}"/>
              </a:ext>
            </a:extLst>
          </p:cNvPr>
          <p:cNvGrpSpPr/>
          <p:nvPr/>
        </p:nvGrpSpPr>
        <p:grpSpPr>
          <a:xfrm>
            <a:off x="2680170" y="3337526"/>
            <a:ext cx="1886606" cy="540925"/>
            <a:chOff x="1054000" y="3065875"/>
            <a:chExt cx="3128700" cy="540925"/>
          </a:xfrm>
        </p:grpSpPr>
        <p:sp>
          <p:nvSpPr>
            <p:cNvPr id="463" name="Google Shape;1281;gcbfc727882_0_749">
              <a:extLst>
                <a:ext uri="{FF2B5EF4-FFF2-40B4-BE49-F238E27FC236}">
                  <a16:creationId xmlns:a16="http://schemas.microsoft.com/office/drawing/2014/main" id="{293119A8-9345-58F5-C49B-1D6D53E506B7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1282;gcbfc727882_0_749">
              <a:extLst>
                <a:ext uri="{FF2B5EF4-FFF2-40B4-BE49-F238E27FC236}">
                  <a16:creationId xmlns:a16="http://schemas.microsoft.com/office/drawing/2014/main" id="{A2CBEA0B-E631-DAED-1CF8-D71A86A96166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5" name="Google Shape;1283;gcbfc727882_0_749">
            <a:extLst>
              <a:ext uri="{FF2B5EF4-FFF2-40B4-BE49-F238E27FC236}">
                <a16:creationId xmlns:a16="http://schemas.microsoft.com/office/drawing/2014/main" id="{6B2A9BC5-7AC6-5A46-7B02-D80ED69D8318}"/>
              </a:ext>
            </a:extLst>
          </p:cNvPr>
          <p:cNvSpPr txBox="1"/>
          <p:nvPr/>
        </p:nvSpPr>
        <p:spPr>
          <a:xfrm>
            <a:off x="275605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tienda, envío a domicilio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66" name="Google Shape;1284;gcbfc727882_0_749">
            <a:extLst>
              <a:ext uri="{FF2B5EF4-FFF2-40B4-BE49-F238E27FC236}">
                <a16:creationId xmlns:a16="http://schemas.microsoft.com/office/drawing/2014/main" id="{D976F4CC-AEE0-8543-2F05-A269994E677F}"/>
              </a:ext>
            </a:extLst>
          </p:cNvPr>
          <p:cNvGrpSpPr/>
          <p:nvPr/>
        </p:nvGrpSpPr>
        <p:grpSpPr>
          <a:xfrm>
            <a:off x="4662070" y="3337526"/>
            <a:ext cx="1886606" cy="540925"/>
            <a:chOff x="1054000" y="3065875"/>
            <a:chExt cx="3128700" cy="540925"/>
          </a:xfrm>
        </p:grpSpPr>
        <p:sp>
          <p:nvSpPr>
            <p:cNvPr id="467" name="Google Shape;1285;gcbfc727882_0_749">
              <a:extLst>
                <a:ext uri="{FF2B5EF4-FFF2-40B4-BE49-F238E27FC236}">
                  <a16:creationId xmlns:a16="http://schemas.microsoft.com/office/drawing/2014/main" id="{AC72DE49-29CA-F44F-FC45-35D0C00FED9E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1286;gcbfc727882_0_749">
              <a:extLst>
                <a:ext uri="{FF2B5EF4-FFF2-40B4-BE49-F238E27FC236}">
                  <a16:creationId xmlns:a16="http://schemas.microsoft.com/office/drawing/2014/main" id="{DDD8DDA5-986F-6C08-9B3F-0230711B280F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9" name="Google Shape;1287;gcbfc727882_0_749">
            <a:extLst>
              <a:ext uri="{FF2B5EF4-FFF2-40B4-BE49-F238E27FC236}">
                <a16:creationId xmlns:a16="http://schemas.microsoft.com/office/drawing/2014/main" id="{0ABB283B-0668-E736-1AEE-2B5BF07985CB}"/>
              </a:ext>
            </a:extLst>
          </p:cNvPr>
          <p:cNvSpPr txBox="1"/>
          <p:nvPr/>
        </p:nvSpPr>
        <p:spPr>
          <a:xfrm>
            <a:off x="473795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 dirty="0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envío desde el cd</a:t>
            </a:r>
            <a:endParaRPr sz="1050" b="1" dirty="0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70" name="Google Shape;1288;gcbfc727882_0_749">
            <a:extLst>
              <a:ext uri="{FF2B5EF4-FFF2-40B4-BE49-F238E27FC236}">
                <a16:creationId xmlns:a16="http://schemas.microsoft.com/office/drawing/2014/main" id="{7C630246-305C-7369-D955-6E1C7EC75853}"/>
              </a:ext>
            </a:extLst>
          </p:cNvPr>
          <p:cNvGrpSpPr/>
          <p:nvPr/>
        </p:nvGrpSpPr>
        <p:grpSpPr>
          <a:xfrm>
            <a:off x="6730820" y="3337526"/>
            <a:ext cx="1886606" cy="540925"/>
            <a:chOff x="1054000" y="3065875"/>
            <a:chExt cx="3128700" cy="540925"/>
          </a:xfrm>
        </p:grpSpPr>
        <p:sp>
          <p:nvSpPr>
            <p:cNvPr id="471" name="Google Shape;1289;gcbfc727882_0_749">
              <a:extLst>
                <a:ext uri="{FF2B5EF4-FFF2-40B4-BE49-F238E27FC236}">
                  <a16:creationId xmlns:a16="http://schemas.microsoft.com/office/drawing/2014/main" id="{6778AD64-C8D7-E844-A859-77F379DA88DD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1290;gcbfc727882_0_749">
              <a:extLst>
                <a:ext uri="{FF2B5EF4-FFF2-40B4-BE49-F238E27FC236}">
                  <a16:creationId xmlns:a16="http://schemas.microsoft.com/office/drawing/2014/main" id="{E6A59195-8897-AAA6-585A-A08DA2C6EFEB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3" name="Google Shape;1291;gcbfc727882_0_749">
            <a:extLst>
              <a:ext uri="{FF2B5EF4-FFF2-40B4-BE49-F238E27FC236}">
                <a16:creationId xmlns:a16="http://schemas.microsoft.com/office/drawing/2014/main" id="{78FB610D-E745-5A8A-545F-A9334BE4AE6D}"/>
              </a:ext>
            </a:extLst>
          </p:cNvPr>
          <p:cNvSpPr txBox="1"/>
          <p:nvPr/>
        </p:nvSpPr>
        <p:spPr>
          <a:xfrm>
            <a:off x="6806707" y="3502488"/>
            <a:ext cx="175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línea, cambia o devuelve en tienda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grpSp>
        <p:nvGrpSpPr>
          <p:cNvPr id="474" name="Google Shape;1292;gcbfc727882_0_749">
            <a:extLst>
              <a:ext uri="{FF2B5EF4-FFF2-40B4-BE49-F238E27FC236}">
                <a16:creationId xmlns:a16="http://schemas.microsoft.com/office/drawing/2014/main" id="{303CE3DE-D618-2A01-093A-B0AD26C802E8}"/>
              </a:ext>
            </a:extLst>
          </p:cNvPr>
          <p:cNvGrpSpPr/>
          <p:nvPr/>
        </p:nvGrpSpPr>
        <p:grpSpPr>
          <a:xfrm>
            <a:off x="2669809" y="4008071"/>
            <a:ext cx="3878962" cy="540925"/>
            <a:chOff x="1054000" y="3065875"/>
            <a:chExt cx="3128700" cy="540925"/>
          </a:xfrm>
        </p:grpSpPr>
        <p:sp>
          <p:nvSpPr>
            <p:cNvPr id="475" name="Google Shape;1293;gcbfc727882_0_749">
              <a:extLst>
                <a:ext uri="{FF2B5EF4-FFF2-40B4-BE49-F238E27FC236}">
                  <a16:creationId xmlns:a16="http://schemas.microsoft.com/office/drawing/2014/main" id="{DA19ED10-C63D-D47E-0145-101C6DF0213C}"/>
                </a:ext>
              </a:extLst>
            </p:cNvPr>
            <p:cNvSpPr/>
            <p:nvPr/>
          </p:nvSpPr>
          <p:spPr>
            <a:xfrm>
              <a:off x="1054000" y="3065875"/>
              <a:ext cx="3128700" cy="5079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CFCFC"/>
                </a:gs>
                <a:gs pos="81000">
                  <a:srgbClr val="E8E8E8"/>
                </a:gs>
                <a:gs pos="100000">
                  <a:srgbClr val="E8E8E8"/>
                </a:gs>
              </a:gsLst>
              <a:lin ang="18900044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1882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1294;gcbfc727882_0_749">
              <a:extLst>
                <a:ext uri="{FF2B5EF4-FFF2-40B4-BE49-F238E27FC236}">
                  <a16:creationId xmlns:a16="http://schemas.microsoft.com/office/drawing/2014/main" id="{32D81054-FA2A-8767-9DC5-1F393BFA1F13}"/>
                </a:ext>
              </a:extLst>
            </p:cNvPr>
            <p:cNvSpPr/>
            <p:nvPr/>
          </p:nvSpPr>
          <p:spPr>
            <a:xfrm>
              <a:off x="2798366" y="3515300"/>
              <a:ext cx="1244700" cy="915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A85">
                    <a:alpha val="0"/>
                  </a:srgbClr>
                </a:gs>
                <a:gs pos="100000">
                  <a:srgbClr val="6D4A85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sz="1600" b="0" i="0" u="none" strike="noStrike" cap="none">
                <a:solidFill>
                  <a:srgbClr val="FFFFFF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7" name="Google Shape;1295;gcbfc727882_0_749">
            <a:extLst>
              <a:ext uri="{FF2B5EF4-FFF2-40B4-BE49-F238E27FC236}">
                <a16:creationId xmlns:a16="http://schemas.microsoft.com/office/drawing/2014/main" id="{F3A8BDF8-1E36-1045-F0FF-6B19A004AA31}"/>
              </a:ext>
            </a:extLst>
          </p:cNvPr>
          <p:cNvSpPr txBox="1"/>
          <p:nvPr/>
        </p:nvSpPr>
        <p:spPr>
          <a:xfrm>
            <a:off x="2904257" y="4256968"/>
            <a:ext cx="33756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ctr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r>
              <a:rPr lang="en" sz="1050" b="1">
                <a:solidFill>
                  <a:srgbClr val="28093B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Compra en marketplace, envio desde centro de distribución del marketplace</a:t>
            </a: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Dosis"/>
              <a:buNone/>
            </a:pPr>
            <a:endParaRPr sz="1050" b="1">
              <a:solidFill>
                <a:srgbClr val="28093B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78" name="Google Shape;1296;gcbfc727882_0_749">
            <a:extLst>
              <a:ext uri="{FF2B5EF4-FFF2-40B4-BE49-F238E27FC236}">
                <a16:creationId xmlns:a16="http://schemas.microsoft.com/office/drawing/2014/main" id="{34B654B9-C6AA-E6A5-2A9D-3B198AEF2D2B}"/>
              </a:ext>
            </a:extLst>
          </p:cNvPr>
          <p:cNvSpPr txBox="1"/>
          <p:nvPr/>
        </p:nvSpPr>
        <p:spPr>
          <a:xfrm>
            <a:off x="2885410" y="2225766"/>
            <a:ext cx="368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lt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JORNADAS DE COMPRA DISPONIBLES</a:t>
            </a:r>
            <a:endParaRPr sz="1050" dirty="0"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  <p:sp>
        <p:nvSpPr>
          <p:cNvPr id="479" name="Google Shape;1297;gcbfc727882_0_749">
            <a:extLst>
              <a:ext uri="{FF2B5EF4-FFF2-40B4-BE49-F238E27FC236}">
                <a16:creationId xmlns:a16="http://schemas.microsoft.com/office/drawing/2014/main" id="{759F1092-8E01-0B30-67F5-767A0CDF6AD5}"/>
              </a:ext>
            </a:extLst>
          </p:cNvPr>
          <p:cNvSpPr txBox="1"/>
          <p:nvPr/>
        </p:nvSpPr>
        <p:spPr>
          <a:xfrm>
            <a:off x="2712739" y="1351411"/>
            <a:ext cx="3687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lt1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CANALES DE COMPRA</a:t>
            </a:r>
            <a:endParaRPr sz="1050" dirty="0"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350213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5350213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56;p6">
            <a:extLst>
              <a:ext uri="{FF2B5EF4-FFF2-40B4-BE49-F238E27FC236}">
                <a16:creationId xmlns:a16="http://schemas.microsoft.com/office/drawing/2014/main" id="{D8A7CF77-04A7-3B65-E4E2-BD46A29CC70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82666" y="617585"/>
            <a:ext cx="7077456" cy="70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 err="1"/>
              <a:t>Velocidad</a:t>
            </a:r>
            <a:r>
              <a:rPr lang="pt-BR" sz="3200" dirty="0"/>
              <a:t>, </a:t>
            </a:r>
            <a:r>
              <a:rPr lang="pt-BR" sz="3200" dirty="0" err="1">
                <a:solidFill>
                  <a:srgbClr val="9650FF"/>
                </a:solidFill>
              </a:rPr>
              <a:t>evolución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>
                <a:solidFill>
                  <a:srgbClr val="F0462D"/>
                </a:solidFill>
              </a:rPr>
              <a:t>y foco</a:t>
            </a:r>
            <a:endParaRPr sz="3200" dirty="0">
              <a:solidFill>
                <a:srgbClr val="F0462D"/>
              </a:solidFill>
            </a:endParaRPr>
          </a:p>
        </p:txBody>
      </p:sp>
      <p:sp>
        <p:nvSpPr>
          <p:cNvPr id="1365" name="Google Shape;1365;p22"/>
          <p:cNvSpPr txBox="1"/>
          <p:nvPr/>
        </p:nvSpPr>
        <p:spPr>
          <a:xfrm>
            <a:off x="0" y="2252803"/>
            <a:ext cx="5688854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100% </a:t>
            </a:r>
            <a:r>
              <a:rPr lang="en" sz="1300" b="1" i="0" u="none" strike="noStrike" cap="none" dirty="0" err="1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en</a:t>
            </a: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la </a:t>
            </a:r>
            <a:r>
              <a:rPr lang="en" sz="1300" b="1" i="0" u="none" strike="noStrike" cap="none" dirty="0" err="1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nube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Escalabilidad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para responder a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todas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las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demandas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de sus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clientes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Arquitectura de microservicio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escalable con bajo riesgo de operación.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Multi Inquilino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el mismo código y la misma versión para todos.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Siempre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estará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actualizado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sin que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tengas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que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hacer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 nada para </a:t>
            </a:r>
            <a:r>
              <a:rPr lang="en" sz="1300" b="0" i="0" u="none" strike="noStrike" cap="none" dirty="0" err="1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ello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  <a:p>
            <a:pPr marL="43180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300"/>
              <a:buFont typeface="Arial" panose="020B0604020202020204" pitchFamily="34" charset="0"/>
              <a:buChar char="•"/>
            </a:pPr>
            <a:r>
              <a:rPr lang="en" sz="1300" b="1" i="0" u="none" strike="noStrike" cap="none" dirty="0">
                <a:solidFill>
                  <a:srgbClr val="9650FF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Solución independiente</a:t>
            </a:r>
            <a:r>
              <a:rPr lang="en" sz="1300" b="0" i="0" u="none" strike="noStrike" cap="none" dirty="0">
                <a:solidFill>
                  <a:srgbClr val="411E5A"/>
                </a:solidFill>
                <a:latin typeface="Century Gothic" panose="020B0502020202020204" pitchFamily="34" charset="0"/>
                <a:ea typeface="Roboto Light"/>
                <a:cs typeface="Roboto Light"/>
                <a:sym typeface="Roboto Light"/>
              </a:rPr>
              <a:t>: somos especialistas en soluciones omnicanal, lo que nos permite desplegar nuestras soluciones en cualquier entorno.</a:t>
            </a:r>
            <a:endParaRPr sz="1300" b="0" i="0" u="none" strike="noStrike" cap="none" dirty="0">
              <a:solidFill>
                <a:srgbClr val="411E5A"/>
              </a:solidFill>
              <a:latin typeface="Century Gothic" panose="020B0502020202020204" pitchFamily="34" charset="0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4912949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474203" y="-574184"/>
            <a:ext cx="9426133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 err="1">
                <a:solidFill>
                  <a:srgbClr val="F5F3FD"/>
                </a:solidFill>
              </a:rPr>
              <a:t>Arquitectura</a:t>
            </a:r>
            <a:r>
              <a:rPr lang="pt-BR" sz="3600" dirty="0">
                <a:solidFill>
                  <a:srgbClr val="F5F3FD"/>
                </a:solidFill>
              </a:rPr>
              <a:t> </a:t>
            </a:r>
            <a:r>
              <a:rPr lang="pt-BR" sz="3600" dirty="0">
                <a:solidFill>
                  <a:srgbClr val="00C855"/>
                </a:solidFill>
              </a:rPr>
              <a:t>robusta</a:t>
            </a:r>
            <a:br>
              <a:rPr lang="pt-BR" sz="3600" dirty="0">
                <a:solidFill>
                  <a:srgbClr val="00C855"/>
                </a:solidFill>
              </a:rPr>
            </a:br>
            <a:r>
              <a:rPr lang="pt-BR" sz="2400" b="0" dirty="0">
                <a:solidFill>
                  <a:schemeClr val="bg1"/>
                </a:solidFill>
              </a:rPr>
              <a:t>y </a:t>
            </a:r>
            <a:r>
              <a:rPr lang="pt-BR" sz="2400" b="0" dirty="0" err="1">
                <a:solidFill>
                  <a:schemeClr val="bg1"/>
                </a:solidFill>
              </a:rPr>
              <a:t>adaptable</a:t>
            </a:r>
            <a:r>
              <a:rPr lang="pt-BR" sz="2400" b="0" dirty="0">
                <a:solidFill>
                  <a:schemeClr val="bg1"/>
                </a:solidFill>
              </a:rPr>
              <a:t> a </a:t>
            </a:r>
            <a:r>
              <a:rPr lang="pt-BR" sz="2400" b="0" dirty="0" err="1">
                <a:solidFill>
                  <a:schemeClr val="bg1"/>
                </a:solidFill>
              </a:rPr>
              <a:t>su</a:t>
            </a:r>
            <a:r>
              <a:rPr lang="pt-BR" sz="2400" b="0" dirty="0">
                <a:solidFill>
                  <a:schemeClr val="bg1"/>
                </a:solidFill>
              </a:rPr>
              <a:t> negocio</a:t>
            </a:r>
            <a:endParaRPr sz="3600" b="0" dirty="0">
              <a:solidFill>
                <a:schemeClr val="bg1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4089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3567" y="4688694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084" y="4660600"/>
            <a:ext cx="558377" cy="284307"/>
          </a:xfrm>
          <a:prstGeom prst="rect">
            <a:avLst/>
          </a:prstGeom>
        </p:spPr>
      </p:pic>
      <p:pic>
        <p:nvPicPr>
          <p:cNvPr id="7" name="Google Shape;1396;p24">
            <a:extLst>
              <a:ext uri="{FF2B5EF4-FFF2-40B4-BE49-F238E27FC236}">
                <a16:creationId xmlns:a16="http://schemas.microsoft.com/office/drawing/2014/main" id="{ECA12AF6-BA4E-14A8-730E-14ECBC16BC2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2129347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397;p24">
            <a:extLst>
              <a:ext uri="{FF2B5EF4-FFF2-40B4-BE49-F238E27FC236}">
                <a16:creationId xmlns:a16="http://schemas.microsoft.com/office/drawing/2014/main" id="{E9746807-A8A0-F327-FD86-A8AE9019E4B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25874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98;p24">
            <a:extLst>
              <a:ext uri="{FF2B5EF4-FFF2-40B4-BE49-F238E27FC236}">
                <a16:creationId xmlns:a16="http://schemas.microsoft.com/office/drawing/2014/main" id="{D31A7367-216B-4800-5565-3B9045772097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30697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399;p24">
            <a:extLst>
              <a:ext uri="{FF2B5EF4-FFF2-40B4-BE49-F238E27FC236}">
                <a16:creationId xmlns:a16="http://schemas.microsoft.com/office/drawing/2014/main" id="{8F00D2BE-C9BA-4379-88C1-B021EA7CC43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355201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400;p24">
            <a:extLst>
              <a:ext uri="{FF2B5EF4-FFF2-40B4-BE49-F238E27FC236}">
                <a16:creationId xmlns:a16="http://schemas.microsoft.com/office/drawing/2014/main" id="{0CE3D075-15CF-E441-BDEC-7ED09BBAB4D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9603" y="1682835"/>
            <a:ext cx="798600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401;p24">
            <a:extLst>
              <a:ext uri="{FF2B5EF4-FFF2-40B4-BE49-F238E27FC236}">
                <a16:creationId xmlns:a16="http://schemas.microsoft.com/office/drawing/2014/main" id="{461F3A5E-51D1-F5B1-DB4F-B5EA3A1156F5}"/>
              </a:ext>
            </a:extLst>
          </p:cNvPr>
          <p:cNvSpPr txBox="1">
            <a:spLocks/>
          </p:cNvSpPr>
          <p:nvPr/>
        </p:nvSpPr>
        <p:spPr>
          <a:xfrm>
            <a:off x="1005801" y="3610616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Ventajas de SaaS y personalización de locales</a:t>
            </a:r>
          </a:p>
        </p:txBody>
      </p:sp>
      <p:sp>
        <p:nvSpPr>
          <p:cNvPr id="13" name="Google Shape;1402;p24">
            <a:extLst>
              <a:ext uri="{FF2B5EF4-FFF2-40B4-BE49-F238E27FC236}">
                <a16:creationId xmlns:a16="http://schemas.microsoft.com/office/drawing/2014/main" id="{D6AD89B7-A2CC-9E39-642D-4ABC2525FB7A}"/>
              </a:ext>
            </a:extLst>
          </p:cNvPr>
          <p:cNvSpPr txBox="1">
            <a:spLocks/>
          </p:cNvSpPr>
          <p:nvPr/>
        </p:nvSpPr>
        <p:spPr>
          <a:xfrm>
            <a:off x="1005801" y="3137656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AR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Escalabilidad, velocidad y seguridad</a:t>
            </a:r>
          </a:p>
        </p:txBody>
      </p:sp>
      <p:sp>
        <p:nvSpPr>
          <p:cNvPr id="14" name="Google Shape;1403;p24">
            <a:extLst>
              <a:ext uri="{FF2B5EF4-FFF2-40B4-BE49-F238E27FC236}">
                <a16:creationId xmlns:a16="http://schemas.microsoft.com/office/drawing/2014/main" id="{A28783D2-8F9F-3929-17FC-050E5022C21B}"/>
              </a:ext>
            </a:extLst>
          </p:cNvPr>
          <p:cNvSpPr txBox="1">
            <a:spLocks/>
          </p:cNvSpPr>
          <p:nvPr/>
        </p:nvSpPr>
        <p:spPr>
          <a:xfrm>
            <a:off x="1005801" y="2674100"/>
            <a:ext cx="6084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Arquitectura API para la evolución constante de cada componente (CCF, Wallet, Freight, Inventory, Order, etc.)</a:t>
            </a:r>
          </a:p>
        </p:txBody>
      </p:sp>
      <p:sp>
        <p:nvSpPr>
          <p:cNvPr id="15" name="Google Shape;1404;p24">
            <a:extLst>
              <a:ext uri="{FF2B5EF4-FFF2-40B4-BE49-F238E27FC236}">
                <a16:creationId xmlns:a16="http://schemas.microsoft.com/office/drawing/2014/main" id="{62D2A84F-6B63-9260-FB98-B43760764C77}"/>
              </a:ext>
            </a:extLst>
          </p:cNvPr>
          <p:cNvSpPr txBox="1">
            <a:spLocks/>
          </p:cNvSpPr>
          <p:nvPr/>
        </p:nvSpPr>
        <p:spPr>
          <a:xfrm>
            <a:off x="1005801" y="2219947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ES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Funciones desarrolladas a partir de experiencias exitosas</a:t>
            </a:r>
          </a:p>
        </p:txBody>
      </p:sp>
      <p:sp>
        <p:nvSpPr>
          <p:cNvPr id="16" name="Google Shape;1405;p24">
            <a:extLst>
              <a:ext uri="{FF2B5EF4-FFF2-40B4-BE49-F238E27FC236}">
                <a16:creationId xmlns:a16="http://schemas.microsoft.com/office/drawing/2014/main" id="{563C592C-E401-4E8E-28A4-32BB3435C318}"/>
              </a:ext>
            </a:extLst>
          </p:cNvPr>
          <p:cNvSpPr txBox="1">
            <a:spLocks/>
          </p:cNvSpPr>
          <p:nvPr/>
        </p:nvSpPr>
        <p:spPr>
          <a:xfrm>
            <a:off x="1005801" y="1775197"/>
            <a:ext cx="51012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es-AR" sz="1300">
                <a:solidFill>
                  <a:schemeClr val="bg1"/>
                </a:solidFill>
                <a:latin typeface="Century Gothic" panose="020B0502020202020204" pitchFamily="34" charset="0"/>
                <a:ea typeface="Roboto Medium"/>
                <a:cs typeface="Roboto Medium"/>
                <a:sym typeface="Roboto Medium"/>
              </a:rPr>
              <a:t>Permite personalizaciones</a:t>
            </a:r>
          </a:p>
        </p:txBody>
      </p:sp>
    </p:spTree>
    <p:extLst>
      <p:ext uri="{BB962C8B-B14F-4D97-AF65-F5344CB8AC3E}">
        <p14:creationId xmlns:p14="http://schemas.microsoft.com/office/powerpoint/2010/main" val="4238585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7" name="Imagen 6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B6AC4AF8-3512-F542-C2CC-C93E691127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7712" y="1353214"/>
            <a:ext cx="2371312" cy="141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8CA71711-08F1-A6AA-5E9C-DA89132EF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7148" y="591169"/>
            <a:ext cx="1879172" cy="1120239"/>
          </a:xfrm>
          <a:prstGeom prst="rect">
            <a:avLst/>
          </a:prstGeom>
        </p:spPr>
      </p:pic>
      <p:sp>
        <p:nvSpPr>
          <p:cNvPr id="6" name="Google Shape;1124;gcbfc727882_0_24">
            <a:extLst>
              <a:ext uri="{FF2B5EF4-FFF2-40B4-BE49-F238E27FC236}">
                <a16:creationId xmlns:a16="http://schemas.microsoft.com/office/drawing/2014/main" id="{1CC16538-F708-9C03-ABF0-1EE12D367078}"/>
              </a:ext>
            </a:extLst>
          </p:cNvPr>
          <p:cNvSpPr txBox="1"/>
          <p:nvPr/>
        </p:nvSpPr>
        <p:spPr>
          <a:xfrm>
            <a:off x="2852150" y="2237782"/>
            <a:ext cx="616993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Es una herramienta diseñada para que los retailers puedan gestionar las necesidades de los consumidores desde </a:t>
            </a:r>
            <a:r>
              <a:rPr lang="es-ES" sz="2000" b="1" dirty="0">
                <a:solidFill>
                  <a:srgbClr val="9650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cualquier punto de contacto.</a:t>
            </a: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endParaRPr lang="es-ES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1155;p17">
            <a:extLst>
              <a:ext uri="{FF2B5EF4-FFF2-40B4-BE49-F238E27FC236}">
                <a16:creationId xmlns:a16="http://schemas.microsoft.com/office/drawing/2014/main" id="{9DF14349-90F5-D7D0-0CF4-57A45A0B4D9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283335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6;p17">
            <a:extLst>
              <a:ext uri="{FF2B5EF4-FFF2-40B4-BE49-F238E27FC236}">
                <a16:creationId xmlns:a16="http://schemas.microsoft.com/office/drawing/2014/main" id="{7FB55B5F-1781-37FB-786C-EBF8164E386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18500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57;p17">
            <a:extLst>
              <a:ext uri="{FF2B5EF4-FFF2-40B4-BE49-F238E27FC236}">
                <a16:creationId xmlns:a16="http://schemas.microsoft.com/office/drawing/2014/main" id="{5554516C-46CA-06C2-C3E7-4F40FD42273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53665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58;p17">
            <a:extLst>
              <a:ext uri="{FF2B5EF4-FFF2-40B4-BE49-F238E27FC236}">
                <a16:creationId xmlns:a16="http://schemas.microsoft.com/office/drawing/2014/main" id="{D28A3F62-CBD9-E0DE-2212-A60AE672960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4435" y="3888300"/>
            <a:ext cx="798600" cy="6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159;p17">
            <a:extLst>
              <a:ext uri="{FF2B5EF4-FFF2-40B4-BE49-F238E27FC236}">
                <a16:creationId xmlns:a16="http://schemas.microsoft.com/office/drawing/2014/main" id="{B8752C54-6C5E-1E54-2C88-D613F1E4CE87}"/>
              </a:ext>
            </a:extLst>
          </p:cNvPr>
          <p:cNvSpPr txBox="1"/>
          <p:nvPr/>
        </p:nvSpPr>
        <p:spPr>
          <a:xfrm>
            <a:off x="3737446" y="4027587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Simplicidad en los procesos de cambio y devolución</a:t>
            </a:r>
            <a:endParaRPr sz="1400" b="0" i="0" u="none" strike="noStrike" cap="none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4" name="Google Shape;1160;p17">
            <a:extLst>
              <a:ext uri="{FF2B5EF4-FFF2-40B4-BE49-F238E27FC236}">
                <a16:creationId xmlns:a16="http://schemas.microsoft.com/office/drawing/2014/main" id="{96AF2BF3-AEEF-03B0-2B75-7C37E01BE12B}"/>
              </a:ext>
            </a:extLst>
          </p:cNvPr>
          <p:cNvSpPr txBox="1"/>
          <p:nvPr/>
        </p:nvSpPr>
        <p:spPr>
          <a:xfrm>
            <a:off x="3737446" y="3691562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Pagos sin dificultades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5" name="Google Shape;1161;p17">
            <a:extLst>
              <a:ext uri="{FF2B5EF4-FFF2-40B4-BE49-F238E27FC236}">
                <a16:creationId xmlns:a16="http://schemas.microsoft.com/office/drawing/2014/main" id="{5CDC585A-27B0-610C-40B8-8DEE1A0C0941}"/>
              </a:ext>
            </a:extLst>
          </p:cNvPr>
          <p:cNvSpPr txBox="1"/>
          <p:nvPr/>
        </p:nvSpPr>
        <p:spPr>
          <a:xfrm>
            <a:off x="3737446" y="3355537"/>
            <a:ext cx="58749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Facilidad para encontrar disponibilidad del producto deseado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6" name="Google Shape;1162;p17">
            <a:extLst>
              <a:ext uri="{FF2B5EF4-FFF2-40B4-BE49-F238E27FC236}">
                <a16:creationId xmlns:a16="http://schemas.microsoft.com/office/drawing/2014/main" id="{E027EBB1-F431-6A5C-78A5-480A3269329A}"/>
              </a:ext>
            </a:extLst>
          </p:cNvPr>
          <p:cNvSpPr txBox="1"/>
          <p:nvPr/>
        </p:nvSpPr>
        <p:spPr>
          <a:xfrm>
            <a:off x="3737446" y="2987187"/>
            <a:ext cx="5012700" cy="2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400" b="0" i="0" u="none" strike="noStrike" cap="none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Mejores costos y plazos de entrega</a:t>
            </a:r>
            <a:endParaRPr sz="1400" b="0" i="0" u="none" strike="noStrike" cap="none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Menos </a:t>
            </a:r>
            <a:r>
              <a:rPr lang="pt-BR" sz="2420" dirty="0" err="1"/>
              <a:t>distinción</a:t>
            </a:r>
            <a:r>
              <a:rPr lang="pt-BR" sz="2420" dirty="0"/>
              <a:t> entre </a:t>
            </a:r>
            <a:r>
              <a:rPr lang="pt-BR" sz="2420" dirty="0">
                <a:solidFill>
                  <a:srgbClr val="F0462D"/>
                </a:solidFill>
              </a:rPr>
              <a:t>tienda física y online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pic>
        <p:nvPicPr>
          <p:cNvPr id="5" name="Google Shape;841;p7">
            <a:extLst>
              <a:ext uri="{FF2B5EF4-FFF2-40B4-BE49-F238E27FC236}">
                <a16:creationId xmlns:a16="http://schemas.microsoft.com/office/drawing/2014/main" id="{48D10DE8-0D02-375A-AB75-E584E23C1A3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41201" y="1300927"/>
            <a:ext cx="7388703" cy="26301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842;p7">
            <a:extLst>
              <a:ext uri="{FF2B5EF4-FFF2-40B4-BE49-F238E27FC236}">
                <a16:creationId xmlns:a16="http://schemas.microsoft.com/office/drawing/2014/main" id="{54396ADC-0C77-6A73-FC5E-D472EBC9ED92}"/>
              </a:ext>
            </a:extLst>
          </p:cNvPr>
          <p:cNvSpPr txBox="1"/>
          <p:nvPr/>
        </p:nvSpPr>
        <p:spPr>
          <a:xfrm>
            <a:off x="6119790" y="3396673"/>
            <a:ext cx="2637633" cy="10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 dirty="0">
                <a:solidFill>
                  <a:srgbClr val="1C4587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Ana, 26 años</a:t>
            </a:r>
            <a:endParaRPr sz="1200" b="1" i="0" u="none" strike="noStrike" cap="none" dirty="0">
              <a:solidFill>
                <a:srgbClr val="1C4587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Disfruta de los bienes tecnológicos</a:t>
            </a:r>
            <a:b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</a:b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Ticket medio alto</a:t>
            </a:r>
            <a:endParaRPr sz="1100" b="0" i="0" u="none" strike="noStrike" cap="none" dirty="0">
              <a:solidFill>
                <a:srgbClr val="41414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 dirty="0">
                <a:solidFill>
                  <a:srgbClr val="41414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Baja recurrencia</a:t>
            </a:r>
            <a:br>
              <a:rPr lang="en" sz="1100" b="0" i="0" u="none" strike="noStrike" cap="none" dirty="0">
                <a:solidFill>
                  <a:srgbClr val="411E5A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endParaRPr sz="1100" b="0" i="0" u="none" strike="noStrike" cap="none" dirty="0">
              <a:solidFill>
                <a:srgbClr val="411E5A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AEB50049-1B20-1C1A-0D33-EE11807639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1575" y="4557677"/>
            <a:ext cx="558500" cy="284835"/>
          </a:xfrm>
          <a:prstGeom prst="rect">
            <a:avLst/>
          </a:prstGeom>
        </p:spPr>
      </p:pic>
      <p:pic>
        <p:nvPicPr>
          <p:cNvPr id="9" name="Google Shape;852;p8">
            <a:extLst>
              <a:ext uri="{FF2B5EF4-FFF2-40B4-BE49-F238E27FC236}">
                <a16:creationId xmlns:a16="http://schemas.microsoft.com/office/drawing/2014/main" id="{B0ADF99A-C392-EE19-1D33-3CEB5C2B2F0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r="48089" b="85829"/>
          <a:stretch/>
        </p:blipFill>
        <p:spPr>
          <a:xfrm>
            <a:off x="2149448" y="1663601"/>
            <a:ext cx="554900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57;p8">
            <a:extLst>
              <a:ext uri="{FF2B5EF4-FFF2-40B4-BE49-F238E27FC236}">
                <a16:creationId xmlns:a16="http://schemas.microsoft.com/office/drawing/2014/main" id="{3A4C1E43-0D49-EE6F-375A-9BBF7508D80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859;p8">
            <a:extLst>
              <a:ext uri="{FF2B5EF4-FFF2-40B4-BE49-F238E27FC236}">
                <a16:creationId xmlns:a16="http://schemas.microsoft.com/office/drawing/2014/main" id="{4FFF2B98-668A-0172-88E7-ABE5A6365544}"/>
              </a:ext>
            </a:extLst>
          </p:cNvPr>
          <p:cNvSpPr txBox="1"/>
          <p:nvPr/>
        </p:nvSpPr>
        <p:spPr>
          <a:xfrm>
            <a:off x="1973298" y="2217826"/>
            <a:ext cx="9072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entró en una tienda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" name="Google Shape;860;p8">
            <a:extLst>
              <a:ext uri="{FF2B5EF4-FFF2-40B4-BE49-F238E27FC236}">
                <a16:creationId xmlns:a16="http://schemas.microsoft.com/office/drawing/2014/main" id="{FD8EEFD8-E571-F881-D18F-28948327205E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t="23780" b="66056"/>
          <a:stretch/>
        </p:blipFill>
        <p:spPr>
          <a:xfrm>
            <a:off x="2149448" y="2571750"/>
            <a:ext cx="4845100" cy="3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61;p8">
            <a:extLst>
              <a:ext uri="{FF2B5EF4-FFF2-40B4-BE49-F238E27FC236}">
                <a16:creationId xmlns:a16="http://schemas.microsoft.com/office/drawing/2014/main" id="{014B00E7-EA81-9171-2256-93A353E27EE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45690" b="85829"/>
          <a:stretch/>
        </p:blipFill>
        <p:spPr>
          <a:xfrm>
            <a:off x="2149448" y="1663601"/>
            <a:ext cx="4845100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862;p8">
            <a:extLst>
              <a:ext uri="{FF2B5EF4-FFF2-40B4-BE49-F238E27FC236}">
                <a16:creationId xmlns:a16="http://schemas.microsoft.com/office/drawing/2014/main" id="{9958F0E8-3264-2977-230D-0F914CC5668C}"/>
              </a:ext>
            </a:extLst>
          </p:cNvPr>
          <p:cNvSpPr txBox="1"/>
          <p:nvPr/>
        </p:nvSpPr>
        <p:spPr>
          <a:xfrm>
            <a:off x="2937523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863;p8">
            <a:extLst>
              <a:ext uri="{FF2B5EF4-FFF2-40B4-BE49-F238E27FC236}">
                <a16:creationId xmlns:a16="http://schemas.microsoft.com/office/drawing/2014/main" id="{DB613C25-24D5-2CF0-7DD7-714CAD1A2557}"/>
              </a:ext>
            </a:extLst>
          </p:cNvPr>
          <p:cNvSpPr txBox="1"/>
          <p:nvPr/>
        </p:nvSpPr>
        <p:spPr>
          <a:xfrm>
            <a:off x="3958598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864;p8">
            <a:extLst>
              <a:ext uri="{FF2B5EF4-FFF2-40B4-BE49-F238E27FC236}">
                <a16:creationId xmlns:a16="http://schemas.microsoft.com/office/drawing/2014/main" id="{0EE529CA-201E-E0B3-791A-4455AABE17A8}"/>
              </a:ext>
            </a:extLst>
          </p:cNvPr>
          <p:cNvSpPr txBox="1"/>
          <p:nvPr/>
        </p:nvSpPr>
        <p:spPr>
          <a:xfrm>
            <a:off x="5010148" y="2217826"/>
            <a:ext cx="10974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con tarjeta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865;p8">
            <a:extLst>
              <a:ext uri="{FF2B5EF4-FFF2-40B4-BE49-F238E27FC236}">
                <a16:creationId xmlns:a16="http://schemas.microsoft.com/office/drawing/2014/main" id="{A84739B2-74E4-1D9A-ACE1-5B92EA7B5A05}"/>
              </a:ext>
            </a:extLst>
          </p:cNvPr>
          <p:cNvSpPr txBox="1"/>
          <p:nvPr/>
        </p:nvSpPr>
        <p:spPr>
          <a:xfrm>
            <a:off x="6065518" y="2217826"/>
            <a:ext cx="12840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9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9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" name="Google Shape;858;p8">
            <a:extLst>
              <a:ext uri="{FF2B5EF4-FFF2-40B4-BE49-F238E27FC236}">
                <a16:creationId xmlns:a16="http://schemas.microsoft.com/office/drawing/2014/main" id="{4DC8B833-218C-0674-1614-7B73F94AB5CA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11406" t="83623" r="66161"/>
          <a:stretch/>
        </p:blipFill>
        <p:spPr>
          <a:xfrm>
            <a:off x="5233884" y="3520210"/>
            <a:ext cx="1817691" cy="512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03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5" name="Google Shape;901;p10">
            <a:extLst>
              <a:ext uri="{FF2B5EF4-FFF2-40B4-BE49-F238E27FC236}">
                <a16:creationId xmlns:a16="http://schemas.microsoft.com/office/drawing/2014/main" id="{3A2175BA-3B28-1FB0-586B-1D141095E5E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10479" y="425389"/>
            <a:ext cx="9254479" cy="4871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10">
            <a:extLst>
              <a:ext uri="{FF2B5EF4-FFF2-40B4-BE49-F238E27FC236}">
                <a16:creationId xmlns:a16="http://schemas.microsoft.com/office/drawing/2014/main" id="{3B611E8F-03F9-D173-6E3C-2EBD71BE5A4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85510"/>
          <a:stretch/>
        </p:blipFill>
        <p:spPr>
          <a:xfrm>
            <a:off x="-242054" y="1658629"/>
            <a:ext cx="7928776" cy="43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8;p10">
            <a:extLst>
              <a:ext uri="{FF2B5EF4-FFF2-40B4-BE49-F238E27FC236}">
                <a16:creationId xmlns:a16="http://schemas.microsoft.com/office/drawing/2014/main" id="{9D7101A1-B18A-498C-6A3F-7BFC1AC6DDB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6001" t="34062" b="49855"/>
          <a:stretch/>
        </p:blipFill>
        <p:spPr>
          <a:xfrm>
            <a:off x="5116896" y="2685802"/>
            <a:ext cx="2695626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909;p10">
            <a:extLst>
              <a:ext uri="{FF2B5EF4-FFF2-40B4-BE49-F238E27FC236}">
                <a16:creationId xmlns:a16="http://schemas.microsoft.com/office/drawing/2014/main" id="{2E70EFA6-BEAF-8199-EF8C-504810FC7134}"/>
              </a:ext>
            </a:extLst>
          </p:cNvPr>
          <p:cNvSpPr txBox="1"/>
          <p:nvPr/>
        </p:nvSpPr>
        <p:spPr>
          <a:xfrm>
            <a:off x="3010289" y="207878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física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910;p10">
            <a:extLst>
              <a:ext uri="{FF2B5EF4-FFF2-40B4-BE49-F238E27FC236}">
                <a16:creationId xmlns:a16="http://schemas.microsoft.com/office/drawing/2014/main" id="{19529ED0-3A0E-63BD-A35E-5359D24A1ABC}"/>
              </a:ext>
            </a:extLst>
          </p:cNvPr>
          <p:cNvSpPr txBox="1"/>
          <p:nvPr/>
        </p:nvSpPr>
        <p:spPr>
          <a:xfrm>
            <a:off x="3997420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Google Shape;911;p10">
            <a:extLst>
              <a:ext uri="{FF2B5EF4-FFF2-40B4-BE49-F238E27FC236}">
                <a16:creationId xmlns:a16="http://schemas.microsoft.com/office/drawing/2014/main" id="{839CEAB0-BA93-F94C-CF67-FD513C5B0697}"/>
              </a:ext>
            </a:extLst>
          </p:cNvPr>
          <p:cNvSpPr txBox="1"/>
          <p:nvPr/>
        </p:nvSpPr>
        <p:spPr>
          <a:xfrm>
            <a:off x="4842472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912;p10">
            <a:extLst>
              <a:ext uri="{FF2B5EF4-FFF2-40B4-BE49-F238E27FC236}">
                <a16:creationId xmlns:a16="http://schemas.microsoft.com/office/drawing/2014/main" id="{C6DC4736-F935-16D1-0290-315B0880F8E1}"/>
              </a:ext>
            </a:extLst>
          </p:cNvPr>
          <p:cNvSpPr txBox="1"/>
          <p:nvPr/>
        </p:nvSpPr>
        <p:spPr>
          <a:xfrm>
            <a:off x="5833347" y="2091917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913;p10">
            <a:extLst>
              <a:ext uri="{FF2B5EF4-FFF2-40B4-BE49-F238E27FC236}">
                <a16:creationId xmlns:a16="http://schemas.microsoft.com/office/drawing/2014/main" id="{8E5424AC-9D8A-050D-5E84-79F73A09E76E}"/>
              </a:ext>
            </a:extLst>
          </p:cNvPr>
          <p:cNvSpPr txBox="1"/>
          <p:nvPr/>
        </p:nvSpPr>
        <p:spPr>
          <a:xfrm>
            <a:off x="6753187" y="209191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914;p10">
            <a:extLst>
              <a:ext uri="{FF2B5EF4-FFF2-40B4-BE49-F238E27FC236}">
                <a16:creationId xmlns:a16="http://schemas.microsoft.com/office/drawing/2014/main" id="{B868191E-D61C-880F-0689-7FA0AE3D8BEC}"/>
              </a:ext>
            </a:extLst>
          </p:cNvPr>
          <p:cNvSpPr txBox="1"/>
          <p:nvPr/>
        </p:nvSpPr>
        <p:spPr>
          <a:xfrm>
            <a:off x="1019146" y="209191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Google Shape;915;p10">
            <a:extLst>
              <a:ext uri="{FF2B5EF4-FFF2-40B4-BE49-F238E27FC236}">
                <a16:creationId xmlns:a16="http://schemas.microsoft.com/office/drawing/2014/main" id="{A4ABB60F-68AB-61C5-8B4C-C0B2DC59006A}"/>
              </a:ext>
            </a:extLst>
          </p:cNvPr>
          <p:cNvSpPr txBox="1"/>
          <p:nvPr/>
        </p:nvSpPr>
        <p:spPr>
          <a:xfrm>
            <a:off x="2034983" y="2170227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916;p10">
            <a:extLst>
              <a:ext uri="{FF2B5EF4-FFF2-40B4-BE49-F238E27FC236}">
                <a16:creationId xmlns:a16="http://schemas.microsoft.com/office/drawing/2014/main" id="{DA68EF66-9057-528D-8B04-D38E28889E8A}"/>
              </a:ext>
            </a:extLst>
          </p:cNvPr>
          <p:cNvSpPr txBox="1"/>
          <p:nvPr/>
        </p:nvSpPr>
        <p:spPr>
          <a:xfrm>
            <a:off x="4927050" y="3135852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917;p10">
            <a:extLst>
              <a:ext uri="{FF2B5EF4-FFF2-40B4-BE49-F238E27FC236}">
                <a16:creationId xmlns:a16="http://schemas.microsoft.com/office/drawing/2014/main" id="{2CECDD9A-26BF-C399-53A7-C9104C4EA5B5}"/>
              </a:ext>
            </a:extLst>
          </p:cNvPr>
          <p:cNvSpPr txBox="1"/>
          <p:nvPr/>
        </p:nvSpPr>
        <p:spPr>
          <a:xfrm>
            <a:off x="5782310" y="31358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Google Shape;918;p10">
            <a:extLst>
              <a:ext uri="{FF2B5EF4-FFF2-40B4-BE49-F238E27FC236}">
                <a16:creationId xmlns:a16="http://schemas.microsoft.com/office/drawing/2014/main" id="{F2A0F2E9-35E1-F796-CF79-EA925D197191}"/>
              </a:ext>
            </a:extLst>
          </p:cNvPr>
          <p:cNvSpPr txBox="1"/>
          <p:nvPr/>
        </p:nvSpPr>
        <p:spPr>
          <a:xfrm>
            <a:off x="6723645" y="31358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07" name="Google Shape;907;p10"/>
          <p:cNvPicPr preferRelativeResize="0"/>
          <p:nvPr/>
        </p:nvPicPr>
        <p:blipFill rotWithShape="1">
          <a:blip r:embed="rId5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10"/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20" name="Google Shape;920;p10"/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10"/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10"/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857;p8">
            <a:extLst>
              <a:ext uri="{FF2B5EF4-FFF2-40B4-BE49-F238E27FC236}">
                <a16:creationId xmlns:a16="http://schemas.microsoft.com/office/drawing/2014/main" id="{BFD86686-0B94-0CC9-8D6F-389891FEAFA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920;p10">
            <a:extLst>
              <a:ext uri="{FF2B5EF4-FFF2-40B4-BE49-F238E27FC236}">
                <a16:creationId xmlns:a16="http://schemas.microsoft.com/office/drawing/2014/main" id="{BEFE1ACC-F288-AF17-0AFC-6BC13049FAA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920;p10">
            <a:extLst>
              <a:ext uri="{FF2B5EF4-FFF2-40B4-BE49-F238E27FC236}">
                <a16:creationId xmlns:a16="http://schemas.microsoft.com/office/drawing/2014/main" id="{28D7D93E-5F56-E4B7-1B1B-CF3E69703BA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2635991" y="4251663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336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sp>
        <p:nvSpPr>
          <p:cNvPr id="903" name="Google Shape;931;p11">
            <a:extLst>
              <a:ext uri="{FF2B5EF4-FFF2-40B4-BE49-F238E27FC236}">
                <a16:creationId xmlns:a16="http://schemas.microsoft.com/office/drawing/2014/main" id="{21CFDD8B-6F35-FEFE-9A6B-FC2BC5A69BD3}"/>
              </a:ext>
            </a:extLst>
          </p:cNvPr>
          <p:cNvSpPr txBox="1"/>
          <p:nvPr/>
        </p:nvSpPr>
        <p:spPr>
          <a:xfrm>
            <a:off x="470525" y="191867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10" name="Google Shape;937;p11">
            <a:extLst>
              <a:ext uri="{FF2B5EF4-FFF2-40B4-BE49-F238E27FC236}">
                <a16:creationId xmlns:a16="http://schemas.microsoft.com/office/drawing/2014/main" id="{6C5D0EA8-A310-A034-7BA5-76D1CE16C2B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8757" t="67516" r="11954" b="19949"/>
          <a:stretch/>
        </p:blipFill>
        <p:spPr>
          <a:xfrm>
            <a:off x="6236974" y="3520450"/>
            <a:ext cx="1485901" cy="4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911" name="Google Shape;938;p11">
            <a:extLst>
              <a:ext uri="{FF2B5EF4-FFF2-40B4-BE49-F238E27FC236}">
                <a16:creationId xmlns:a16="http://schemas.microsoft.com/office/drawing/2014/main" id="{A8451721-C458-9E5B-7436-F41647C05832}"/>
              </a:ext>
            </a:extLst>
          </p:cNvPr>
          <p:cNvSpPr txBox="1"/>
          <p:nvPr/>
        </p:nvSpPr>
        <p:spPr>
          <a:xfrm>
            <a:off x="3932328" y="200079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física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2" name="Google Shape;939;p11">
            <a:extLst>
              <a:ext uri="{FF2B5EF4-FFF2-40B4-BE49-F238E27FC236}">
                <a16:creationId xmlns:a16="http://schemas.microsoft.com/office/drawing/2014/main" id="{55666CDB-51B9-62C5-70E5-7CC003FCBA12}"/>
              </a:ext>
            </a:extLst>
          </p:cNvPr>
          <p:cNvSpPr txBox="1"/>
          <p:nvPr/>
        </p:nvSpPr>
        <p:spPr>
          <a:xfrm>
            <a:off x="4919459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3" name="Google Shape;940;p11">
            <a:extLst>
              <a:ext uri="{FF2B5EF4-FFF2-40B4-BE49-F238E27FC236}">
                <a16:creationId xmlns:a16="http://schemas.microsoft.com/office/drawing/2014/main" id="{8CA2F177-4461-995E-11BB-31CC0678BFC0}"/>
              </a:ext>
            </a:extLst>
          </p:cNvPr>
          <p:cNvSpPr txBox="1"/>
          <p:nvPr/>
        </p:nvSpPr>
        <p:spPr>
          <a:xfrm>
            <a:off x="5753081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4" name="Google Shape;941;p11">
            <a:extLst>
              <a:ext uri="{FF2B5EF4-FFF2-40B4-BE49-F238E27FC236}">
                <a16:creationId xmlns:a16="http://schemas.microsoft.com/office/drawing/2014/main" id="{C65FD2A8-5D24-8EFA-15AD-745878CD46C2}"/>
              </a:ext>
            </a:extLst>
          </p:cNvPr>
          <p:cNvSpPr txBox="1"/>
          <p:nvPr/>
        </p:nvSpPr>
        <p:spPr>
          <a:xfrm>
            <a:off x="6663946" y="191105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5" name="Google Shape;942;p11">
            <a:extLst>
              <a:ext uri="{FF2B5EF4-FFF2-40B4-BE49-F238E27FC236}">
                <a16:creationId xmlns:a16="http://schemas.microsoft.com/office/drawing/2014/main" id="{10D75D56-4327-4FED-98E7-A3595BAF2249}"/>
              </a:ext>
            </a:extLst>
          </p:cNvPr>
          <p:cNvSpPr txBox="1"/>
          <p:nvPr/>
        </p:nvSpPr>
        <p:spPr>
          <a:xfrm>
            <a:off x="7530446" y="191105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6" name="Google Shape;943;p11">
            <a:extLst>
              <a:ext uri="{FF2B5EF4-FFF2-40B4-BE49-F238E27FC236}">
                <a16:creationId xmlns:a16="http://schemas.microsoft.com/office/drawing/2014/main" id="{E2F6077F-41D1-0F6B-9F77-EAD794AECF43}"/>
              </a:ext>
            </a:extLst>
          </p:cNvPr>
          <p:cNvSpPr txBox="1"/>
          <p:nvPr/>
        </p:nvSpPr>
        <p:spPr>
          <a:xfrm>
            <a:off x="1356822" y="200841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7" name="Google Shape;944;p11">
            <a:extLst>
              <a:ext uri="{FF2B5EF4-FFF2-40B4-BE49-F238E27FC236}">
                <a16:creationId xmlns:a16="http://schemas.microsoft.com/office/drawing/2014/main" id="{5F02C8E3-1744-44CE-7445-86568112F943}"/>
              </a:ext>
            </a:extLst>
          </p:cNvPr>
          <p:cNvSpPr txBox="1"/>
          <p:nvPr/>
        </p:nvSpPr>
        <p:spPr>
          <a:xfrm>
            <a:off x="5879549" y="3060438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8" name="Google Shape;945;p11">
            <a:extLst>
              <a:ext uri="{FF2B5EF4-FFF2-40B4-BE49-F238E27FC236}">
                <a16:creationId xmlns:a16="http://schemas.microsoft.com/office/drawing/2014/main" id="{39CC43E3-4577-7D40-206A-6AFCE28FDFDE}"/>
              </a:ext>
            </a:extLst>
          </p:cNvPr>
          <p:cNvSpPr txBox="1"/>
          <p:nvPr/>
        </p:nvSpPr>
        <p:spPr>
          <a:xfrm>
            <a:off x="6689089" y="3060450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3" name="Google Shape;946;p11">
            <a:extLst>
              <a:ext uri="{FF2B5EF4-FFF2-40B4-BE49-F238E27FC236}">
                <a16:creationId xmlns:a16="http://schemas.microsoft.com/office/drawing/2014/main" id="{5F6AD66A-5174-1D51-6075-3752DB8604DA}"/>
              </a:ext>
            </a:extLst>
          </p:cNvPr>
          <p:cNvSpPr txBox="1"/>
          <p:nvPr/>
        </p:nvSpPr>
        <p:spPr>
          <a:xfrm>
            <a:off x="7756154" y="3060450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4" name="Google Shape;947;p11">
            <a:extLst>
              <a:ext uri="{FF2B5EF4-FFF2-40B4-BE49-F238E27FC236}">
                <a16:creationId xmlns:a16="http://schemas.microsoft.com/office/drawing/2014/main" id="{0027207A-6813-ACE8-374E-F31D3391AF4A}"/>
              </a:ext>
            </a:extLst>
          </p:cNvPr>
          <p:cNvSpPr txBox="1"/>
          <p:nvPr/>
        </p:nvSpPr>
        <p:spPr>
          <a:xfrm>
            <a:off x="2202642" y="190554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Agregado al carrito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Y abandonó el sitio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5" name="Google Shape;948;p11">
            <a:extLst>
              <a:ext uri="{FF2B5EF4-FFF2-40B4-BE49-F238E27FC236}">
                <a16:creationId xmlns:a16="http://schemas.microsoft.com/office/drawing/2014/main" id="{F741BA69-D24E-7989-F508-08DA01360063}"/>
              </a:ext>
            </a:extLst>
          </p:cNvPr>
          <p:cNvSpPr txBox="1"/>
          <p:nvPr/>
        </p:nvSpPr>
        <p:spPr>
          <a:xfrm>
            <a:off x="3037662" y="1970318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Recibe un email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compre uno.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lleve dos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6" name="Google Shape;949;p11">
            <a:extLst>
              <a:ext uri="{FF2B5EF4-FFF2-40B4-BE49-F238E27FC236}">
                <a16:creationId xmlns:a16="http://schemas.microsoft.com/office/drawing/2014/main" id="{67A38B25-676A-BC6F-398F-54624D4AD90D}"/>
              </a:ext>
            </a:extLst>
          </p:cNvPr>
          <p:cNvSpPr txBox="1"/>
          <p:nvPr/>
        </p:nvSpPr>
        <p:spPr>
          <a:xfrm>
            <a:off x="5935961" y="3997253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Encontró la mochila,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no la funda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7" name="Google Shape;950;p11">
            <a:extLst>
              <a:ext uri="{FF2B5EF4-FFF2-40B4-BE49-F238E27FC236}">
                <a16:creationId xmlns:a16="http://schemas.microsoft.com/office/drawing/2014/main" id="{E8A1A55C-0FAB-F815-4514-42DB1947EA0C}"/>
              </a:ext>
            </a:extLst>
          </p:cNvPr>
          <p:cNvSpPr txBox="1"/>
          <p:nvPr/>
        </p:nvSpPr>
        <p:spPr>
          <a:xfrm>
            <a:off x="6727211" y="4077283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Compró ambos,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pero uno lo mandó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 entregar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0" name="Google Shape;951;p11">
            <a:extLst>
              <a:ext uri="{FF2B5EF4-FFF2-40B4-BE49-F238E27FC236}">
                <a16:creationId xmlns:a16="http://schemas.microsoft.com/office/drawing/2014/main" id="{56A15C75-17BA-95FA-B359-CCC2A5A0ADC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7630" t="42657" r="11541" b="44807"/>
          <a:stretch/>
        </p:blipFill>
        <p:spPr>
          <a:xfrm>
            <a:off x="6046475" y="2634075"/>
            <a:ext cx="1662001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952;p11">
            <a:extLst>
              <a:ext uri="{FF2B5EF4-FFF2-40B4-BE49-F238E27FC236}">
                <a16:creationId xmlns:a16="http://schemas.microsoft.com/office/drawing/2014/main" id="{5FF41A5B-046C-45B5-81B7-7637D248387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92981" t="42657" b="44807"/>
          <a:stretch/>
        </p:blipFill>
        <p:spPr>
          <a:xfrm>
            <a:off x="8069574" y="2643400"/>
            <a:ext cx="560077" cy="48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936;p11">
            <a:extLst>
              <a:ext uri="{FF2B5EF4-FFF2-40B4-BE49-F238E27FC236}">
                <a16:creationId xmlns:a16="http://schemas.microsoft.com/office/drawing/2014/main" id="{230A71F6-BB02-3E90-7906-04FF58D5E27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70629"/>
          <a:stretch/>
        </p:blipFill>
        <p:spPr>
          <a:xfrm>
            <a:off x="692000" y="825730"/>
            <a:ext cx="7704048" cy="114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930;p11">
            <a:extLst>
              <a:ext uri="{FF2B5EF4-FFF2-40B4-BE49-F238E27FC236}">
                <a16:creationId xmlns:a16="http://schemas.microsoft.com/office/drawing/2014/main" id="{453685FC-5F26-4C52-330F-E0FA34D7452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457200" y="654075"/>
            <a:ext cx="9784075" cy="4813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907;p10">
            <a:extLst>
              <a:ext uri="{FF2B5EF4-FFF2-40B4-BE49-F238E27FC236}">
                <a16:creationId xmlns:a16="http://schemas.microsoft.com/office/drawing/2014/main" id="{E197E736-F943-F94F-1261-DA5F680274F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919;p10">
            <a:extLst>
              <a:ext uri="{FF2B5EF4-FFF2-40B4-BE49-F238E27FC236}">
                <a16:creationId xmlns:a16="http://schemas.microsoft.com/office/drawing/2014/main" id="{5AB77FBC-B2DE-C74A-1CFF-68AA15193C95}"/>
              </a:ext>
            </a:extLst>
          </p:cNvPr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6" name="Google Shape;920;p10">
            <a:extLst>
              <a:ext uri="{FF2B5EF4-FFF2-40B4-BE49-F238E27FC236}">
                <a16:creationId xmlns:a16="http://schemas.microsoft.com/office/drawing/2014/main" id="{EE258697-8C23-C7A5-B705-4630B2DE980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921;p10">
            <a:extLst>
              <a:ext uri="{FF2B5EF4-FFF2-40B4-BE49-F238E27FC236}">
                <a16:creationId xmlns:a16="http://schemas.microsoft.com/office/drawing/2014/main" id="{D8A1567C-089C-D8F3-00CA-0D0166279B4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922;p10">
            <a:extLst>
              <a:ext uri="{FF2B5EF4-FFF2-40B4-BE49-F238E27FC236}">
                <a16:creationId xmlns:a16="http://schemas.microsoft.com/office/drawing/2014/main" id="{ADF4ACE9-A5AE-ADB5-B3E7-B914B96A987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857;p8">
            <a:extLst>
              <a:ext uri="{FF2B5EF4-FFF2-40B4-BE49-F238E27FC236}">
                <a16:creationId xmlns:a16="http://schemas.microsoft.com/office/drawing/2014/main" id="{0F5242CA-2E9C-B8E0-0F29-9186105F747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920;p10">
            <a:extLst>
              <a:ext uri="{FF2B5EF4-FFF2-40B4-BE49-F238E27FC236}">
                <a16:creationId xmlns:a16="http://schemas.microsoft.com/office/drawing/2014/main" id="{0E95CD40-DBF6-F038-6BFB-1EC7AF9C4DF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920;p10">
            <a:extLst>
              <a:ext uri="{FF2B5EF4-FFF2-40B4-BE49-F238E27FC236}">
                <a16:creationId xmlns:a16="http://schemas.microsoft.com/office/drawing/2014/main" id="{C3A12AEE-BA2F-B259-00F0-DC1F83E9182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2637774" y="4473321"/>
            <a:ext cx="320048" cy="2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CuadroTexto 341">
            <a:extLst>
              <a:ext uri="{FF2B5EF4-FFF2-40B4-BE49-F238E27FC236}">
                <a16:creationId xmlns:a16="http://schemas.microsoft.com/office/drawing/2014/main" id="{016079EE-D9E8-2A42-D429-5F3C47B2F9A4}"/>
              </a:ext>
            </a:extLst>
          </p:cNvPr>
          <p:cNvSpPr txBox="1"/>
          <p:nvPr/>
        </p:nvSpPr>
        <p:spPr>
          <a:xfrm>
            <a:off x="2949844" y="4253367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00" dirty="0">
                <a:solidFill>
                  <a:srgbClr val="626265"/>
                </a:solidFill>
                <a:latin typeface="Dosis" pitchFamily="2" charset="0"/>
              </a:rPr>
              <a:t>360</a:t>
            </a:r>
          </a:p>
        </p:txBody>
      </p:sp>
      <p:pic>
        <p:nvPicPr>
          <p:cNvPr id="343" name="Google Shape;920;p10">
            <a:extLst>
              <a:ext uri="{FF2B5EF4-FFF2-40B4-BE49-F238E27FC236}">
                <a16:creationId xmlns:a16="http://schemas.microsoft.com/office/drawing/2014/main" id="{5054CFAD-B219-96E7-CA18-4613C4CFC1C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7439" t="83766" r="78610" b="8282"/>
          <a:stretch/>
        </p:blipFill>
        <p:spPr>
          <a:xfrm>
            <a:off x="3285253" y="4251791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314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5"/>
          <p:cNvSpPr/>
          <p:nvPr/>
        </p:nvSpPr>
        <p:spPr>
          <a:xfrm>
            <a:off x="1137548" y="265726"/>
            <a:ext cx="6868901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1137549" y="265726"/>
            <a:ext cx="686890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implica la compra en una tienda?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6" name="Google Shape;969;p12">
            <a:extLst>
              <a:ext uri="{FF2B5EF4-FFF2-40B4-BE49-F238E27FC236}">
                <a16:creationId xmlns:a16="http://schemas.microsoft.com/office/drawing/2014/main" id="{E2E91BE1-02ED-5848-7416-CEBA6DC66CB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9484"/>
          <a:stretch/>
        </p:blipFill>
        <p:spPr>
          <a:xfrm>
            <a:off x="117764" y="1587727"/>
            <a:ext cx="9144003" cy="38754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1;p12">
            <a:extLst>
              <a:ext uri="{FF2B5EF4-FFF2-40B4-BE49-F238E27FC236}">
                <a16:creationId xmlns:a16="http://schemas.microsoft.com/office/drawing/2014/main" id="{D4BE8E33-8C18-C906-AF37-F8E836491876}"/>
              </a:ext>
            </a:extLst>
          </p:cNvPr>
          <p:cNvSpPr txBox="1"/>
          <p:nvPr/>
        </p:nvSpPr>
        <p:spPr>
          <a:xfrm>
            <a:off x="557814" y="248124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Ana vió una mochila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ads en instagram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Google Shape;972;p12">
            <a:extLst>
              <a:ext uri="{FF2B5EF4-FFF2-40B4-BE49-F238E27FC236}">
                <a16:creationId xmlns:a16="http://schemas.microsoft.com/office/drawing/2014/main" id="{49306CCD-7858-87A3-A1D1-3D8D93CA5B1C}"/>
              </a:ext>
            </a:extLst>
          </p:cNvPr>
          <p:cNvSpPr txBox="1"/>
          <p:nvPr/>
        </p:nvSpPr>
        <p:spPr>
          <a:xfrm>
            <a:off x="4019608" y="2631954"/>
            <a:ext cx="1260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Como la quería probar, Ana fue a la tienda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física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Google Shape;973;p12">
            <a:extLst>
              <a:ext uri="{FF2B5EF4-FFF2-40B4-BE49-F238E27FC236}">
                <a16:creationId xmlns:a16="http://schemas.microsoft.com/office/drawing/2014/main" id="{3EB8FD4F-63E3-E136-75AA-625D8C082466}"/>
              </a:ext>
            </a:extLst>
          </p:cNvPr>
          <p:cNvSpPr txBox="1"/>
          <p:nvPr/>
        </p:nvSpPr>
        <p:spPr>
          <a:xfrm>
            <a:off x="5006743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Fue atendida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por un vendedor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Google Shape;974;p12">
            <a:extLst>
              <a:ext uri="{FF2B5EF4-FFF2-40B4-BE49-F238E27FC236}">
                <a16:creationId xmlns:a16="http://schemas.microsoft.com/office/drawing/2014/main" id="{06D4BB4E-65B0-11FB-4F0B-4B8EF166E78F}"/>
              </a:ext>
            </a:extLst>
          </p:cNvPr>
          <p:cNvSpPr txBox="1"/>
          <p:nvPr/>
        </p:nvSpPr>
        <p:spPr>
          <a:xfrm>
            <a:off x="5840367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Se probó una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mochila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975;p12">
            <a:extLst>
              <a:ext uri="{FF2B5EF4-FFF2-40B4-BE49-F238E27FC236}">
                <a16:creationId xmlns:a16="http://schemas.microsoft.com/office/drawing/2014/main" id="{C7BEEB5E-ED93-617C-46E4-491DD0AB45EC}"/>
              </a:ext>
            </a:extLst>
          </p:cNvPr>
          <p:cNvSpPr txBox="1"/>
          <p:nvPr/>
        </p:nvSpPr>
        <p:spPr>
          <a:xfrm>
            <a:off x="6751235" y="2563374"/>
            <a:ext cx="1077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Fué a la caja y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en efectivo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Google Shape;976;p12">
            <a:extLst>
              <a:ext uri="{FF2B5EF4-FFF2-40B4-BE49-F238E27FC236}">
                <a16:creationId xmlns:a16="http://schemas.microsoft.com/office/drawing/2014/main" id="{FD623408-C5CC-571A-8403-24424904F21F}"/>
              </a:ext>
            </a:extLst>
          </p:cNvPr>
          <p:cNvSpPr txBox="1"/>
          <p:nvPr/>
        </p:nvSpPr>
        <p:spPr>
          <a:xfrm>
            <a:off x="7617735" y="253077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Salió de la tienda llevando la mochila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Google Shape;977;p12">
            <a:extLst>
              <a:ext uri="{FF2B5EF4-FFF2-40B4-BE49-F238E27FC236}">
                <a16:creationId xmlns:a16="http://schemas.microsoft.com/office/drawing/2014/main" id="{CC9D27D4-CA19-9AD0-D708-DCAFD6F35664}"/>
              </a:ext>
            </a:extLst>
          </p:cNvPr>
          <p:cNvSpPr txBox="1"/>
          <p:nvPr/>
        </p:nvSpPr>
        <p:spPr>
          <a:xfrm>
            <a:off x="1444111" y="257098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Entusiasmada, lee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los detalles sobre el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ecommerce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978;p12">
            <a:extLst>
              <a:ext uri="{FF2B5EF4-FFF2-40B4-BE49-F238E27FC236}">
                <a16:creationId xmlns:a16="http://schemas.microsoft.com/office/drawing/2014/main" id="{B1EBCA6D-A4E5-60D5-B0D1-0961055A7E90}"/>
              </a:ext>
            </a:extLst>
          </p:cNvPr>
          <p:cNvSpPr txBox="1"/>
          <p:nvPr/>
        </p:nvSpPr>
        <p:spPr>
          <a:xfrm>
            <a:off x="5898258" y="3508704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encontró el color que quería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979;p12">
            <a:extLst>
              <a:ext uri="{FF2B5EF4-FFF2-40B4-BE49-F238E27FC236}">
                <a16:creationId xmlns:a16="http://schemas.microsoft.com/office/drawing/2014/main" id="{47B8020A-B0ED-D816-790F-BC6C66A66EFD}"/>
              </a:ext>
            </a:extLst>
          </p:cNvPr>
          <p:cNvSpPr txBox="1"/>
          <p:nvPr/>
        </p:nvSpPr>
        <p:spPr>
          <a:xfrm>
            <a:off x="6865264" y="3508726"/>
            <a:ext cx="11025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Pagó al vendedor con tarjeta de crédito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980;p12">
            <a:extLst>
              <a:ext uri="{FF2B5EF4-FFF2-40B4-BE49-F238E27FC236}">
                <a16:creationId xmlns:a16="http://schemas.microsoft.com/office/drawing/2014/main" id="{5AD56455-7A1D-A4D3-F299-DB042CE9DC0B}"/>
              </a:ext>
            </a:extLst>
          </p:cNvPr>
          <p:cNvSpPr txBox="1"/>
          <p:nvPr/>
        </p:nvSpPr>
        <p:spPr>
          <a:xfrm>
            <a:off x="7683423" y="34820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Elige cuándo recibir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billetera  en su casa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981;p12">
            <a:extLst>
              <a:ext uri="{FF2B5EF4-FFF2-40B4-BE49-F238E27FC236}">
                <a16:creationId xmlns:a16="http://schemas.microsoft.com/office/drawing/2014/main" id="{14F7C970-4514-C278-0EB3-D987E7F92C02}"/>
              </a:ext>
            </a:extLst>
          </p:cNvPr>
          <p:cNvSpPr txBox="1"/>
          <p:nvPr/>
        </p:nvSpPr>
        <p:spPr>
          <a:xfrm>
            <a:off x="2301368" y="2468126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Agregado al carrito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65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Y abandonó el sitio</a:t>
            </a:r>
            <a:endParaRPr sz="65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982;p12">
            <a:extLst>
              <a:ext uri="{FF2B5EF4-FFF2-40B4-BE49-F238E27FC236}">
                <a16:creationId xmlns:a16="http://schemas.microsoft.com/office/drawing/2014/main" id="{2B8B2C38-41B2-691E-A1EC-528C0047507A}"/>
              </a:ext>
            </a:extLst>
          </p:cNvPr>
          <p:cNvSpPr txBox="1"/>
          <p:nvPr/>
        </p:nvSpPr>
        <p:spPr>
          <a:xfrm>
            <a:off x="3124939" y="2631954"/>
            <a:ext cx="1260000" cy="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Recibe un email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compre uno.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lleve dos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Google Shape;983;p12">
            <a:extLst>
              <a:ext uri="{FF2B5EF4-FFF2-40B4-BE49-F238E27FC236}">
                <a16:creationId xmlns:a16="http://schemas.microsoft.com/office/drawing/2014/main" id="{C95935BE-7F31-AE23-333D-C30BD5DB0E5B}"/>
              </a:ext>
            </a:extLst>
          </p:cNvPr>
          <p:cNvSpPr txBox="1"/>
          <p:nvPr/>
        </p:nvSpPr>
        <p:spPr>
          <a:xfrm>
            <a:off x="5920380" y="4491239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Encontró la mochila,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no la funda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984;p12">
            <a:extLst>
              <a:ext uri="{FF2B5EF4-FFF2-40B4-BE49-F238E27FC236}">
                <a16:creationId xmlns:a16="http://schemas.microsoft.com/office/drawing/2014/main" id="{BA6ED0ED-AD9B-7195-8D72-7ECAC51F9B80}"/>
              </a:ext>
            </a:extLst>
          </p:cNvPr>
          <p:cNvSpPr txBox="1"/>
          <p:nvPr/>
        </p:nvSpPr>
        <p:spPr>
          <a:xfrm>
            <a:off x="6711630" y="4571269"/>
            <a:ext cx="1077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Compró ambos,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pero uno lo mandó 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rPr>
              <a:t>a entregar</a:t>
            </a:r>
            <a:endParaRPr sz="700" b="0" i="0" u="none" strike="noStrike" cap="none">
              <a:solidFill>
                <a:srgbClr val="88888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985;p12">
            <a:extLst>
              <a:ext uri="{FF2B5EF4-FFF2-40B4-BE49-F238E27FC236}">
                <a16:creationId xmlns:a16="http://schemas.microsoft.com/office/drawing/2014/main" id="{ECA6CD63-915D-2C07-36B8-8ECB28FB9751}"/>
              </a:ext>
            </a:extLst>
          </p:cNvPr>
          <p:cNvSpPr txBox="1"/>
          <p:nvPr/>
        </p:nvSpPr>
        <p:spPr>
          <a:xfrm>
            <a:off x="3102076" y="154310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Recibe un email con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y una billetera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986;p12">
            <a:extLst>
              <a:ext uri="{FF2B5EF4-FFF2-40B4-BE49-F238E27FC236}">
                <a16:creationId xmlns:a16="http://schemas.microsoft.com/office/drawing/2014/main" id="{0EDCA653-0878-E476-0C86-ADA789995CA8}"/>
              </a:ext>
            </a:extLst>
          </p:cNvPr>
          <p:cNvSpPr txBox="1"/>
          <p:nvPr/>
        </p:nvSpPr>
        <p:spPr>
          <a:xfrm>
            <a:off x="4085041" y="15202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Se agregaron ambos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productos al carrito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Google Shape;987;p12">
            <a:extLst>
              <a:ext uri="{FF2B5EF4-FFF2-40B4-BE49-F238E27FC236}">
                <a16:creationId xmlns:a16="http://schemas.microsoft.com/office/drawing/2014/main" id="{EBF90D65-6FC2-8416-AFE3-3E8F044FC47A}"/>
              </a:ext>
            </a:extLst>
          </p:cNvPr>
          <p:cNvSpPr txBox="1"/>
          <p:nvPr/>
        </p:nvSpPr>
        <p:spPr>
          <a:xfrm>
            <a:off x="4930541" y="1520246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Pagó con una 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billetera digital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988;p12">
            <a:extLst>
              <a:ext uri="{FF2B5EF4-FFF2-40B4-BE49-F238E27FC236}">
                <a16:creationId xmlns:a16="http://schemas.microsoft.com/office/drawing/2014/main" id="{292D4AC4-2CB5-396F-5C85-E2C2D326C8B5}"/>
              </a:ext>
            </a:extLst>
          </p:cNvPr>
          <p:cNvSpPr txBox="1"/>
          <p:nvPr/>
        </p:nvSpPr>
        <p:spPr>
          <a:xfrm>
            <a:off x="5794601" y="158013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Pero la mochila la dejó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a un lado para probar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en  la tienda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989;p12">
            <a:extLst>
              <a:ext uri="{FF2B5EF4-FFF2-40B4-BE49-F238E27FC236}">
                <a16:creationId xmlns:a16="http://schemas.microsoft.com/office/drawing/2014/main" id="{826E509B-B637-EA35-4630-A8952D40F858}"/>
              </a:ext>
            </a:extLst>
          </p:cNvPr>
          <p:cNvSpPr txBox="1"/>
          <p:nvPr/>
        </p:nvSpPr>
        <p:spPr>
          <a:xfrm>
            <a:off x="6780216" y="1515364"/>
            <a:ext cx="1260000" cy="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Fue a la tienda para ver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700" b="0" i="0" u="none" strike="noStrike" cap="none">
                <a:solidFill>
                  <a:srgbClr val="270D3B"/>
                </a:solidFill>
                <a:latin typeface="Roboto"/>
                <a:ea typeface="Roboto"/>
                <a:cs typeface="Roboto"/>
                <a:sym typeface="Roboto"/>
              </a:rPr>
              <a:t>la mochila en vivo</a:t>
            </a:r>
            <a:endParaRPr sz="700" b="0" i="0" u="none" strike="noStrike" cap="none">
              <a:solidFill>
                <a:srgbClr val="270D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" name="Google Shape;990;p12">
            <a:extLst>
              <a:ext uri="{FF2B5EF4-FFF2-40B4-BE49-F238E27FC236}">
                <a16:creationId xmlns:a16="http://schemas.microsoft.com/office/drawing/2014/main" id="{E2A5D1A4-6CC5-2B7A-7093-617B4FC73EB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5791" t="9184" r="56554" b="80671"/>
          <a:stretch/>
        </p:blipFill>
        <p:spPr>
          <a:xfrm>
            <a:off x="3390588" y="1091901"/>
            <a:ext cx="699773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991;p12">
            <a:extLst>
              <a:ext uri="{FF2B5EF4-FFF2-40B4-BE49-F238E27FC236}">
                <a16:creationId xmlns:a16="http://schemas.microsoft.com/office/drawing/2014/main" id="{9C9419EF-307F-1B9A-C97B-11E6B206622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5040" t="9184" r="38599" b="80671"/>
          <a:stretch/>
        </p:blipFill>
        <p:spPr>
          <a:xfrm>
            <a:off x="5150764" y="1091901"/>
            <a:ext cx="581478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992;p12">
            <a:extLst>
              <a:ext uri="{FF2B5EF4-FFF2-40B4-BE49-F238E27FC236}">
                <a16:creationId xmlns:a16="http://schemas.microsoft.com/office/drawing/2014/main" id="{F9CF4CE2-9DA3-3D7C-F08A-AA57ED7C07E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4416" t="9184" r="27930" b="80671"/>
          <a:stretch/>
        </p:blipFill>
        <p:spPr>
          <a:xfrm>
            <a:off x="6008014" y="1065226"/>
            <a:ext cx="699773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993;p12">
            <a:extLst>
              <a:ext uri="{FF2B5EF4-FFF2-40B4-BE49-F238E27FC236}">
                <a16:creationId xmlns:a16="http://schemas.microsoft.com/office/drawing/2014/main" id="{3C3E0E04-1300-8FBC-1480-16D0E2AC9DF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73791" t="9184" r="17979" b="80671"/>
          <a:stretch/>
        </p:blipFill>
        <p:spPr>
          <a:xfrm>
            <a:off x="6865264" y="1091901"/>
            <a:ext cx="752477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994;p12">
            <a:extLst>
              <a:ext uri="{FF2B5EF4-FFF2-40B4-BE49-F238E27FC236}">
                <a16:creationId xmlns:a16="http://schemas.microsoft.com/office/drawing/2014/main" id="{214D1758-F550-AD75-40A8-A96E17A7ECE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44416" t="9184" r="47353" b="80671"/>
          <a:stretch/>
        </p:blipFill>
        <p:spPr>
          <a:xfrm>
            <a:off x="4179214" y="1099501"/>
            <a:ext cx="752477" cy="48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7;p10">
            <a:extLst>
              <a:ext uri="{FF2B5EF4-FFF2-40B4-BE49-F238E27FC236}">
                <a16:creationId xmlns:a16="http://schemas.microsoft.com/office/drawing/2014/main" id="{78E46D01-EBD8-01AD-C661-85C48DBDC3C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2072" t="83250" r="67380" b="1"/>
          <a:stretch/>
        </p:blipFill>
        <p:spPr>
          <a:xfrm>
            <a:off x="1381124" y="4240763"/>
            <a:ext cx="1629165" cy="508492"/>
          </a:xfrm>
          <a:prstGeom prst="rect">
            <a:avLst/>
          </a:prstGeom>
          <a:noFill/>
          <a:ln>
            <a:noFill/>
          </a:ln>
        </p:spPr>
      </p:pic>
      <p:sp>
        <p:nvSpPr>
          <p:cNvPr id="904" name="Google Shape;919;p10">
            <a:extLst>
              <a:ext uri="{FF2B5EF4-FFF2-40B4-BE49-F238E27FC236}">
                <a16:creationId xmlns:a16="http://schemas.microsoft.com/office/drawing/2014/main" id="{7FE57E6C-8ABE-AC07-507C-C25C43B5AAC4}"/>
              </a:ext>
            </a:extLst>
          </p:cNvPr>
          <p:cNvSpPr txBox="1"/>
          <p:nvPr/>
        </p:nvSpPr>
        <p:spPr>
          <a:xfrm>
            <a:off x="1150681" y="4732614"/>
            <a:ext cx="1338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5" name="Google Shape;920;p10">
            <a:extLst>
              <a:ext uri="{FF2B5EF4-FFF2-40B4-BE49-F238E27FC236}">
                <a16:creationId xmlns:a16="http://schemas.microsoft.com/office/drawing/2014/main" id="{3625CA5A-5E92-A850-D28D-839A31FA1BC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95623" y="4479980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21;p10">
            <a:extLst>
              <a:ext uri="{FF2B5EF4-FFF2-40B4-BE49-F238E27FC236}">
                <a16:creationId xmlns:a16="http://schemas.microsoft.com/office/drawing/2014/main" id="{9497B85F-AC2D-4D20-E72E-070755AAAA0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177847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22;p10">
            <a:extLst>
              <a:ext uri="{FF2B5EF4-FFF2-40B4-BE49-F238E27FC236}">
                <a16:creationId xmlns:a16="http://schemas.microsoft.com/office/drawing/2014/main" id="{23B5D356-F4D1-97B5-B055-27D8A135C52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8006" t="92048" r="67079"/>
          <a:stretch/>
        </p:blipFill>
        <p:spPr>
          <a:xfrm>
            <a:off x="2624288" y="4279085"/>
            <a:ext cx="398201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8" name="Google Shape;857;p8">
            <a:extLst>
              <a:ext uri="{FF2B5EF4-FFF2-40B4-BE49-F238E27FC236}">
                <a16:creationId xmlns:a16="http://schemas.microsoft.com/office/drawing/2014/main" id="{B4354AC5-62C0-506F-F04B-01ADA1FFCAE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42347" r="54373" b="31153"/>
          <a:stretch/>
        </p:blipFill>
        <p:spPr>
          <a:xfrm>
            <a:off x="1086948" y="3341764"/>
            <a:ext cx="3697026" cy="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9" name="Google Shape;920;p10">
            <a:extLst>
              <a:ext uri="{FF2B5EF4-FFF2-40B4-BE49-F238E27FC236}">
                <a16:creationId xmlns:a16="http://schemas.microsoft.com/office/drawing/2014/main" id="{7FDF89F6-335C-92D3-D932-BE287EA7D82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1785163" y="4246185"/>
            <a:ext cx="320048" cy="24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20;p10">
            <a:extLst>
              <a:ext uri="{FF2B5EF4-FFF2-40B4-BE49-F238E27FC236}">
                <a16:creationId xmlns:a16="http://schemas.microsoft.com/office/drawing/2014/main" id="{68092960-9AD3-5539-DE56-B337246DB91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2637774" y="4473321"/>
            <a:ext cx="320048" cy="2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920" name="CuadroTexto 919">
            <a:extLst>
              <a:ext uri="{FF2B5EF4-FFF2-40B4-BE49-F238E27FC236}">
                <a16:creationId xmlns:a16="http://schemas.microsoft.com/office/drawing/2014/main" id="{92AF601C-FA27-EC1A-8F2B-C1DA444CD417}"/>
              </a:ext>
            </a:extLst>
          </p:cNvPr>
          <p:cNvSpPr txBox="1"/>
          <p:nvPr/>
        </p:nvSpPr>
        <p:spPr>
          <a:xfrm>
            <a:off x="2949844" y="4253367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00" dirty="0">
                <a:solidFill>
                  <a:srgbClr val="626265"/>
                </a:solidFill>
                <a:latin typeface="Dosis" pitchFamily="2" charset="0"/>
              </a:rPr>
              <a:t>360</a:t>
            </a:r>
          </a:p>
        </p:txBody>
      </p:sp>
      <p:pic>
        <p:nvPicPr>
          <p:cNvPr id="921" name="Google Shape;920;p10">
            <a:extLst>
              <a:ext uri="{FF2B5EF4-FFF2-40B4-BE49-F238E27FC236}">
                <a16:creationId xmlns:a16="http://schemas.microsoft.com/office/drawing/2014/main" id="{BAB2AE17-F914-1013-4993-84E218C2CCC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7439" t="83766" r="78610" b="8282"/>
          <a:stretch/>
        </p:blipFill>
        <p:spPr>
          <a:xfrm>
            <a:off x="3285253" y="4251791"/>
            <a:ext cx="320048" cy="248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3767052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1017</Words>
  <Application>Microsoft Office PowerPoint</Application>
  <PresentationFormat>Presentación en pantalla (16:9)</PresentationFormat>
  <Paragraphs>204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Noto Sans Light</vt:lpstr>
      <vt:lpstr>Roboto Light</vt:lpstr>
      <vt:lpstr>Arial</vt:lpstr>
      <vt:lpstr>Calibri</vt:lpstr>
      <vt:lpstr>Dosis</vt:lpstr>
      <vt:lpstr>Roboto</vt:lpstr>
      <vt:lpstr>Century Gothic</vt:lpstr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Menos distinción entre tienda física y online</vt:lpstr>
      <vt:lpstr>¿Qué implica la compra en una tienda?</vt:lpstr>
      <vt:lpstr>¿Qué implica la compra en una tienda?</vt:lpstr>
      <vt:lpstr>¿Qué implica la compra en una tienda?</vt:lpstr>
      <vt:lpstr>¿Qué implica la compra en una tienda?</vt:lpstr>
      <vt:lpstr>Presentación de PowerPoint</vt:lpstr>
      <vt:lpstr>¿Qué ayuda a resolver?</vt:lpstr>
      <vt:lpstr>Overview de Napse Omni</vt:lpstr>
      <vt:lpstr>Presentación de PowerPoint</vt:lpstr>
      <vt:lpstr>Velocidad, evolución y foco</vt:lpstr>
      <vt:lpstr>Arquitectura robusta y adaptable a su negocio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16</cp:revision>
  <dcterms:modified xsi:type="dcterms:W3CDTF">2024-08-07T13:31:52Z</dcterms:modified>
</cp:coreProperties>
</file>