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3"/>
  </p:sldMasterIdLst>
  <p:notesMasterIdLst>
    <p:notesMasterId r:id="rId14"/>
  </p:notesMasterIdLst>
  <p:sldIdLst>
    <p:sldId id="278" r:id="rId4"/>
    <p:sldId id="322" r:id="rId5"/>
    <p:sldId id="261" r:id="rId6"/>
    <p:sldId id="288" r:id="rId7"/>
    <p:sldId id="282" r:id="rId8"/>
    <p:sldId id="343" r:id="rId9"/>
    <p:sldId id="344" r:id="rId10"/>
    <p:sldId id="345" r:id="rId11"/>
    <p:sldId id="337" r:id="rId12"/>
    <p:sldId id="256" r:id="rId13"/>
  </p:sldIdLst>
  <p:sldSz cx="9144000" cy="5143500" type="screen16x9"/>
  <p:notesSz cx="6858000" cy="9144000"/>
  <p:embeddedFontLst>
    <p:embeddedFont>
      <p:font typeface="Century Gothic" panose="020B0502020202020204" pitchFamily="34" charset="0"/>
      <p:regular r:id="rId15"/>
      <p:bold r:id="rId16"/>
      <p:italic r:id="rId17"/>
      <p:boldItalic r:id="rId18"/>
    </p:embeddedFont>
    <p:embeddedFont>
      <p:font typeface="Noto Sans Light" panose="020B0604020202020204" charset="0"/>
      <p:regular r:id="rId19"/>
      <p:bold r:id="rId20"/>
      <p:italic r:id="rId21"/>
      <p:boldItalic r:id="rId22"/>
    </p:embeddedFont>
    <p:embeddedFont>
      <p:font typeface="Roboto" panose="02000000000000000000" pitchFamily="2" charset="0"/>
      <p:regular r:id="rId23"/>
      <p:bold r:id="rId24"/>
      <p:italic r:id="rId25"/>
      <p:boldItalic r:id="rId2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91" roundtripDataSignature="AMtx7mhZGEBZJnrNzb6jjldxFIIGtAtjt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855"/>
    <a:srgbClr val="9650FF"/>
    <a:srgbClr val="F0462D"/>
    <a:srgbClr val="411E5A"/>
    <a:srgbClr val="A50062"/>
    <a:srgbClr val="E6E4EA"/>
    <a:srgbClr val="626265"/>
    <a:srgbClr val="B3B1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A7E00C8-81E8-4C3F-5021-25434DE97029}" v="1" dt="2024-10-09T18:26:06.788"/>
  </p1510:revLst>
</p1510:revInfo>
</file>

<file path=ppt/tableStyles.xml><?xml version="1.0" encoding="utf-8"?>
<a:tblStyleLst xmlns:a="http://schemas.openxmlformats.org/drawingml/2006/main" def="{DE17B719-AB4F-4FE0-8F60-6BCDD302A12F}">
  <a:tblStyle styleId="{DE17B719-AB4F-4FE0-8F60-6BCDD302A12F}" styleName="Table_0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CDD4EA"/>
          </a:solidFill>
        </a:fill>
      </a:tcStyle>
    </a:wholeTbl>
    <a:band1H>
      <a:tcTxStyle b="off" i="off"/>
      <a:tcStyle>
        <a:tcBdr/>
      </a:tcStyle>
    </a:band1H>
    <a:band2H>
      <a:tcTxStyle b="off" i="off"/>
      <a:tcStyle>
        <a:tcBdr/>
        <a:fill>
          <a:solidFill>
            <a:srgbClr val="E8EBF5"/>
          </a:solidFill>
        </a:fill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85" d="100"/>
          <a:sy n="85" d="100"/>
        </p:scale>
        <p:origin x="1378" y="36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font" Target="fonts/font4.fntdata"/><Relationship Id="rId26" Type="http://schemas.openxmlformats.org/officeDocument/2006/relationships/font" Target="fonts/font12.fntdata"/><Relationship Id="rId3" Type="http://schemas.openxmlformats.org/officeDocument/2006/relationships/slideMaster" Target="slideMasters/slideMaster1.xml"/><Relationship Id="rId21" Type="http://schemas.openxmlformats.org/officeDocument/2006/relationships/font" Target="fonts/font7.fntdata"/><Relationship Id="rId97" Type="http://schemas.microsoft.com/office/2015/10/relationships/revisionInfo" Target="revisionInfo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font" Target="fonts/font3.fntdata"/><Relationship Id="rId25" Type="http://schemas.openxmlformats.org/officeDocument/2006/relationships/font" Target="fonts/font11.fntdata"/><Relationship Id="rId9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91" Type="http://customschemas.google.com/relationships/presentationmetadata" Target="metadata"/><Relationship Id="rId9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font" Target="fonts/font10.fntdata"/><Relationship Id="rId5" Type="http://schemas.openxmlformats.org/officeDocument/2006/relationships/slide" Target="slides/slide2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95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font" Target="fonts/font5.fntdata"/><Relationship Id="rId94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8.fntdata"/><Relationship Id="rId8" Type="http://schemas.openxmlformats.org/officeDocument/2006/relationships/slide" Target="slides/slide5.xml"/><Relationship Id="rId93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cío Fernández" userId="S::rocio.fernandez@napse.global::a8ca1138-7c3e-4ac4-846a-4f713d672a25" providerId="AD" clId="Web-{E8549C8B-F34C-0CB8-4637-ED3545026FDB}"/>
    <pc:docChg chg="modSld">
      <pc:chgData name="Rocío Fernández" userId="S::rocio.fernandez@napse.global::a8ca1138-7c3e-4ac4-846a-4f713d672a25" providerId="AD" clId="Web-{E8549C8B-F34C-0CB8-4637-ED3545026FDB}" dt="2024-09-23T16:36:32.819" v="0" actId="20577"/>
      <pc:docMkLst>
        <pc:docMk/>
      </pc:docMkLst>
      <pc:sldChg chg="modSp">
        <pc:chgData name="Rocío Fernández" userId="S::rocio.fernandez@napse.global::a8ca1138-7c3e-4ac4-846a-4f713d672a25" providerId="AD" clId="Web-{E8549C8B-F34C-0CB8-4637-ED3545026FDB}" dt="2024-09-23T16:36:32.819" v="0" actId="20577"/>
        <pc:sldMkLst>
          <pc:docMk/>
          <pc:sldMk cId="0" sldId="288"/>
        </pc:sldMkLst>
        <pc:spChg chg="mod">
          <ac:chgData name="Rocío Fernández" userId="S::rocio.fernandez@napse.global::a8ca1138-7c3e-4ac4-846a-4f713d672a25" providerId="AD" clId="Web-{E8549C8B-F34C-0CB8-4637-ED3545026FDB}" dt="2024-09-23T16:36:32.819" v="0" actId="20577"/>
          <ac:spMkLst>
            <pc:docMk/>
            <pc:sldMk cId="0" sldId="288"/>
            <ac:spMk id="6" creationId="{C079D05C-A42C-0BCC-ADEE-7B41813A245F}"/>
          </ac:spMkLst>
        </pc:spChg>
      </pc:sldChg>
    </pc:docChg>
  </pc:docChgLst>
  <pc:docChgLst>
    <pc:chgData name="Rocío Fernández" userId="S::rocio.fernandez@napse.global::a8ca1138-7c3e-4ac4-846a-4f713d672a25" providerId="AD" clId="Web-{9A7E00C8-81E8-4C3F-5021-25434DE97029}"/>
    <pc:docChg chg="modSld">
      <pc:chgData name="Rocío Fernández" userId="S::rocio.fernandez@napse.global::a8ca1138-7c3e-4ac4-846a-4f713d672a25" providerId="AD" clId="Web-{9A7E00C8-81E8-4C3F-5021-25434DE97029}" dt="2024-10-09T18:26:06.788" v="0" actId="1076"/>
      <pc:docMkLst>
        <pc:docMk/>
      </pc:docMkLst>
      <pc:sldChg chg="modSp">
        <pc:chgData name="Rocío Fernández" userId="S::rocio.fernandez@napse.global::a8ca1138-7c3e-4ac4-846a-4f713d672a25" providerId="AD" clId="Web-{9A7E00C8-81E8-4C3F-5021-25434DE97029}" dt="2024-10-09T18:26:06.788" v="0" actId="1076"/>
        <pc:sldMkLst>
          <pc:docMk/>
          <pc:sldMk cId="552043359" sldId="322"/>
        </pc:sldMkLst>
        <pc:picChg chg="mod">
          <ac:chgData name="Rocío Fernández" userId="S::rocio.fernandez@napse.global::a8ca1138-7c3e-4ac4-846a-4f713d672a25" providerId="AD" clId="Web-{9A7E00C8-81E8-4C3F-5021-25434DE97029}" dt="2024-10-09T18:26:06.788" v="0" actId="1076"/>
          <ac:picMkLst>
            <pc:docMk/>
            <pc:sldMk cId="552043359" sldId="322"/>
            <ac:picMk id="4" creationId="{E2FB7C4A-D952-B9F0-EC46-28B68C47EEF5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3" name="Google Shape;323;p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929383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3" name="Google Shape;153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p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27" name="Google Shape;427;p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66" name="Google Shape;366;p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66" name="Google Shape;366;p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303664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66" name="Google Shape;366;p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464191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66" name="Google Shape;366;p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188170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p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48" name="Google Shape;448;p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66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1" name="Google Shape;11;p6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2" name="Google Shape;22;p69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6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20217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68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8" name="Google Shape;18;p68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9" name="Google Shape;19;p6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0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6" name="Google Shape;26;p7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7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7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0" name="Google Shape;30;p71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7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73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73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73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73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7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74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7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75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75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7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7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F5F3FD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Century Gothic"/>
              <a:buNone/>
              <a:defRPr sz="28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6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800"/>
              <a:buFont typeface="Noto Sans Light"/>
              <a:buChar char="●"/>
              <a:defRPr sz="18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●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●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9pPr>
          </a:lstStyle>
          <a:p>
            <a:endParaRPr/>
          </a:p>
        </p:txBody>
      </p:sp>
      <p:sp>
        <p:nvSpPr>
          <p:cNvPr id="8" name="Google Shape;8;p6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2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linkedin.com/company/napseglobal" TargetMode="External"/><Relationship Id="rId5" Type="http://schemas.openxmlformats.org/officeDocument/2006/relationships/hyperlink" Target="mailto:mail@mail.com" TargetMode="External"/><Relationship Id="rId10" Type="http://schemas.openxmlformats.org/officeDocument/2006/relationships/image" Target="../media/image30.png"/><Relationship Id="rId4" Type="http://schemas.openxmlformats.org/officeDocument/2006/relationships/image" Target="../media/image5.png"/><Relationship Id="rId9" Type="http://schemas.openxmlformats.org/officeDocument/2006/relationships/hyperlink" Target="https://napse.global/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.png"/><Relationship Id="rId7" Type="http://schemas.microsoft.com/office/2007/relationships/hdphoto" Target="../media/hdphoto2.wdp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17.png"/><Relationship Id="rId5" Type="http://schemas.microsoft.com/office/2007/relationships/hdphoto" Target="../media/hdphoto1.wdp"/><Relationship Id="rId10" Type="http://schemas.openxmlformats.org/officeDocument/2006/relationships/image" Target="../media/image16.svg"/><Relationship Id="rId4" Type="http://schemas.openxmlformats.org/officeDocument/2006/relationships/image" Target="../media/image12.png"/><Relationship Id="rId9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.png"/><Relationship Id="rId7" Type="http://schemas.microsoft.com/office/2007/relationships/hdphoto" Target="../media/hdphoto2.wdp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microsoft.com/office/2007/relationships/hdphoto" Target="../media/hdphoto1.wdp"/><Relationship Id="rId10" Type="http://schemas.openxmlformats.org/officeDocument/2006/relationships/image" Target="../media/image16.svg"/><Relationship Id="rId4" Type="http://schemas.openxmlformats.org/officeDocument/2006/relationships/image" Target="../media/image12.png"/><Relationship Id="rId9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.png"/><Relationship Id="rId7" Type="http://schemas.microsoft.com/office/2007/relationships/hdphoto" Target="../media/hdphoto2.wdp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19.png"/><Relationship Id="rId5" Type="http://schemas.microsoft.com/office/2007/relationships/hdphoto" Target="../media/hdphoto1.wdp"/><Relationship Id="rId10" Type="http://schemas.openxmlformats.org/officeDocument/2006/relationships/image" Target="../media/image16.svg"/><Relationship Id="rId4" Type="http://schemas.openxmlformats.org/officeDocument/2006/relationships/image" Target="../media/image12.png"/><Relationship Id="rId9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.png"/><Relationship Id="rId7" Type="http://schemas.microsoft.com/office/2007/relationships/hdphoto" Target="../media/hdphoto2.wdp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20.png"/><Relationship Id="rId5" Type="http://schemas.microsoft.com/office/2007/relationships/hdphoto" Target="../media/hdphoto1.wdp"/><Relationship Id="rId10" Type="http://schemas.openxmlformats.org/officeDocument/2006/relationships/image" Target="../media/image16.svg"/><Relationship Id="rId4" Type="http://schemas.openxmlformats.org/officeDocument/2006/relationships/image" Target="../media/image12.png"/><Relationship Id="rId9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10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3.png"/><Relationship Id="rId11" Type="http://schemas.openxmlformats.org/officeDocument/2006/relationships/image" Target="../media/image28.png"/><Relationship Id="rId5" Type="http://schemas.openxmlformats.org/officeDocument/2006/relationships/image" Target="../media/image22.png"/><Relationship Id="rId10" Type="http://schemas.openxmlformats.org/officeDocument/2006/relationships/image" Target="../media/image27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5" name="Google Shape;325;p23"/>
          <p:cNvPicPr preferRelativeResize="0"/>
          <p:nvPr/>
        </p:nvPicPr>
        <p:blipFill rotWithShape="1">
          <a:blip r:embed="rId3">
            <a:alphaModFix amt="3000"/>
          </a:blip>
          <a:srcRect r="11846"/>
          <a:stretch/>
        </p:blipFill>
        <p:spPr>
          <a:xfrm>
            <a:off x="1125507" y="0"/>
            <a:ext cx="8060875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29" name="Google Shape;329;p23"/>
          <p:cNvSpPr txBox="1">
            <a:spLocks noGrp="1"/>
          </p:cNvSpPr>
          <p:nvPr>
            <p:ph type="title" idx="4294967295"/>
          </p:nvPr>
        </p:nvSpPr>
        <p:spPr>
          <a:xfrm>
            <a:off x="235225" y="1956795"/>
            <a:ext cx="8673549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s-AR" sz="4400" dirty="0">
                <a:solidFill>
                  <a:srgbClr val="F0462D"/>
                </a:solidFill>
              </a:rPr>
              <a:t>I</a:t>
            </a:r>
            <a:r>
              <a:rPr lang="es-ES" sz="4400" dirty="0">
                <a:solidFill>
                  <a:srgbClr val="F0462D"/>
                </a:solidFill>
              </a:rPr>
              <a:t>MPORTANTE</a:t>
            </a:r>
            <a:br>
              <a:rPr lang="es-ES" sz="2400" b="0" dirty="0"/>
            </a:br>
            <a:br>
              <a:rPr lang="es-ES" sz="2400" b="0" dirty="0"/>
            </a:br>
            <a:r>
              <a:rPr lang="es-ES" sz="2400" b="0" dirty="0"/>
              <a:t>Esto es un </a:t>
            </a:r>
            <a:r>
              <a:rPr lang="es-ES" sz="2400" b="0" dirty="0" err="1"/>
              <a:t>template</a:t>
            </a:r>
            <a:r>
              <a:rPr lang="es-ES" sz="2400" b="0" dirty="0"/>
              <a:t>, haga una copia local en su PC para hacer las adaptaciones que necesite para su presentación​</a:t>
            </a:r>
            <a:endParaRPr lang="pt-BR" sz="2400" b="0" dirty="0">
              <a:solidFill>
                <a:srgbClr val="00C855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54;p1"/>
          <p:cNvSpPr/>
          <p:nvPr/>
        </p:nvSpPr>
        <p:spPr>
          <a:xfrm>
            <a:off x="-1728250" y="868725"/>
            <a:ext cx="9377700" cy="23826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965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Google Shape;57;p1"/>
          <p:cNvSpPr txBox="1">
            <a:spLocks noGrp="1"/>
          </p:cNvSpPr>
          <p:nvPr>
            <p:ph type="title"/>
          </p:nvPr>
        </p:nvSpPr>
        <p:spPr>
          <a:xfrm>
            <a:off x="4055525" y="1399000"/>
            <a:ext cx="3368700" cy="142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4820" b="0" dirty="0">
                <a:solidFill>
                  <a:srgbClr val="F5F3FD"/>
                </a:solidFill>
              </a:rPr>
              <a:t>MUCHAS GRACIAS</a:t>
            </a:r>
            <a:endParaRPr sz="4820" b="0" dirty="0">
              <a:solidFill>
                <a:srgbClr val="F5F3FD"/>
              </a:solidFill>
            </a:endParaRPr>
          </a:p>
        </p:txBody>
      </p:sp>
      <p:pic>
        <p:nvPicPr>
          <p:cNvPr id="9" name="Imagem 1" descr="Padrão do plano de fundo&#10;&#10;Descrição gerada automaticamente">
            <a:extLst>
              <a:ext uri="{FF2B5EF4-FFF2-40B4-BE49-F238E27FC236}">
                <a16:creationId xmlns:a16="http://schemas.microsoft.com/office/drawing/2014/main" id="{7F3E89D7-D0BA-32AE-C348-58D42376C8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24003" y="0"/>
            <a:ext cx="4548543" cy="5143500"/>
          </a:xfrm>
          <a:prstGeom prst="rect">
            <a:avLst/>
          </a:prstGeom>
        </p:spPr>
      </p:pic>
      <p:sp>
        <p:nvSpPr>
          <p:cNvPr id="10" name="Google Shape;907;p44">
            <a:extLst>
              <a:ext uri="{FF2B5EF4-FFF2-40B4-BE49-F238E27FC236}">
                <a16:creationId xmlns:a16="http://schemas.microsoft.com/office/drawing/2014/main" id="{88CE479F-C897-986A-D27A-66CD5B6BFF3F}"/>
              </a:ext>
            </a:extLst>
          </p:cNvPr>
          <p:cNvSpPr txBox="1"/>
          <p:nvPr/>
        </p:nvSpPr>
        <p:spPr>
          <a:xfrm>
            <a:off x="4210333" y="3781600"/>
            <a:ext cx="3428100" cy="11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1600" b="1" dirty="0">
                <a:solidFill>
                  <a:srgbClr val="FFFFFF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Nombre y </a:t>
            </a:r>
            <a:r>
              <a:rPr lang="en" sz="1600" b="1" dirty="0" err="1">
                <a:solidFill>
                  <a:srgbClr val="FFFFFF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apellido</a:t>
            </a:r>
            <a:endParaRPr sz="1600" b="1" dirty="0">
              <a:solidFill>
                <a:srgbClr val="FFFFFF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1600" dirty="0">
                <a:solidFill>
                  <a:srgbClr val="FFFFFF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Cargo</a:t>
            </a:r>
            <a:endParaRPr sz="1600" dirty="0">
              <a:solidFill>
                <a:srgbClr val="FFFFFF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1600" u="sng" dirty="0">
                <a:solidFill>
                  <a:schemeClr val="hlink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  <a:hlinkClick r:id="rId5"/>
              </a:rPr>
              <a:t>mail@mail.com</a:t>
            </a:r>
            <a:r>
              <a:rPr lang="en" sz="1600" dirty="0">
                <a:solidFill>
                  <a:srgbClr val="FFFFFF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 </a:t>
            </a:r>
            <a:endParaRPr sz="1600" dirty="0">
              <a:solidFill>
                <a:srgbClr val="FFFFFF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1600" b="1" dirty="0">
                <a:solidFill>
                  <a:srgbClr val="FFFFFF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11.1111.1111</a:t>
            </a:r>
            <a:endParaRPr sz="1600" b="1" dirty="0">
              <a:solidFill>
                <a:srgbClr val="FFFFFF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</p:txBody>
      </p:sp>
      <p:pic>
        <p:nvPicPr>
          <p:cNvPr id="2056" name="Picture 8" descr="LinkedIn App White icon PNG and SVG Vector Free Download">
            <a:hlinkClick r:id="rId6"/>
            <a:extLst>
              <a:ext uri="{FF2B5EF4-FFF2-40B4-BE49-F238E27FC236}">
                <a16:creationId xmlns:a16="http://schemas.microsoft.com/office/drawing/2014/main" id="{53DED6E1-E557-EF38-1CC8-7976D7758D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522" y="315481"/>
            <a:ext cx="237765" cy="237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 descr="Diseño PNG Y SVG De Trazo De Icono De Sitio Web De Internet Para Camisetas">
            <a:hlinkClick r:id="rId9"/>
            <a:extLst>
              <a:ext uri="{FF2B5EF4-FFF2-40B4-BE49-F238E27FC236}">
                <a16:creationId xmlns:a16="http://schemas.microsoft.com/office/drawing/2014/main" id="{AE906FED-452E-E132-8BA4-0D03FB4F07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731" y="288155"/>
            <a:ext cx="292415" cy="292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/>
          <p:nvPr/>
        </p:nvSpPr>
        <p:spPr>
          <a:xfrm>
            <a:off x="-1728250" y="868725"/>
            <a:ext cx="9377700" cy="23826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965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8" name="Google Shape;58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792857" y="214992"/>
            <a:ext cx="558377" cy="317571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DC3A2D65-A0C2-CE23-C051-FA9A95FC78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32335" y="276350"/>
            <a:ext cx="625642" cy="317571"/>
          </a:xfrm>
          <a:prstGeom prst="rect">
            <a:avLst/>
          </a:prstGeom>
        </p:spPr>
      </p:pic>
      <p:pic>
        <p:nvPicPr>
          <p:cNvPr id="2" name="Imagem 1" descr="Padrão do plano de fundo&#10;&#10;Descrição gerada automaticamente">
            <a:extLst>
              <a:ext uri="{FF2B5EF4-FFF2-40B4-BE49-F238E27FC236}">
                <a16:creationId xmlns:a16="http://schemas.microsoft.com/office/drawing/2014/main" id="{7F3E89D7-D0BA-32AE-C348-58D42376C8D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24003" y="0"/>
            <a:ext cx="4548543" cy="5143500"/>
          </a:xfrm>
          <a:prstGeom prst="rect">
            <a:avLst/>
          </a:prstGeom>
        </p:spPr>
      </p:pic>
      <p:pic>
        <p:nvPicPr>
          <p:cNvPr id="5" name="Imagen 4" descr="Imagen que contiene dibujo&#10;&#10;Descripción generada automáticamente">
            <a:extLst>
              <a:ext uri="{FF2B5EF4-FFF2-40B4-BE49-F238E27FC236}">
                <a16:creationId xmlns:a16="http://schemas.microsoft.com/office/drawing/2014/main" id="{4B7C71B3-CC16-F98E-B7EB-37455D1D57A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45036" y="244997"/>
            <a:ext cx="558377" cy="284307"/>
          </a:xfrm>
          <a:prstGeom prst="rect">
            <a:avLst/>
          </a:prstGeom>
        </p:spPr>
      </p:pic>
      <p:pic>
        <p:nvPicPr>
          <p:cNvPr id="4" name="Imagen 3" descr="Un letrero de color blanco&#10;&#10;Descripción generada automáticamente con confianza baja">
            <a:extLst>
              <a:ext uri="{FF2B5EF4-FFF2-40B4-BE49-F238E27FC236}">
                <a16:creationId xmlns:a16="http://schemas.microsoft.com/office/drawing/2014/main" id="{E2FB7C4A-D952-B9F0-EC46-28B68C47EEF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835450" y="1297737"/>
            <a:ext cx="2124816" cy="1525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20433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" name="Google Shape;155;p6"/>
          <p:cNvPicPr preferRelativeResize="0"/>
          <p:nvPr/>
        </p:nvPicPr>
        <p:blipFill rotWithShape="1">
          <a:blip r:embed="rId3">
            <a:alphaModFix/>
          </a:blip>
          <a:srcRect l="33134" r="20595"/>
          <a:stretch/>
        </p:blipFill>
        <p:spPr>
          <a:xfrm>
            <a:off x="5721547" y="0"/>
            <a:ext cx="423105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6"/>
          <p:cNvSpPr txBox="1">
            <a:spLocks noGrp="1"/>
          </p:cNvSpPr>
          <p:nvPr>
            <p:ph type="ctrTitle"/>
          </p:nvPr>
        </p:nvSpPr>
        <p:spPr>
          <a:xfrm>
            <a:off x="239095" y="1252763"/>
            <a:ext cx="7077456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pt-BR" sz="3200" dirty="0"/>
              <a:t>Somos una</a:t>
            </a:r>
            <a:r>
              <a:rPr lang="pt-BR" sz="3200" dirty="0">
                <a:solidFill>
                  <a:srgbClr val="9650FF"/>
                </a:solidFill>
              </a:rPr>
              <a:t> </a:t>
            </a:r>
            <a:r>
              <a:rPr lang="pt-BR" sz="3200" dirty="0"/>
              <a:t>empresa de </a:t>
            </a:r>
            <a:r>
              <a:rPr lang="pt-BR" sz="3200" dirty="0" err="1">
                <a:solidFill>
                  <a:srgbClr val="9650FF"/>
                </a:solidFill>
              </a:rPr>
              <a:t>tecnología</a:t>
            </a:r>
            <a:r>
              <a:rPr lang="pt-BR" sz="3200" dirty="0"/>
              <a:t> especializada en soluciones de </a:t>
            </a:r>
            <a:r>
              <a:rPr lang="pt-BR" sz="3200" dirty="0" err="1">
                <a:solidFill>
                  <a:srgbClr val="F0462D"/>
                </a:solidFill>
              </a:rPr>
              <a:t>Omnicanalidad</a:t>
            </a:r>
            <a:br>
              <a:rPr lang="pt-BR" sz="3200" dirty="0">
                <a:solidFill>
                  <a:srgbClr val="F0462D"/>
                </a:solidFill>
              </a:rPr>
            </a:br>
            <a:r>
              <a:rPr lang="pt-BR" sz="3200" dirty="0"/>
              <a:t>y </a:t>
            </a:r>
            <a:r>
              <a:rPr lang="pt-BR" sz="3200" dirty="0">
                <a:solidFill>
                  <a:srgbClr val="F0462D"/>
                </a:solidFill>
              </a:rPr>
              <a:t>Comercio Unificado </a:t>
            </a:r>
            <a:endParaRPr sz="3200" dirty="0">
              <a:solidFill>
                <a:srgbClr val="F0462D"/>
              </a:solidFill>
            </a:endParaRPr>
          </a:p>
        </p:txBody>
      </p:sp>
      <p:pic>
        <p:nvPicPr>
          <p:cNvPr id="157" name="Google Shape;157;p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489930" y="386576"/>
            <a:ext cx="51435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3E9766BD-FC3A-7E87-9430-BCD303A0179B}"/>
              </a:ext>
            </a:extLst>
          </p:cNvPr>
          <p:cNvSpPr txBox="1"/>
          <p:nvPr/>
        </p:nvSpPr>
        <p:spPr>
          <a:xfrm>
            <a:off x="239095" y="3515668"/>
            <a:ext cx="4757852" cy="4074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Dosis ExtraLight"/>
              </a:rPr>
              <a:t>Ofrecemos soluciones para el comercio minorista desde hace más de 30 años en diversos países de América Latina</a:t>
            </a:r>
            <a:endParaRPr lang="es-ES" sz="1200" dirty="0">
              <a:solidFill>
                <a:srgbClr val="411E5A"/>
              </a:solidFill>
              <a:latin typeface="Noto Sans Light"/>
              <a:ea typeface="Noto Sans Light"/>
              <a:cs typeface="Noto Sans Light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BE547711-1B01-5844-40C4-74A62B9A5A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2823" y="293678"/>
            <a:ext cx="1463412" cy="74878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9" name="Google Shape;429;p3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34" name="Google Shape;434;p3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5400000">
            <a:off x="-2671172" y="-612313"/>
            <a:ext cx="6368126" cy="636812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C079D05C-A42C-0BCC-ADEE-7B41813A245F}"/>
              </a:ext>
            </a:extLst>
          </p:cNvPr>
          <p:cNvSpPr txBox="1"/>
          <p:nvPr/>
        </p:nvSpPr>
        <p:spPr>
          <a:xfrm>
            <a:off x="2901374" y="1975267"/>
            <a:ext cx="6082606" cy="2800767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fontAlgn="t"/>
            <a:r>
              <a:rPr lang="es-ES" sz="1600" dirty="0">
                <a:solidFill>
                  <a:schemeClr val="bg1"/>
                </a:solidFill>
                <a:latin typeface="Century Gothic" panose="020B0502020202020204" pitchFamily="34" charset="0"/>
              </a:rPr>
              <a:t>Gestiona los distintos tipos de </a:t>
            </a:r>
            <a:r>
              <a:rPr lang="es-ES" sz="1600" dirty="0">
                <a:solidFill>
                  <a:srgbClr val="9650FF"/>
                </a:solidFill>
                <a:latin typeface="Century Gothic" panose="020B0502020202020204" pitchFamily="34" charset="0"/>
              </a:rPr>
              <a:t>comisiones</a:t>
            </a:r>
            <a:r>
              <a:rPr lang="es-ES" sz="1600" dirty="0">
                <a:solidFill>
                  <a:schemeClr val="bg1"/>
                </a:solidFill>
                <a:latin typeface="Century Gothic" panose="020B0502020202020204" pitchFamily="34" charset="0"/>
              </a:rPr>
              <a:t> y </a:t>
            </a:r>
            <a:r>
              <a:rPr lang="es-ES" sz="1600" dirty="0" err="1">
                <a:solidFill>
                  <a:schemeClr val="bg1"/>
                </a:solidFill>
                <a:latin typeface="Century Gothic" panose="020B0502020202020204" pitchFamily="34" charset="0"/>
              </a:rPr>
              <a:t>visualizá</a:t>
            </a:r>
            <a:r>
              <a:rPr lang="es-ES" sz="1600" dirty="0">
                <a:solidFill>
                  <a:schemeClr val="bg1"/>
                </a:solidFill>
                <a:latin typeface="Century Gothic" panose="020B0502020202020204" pitchFamily="34" charset="0"/>
              </a:rPr>
              <a:t> los objetivos cumplidos.</a:t>
            </a:r>
          </a:p>
          <a:p>
            <a:pPr fontAlgn="t"/>
            <a:r>
              <a:rPr lang="es-ES" dirty="0">
                <a:solidFill>
                  <a:schemeClr val="bg1"/>
                </a:solidFill>
                <a:latin typeface="Century Gothic"/>
              </a:rPr>
              <a:t> </a:t>
            </a:r>
            <a:br>
              <a:rPr lang="es-ES" sz="2400" dirty="0"/>
            </a:br>
            <a:r>
              <a:rPr lang="es-ES" sz="1800" b="1" dirty="0">
                <a:solidFill>
                  <a:srgbClr val="00C855"/>
                </a:solidFill>
                <a:latin typeface="Century Gothic"/>
                <a:sym typeface="Roboto"/>
              </a:rPr>
              <a:t>Automatiza el pago de remuneraciones variables</a:t>
            </a:r>
            <a:r>
              <a:rPr lang="es-ES" sz="1800" b="1" dirty="0">
                <a:solidFill>
                  <a:srgbClr val="9650FF"/>
                </a:solidFill>
                <a:latin typeface="Century Gothic"/>
                <a:sym typeface="Roboto"/>
              </a:rPr>
              <a:t> </a:t>
            </a:r>
            <a:r>
              <a:rPr lang="es-ES" sz="1600" b="1" dirty="0">
                <a:solidFill>
                  <a:schemeClr val="bg1"/>
                </a:solidFill>
                <a:latin typeface="Century Gothic"/>
                <a:sym typeface="Roboto"/>
              </a:rPr>
              <a:t>a sus colaboradores, ahorrando tiempo, dinero y brindando mayor transparencia.</a:t>
            </a:r>
            <a:endParaRPr lang="es-ES" sz="1600" b="1" dirty="0">
              <a:solidFill>
                <a:schemeClr val="bg1"/>
              </a:solidFill>
              <a:latin typeface="Century Gothic"/>
            </a:endParaRPr>
          </a:p>
          <a:p>
            <a:r>
              <a:rPr lang="es-ES" dirty="0">
                <a:solidFill>
                  <a:schemeClr val="bg1"/>
                </a:solidFill>
                <a:latin typeface="Century Gothic" panose="020B0502020202020204" pitchFamily="34" charset="0"/>
              </a:rPr>
              <a:t> </a:t>
            </a:r>
          </a:p>
          <a:p>
            <a:pPr fontAlgn="t"/>
            <a:r>
              <a:rPr lang="es-ES" sz="1100" dirty="0">
                <a:solidFill>
                  <a:schemeClr val="bg1"/>
                </a:solidFill>
                <a:latin typeface="Century Gothic" panose="020B0502020202020204" pitchFamily="34" charset="0"/>
              </a:rPr>
              <a:t>Napse </a:t>
            </a:r>
            <a:r>
              <a:rPr lang="es-ES" sz="1100" dirty="0" err="1">
                <a:solidFill>
                  <a:schemeClr val="bg1"/>
                </a:solidFill>
                <a:latin typeface="Century Gothic" panose="020B0502020202020204" pitchFamily="34" charset="0"/>
              </a:rPr>
              <a:t>Prize</a:t>
            </a:r>
            <a:r>
              <a:rPr lang="es-ES" sz="1100" dirty="0">
                <a:solidFill>
                  <a:schemeClr val="bg1"/>
                </a:solidFill>
                <a:latin typeface="Century Gothic" panose="020B0502020202020204" pitchFamily="34" charset="0"/>
              </a:rPr>
              <a:t> es una herramienta que facilita la gestión de los distintos tipos de comisiones que se calculan en una tienda o sucursal. Su alcance estará sujeto a las reglas por producto que establezca un negocio, las metas por cantidad de piezas, combos vendidos y la cantidad de montos acumulados por ventas realizadas. </a:t>
            </a:r>
          </a:p>
          <a:p>
            <a:br>
              <a:rPr lang="es-ES" sz="1100" dirty="0">
                <a:solidFill>
                  <a:schemeClr val="bg1"/>
                </a:solidFill>
                <a:latin typeface="Century Gothic" panose="020B0502020202020204" pitchFamily="34" charset="0"/>
              </a:rPr>
            </a:br>
            <a:endParaRPr lang="es-ES" sz="11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3" name="Imagen 2" descr="Un letrero de color blanco&#10;&#10;Descripción generada automáticamente con confianza baja">
            <a:extLst>
              <a:ext uri="{FF2B5EF4-FFF2-40B4-BE49-F238E27FC236}">
                <a16:creationId xmlns:a16="http://schemas.microsoft.com/office/drawing/2014/main" id="{F8BACCCF-E4F9-26C1-0D13-35415704B9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01374" y="410813"/>
            <a:ext cx="1716660" cy="123229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" name="Google Shape;368;p27"/>
          <p:cNvPicPr preferRelativeResize="0"/>
          <p:nvPr/>
        </p:nvPicPr>
        <p:blipFill rotWithShape="1">
          <a:blip r:embed="rId3">
            <a:alphaModFix amt="3000"/>
          </a:blip>
          <a:srcRect r="11846"/>
          <a:stretch/>
        </p:blipFill>
        <p:spPr>
          <a:xfrm>
            <a:off x="1095601" y="-46244"/>
            <a:ext cx="8060875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72" name="Google Shape;372;p27"/>
          <p:cNvSpPr txBox="1">
            <a:spLocks noGrp="1"/>
          </p:cNvSpPr>
          <p:nvPr>
            <p:ph type="title" idx="4294967295"/>
          </p:nvPr>
        </p:nvSpPr>
        <p:spPr>
          <a:xfrm>
            <a:off x="1412579" y="136622"/>
            <a:ext cx="6214222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2420" dirty="0"/>
              <a:t>EFICIENCIA </a:t>
            </a:r>
            <a:r>
              <a:rPr lang="pt-BR" sz="2420" dirty="0">
                <a:solidFill>
                  <a:srgbClr val="00C855"/>
                </a:solidFill>
              </a:rPr>
              <a:t>AUTOMATIZADA</a:t>
            </a:r>
            <a:endParaRPr sz="2420" dirty="0">
              <a:solidFill>
                <a:srgbClr val="00C855"/>
              </a:solidFill>
            </a:endParaRPr>
          </a:p>
        </p:txBody>
      </p:sp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1D131107-1FF9-9FEB-CECB-8974DAB08AF8}"/>
              </a:ext>
            </a:extLst>
          </p:cNvPr>
          <p:cNvPicPr preferRelativeResize="0"/>
          <p:nvPr/>
        </p:nvPicPr>
        <p:blipFill rotWithShape="1"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946758" y="462794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AD28496A-0946-D6D1-9B4E-E7F06F7555F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475000" y="4689307"/>
            <a:ext cx="625642" cy="317571"/>
          </a:xfrm>
          <a:prstGeom prst="rect">
            <a:avLst/>
          </a:prstGeom>
        </p:spPr>
      </p:pic>
      <p:pic>
        <p:nvPicPr>
          <p:cNvPr id="2" name="Imagen 1" descr="Forma&#10;&#10;Descripción generada automáticamente con confianza media">
            <a:extLst>
              <a:ext uri="{FF2B5EF4-FFF2-40B4-BE49-F238E27FC236}">
                <a16:creationId xmlns:a16="http://schemas.microsoft.com/office/drawing/2014/main" id="{1B82912C-1468-BF38-6899-5403EB7C16B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1250" y="4664297"/>
            <a:ext cx="558500" cy="284835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8CD4DDFA-D241-2560-7178-E64528296CA1}"/>
              </a:ext>
            </a:extLst>
          </p:cNvPr>
          <p:cNvSpPr txBox="1"/>
          <p:nvPr/>
        </p:nvSpPr>
        <p:spPr>
          <a:xfrm>
            <a:off x="192745" y="790555"/>
            <a:ext cx="865389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AR" sz="1400" b="0" dirty="0">
                <a:solidFill>
                  <a:srgbClr val="411E5A"/>
                </a:solidFill>
                <a:latin typeface="Century Gothic" panose="020B0502020202020204" pitchFamily="34" charset="0"/>
                <a:ea typeface="Roboto" panose="02000000000000000000" pitchFamily="2" charset="0"/>
              </a:rPr>
              <a:t>Con PRIZE, ya no es necesario realizar cálculos complejos, utilizando planillas o estar horas con la calculadora, intentando entender el valor a pagar.</a:t>
            </a:r>
            <a:endParaRPr lang="es-AR" dirty="0">
              <a:solidFill>
                <a:srgbClr val="411E5A"/>
              </a:solidFill>
              <a:latin typeface="Century Gothic" panose="020B0502020202020204" pitchFamily="34" charset="0"/>
            </a:endParaRPr>
          </a:p>
        </p:txBody>
      </p:sp>
      <p:pic>
        <p:nvPicPr>
          <p:cNvPr id="7" name="Gráfico 6">
            <a:extLst>
              <a:ext uri="{FF2B5EF4-FFF2-40B4-BE49-F238E27FC236}">
                <a16:creationId xmlns:a16="http://schemas.microsoft.com/office/drawing/2014/main" id="{29DEBC79-AFE7-3C3F-9108-666D0933499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70277" y="1239222"/>
            <a:ext cx="6308474" cy="3799261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DE41007E-4A2A-0D1A-9494-A3F42811732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918746" y="1586430"/>
            <a:ext cx="4890590" cy="271174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" name="Google Shape;368;p27"/>
          <p:cNvPicPr preferRelativeResize="0"/>
          <p:nvPr/>
        </p:nvPicPr>
        <p:blipFill rotWithShape="1">
          <a:blip r:embed="rId3">
            <a:alphaModFix amt="3000"/>
          </a:blip>
          <a:srcRect r="11846"/>
          <a:stretch/>
        </p:blipFill>
        <p:spPr>
          <a:xfrm>
            <a:off x="1095601" y="-46244"/>
            <a:ext cx="8060875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72" name="Google Shape;372;p27"/>
          <p:cNvSpPr txBox="1">
            <a:spLocks noGrp="1"/>
          </p:cNvSpPr>
          <p:nvPr>
            <p:ph type="title" idx="4294967295"/>
          </p:nvPr>
        </p:nvSpPr>
        <p:spPr>
          <a:xfrm>
            <a:off x="1412579" y="136622"/>
            <a:ext cx="6214222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2420" dirty="0"/>
              <a:t>INTEGRACÓN </a:t>
            </a:r>
            <a:r>
              <a:rPr lang="pt-BR" sz="2420" dirty="0">
                <a:solidFill>
                  <a:srgbClr val="9650FF"/>
                </a:solidFill>
              </a:rPr>
              <a:t>SIMPLE</a:t>
            </a:r>
            <a:endParaRPr sz="2420" dirty="0">
              <a:solidFill>
                <a:srgbClr val="9650FF"/>
              </a:solidFill>
            </a:endParaRPr>
          </a:p>
        </p:txBody>
      </p:sp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1D131107-1FF9-9FEB-CECB-8974DAB08AF8}"/>
              </a:ext>
            </a:extLst>
          </p:cNvPr>
          <p:cNvPicPr preferRelativeResize="0"/>
          <p:nvPr/>
        </p:nvPicPr>
        <p:blipFill rotWithShape="1"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946758" y="462794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AD28496A-0946-D6D1-9B4E-E7F06F7555F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475000" y="4689307"/>
            <a:ext cx="625642" cy="317571"/>
          </a:xfrm>
          <a:prstGeom prst="rect">
            <a:avLst/>
          </a:prstGeom>
        </p:spPr>
      </p:pic>
      <p:pic>
        <p:nvPicPr>
          <p:cNvPr id="2" name="Imagen 1" descr="Forma&#10;&#10;Descripción generada automáticamente con confianza media">
            <a:extLst>
              <a:ext uri="{FF2B5EF4-FFF2-40B4-BE49-F238E27FC236}">
                <a16:creationId xmlns:a16="http://schemas.microsoft.com/office/drawing/2014/main" id="{1B82912C-1468-BF38-6899-5403EB7C16B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1250" y="4664297"/>
            <a:ext cx="558500" cy="284835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8CD4DDFA-D241-2560-7178-E64528296CA1}"/>
              </a:ext>
            </a:extLst>
          </p:cNvPr>
          <p:cNvSpPr txBox="1"/>
          <p:nvPr/>
        </p:nvSpPr>
        <p:spPr>
          <a:xfrm>
            <a:off x="192745" y="790555"/>
            <a:ext cx="865389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1400" b="0" dirty="0">
                <a:solidFill>
                  <a:srgbClr val="411E5A"/>
                </a:solidFill>
                <a:latin typeface="Century Gothic" panose="020B0502020202020204" pitchFamily="34" charset="0"/>
                <a:ea typeface="Roboto" panose="02000000000000000000" pitchFamily="2" charset="0"/>
              </a:rPr>
              <a:t>Su empresa se conecta con PRIZE en forma muy simple, </a:t>
            </a:r>
            <a:r>
              <a:rPr lang="es-ES" sz="1400" b="0" dirty="0">
                <a:solidFill>
                  <a:srgbClr val="9650FF"/>
                </a:solidFill>
                <a:latin typeface="Century Gothic" panose="020B0502020202020204" pitchFamily="34" charset="0"/>
                <a:ea typeface="Roboto" panose="02000000000000000000" pitchFamily="2" charset="0"/>
              </a:rPr>
              <a:t>a través de API estándar</a:t>
            </a:r>
            <a:r>
              <a:rPr lang="es-ES" sz="1400" b="0" dirty="0">
                <a:solidFill>
                  <a:srgbClr val="411E5A"/>
                </a:solidFill>
                <a:latin typeface="Century Gothic" panose="020B0502020202020204" pitchFamily="34" charset="0"/>
                <a:ea typeface="Roboto" panose="02000000000000000000" pitchFamily="2" charset="0"/>
              </a:rPr>
              <a:t>.</a:t>
            </a:r>
          </a:p>
          <a:p>
            <a:pPr algn="ctr"/>
            <a:r>
              <a:rPr lang="es-ES" sz="1400" b="1" dirty="0">
                <a:solidFill>
                  <a:srgbClr val="9650FF"/>
                </a:solidFill>
                <a:latin typeface="Century Gothic" panose="020B0502020202020204" pitchFamily="34" charset="0"/>
                <a:ea typeface="Roboto" panose="02000000000000000000" pitchFamily="2" charset="0"/>
              </a:rPr>
              <a:t>Somos compatibles con cualquier solución.</a:t>
            </a:r>
          </a:p>
        </p:txBody>
      </p:sp>
      <p:pic>
        <p:nvPicPr>
          <p:cNvPr id="7" name="Gráfico 6">
            <a:extLst>
              <a:ext uri="{FF2B5EF4-FFF2-40B4-BE49-F238E27FC236}">
                <a16:creationId xmlns:a16="http://schemas.microsoft.com/office/drawing/2014/main" id="{29DEBC79-AFE7-3C3F-9108-666D0933499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70277" y="1239222"/>
            <a:ext cx="6308474" cy="3799261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EFD21860-649C-1EC9-4A03-E55423D3E00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928922" y="1593090"/>
            <a:ext cx="4791183" cy="2674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59650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" name="Google Shape;368;p27"/>
          <p:cNvPicPr preferRelativeResize="0"/>
          <p:nvPr/>
        </p:nvPicPr>
        <p:blipFill rotWithShape="1">
          <a:blip r:embed="rId3">
            <a:alphaModFix amt="3000"/>
          </a:blip>
          <a:srcRect r="11846"/>
          <a:stretch/>
        </p:blipFill>
        <p:spPr>
          <a:xfrm>
            <a:off x="1083125" y="-53068"/>
            <a:ext cx="8060875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72" name="Google Shape;372;p27"/>
          <p:cNvSpPr txBox="1">
            <a:spLocks noGrp="1"/>
          </p:cNvSpPr>
          <p:nvPr>
            <p:ph type="title" idx="4294967295"/>
          </p:nvPr>
        </p:nvSpPr>
        <p:spPr>
          <a:xfrm>
            <a:off x="1412579" y="136622"/>
            <a:ext cx="6214222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2420" dirty="0"/>
              <a:t>VISIÓN </a:t>
            </a:r>
            <a:r>
              <a:rPr lang="pt-BR" sz="2420" dirty="0">
                <a:solidFill>
                  <a:srgbClr val="F0462D"/>
                </a:solidFill>
              </a:rPr>
              <a:t>CLARA</a:t>
            </a:r>
            <a:r>
              <a:rPr lang="pt-BR" sz="2420" dirty="0"/>
              <a:t> Y </a:t>
            </a:r>
            <a:r>
              <a:rPr lang="pt-BR" sz="2420" dirty="0">
                <a:solidFill>
                  <a:srgbClr val="F0462D"/>
                </a:solidFill>
              </a:rPr>
              <a:t>TRANSPARENTE</a:t>
            </a:r>
            <a:endParaRPr sz="2420" dirty="0">
              <a:solidFill>
                <a:srgbClr val="F0462D"/>
              </a:solidFill>
            </a:endParaRPr>
          </a:p>
        </p:txBody>
      </p:sp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1D131107-1FF9-9FEB-CECB-8974DAB08AF8}"/>
              </a:ext>
            </a:extLst>
          </p:cNvPr>
          <p:cNvPicPr preferRelativeResize="0"/>
          <p:nvPr/>
        </p:nvPicPr>
        <p:blipFill rotWithShape="1"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946758" y="462794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AD28496A-0946-D6D1-9B4E-E7F06F7555F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475000" y="4689307"/>
            <a:ext cx="625642" cy="317571"/>
          </a:xfrm>
          <a:prstGeom prst="rect">
            <a:avLst/>
          </a:prstGeom>
        </p:spPr>
      </p:pic>
      <p:pic>
        <p:nvPicPr>
          <p:cNvPr id="2" name="Imagen 1" descr="Forma&#10;&#10;Descripción generada automáticamente con confianza media">
            <a:extLst>
              <a:ext uri="{FF2B5EF4-FFF2-40B4-BE49-F238E27FC236}">
                <a16:creationId xmlns:a16="http://schemas.microsoft.com/office/drawing/2014/main" id="{1B82912C-1468-BF38-6899-5403EB7C16B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1250" y="4664297"/>
            <a:ext cx="558500" cy="284835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8CD4DDFA-D241-2560-7178-E64528296CA1}"/>
              </a:ext>
            </a:extLst>
          </p:cNvPr>
          <p:cNvSpPr txBox="1"/>
          <p:nvPr/>
        </p:nvSpPr>
        <p:spPr>
          <a:xfrm>
            <a:off x="192745" y="790555"/>
            <a:ext cx="865389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1400" dirty="0">
                <a:solidFill>
                  <a:srgbClr val="411E5A"/>
                </a:solidFill>
                <a:latin typeface="Century Gothic" panose="020B0502020202020204" pitchFamily="34" charset="0"/>
                <a:ea typeface="Roboto" panose="02000000000000000000" pitchFamily="2" charset="0"/>
              </a:rPr>
              <a:t>Los vendedores, cuentan con la posibilidad de </a:t>
            </a:r>
            <a:r>
              <a:rPr lang="es-ES" sz="1400" b="1" dirty="0">
                <a:solidFill>
                  <a:srgbClr val="F0462D"/>
                </a:solidFill>
                <a:latin typeface="Century Gothic" panose="020B0502020202020204" pitchFamily="34" charset="0"/>
                <a:ea typeface="Roboto" panose="02000000000000000000" pitchFamily="2" charset="0"/>
              </a:rPr>
              <a:t>seguir desde sus móviles la evolución de sus metas</a:t>
            </a:r>
            <a:r>
              <a:rPr lang="es-ES" sz="1400" dirty="0">
                <a:solidFill>
                  <a:srgbClr val="411E5A"/>
                </a:solidFill>
                <a:latin typeface="Century Gothic" panose="020B0502020202020204" pitchFamily="34" charset="0"/>
                <a:ea typeface="Roboto" panose="02000000000000000000" pitchFamily="2" charset="0"/>
              </a:rPr>
              <a:t>, en tiempo real, garantizando la transparencia.</a:t>
            </a:r>
          </a:p>
        </p:txBody>
      </p:sp>
      <p:pic>
        <p:nvPicPr>
          <p:cNvPr id="7" name="Gráfico 6">
            <a:extLst>
              <a:ext uri="{FF2B5EF4-FFF2-40B4-BE49-F238E27FC236}">
                <a16:creationId xmlns:a16="http://schemas.microsoft.com/office/drawing/2014/main" id="{29DEBC79-AFE7-3C3F-9108-666D0933499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70277" y="1239222"/>
            <a:ext cx="6308474" cy="3799261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46E96D6D-6CA6-267A-AB2F-37610251F79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958902" y="1601074"/>
            <a:ext cx="4783092" cy="2666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36557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" name="Google Shape;368;p27"/>
          <p:cNvPicPr preferRelativeResize="0"/>
          <p:nvPr/>
        </p:nvPicPr>
        <p:blipFill rotWithShape="1">
          <a:blip r:embed="rId3">
            <a:alphaModFix amt="3000"/>
          </a:blip>
          <a:srcRect r="11846"/>
          <a:stretch/>
        </p:blipFill>
        <p:spPr>
          <a:xfrm>
            <a:off x="1083125" y="-53068"/>
            <a:ext cx="8060875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72" name="Google Shape;372;p27"/>
          <p:cNvSpPr txBox="1">
            <a:spLocks noGrp="1"/>
          </p:cNvSpPr>
          <p:nvPr>
            <p:ph type="title" idx="4294967295"/>
          </p:nvPr>
        </p:nvSpPr>
        <p:spPr>
          <a:xfrm>
            <a:off x="1412579" y="136622"/>
            <a:ext cx="6214222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2420" dirty="0"/>
              <a:t>MENOS ERRORES, </a:t>
            </a:r>
            <a:r>
              <a:rPr lang="pt-BR" sz="2420" dirty="0">
                <a:solidFill>
                  <a:srgbClr val="00C855"/>
                </a:solidFill>
              </a:rPr>
              <a:t>MÁS AHORRO</a:t>
            </a:r>
            <a:endParaRPr sz="2420" dirty="0">
              <a:solidFill>
                <a:srgbClr val="00C855"/>
              </a:solidFill>
            </a:endParaRPr>
          </a:p>
        </p:txBody>
      </p:sp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1D131107-1FF9-9FEB-CECB-8974DAB08AF8}"/>
              </a:ext>
            </a:extLst>
          </p:cNvPr>
          <p:cNvPicPr preferRelativeResize="0"/>
          <p:nvPr/>
        </p:nvPicPr>
        <p:blipFill rotWithShape="1"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946758" y="462794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AD28496A-0946-D6D1-9B4E-E7F06F7555F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475000" y="4689307"/>
            <a:ext cx="625642" cy="317571"/>
          </a:xfrm>
          <a:prstGeom prst="rect">
            <a:avLst/>
          </a:prstGeom>
        </p:spPr>
      </p:pic>
      <p:pic>
        <p:nvPicPr>
          <p:cNvPr id="2" name="Imagen 1" descr="Forma&#10;&#10;Descripción generada automáticamente con confianza media">
            <a:extLst>
              <a:ext uri="{FF2B5EF4-FFF2-40B4-BE49-F238E27FC236}">
                <a16:creationId xmlns:a16="http://schemas.microsoft.com/office/drawing/2014/main" id="{1B82912C-1468-BF38-6899-5403EB7C16B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1250" y="4664297"/>
            <a:ext cx="558500" cy="284835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8CD4DDFA-D241-2560-7178-E64528296CA1}"/>
              </a:ext>
            </a:extLst>
          </p:cNvPr>
          <p:cNvSpPr txBox="1"/>
          <p:nvPr/>
        </p:nvSpPr>
        <p:spPr>
          <a:xfrm>
            <a:off x="192745" y="790555"/>
            <a:ext cx="865389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1400" dirty="0">
                <a:solidFill>
                  <a:srgbClr val="411E5A"/>
                </a:solidFill>
                <a:latin typeface="Century Gothic" panose="020B0502020202020204" pitchFamily="34" charset="0"/>
                <a:ea typeface="Roboto" panose="02000000000000000000" pitchFamily="2" charset="0"/>
              </a:rPr>
              <a:t>Eliminando la posibilidad de abonar de más, podemos concentrar el foco en otros aspectos relacionados al crecimiento.</a:t>
            </a:r>
          </a:p>
        </p:txBody>
      </p:sp>
      <p:pic>
        <p:nvPicPr>
          <p:cNvPr id="7" name="Gráfico 6">
            <a:extLst>
              <a:ext uri="{FF2B5EF4-FFF2-40B4-BE49-F238E27FC236}">
                <a16:creationId xmlns:a16="http://schemas.microsoft.com/office/drawing/2014/main" id="{29DEBC79-AFE7-3C3F-9108-666D0933499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70277" y="1239222"/>
            <a:ext cx="6308474" cy="3799261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E1E8F01C-0793-8D57-E943-478689143D4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951595" y="1571700"/>
            <a:ext cx="4838345" cy="2696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91785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" name="Google Shape;450;p3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0" y="1"/>
            <a:ext cx="9242807" cy="5166664"/>
          </a:xfrm>
          <a:prstGeom prst="rect">
            <a:avLst/>
          </a:prstGeom>
          <a:noFill/>
          <a:ln>
            <a:noFill/>
          </a:ln>
        </p:spPr>
      </p:pic>
      <p:pic>
        <p:nvPicPr>
          <p:cNvPr id="451" name="Google Shape;451;p3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2331865" y="-88205"/>
            <a:ext cx="5618424" cy="5622002"/>
          </a:xfrm>
          <a:prstGeom prst="rect">
            <a:avLst/>
          </a:prstGeom>
          <a:noFill/>
          <a:ln>
            <a:noFill/>
          </a:ln>
        </p:spPr>
      </p:pic>
      <p:pic>
        <p:nvPicPr>
          <p:cNvPr id="452" name="Google Shape;452;p3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-781386" y="1249680"/>
            <a:ext cx="2766353" cy="3904521"/>
          </a:xfrm>
          <a:prstGeom prst="rect">
            <a:avLst/>
          </a:prstGeom>
          <a:noFill/>
          <a:ln>
            <a:noFill/>
          </a:ln>
        </p:spPr>
      </p:pic>
      <p:sp>
        <p:nvSpPr>
          <p:cNvPr id="454" name="Google Shape;454;p35"/>
          <p:cNvSpPr/>
          <p:nvPr/>
        </p:nvSpPr>
        <p:spPr>
          <a:xfrm>
            <a:off x="2430780" y="190764"/>
            <a:ext cx="6354194" cy="579083"/>
          </a:xfrm>
          <a:prstGeom prst="roundRect">
            <a:avLst>
              <a:gd name="adj" fmla="val 50000"/>
            </a:avLst>
          </a:prstGeom>
          <a:solidFill>
            <a:srgbClr val="411E5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" name="Google Shape;287;p25">
            <a:extLst>
              <a:ext uri="{FF2B5EF4-FFF2-40B4-BE49-F238E27FC236}">
                <a16:creationId xmlns:a16="http://schemas.microsoft.com/office/drawing/2014/main" id="{E628EFF9-56E3-7B0A-71A2-17F5FC0CC6F0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796120" y="4280204"/>
            <a:ext cx="753109" cy="5700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455;p35"/>
          <p:cNvSpPr txBox="1">
            <a:spLocks noGrp="1"/>
          </p:cNvSpPr>
          <p:nvPr>
            <p:ph type="title"/>
          </p:nvPr>
        </p:nvSpPr>
        <p:spPr>
          <a:xfrm>
            <a:off x="2722307" y="102455"/>
            <a:ext cx="57666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2420" dirty="0" err="1">
                <a:solidFill>
                  <a:srgbClr val="FFFFFF"/>
                </a:solidFill>
              </a:rPr>
              <a:t>Beneficios</a:t>
            </a:r>
            <a:r>
              <a:rPr lang="pt-BR" sz="2420" dirty="0">
                <a:solidFill>
                  <a:srgbClr val="FFFFFF"/>
                </a:solidFill>
              </a:rPr>
              <a:t> que </a:t>
            </a:r>
            <a:r>
              <a:rPr lang="pt-BR" sz="2420" dirty="0" err="1">
                <a:solidFill>
                  <a:srgbClr val="FFFFFF"/>
                </a:solidFill>
              </a:rPr>
              <a:t>obtendrá</a:t>
            </a:r>
            <a:r>
              <a:rPr lang="pt-BR" sz="2420" dirty="0">
                <a:solidFill>
                  <a:srgbClr val="FFFFFF"/>
                </a:solidFill>
              </a:rPr>
              <a:t> </a:t>
            </a:r>
            <a:r>
              <a:rPr lang="pt-BR" sz="2420" dirty="0" err="1">
                <a:solidFill>
                  <a:srgbClr val="FFFFFF"/>
                </a:solidFill>
              </a:rPr>
              <a:t>su</a:t>
            </a:r>
            <a:r>
              <a:rPr lang="pt-BR" sz="2420" dirty="0">
                <a:solidFill>
                  <a:srgbClr val="FFFFFF"/>
                </a:solidFill>
              </a:rPr>
              <a:t> empresa</a:t>
            </a:r>
            <a:endParaRPr sz="2420" dirty="0">
              <a:solidFill>
                <a:srgbClr val="9650FF"/>
              </a:solidFill>
            </a:endParaRPr>
          </a:p>
        </p:txBody>
      </p:sp>
      <p:sp>
        <p:nvSpPr>
          <p:cNvPr id="3" name="Rectángulo: esquinas redondeadas 2">
            <a:extLst>
              <a:ext uri="{FF2B5EF4-FFF2-40B4-BE49-F238E27FC236}">
                <a16:creationId xmlns:a16="http://schemas.microsoft.com/office/drawing/2014/main" id="{47898D07-0C8B-E64E-FED0-CE8714050F93}"/>
              </a:ext>
            </a:extLst>
          </p:cNvPr>
          <p:cNvSpPr/>
          <p:nvPr/>
        </p:nvSpPr>
        <p:spPr>
          <a:xfrm>
            <a:off x="1812550" y="1128478"/>
            <a:ext cx="3512281" cy="1088048"/>
          </a:xfrm>
          <a:prstGeom prst="roundRect">
            <a:avLst>
              <a:gd name="adj" fmla="val 2632"/>
            </a:avLst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1600" b="1" dirty="0">
                <a:solidFill>
                  <a:srgbClr val="00C855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</a:rPr>
              <a:t>CONFORMIDAD LEGAL</a:t>
            </a:r>
          </a:p>
          <a:p>
            <a:pPr algn="ctr"/>
            <a:r>
              <a:rPr lang="es-AR" sz="1200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Nuestra solución brinda las herramientas para que la configuración se adecúe a la legislación eliminando el riesgo de diferencias o multas.</a:t>
            </a:r>
            <a:endParaRPr lang="es-AR" dirty="0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</p:txBody>
      </p:sp>
      <p:sp>
        <p:nvSpPr>
          <p:cNvPr id="4" name="Rectángulo: esquinas redondeadas 3">
            <a:extLst>
              <a:ext uri="{FF2B5EF4-FFF2-40B4-BE49-F238E27FC236}">
                <a16:creationId xmlns:a16="http://schemas.microsoft.com/office/drawing/2014/main" id="{1A22891E-CC2A-21A0-B777-4AF197403159}"/>
              </a:ext>
            </a:extLst>
          </p:cNvPr>
          <p:cNvSpPr/>
          <p:nvPr/>
        </p:nvSpPr>
        <p:spPr>
          <a:xfrm>
            <a:off x="5581622" y="1040736"/>
            <a:ext cx="3512281" cy="1088048"/>
          </a:xfrm>
          <a:prstGeom prst="roundRect">
            <a:avLst>
              <a:gd name="adj" fmla="val 2632"/>
            </a:avLst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1600" b="1" dirty="0">
                <a:solidFill>
                  <a:srgbClr val="00C855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</a:rPr>
              <a:t>SOPORTE TECNICO</a:t>
            </a:r>
          </a:p>
          <a:p>
            <a:pPr algn="ctr"/>
            <a:r>
              <a:rPr lang="es-AR" sz="1200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Napse ofrece soporte técnico rápido y eficaz para apoyar en la operación.</a:t>
            </a:r>
            <a:endParaRPr lang="es-AR" dirty="0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</p:txBody>
      </p:sp>
      <p:sp>
        <p:nvSpPr>
          <p:cNvPr id="9" name="Rectángulo: esquinas redondeadas 8">
            <a:extLst>
              <a:ext uri="{FF2B5EF4-FFF2-40B4-BE49-F238E27FC236}">
                <a16:creationId xmlns:a16="http://schemas.microsoft.com/office/drawing/2014/main" id="{98376BC1-0D2E-807B-4FC5-D875A1DB9D6E}"/>
              </a:ext>
            </a:extLst>
          </p:cNvPr>
          <p:cNvSpPr/>
          <p:nvPr/>
        </p:nvSpPr>
        <p:spPr>
          <a:xfrm>
            <a:off x="5581622" y="2316182"/>
            <a:ext cx="3512281" cy="1088048"/>
          </a:xfrm>
          <a:prstGeom prst="roundRect">
            <a:avLst>
              <a:gd name="adj" fmla="val 2632"/>
            </a:avLst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b="1" dirty="0">
                <a:solidFill>
                  <a:srgbClr val="00C855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</a:rPr>
              <a:t>VISIÓN CLARA Y METAS ALCANZADAS</a:t>
            </a:r>
          </a:p>
          <a:p>
            <a:pPr algn="ctr"/>
            <a:r>
              <a:rPr lang="es-AR" sz="1200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La solución ofrece múltiples informes que presentan en forma transparente y clara, el desarrollo y cumplimentación de objetivos.</a:t>
            </a:r>
            <a:endParaRPr lang="es-AR" dirty="0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</p:txBody>
      </p:sp>
      <p:sp>
        <p:nvSpPr>
          <p:cNvPr id="11" name="Rectángulo: esquinas redondeadas 10">
            <a:extLst>
              <a:ext uri="{FF2B5EF4-FFF2-40B4-BE49-F238E27FC236}">
                <a16:creationId xmlns:a16="http://schemas.microsoft.com/office/drawing/2014/main" id="{495EBFCF-A4E7-52CB-1637-07CCE470F196}"/>
              </a:ext>
            </a:extLst>
          </p:cNvPr>
          <p:cNvSpPr/>
          <p:nvPr/>
        </p:nvSpPr>
        <p:spPr>
          <a:xfrm>
            <a:off x="1812550" y="2739300"/>
            <a:ext cx="3512281" cy="1088048"/>
          </a:xfrm>
          <a:prstGeom prst="roundRect">
            <a:avLst>
              <a:gd name="adj" fmla="val 2632"/>
            </a:avLst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1600" b="1" dirty="0">
                <a:solidFill>
                  <a:srgbClr val="00C855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</a:rPr>
              <a:t>EFICIENCIA OPERACIONAL</a:t>
            </a:r>
          </a:p>
          <a:p>
            <a:pPr algn="ctr"/>
            <a:r>
              <a:rPr lang="es-AR" sz="1200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Al eliminar procesos manuales, PRIZE aumenta la eficiencia operacional y libera tiempo para actividades estratégicas, aumentando así, productividad de su empresa.</a:t>
            </a:r>
            <a:endParaRPr lang="es-AR" dirty="0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</p:txBody>
      </p:sp>
      <p:sp>
        <p:nvSpPr>
          <p:cNvPr id="12" name="Rectángulo: esquinas redondeadas 11">
            <a:extLst>
              <a:ext uri="{FF2B5EF4-FFF2-40B4-BE49-F238E27FC236}">
                <a16:creationId xmlns:a16="http://schemas.microsoft.com/office/drawing/2014/main" id="{4B67ADEF-C335-9287-E0CB-F16D102FDA6F}"/>
              </a:ext>
            </a:extLst>
          </p:cNvPr>
          <p:cNvSpPr/>
          <p:nvPr/>
        </p:nvSpPr>
        <p:spPr>
          <a:xfrm>
            <a:off x="5581622" y="3762156"/>
            <a:ext cx="3512281" cy="1088048"/>
          </a:xfrm>
          <a:prstGeom prst="roundRect">
            <a:avLst>
              <a:gd name="adj" fmla="val 2632"/>
            </a:avLst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1600" b="1" dirty="0">
                <a:solidFill>
                  <a:srgbClr val="00C855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</a:rPr>
              <a:t>CONFIANZA, MOTIVACIÓN</a:t>
            </a:r>
          </a:p>
          <a:p>
            <a:pPr algn="ctr"/>
            <a:r>
              <a:rPr lang="es-AR" sz="1200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La transparencia con la que la solución presenta la información a la operación y gerencia permite eliminar fricciones y motivar a un foco netamente destinado a cumplir los objetivos.</a:t>
            </a:r>
            <a:endParaRPr lang="es-AR" dirty="0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</p:txBody>
      </p:sp>
      <p:pic>
        <p:nvPicPr>
          <p:cNvPr id="15" name="Google Shape;976;p64" descr="Imagem 21">
            <a:extLst>
              <a:ext uri="{FF2B5EF4-FFF2-40B4-BE49-F238E27FC236}">
                <a16:creationId xmlns:a16="http://schemas.microsoft.com/office/drawing/2014/main" id="{114E490B-72B0-B73D-C2A5-C336B2D014BA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7129766" y="908532"/>
            <a:ext cx="415992" cy="415992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990;p64" descr="Imagem 49">
            <a:extLst>
              <a:ext uri="{FF2B5EF4-FFF2-40B4-BE49-F238E27FC236}">
                <a16:creationId xmlns:a16="http://schemas.microsoft.com/office/drawing/2014/main" id="{D31D4631-8B1F-74D8-81AE-46C783FB2278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7172489" y="2128784"/>
            <a:ext cx="330547" cy="330547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1002;p64" descr="Imagem 73">
            <a:extLst>
              <a:ext uri="{FF2B5EF4-FFF2-40B4-BE49-F238E27FC236}">
                <a16:creationId xmlns:a16="http://schemas.microsoft.com/office/drawing/2014/main" id="{66FE9CFE-DFBF-D991-90B9-77A883116F69}"/>
              </a:ext>
            </a:extLst>
          </p:cNvPr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7169154" y="3376708"/>
            <a:ext cx="337217" cy="337217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Google Shape;1024;p64" descr="Imagem 117">
            <a:extLst>
              <a:ext uri="{FF2B5EF4-FFF2-40B4-BE49-F238E27FC236}">
                <a16:creationId xmlns:a16="http://schemas.microsoft.com/office/drawing/2014/main" id="{FB1156B9-F9C3-F5FC-4870-2702320C1EE3}"/>
              </a:ext>
            </a:extLst>
          </p:cNvPr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3363227" y="2423632"/>
            <a:ext cx="410926" cy="4109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996;p64" descr="Imagem 61">
            <a:extLst>
              <a:ext uri="{FF2B5EF4-FFF2-40B4-BE49-F238E27FC236}">
                <a16:creationId xmlns:a16="http://schemas.microsoft.com/office/drawing/2014/main" id="{6CBB94C4-D2E9-B6D1-F03A-A4CDDF2693DD}"/>
              </a:ext>
            </a:extLst>
          </p:cNvPr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3360694" y="877441"/>
            <a:ext cx="415992" cy="4159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Linx Clar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12CF1BF180E0D445B908AB9E94787683" ma:contentTypeVersion="16" ma:contentTypeDescription="Crear nuevo documento." ma:contentTypeScope="" ma:versionID="2d0deb80dff593baa74dd4de64a9a3db">
  <xsd:schema xmlns:xsd="http://www.w3.org/2001/XMLSchema" xmlns:xs="http://www.w3.org/2001/XMLSchema" xmlns:p="http://schemas.microsoft.com/office/2006/metadata/properties" xmlns:ns2="5a81ff38-0732-44d4-a198-8f4c7fa068b4" xmlns:ns3="ea11fb09-ed0a-4726-8e7b-b2a9c5c9a327" targetNamespace="http://schemas.microsoft.com/office/2006/metadata/properties" ma:root="true" ma:fieldsID="f55534825e3d65613e89ccaa8db93ad6" ns2:_="" ns3:_="">
    <xsd:import namespace="5a81ff38-0732-44d4-a198-8f4c7fa068b4"/>
    <xsd:import namespace="ea11fb09-ed0a-4726-8e7b-b2a9c5c9a32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LengthInSeconds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a81ff38-0732-44d4-a198-8f4c7fa068b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Etiquetas de imagen" ma:readOnly="false" ma:fieldId="{5cf76f15-5ced-4ddc-b409-7134ff3c332f}" ma:taxonomyMulti="true" ma:sspId="f21ea24c-48a7-40a6-9b14-e25d63badfc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a11fb09-ed0a-4726-8e7b-b2a9c5c9a327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9" nillable="true" ma:displayName="Taxonomy Catch All Column" ma:hidden="true" ma:list="{8b44b4e6-5b38-446d-b759-66e6c1eb0d99}" ma:internalName="TaxCatchAll" ma:showField="CatchAllData" ma:web="ea11fb09-ed0a-4726-8e7b-b2a9c5c9a32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80F6E59-5CA4-48A7-A3CE-9B41CF540CD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a81ff38-0732-44d4-a198-8f4c7fa068b4"/>
    <ds:schemaRef ds:uri="ea11fb09-ed0a-4726-8e7b-b2a9c5c9a32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89152E5-DD09-445E-A5F7-97A802FC8B0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2232</TotalTime>
  <Words>399</Words>
  <Application>Microsoft Office PowerPoint</Application>
  <PresentationFormat>Presentación en pantalla (16:9)</PresentationFormat>
  <Paragraphs>33</Paragraphs>
  <Slides>10</Slides>
  <Notes>10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Linx Claro</vt:lpstr>
      <vt:lpstr>IMPORTANTE  Esto es un template, haga una copia local en su PC para hacer las adaptaciones que necesite para su presentación​</vt:lpstr>
      <vt:lpstr>Presentación de PowerPoint</vt:lpstr>
      <vt:lpstr>Somos una empresa de tecnología especializada en soluciones de Omnicanalidad y Comercio Unificado </vt:lpstr>
      <vt:lpstr>Presentación de PowerPoint</vt:lpstr>
      <vt:lpstr>EFICIENCIA AUTOMATIZADA</vt:lpstr>
      <vt:lpstr>INTEGRACÓN SIMPLE</vt:lpstr>
      <vt:lpstr>VISIÓN CLARA Y TRANSPARENTE</vt:lpstr>
      <vt:lpstr>MENOS ERRORES, MÁS AHORRO</vt:lpstr>
      <vt:lpstr>Beneficios que obtendrá su empresa</vt:lpstr>
      <vt:lpstr>MUCHAS GRACIAS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  DE CAPA</dc:title>
  <dc:creator>Hernán Dal'Cero</dc:creator>
  <cp:lastModifiedBy>Rocío Fernández</cp:lastModifiedBy>
  <cp:revision>26</cp:revision>
  <dcterms:modified xsi:type="dcterms:W3CDTF">2024-10-09T18:26:09Z</dcterms:modified>
</cp:coreProperties>
</file>