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9"/>
  </p:notesMasterIdLst>
  <p:sldIdLst>
    <p:sldId id="278" r:id="rId4"/>
    <p:sldId id="322" r:id="rId5"/>
    <p:sldId id="261" r:id="rId6"/>
    <p:sldId id="288" r:id="rId7"/>
    <p:sldId id="289" r:id="rId8"/>
    <p:sldId id="335" r:id="rId9"/>
    <p:sldId id="290" r:id="rId10"/>
    <p:sldId id="337" r:id="rId11"/>
    <p:sldId id="338" r:id="rId12"/>
    <p:sldId id="299" r:id="rId13"/>
    <p:sldId id="330" r:id="rId14"/>
    <p:sldId id="339" r:id="rId15"/>
    <p:sldId id="280" r:id="rId16"/>
    <p:sldId id="295" r:id="rId17"/>
    <p:sldId id="256" r:id="rId18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Noto Sans Light" panose="020B0604020202020204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9650FF"/>
    <a:srgbClr val="00C855"/>
    <a:srgbClr val="F0462D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9" d="100"/>
          <a:sy n="99" d="100"/>
        </p:scale>
        <p:origin x="99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91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650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255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1" name="Google Shape;501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04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10" Type="http://schemas.openxmlformats.org/officeDocument/2006/relationships/image" Target="../media/image23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6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  <p:pic>
        <p:nvPicPr>
          <p:cNvPr id="3" name="Imagen 2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24661274-BB70-E745-9F3C-B4BE53358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015" y="311643"/>
            <a:ext cx="1109967" cy="755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44"/>
          <p:cNvPicPr preferRelativeResize="0"/>
          <p:nvPr/>
        </p:nvPicPr>
        <p:blipFill rotWithShape="1">
          <a:blip r:embed="rId3">
            <a:alphaModFix/>
          </a:blip>
          <a:srcRect l="13833" r="-2564"/>
          <a:stretch/>
        </p:blipFill>
        <p:spPr>
          <a:xfrm>
            <a:off x="0" y="0"/>
            <a:ext cx="693907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1465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4"/>
          <p:cNvSpPr/>
          <p:nvPr/>
        </p:nvSpPr>
        <p:spPr>
          <a:xfrm>
            <a:off x="4524397" y="779374"/>
            <a:ext cx="4177024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44"/>
          <p:cNvSpPr txBox="1">
            <a:spLocks noGrp="1"/>
          </p:cNvSpPr>
          <p:nvPr>
            <p:ph type="title"/>
          </p:nvPr>
        </p:nvSpPr>
        <p:spPr>
          <a:xfrm>
            <a:off x="4703625" y="782200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/>
              <a:t>Definición</a:t>
            </a:r>
            <a:r>
              <a:rPr lang="pt-BR" sz="2420" dirty="0"/>
              <a:t> de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 err="1">
                <a:solidFill>
                  <a:srgbClr val="00C855"/>
                </a:solidFill>
              </a:rPr>
              <a:t>campañas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ABB411A6-CFC6-8031-9EAF-388BF0E5536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43B174F-57CE-EA89-105D-A3A60AFFC9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BFE583C-1B61-71BC-E849-60ADF43B86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sp>
        <p:nvSpPr>
          <p:cNvPr id="5" name="Google Shape;311;p27">
            <a:extLst>
              <a:ext uri="{FF2B5EF4-FFF2-40B4-BE49-F238E27FC236}">
                <a16:creationId xmlns:a16="http://schemas.microsoft.com/office/drawing/2014/main" id="{6E21C448-A2F6-9158-0C6F-A334BF9FA739}"/>
              </a:ext>
            </a:extLst>
          </p:cNvPr>
          <p:cNvSpPr txBox="1"/>
          <p:nvPr/>
        </p:nvSpPr>
        <p:spPr>
          <a:xfrm>
            <a:off x="5157301" y="2436888"/>
            <a:ext cx="3724867" cy="11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Publicación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para redes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sociales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Definición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mapas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múltiples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funciones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convivencia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6" name="Google Shape;318;p27">
            <a:extLst>
              <a:ext uri="{FF2B5EF4-FFF2-40B4-BE49-F238E27FC236}">
                <a16:creationId xmlns:a16="http://schemas.microsoft.com/office/drawing/2014/main" id="{584A375C-9425-A656-7208-3FB298A9DE08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84210" y="1961212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19;p27">
            <a:extLst>
              <a:ext uri="{FF2B5EF4-FFF2-40B4-BE49-F238E27FC236}">
                <a16:creationId xmlns:a16="http://schemas.microsoft.com/office/drawing/2014/main" id="{133C5E88-DAB3-4100-3017-3A7051C27DB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84210" y="270661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463373" y="305571"/>
            <a:ext cx="2574296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409129" y="327471"/>
            <a:ext cx="2682783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FIDELIDAD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sp>
        <p:nvSpPr>
          <p:cNvPr id="6" name="Google Shape;325;p28">
            <a:extLst>
              <a:ext uri="{FF2B5EF4-FFF2-40B4-BE49-F238E27FC236}">
                <a16:creationId xmlns:a16="http://schemas.microsoft.com/office/drawing/2014/main" id="{435CB989-B5A5-2222-221C-553B99894AF7}"/>
              </a:ext>
            </a:extLst>
          </p:cNvPr>
          <p:cNvSpPr txBox="1"/>
          <p:nvPr/>
        </p:nvSpPr>
        <p:spPr>
          <a:xfrm>
            <a:off x="403016" y="1770919"/>
            <a:ext cx="5192699" cy="23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cupones</a:t>
            </a:r>
            <a:endParaRPr b="1" dirty="0" err="1">
              <a:solidFill>
                <a:srgbClr val="9650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plantillas de cupones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fidelidad</a:t>
            </a:r>
            <a:r>
              <a:rPr lang="en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(gift cards,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monederos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puntos,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etc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)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9650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(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activación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asociación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clientes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transferencia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saldo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cancelación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inactivación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)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 de clientes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(visualización de datos del cliente y elementos de fidelidad asociados)</a:t>
            </a: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eventos</a:t>
            </a:r>
          </a:p>
        </p:txBody>
      </p:sp>
      <p:sp>
        <p:nvSpPr>
          <p:cNvPr id="580" name="Google Shape;580;p47"/>
          <p:cNvSpPr/>
          <p:nvPr/>
        </p:nvSpPr>
        <p:spPr>
          <a:xfrm>
            <a:off x="6026506" y="300987"/>
            <a:ext cx="2786995" cy="3875723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" name="Google Shape;349;p25">
            <a:extLst>
              <a:ext uri="{FF2B5EF4-FFF2-40B4-BE49-F238E27FC236}">
                <a16:creationId xmlns:a16="http://schemas.microsoft.com/office/drawing/2014/main" id="{B137A54A-9EA0-97C9-2194-CDD662847B2B}"/>
              </a:ext>
            </a:extLst>
          </p:cNvPr>
          <p:cNvSpPr txBox="1">
            <a:spLocks/>
          </p:cNvSpPr>
          <p:nvPr/>
        </p:nvSpPr>
        <p:spPr>
          <a:xfrm>
            <a:off x="6078611" y="410710"/>
            <a:ext cx="2682783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990"/>
            </a:pPr>
            <a:r>
              <a:rPr lang="pt-BR" sz="2000" dirty="0" err="1"/>
              <a:t>Importación</a:t>
            </a:r>
            <a:r>
              <a:rPr lang="pt-BR" sz="2000" dirty="0"/>
              <a:t> de </a:t>
            </a:r>
            <a:r>
              <a:rPr lang="pt-BR" sz="2000" dirty="0">
                <a:solidFill>
                  <a:srgbClr val="00C855"/>
                </a:solidFill>
              </a:rPr>
              <a:t>catálogos</a:t>
            </a:r>
            <a:r>
              <a:rPr lang="pt-BR" sz="2000" dirty="0"/>
              <a:t> de:</a:t>
            </a:r>
          </a:p>
        </p:txBody>
      </p:sp>
      <p:sp>
        <p:nvSpPr>
          <p:cNvPr id="8" name="Google Shape;349;p25">
            <a:extLst>
              <a:ext uri="{FF2B5EF4-FFF2-40B4-BE49-F238E27FC236}">
                <a16:creationId xmlns:a16="http://schemas.microsoft.com/office/drawing/2014/main" id="{D86E1B08-4333-F9C5-2583-E7406A91A542}"/>
              </a:ext>
            </a:extLst>
          </p:cNvPr>
          <p:cNvSpPr txBox="1">
            <a:spLocks/>
          </p:cNvSpPr>
          <p:nvPr/>
        </p:nvSpPr>
        <p:spPr>
          <a:xfrm>
            <a:off x="6052557" y="2187683"/>
            <a:ext cx="2734890" cy="96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990"/>
            </a:pPr>
            <a:r>
              <a:rPr lang="pt-BR" sz="1400" b="0" dirty="0"/>
              <a:t>Artículos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Medios</a:t>
            </a:r>
            <a:r>
              <a:rPr lang="pt-BR" sz="1400" b="0" dirty="0"/>
              <a:t> de pago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Estructrura</a:t>
            </a:r>
            <a:r>
              <a:rPr lang="pt-BR" sz="1400" b="0" dirty="0"/>
              <a:t> </a:t>
            </a:r>
            <a:r>
              <a:rPr lang="pt-BR" sz="1400" b="0" dirty="0" err="1"/>
              <a:t>jerárquica</a:t>
            </a:r>
            <a:endParaRPr lang="pt-BR" sz="1400" b="0" dirty="0"/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/>
              <a:t>Marcas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Proveedores</a:t>
            </a:r>
            <a:endParaRPr lang="pt-BR" sz="1400" b="0" dirty="0"/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/>
              <a:t>Integración nativa </a:t>
            </a:r>
            <a:r>
              <a:rPr lang="pt-BR" sz="1400" b="0" dirty="0" err="1"/>
              <a:t>con</a:t>
            </a:r>
            <a:r>
              <a:rPr lang="pt-BR" sz="1400" b="0" dirty="0"/>
              <a:t> Bridge</a:t>
            </a:r>
          </a:p>
        </p:txBody>
      </p:sp>
    </p:spTree>
    <p:extLst>
      <p:ext uri="{BB962C8B-B14F-4D97-AF65-F5344CB8AC3E}">
        <p14:creationId xmlns:p14="http://schemas.microsoft.com/office/powerpoint/2010/main" val="430032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49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626553" y="430145"/>
            <a:ext cx="7077456" cy="748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>
                <a:solidFill>
                  <a:srgbClr val="F0462D"/>
                </a:solidFill>
              </a:rPr>
              <a:t>Reportes y analíticas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3" name="Google Shape;213;p12" descr="Imagem 11">
            <a:extLst>
              <a:ext uri="{FF2B5EF4-FFF2-40B4-BE49-F238E27FC236}">
                <a16:creationId xmlns:a16="http://schemas.microsoft.com/office/drawing/2014/main" id="{04027D43-8E11-18B4-E7A4-8970E027A69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5350213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422;p32">
            <a:extLst>
              <a:ext uri="{FF2B5EF4-FFF2-40B4-BE49-F238E27FC236}">
                <a16:creationId xmlns:a16="http://schemas.microsoft.com/office/drawing/2014/main" id="{2F9A1950-FE0A-C8E5-9E3A-0FFCD44CD8C3}"/>
              </a:ext>
            </a:extLst>
          </p:cNvPr>
          <p:cNvSpPr txBox="1"/>
          <p:nvPr/>
        </p:nvSpPr>
        <p:spPr>
          <a:xfrm>
            <a:off x="441848" y="1886737"/>
            <a:ext cx="5821500" cy="21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Dashboards y KPIs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globales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promociones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mapas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distribución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redes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sociales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distribución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tiendas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 de cupones</a:t>
            </a: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Reportes por productividad</a:t>
            </a:r>
          </a:p>
        </p:txBody>
      </p:sp>
      <p:sp>
        <p:nvSpPr>
          <p:cNvPr id="7" name="Google Shape;54;p1">
            <a:extLst>
              <a:ext uri="{FF2B5EF4-FFF2-40B4-BE49-F238E27FC236}">
                <a16:creationId xmlns:a16="http://schemas.microsoft.com/office/drawing/2014/main" id="{E3410BFF-ABC9-B428-2898-EB339E9A7961}"/>
              </a:ext>
            </a:extLst>
          </p:cNvPr>
          <p:cNvSpPr/>
          <p:nvPr/>
        </p:nvSpPr>
        <p:spPr>
          <a:xfrm>
            <a:off x="-442738" y="430145"/>
            <a:ext cx="5890392" cy="828339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4379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265770" y="272614"/>
            <a:ext cx="4186119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711347" y="272614"/>
            <a:ext cx="3294966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 dirty="0" err="1"/>
              <a:t>Campaign</a:t>
            </a:r>
            <a:r>
              <a:rPr lang="pt-BR" sz="2400" dirty="0"/>
              <a:t> Manager </a:t>
            </a:r>
            <a:br>
              <a:rPr lang="pt-BR" sz="2400" dirty="0"/>
            </a:br>
            <a:r>
              <a:rPr lang="pt-BR" sz="1600" b="0" dirty="0">
                <a:solidFill>
                  <a:srgbClr val="00C855"/>
                </a:solidFill>
              </a:rPr>
              <a:t>Integración </a:t>
            </a:r>
            <a:r>
              <a:rPr lang="pt-BR" sz="1600" b="0" dirty="0" err="1">
                <a:solidFill>
                  <a:srgbClr val="00C855"/>
                </a:solidFill>
              </a:rPr>
              <a:t>con</a:t>
            </a:r>
            <a:r>
              <a:rPr lang="pt-BR" sz="1600" b="0" dirty="0">
                <a:solidFill>
                  <a:srgbClr val="00C855"/>
                </a:solidFill>
              </a:rPr>
              <a:t> 360</a:t>
            </a:r>
            <a:endParaRPr sz="2400" b="0" dirty="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sp>
        <p:nvSpPr>
          <p:cNvPr id="7" name="Google Shape;422;p32">
            <a:extLst>
              <a:ext uri="{FF2B5EF4-FFF2-40B4-BE49-F238E27FC236}">
                <a16:creationId xmlns:a16="http://schemas.microsoft.com/office/drawing/2014/main" id="{92E875FE-838C-4F5E-2835-158A28D215B5}"/>
              </a:ext>
            </a:extLst>
          </p:cNvPr>
          <p:cNvSpPr txBox="1"/>
          <p:nvPr/>
        </p:nvSpPr>
        <p:spPr>
          <a:xfrm>
            <a:off x="178676" y="2430629"/>
            <a:ext cx="4492210" cy="21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Base de datos central 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clientes provenientes de canales físicos, en línea, convenios, repositorios externos. 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dirigidas: </a:t>
            </a:r>
            <a:endParaRPr lang="es-AR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1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Segmentación de clientes.</a:t>
            </a:r>
          </a:p>
          <a:p>
            <a:pPr marL="139700" lvl="4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Definición de objetivos.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4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Ejecución a través de email o SMS.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5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Medición de resultados en tiempo real.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3" indent="-317500">
              <a:lnSpc>
                <a:spcPct val="85000"/>
              </a:lnSpc>
              <a:buClr>
                <a:srgbClr val="E74431"/>
              </a:buClr>
              <a:buSzPts val="1400"/>
              <a:buFont typeface="Roboto"/>
              <a:buChar char="●"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Google Shape;348;p25">
            <a:extLst>
              <a:ext uri="{FF2B5EF4-FFF2-40B4-BE49-F238E27FC236}">
                <a16:creationId xmlns:a16="http://schemas.microsoft.com/office/drawing/2014/main" id="{90412E2C-B172-8C4C-0F05-ACDBD3D522F9}"/>
              </a:ext>
            </a:extLst>
          </p:cNvPr>
          <p:cNvSpPr/>
          <p:nvPr/>
        </p:nvSpPr>
        <p:spPr>
          <a:xfrm>
            <a:off x="4774787" y="272614"/>
            <a:ext cx="4186119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349;p25">
            <a:extLst>
              <a:ext uri="{FF2B5EF4-FFF2-40B4-BE49-F238E27FC236}">
                <a16:creationId xmlns:a16="http://schemas.microsoft.com/office/drawing/2014/main" id="{0D924771-4F43-5AD0-B5FF-08BD83345021}"/>
              </a:ext>
            </a:extLst>
          </p:cNvPr>
          <p:cNvSpPr txBox="1">
            <a:spLocks/>
          </p:cNvSpPr>
          <p:nvPr/>
        </p:nvSpPr>
        <p:spPr>
          <a:xfrm>
            <a:off x="5164925" y="266028"/>
            <a:ext cx="3657866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sz="2400" dirty="0"/>
              <a:t>Análisis de sentimiento</a:t>
            </a:r>
            <a:br>
              <a:rPr lang="es-ES" sz="2400" dirty="0"/>
            </a:br>
            <a:r>
              <a:rPr lang="es-ES" sz="1600" b="0" dirty="0">
                <a:solidFill>
                  <a:srgbClr val="9650FF"/>
                </a:solidFill>
              </a:rPr>
              <a:t>Integración con 360</a:t>
            </a:r>
            <a:endParaRPr lang="es-ES" sz="2400" b="0" dirty="0">
              <a:solidFill>
                <a:srgbClr val="9650FF"/>
              </a:solidFill>
            </a:endParaRPr>
          </a:p>
        </p:txBody>
      </p:sp>
      <p:sp>
        <p:nvSpPr>
          <p:cNvPr id="10" name="Google Shape;422;p32">
            <a:extLst>
              <a:ext uri="{FF2B5EF4-FFF2-40B4-BE49-F238E27FC236}">
                <a16:creationId xmlns:a16="http://schemas.microsoft.com/office/drawing/2014/main" id="{D1E4AEE9-FC3F-42DD-CC7D-E75184CBC767}"/>
              </a:ext>
            </a:extLst>
          </p:cNvPr>
          <p:cNvSpPr txBox="1"/>
          <p:nvPr/>
        </p:nvSpPr>
        <p:spPr>
          <a:xfrm>
            <a:off x="4670886" y="1994572"/>
            <a:ext cx="4492210" cy="16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encuestas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satisfacción generales, sobre tiendas, productos y marcas.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vendedores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por nivel de atención.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productos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endParaRPr lang="es-AR" sz="120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3" indent="-317500">
              <a:lnSpc>
                <a:spcPct val="85000"/>
              </a:lnSpc>
              <a:buClr>
                <a:srgbClr val="E74431"/>
              </a:buClr>
              <a:buSzPts val="1400"/>
              <a:buFont typeface="Roboto"/>
              <a:buChar char="●"/>
            </a:pPr>
            <a:endParaRPr sz="120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Google Shape;503;p40"/>
          <p:cNvPicPr preferRelativeResize="0"/>
          <p:nvPr/>
        </p:nvPicPr>
        <p:blipFill rotWithShape="1">
          <a:blip r:embed="rId3">
            <a:alphaModFix/>
          </a:blip>
          <a:srcRect l="12541" r="12540"/>
          <a:stretch/>
        </p:blipFill>
        <p:spPr>
          <a:xfrm>
            <a:off x="3362325" y="0"/>
            <a:ext cx="5781673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1695930" y="0"/>
            <a:ext cx="84010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40"/>
          <p:cNvSpPr/>
          <p:nvPr/>
        </p:nvSpPr>
        <p:spPr>
          <a:xfrm>
            <a:off x="571735" y="151182"/>
            <a:ext cx="2070727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40"/>
          <p:cNvSpPr txBox="1">
            <a:spLocks noGrp="1"/>
          </p:cNvSpPr>
          <p:nvPr>
            <p:ph type="title" idx="4294967295"/>
          </p:nvPr>
        </p:nvSpPr>
        <p:spPr>
          <a:xfrm>
            <a:off x="831260" y="173082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CRM </a:t>
            </a:r>
            <a:r>
              <a:rPr lang="pt-BR" sz="2420" dirty="0">
                <a:solidFill>
                  <a:srgbClr val="F0462D"/>
                </a:solidFill>
              </a:rPr>
              <a:t>360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D585032-9C63-7EB4-75E7-788F5AF371E7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57139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0E2AEF9-053D-79F5-CDE9-C9D4E75D5B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85381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6593C1DE-F5C8-43F3-E5D5-1D48FB82A3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206" y="4660685"/>
            <a:ext cx="558500" cy="284835"/>
          </a:xfrm>
          <a:prstGeom prst="rect">
            <a:avLst/>
          </a:prstGeom>
        </p:spPr>
      </p:pic>
      <p:sp>
        <p:nvSpPr>
          <p:cNvPr id="3" name="Google Shape;422;p32">
            <a:extLst>
              <a:ext uri="{FF2B5EF4-FFF2-40B4-BE49-F238E27FC236}">
                <a16:creationId xmlns:a16="http://schemas.microsoft.com/office/drawing/2014/main" id="{FAB1950D-3C2B-0854-498E-BF79155123EB}"/>
              </a:ext>
            </a:extLst>
          </p:cNvPr>
          <p:cNvSpPr txBox="1"/>
          <p:nvPr/>
        </p:nvSpPr>
        <p:spPr>
          <a:xfrm>
            <a:off x="234206" y="1167652"/>
            <a:ext cx="5821500" cy="1703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Vista 360° del cliente.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para venta asistida. ¿Qué ofrecerle para lograr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cross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up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?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historial de compra.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automáticas basadas en configuración diversa como stock o estacionalidad.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7" name="Google Shape;506;p40">
            <a:extLst>
              <a:ext uri="{FF2B5EF4-FFF2-40B4-BE49-F238E27FC236}">
                <a16:creationId xmlns:a16="http://schemas.microsoft.com/office/drawing/2014/main" id="{2C88ED22-D814-F327-51D3-60281B37694D}"/>
              </a:ext>
            </a:extLst>
          </p:cNvPr>
          <p:cNvSpPr txBox="1">
            <a:spLocks/>
          </p:cNvSpPr>
          <p:nvPr/>
        </p:nvSpPr>
        <p:spPr>
          <a:xfrm>
            <a:off x="366753" y="2901987"/>
            <a:ext cx="48592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2000" b="0" dirty="0" err="1"/>
              <a:t>Inteligencia</a:t>
            </a:r>
            <a:r>
              <a:rPr lang="pt-BR" sz="2000" b="0" dirty="0"/>
              <a:t> de negocio</a:t>
            </a:r>
            <a:endParaRPr lang="pt-BR" sz="2000" b="0" dirty="0">
              <a:solidFill>
                <a:srgbClr val="F0462D"/>
              </a:solidFill>
            </a:endParaRPr>
          </a:p>
        </p:txBody>
      </p:sp>
      <p:sp>
        <p:nvSpPr>
          <p:cNvPr id="8" name="Google Shape;422;p32">
            <a:extLst>
              <a:ext uri="{FF2B5EF4-FFF2-40B4-BE49-F238E27FC236}">
                <a16:creationId xmlns:a16="http://schemas.microsoft.com/office/drawing/2014/main" id="{FE9ADF5D-CA72-8655-45BE-03DE55A5C7F9}"/>
              </a:ext>
            </a:extLst>
          </p:cNvPr>
          <p:cNvSpPr txBox="1"/>
          <p:nvPr/>
        </p:nvSpPr>
        <p:spPr>
          <a:xfrm>
            <a:off x="234206" y="3522266"/>
            <a:ext cx="5821500" cy="626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estacionalidad y ubicación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Identificación de patrones de compra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1D0D84AF-8D9B-B93C-618E-13BB84AE27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5602" y="1362767"/>
            <a:ext cx="2266640" cy="154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22783D8-08F0-5EB9-5FF7-B26D3F072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7694" y="446095"/>
            <a:ext cx="1790681" cy="1219151"/>
          </a:xfrm>
          <a:prstGeom prst="rect">
            <a:avLst/>
          </a:prstGeom>
        </p:spPr>
      </p:pic>
      <p:sp>
        <p:nvSpPr>
          <p:cNvPr id="3" name="Google Shape;172;p19">
            <a:extLst>
              <a:ext uri="{FF2B5EF4-FFF2-40B4-BE49-F238E27FC236}">
                <a16:creationId xmlns:a16="http://schemas.microsoft.com/office/drawing/2014/main" id="{18BD23AA-0E2A-DF36-A8B9-1B89B5BEC83F}"/>
              </a:ext>
            </a:extLst>
          </p:cNvPr>
          <p:cNvSpPr txBox="1"/>
          <p:nvPr/>
        </p:nvSpPr>
        <p:spPr>
          <a:xfrm>
            <a:off x="2802314" y="3165907"/>
            <a:ext cx="6181665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Es una herramienta con la que es posible</a:t>
            </a:r>
            <a:r>
              <a:rPr lang="en" sz="11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sz="1100" b="1" dirty="0">
                <a:solidFill>
                  <a:srgbClr val="9650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crear una experiencia omnicanal y personalizada</a:t>
            </a:r>
            <a:r>
              <a:rPr lang="en" sz="11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para los consumidores en función de su comportamiento de compra, y obtener rápidamente resultados de negocios.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100" b="1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s-AR" sz="1600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Permite en forma simple, y en tiempo real, definir y distribuir promociones complejas a tiendas físicas y virtuales.</a:t>
            </a:r>
            <a:endParaRPr sz="1200" b="1" dirty="0">
              <a:solidFill>
                <a:srgbClr val="00C855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Además, brinda las  herramientas necesarias para fidelizar al consumidor a través de programas de fidelidad, cupones  impresos y electrónicos, tarjetas de regalo, monedero electrónico y similares. </a:t>
            </a:r>
            <a:endParaRPr lang="en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34"/>
          <p:cNvPicPr preferRelativeResize="0"/>
          <p:nvPr/>
        </p:nvPicPr>
        <p:blipFill rotWithShape="1">
          <a:blip r:embed="rId3">
            <a:alphaModFix/>
          </a:blip>
          <a:srcRect l="31522" t="10291" r="-8784" b="12445"/>
          <a:stretch/>
        </p:blipFill>
        <p:spPr>
          <a:xfrm>
            <a:off x="8" y="0"/>
            <a:ext cx="771713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5218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4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34"/>
          <p:cNvSpPr txBox="1">
            <a:spLocks noGrp="1"/>
          </p:cNvSpPr>
          <p:nvPr>
            <p:ph type="title"/>
          </p:nvPr>
        </p:nvSpPr>
        <p:spPr>
          <a:xfrm>
            <a:off x="4654414" y="782412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Sobre </a:t>
            </a:r>
            <a:r>
              <a:rPr lang="pt-BR" sz="2420" dirty="0">
                <a:solidFill>
                  <a:srgbClr val="9650FF"/>
                </a:solidFill>
              </a:rPr>
              <a:t>Napse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 err="1">
                <a:solidFill>
                  <a:srgbClr val="9650FF"/>
                </a:solidFill>
              </a:rPr>
              <a:t>Promo</a:t>
            </a:r>
            <a:endParaRPr sz="2420" dirty="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EC3C2DA-36AC-E119-0D9E-6725EC6099D3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EC768ED-7321-6007-CB6D-2AFE201250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9B034445-2538-E800-2BE6-30AB88EBEF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sp>
        <p:nvSpPr>
          <p:cNvPr id="5" name="Google Shape;187;p20">
            <a:extLst>
              <a:ext uri="{FF2B5EF4-FFF2-40B4-BE49-F238E27FC236}">
                <a16:creationId xmlns:a16="http://schemas.microsoft.com/office/drawing/2014/main" id="{A4F2DE76-82E3-1B0D-3C0B-BDF1F1037716}"/>
              </a:ext>
            </a:extLst>
          </p:cNvPr>
          <p:cNvSpPr txBox="1"/>
          <p:nvPr/>
        </p:nvSpPr>
        <p:spPr>
          <a:xfrm>
            <a:off x="4831116" y="2172347"/>
            <a:ext cx="3703198" cy="220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Es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Multiempresa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opera tanto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Cloud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como on premise, permitiendo impulsar la venta cruzada entre empresas de un mismo grupo o franquicias.</a:t>
            </a:r>
          </a:p>
          <a:p>
            <a:pPr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 fácilmente integrable a cualquier canal, físico, móvil o de comercio electrónico. Captura información relevante de las ventas y promociones, y genera informes para evaluar en tiempo real el desempeño de la actividad, permitiendo </a:t>
            </a:r>
            <a:r>
              <a:rPr lang="es-ES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realizar ajustes en la campaña en curso y mejoras en las futuras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366734" y="373052"/>
            <a:ext cx="316147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</a:t>
            </a:r>
            <a:r>
              <a:rPr lang="pt-BR" sz="2420" dirty="0" err="1"/>
              <a:t>puedo</a:t>
            </a:r>
            <a:r>
              <a:rPr lang="pt-BR" sz="2420" dirty="0"/>
              <a:t> </a:t>
            </a:r>
            <a:r>
              <a:rPr lang="pt-BR" sz="2420" dirty="0" err="1"/>
              <a:t>hacer</a:t>
            </a:r>
            <a:r>
              <a:rPr lang="pt-BR" sz="2420" dirty="0"/>
              <a:t> </a:t>
            </a:r>
            <a:r>
              <a:rPr lang="pt-BR" sz="2420" dirty="0" err="1"/>
              <a:t>con</a:t>
            </a:r>
            <a:r>
              <a:rPr lang="pt-BR" sz="2420" dirty="0"/>
              <a:t> </a:t>
            </a:r>
            <a:r>
              <a:rPr lang="pt-BR" sz="2420" dirty="0">
                <a:solidFill>
                  <a:srgbClr val="F0462D"/>
                </a:solidFill>
              </a:rPr>
              <a:t>Napse </a:t>
            </a:r>
            <a:r>
              <a:rPr lang="pt-BR" sz="2420" dirty="0" err="1">
                <a:solidFill>
                  <a:srgbClr val="F0462D"/>
                </a:solidFill>
              </a:rPr>
              <a:t>Promo</a:t>
            </a:r>
            <a:r>
              <a:rPr lang="pt-BR" sz="2420" dirty="0"/>
              <a:t>?</a:t>
            </a:r>
            <a:endParaRPr sz="2420" dirty="0">
              <a:solidFill>
                <a:srgbClr val="F0462D"/>
              </a:solidFill>
            </a:endParaRPr>
          </a:p>
        </p:txBody>
      </p:sp>
      <p:sp>
        <p:nvSpPr>
          <p:cNvPr id="5" name="Google Shape;203;p21">
            <a:extLst>
              <a:ext uri="{FF2B5EF4-FFF2-40B4-BE49-F238E27FC236}">
                <a16:creationId xmlns:a16="http://schemas.microsoft.com/office/drawing/2014/main" id="{BC590CB5-9E95-7E22-D4D2-34E33B63F0EF}"/>
              </a:ext>
            </a:extLst>
          </p:cNvPr>
          <p:cNvSpPr txBox="1"/>
          <p:nvPr/>
        </p:nvSpPr>
        <p:spPr>
          <a:xfrm>
            <a:off x="318948" y="2557500"/>
            <a:ext cx="3975473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b="1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Simular promociones 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tickets reales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promociones ilimitadas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Obtener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KPIs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en tiempo real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Lanzar promociones en tiempo real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Configurar promociones masivas o dirigidas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y segmentar promociones por canal, región o tienda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Instrumentar programas de fidelidad por objetivos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</a:t>
            </a:r>
          </a:p>
        </p:txBody>
      </p:sp>
      <p:sp>
        <p:nvSpPr>
          <p:cNvPr id="7" name="Google Shape;203;p21">
            <a:extLst>
              <a:ext uri="{FF2B5EF4-FFF2-40B4-BE49-F238E27FC236}">
                <a16:creationId xmlns:a16="http://schemas.microsoft.com/office/drawing/2014/main" id="{F33024FD-D9A0-B6C3-FFE3-6039F770CBF5}"/>
              </a:ext>
            </a:extLst>
          </p:cNvPr>
          <p:cNvSpPr txBox="1"/>
          <p:nvPr/>
        </p:nvSpPr>
        <p:spPr>
          <a:xfrm>
            <a:off x="4342207" y="2571750"/>
            <a:ext cx="4845977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Centralizar la creación y gestión de elementos de fidelidad: Cupones físicos y electrónicos, Monedero electrónico,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Gift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Card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tarjeta de puntos, etc.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Gestionar el canje de puntos /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rewards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y administrar el catálogo de productos por puntos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combos, descuentos y rebajas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Administrar bonificaciones / planes de pago sin intereses, envíos gratis, convenio y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cashback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Realizar ofertas personalizadas para recuperar clientes inactivos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Sugerencias en Base a Stock e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Hiperpersonalizadas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>
              <a:buClr>
                <a:srgbClr val="CC0000"/>
              </a:buClr>
              <a:buSzPts val="1400"/>
            </a:pPr>
            <a:endParaRPr lang="es-ES" dirty="0" err="1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</a:t>
            </a:r>
          </a:p>
          <a:p>
            <a:pPr marL="139700"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Aplicación de límites en promociones, beneficios, aplicaciones y clientes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</a:t>
            </a:r>
          </a:p>
        </p:txBody>
      </p:sp>
      <p:pic>
        <p:nvPicPr>
          <p:cNvPr id="8" name="Google Shape;928;p63" descr="Imagem 208">
            <a:extLst>
              <a:ext uri="{FF2B5EF4-FFF2-40B4-BE49-F238E27FC236}">
                <a16:creationId xmlns:a16="http://schemas.microsoft.com/office/drawing/2014/main" id="{F8CEBB0D-F0BB-1F75-8F40-FFCC2D8DFD8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157769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28;p63" descr="Imagem 208">
            <a:extLst>
              <a:ext uri="{FF2B5EF4-FFF2-40B4-BE49-F238E27FC236}">
                <a16:creationId xmlns:a16="http://schemas.microsoft.com/office/drawing/2014/main" id="{BE29DB84-E93E-1D85-DCBA-7AFB927B542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01037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28;p63" descr="Imagem 208">
            <a:extLst>
              <a:ext uri="{FF2B5EF4-FFF2-40B4-BE49-F238E27FC236}">
                <a16:creationId xmlns:a16="http://schemas.microsoft.com/office/drawing/2014/main" id="{0B5FDA55-332E-5CF4-1C02-6E2929B32B3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44304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928;p63" descr="Imagem 208">
            <a:extLst>
              <a:ext uri="{FF2B5EF4-FFF2-40B4-BE49-F238E27FC236}">
                <a16:creationId xmlns:a16="http://schemas.microsoft.com/office/drawing/2014/main" id="{2FB164F2-3DD8-0ABC-7160-772323E0FE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87572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928;p63" descr="Imagem 208">
            <a:extLst>
              <a:ext uri="{FF2B5EF4-FFF2-40B4-BE49-F238E27FC236}">
                <a16:creationId xmlns:a16="http://schemas.microsoft.com/office/drawing/2014/main" id="{80011E07-96E7-0804-26BE-AEA6EE3E99F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330839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28;p63" descr="Imagem 208">
            <a:extLst>
              <a:ext uri="{FF2B5EF4-FFF2-40B4-BE49-F238E27FC236}">
                <a16:creationId xmlns:a16="http://schemas.microsoft.com/office/drawing/2014/main" id="{BA7A2EB0-D0DF-73D4-AC12-06461383CE9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374107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928;p63" descr="Imagem 208">
            <a:extLst>
              <a:ext uri="{FF2B5EF4-FFF2-40B4-BE49-F238E27FC236}">
                <a16:creationId xmlns:a16="http://schemas.microsoft.com/office/drawing/2014/main" id="{E3AB4B0F-ABE3-B064-1B93-0C6F7BAB583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436846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928;p63" descr="Imagem 208">
            <a:extLst>
              <a:ext uri="{FF2B5EF4-FFF2-40B4-BE49-F238E27FC236}">
                <a16:creationId xmlns:a16="http://schemas.microsoft.com/office/drawing/2014/main" id="{4B342E7C-9E9A-4826-50EC-17893E4A838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97954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928;p63" descr="Imagem 208">
            <a:extLst>
              <a:ext uri="{FF2B5EF4-FFF2-40B4-BE49-F238E27FC236}">
                <a16:creationId xmlns:a16="http://schemas.microsoft.com/office/drawing/2014/main" id="{362A3A2C-7542-36CA-0FC4-7A507B15626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1216187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28;p63" descr="Imagem 208">
            <a:extLst>
              <a:ext uri="{FF2B5EF4-FFF2-40B4-BE49-F238E27FC236}">
                <a16:creationId xmlns:a16="http://schemas.microsoft.com/office/drawing/2014/main" id="{D2CBAC4C-3C61-61AC-CCEB-897D47450E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1807462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28;p63" descr="Imagem 208">
            <a:extLst>
              <a:ext uri="{FF2B5EF4-FFF2-40B4-BE49-F238E27FC236}">
                <a16:creationId xmlns:a16="http://schemas.microsoft.com/office/drawing/2014/main" id="{EC5E3C6F-6C10-183A-2A65-044AEA70D4A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2249404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928;p63" descr="Imagem 208">
            <a:extLst>
              <a:ext uri="{FF2B5EF4-FFF2-40B4-BE49-F238E27FC236}">
                <a16:creationId xmlns:a16="http://schemas.microsoft.com/office/drawing/2014/main" id="{01DC6E43-1828-CF9D-109C-6BA41D2DF11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291935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28;p63" descr="Imagem 208">
            <a:extLst>
              <a:ext uri="{FF2B5EF4-FFF2-40B4-BE49-F238E27FC236}">
                <a16:creationId xmlns:a16="http://schemas.microsoft.com/office/drawing/2014/main" id="{679ADB80-5586-F45C-9925-08C83CEC48D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507779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928;p63" descr="Imagem 208">
            <a:extLst>
              <a:ext uri="{FF2B5EF4-FFF2-40B4-BE49-F238E27FC236}">
                <a16:creationId xmlns:a16="http://schemas.microsoft.com/office/drawing/2014/main" id="{731283FA-7C03-4B7D-9EE4-F934F21F835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949722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928;p63" descr="Imagem 208">
            <a:extLst>
              <a:ext uri="{FF2B5EF4-FFF2-40B4-BE49-F238E27FC236}">
                <a16:creationId xmlns:a16="http://schemas.microsoft.com/office/drawing/2014/main" id="{8C2922D9-168A-2FD0-8A5E-86CB727158B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4377871"/>
            <a:ext cx="357048" cy="351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5" name="Google Shape;231;p23">
            <a:extLst>
              <a:ext uri="{FF2B5EF4-FFF2-40B4-BE49-F238E27FC236}">
                <a16:creationId xmlns:a16="http://schemas.microsoft.com/office/drawing/2014/main" id="{5D58D3D7-2E76-74EE-1249-1D6B30574966}"/>
              </a:ext>
            </a:extLst>
          </p:cNvPr>
          <p:cNvSpPr txBox="1"/>
          <p:nvPr/>
        </p:nvSpPr>
        <p:spPr>
          <a:xfrm>
            <a:off x="-113079" y="2404056"/>
            <a:ext cx="4755250" cy="246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AR" sz="120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Impulsa las ventas sin comprometer los márgenes.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Cuenta con equipo de soporte local y remoto.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Facilita la definición y distribución de promociones combinando múltiples condiciones. 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Permite el monitoreo, ajuste y modificación desde su consola central.</a:t>
            </a: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Centraliza y automatiza los procesos de operación de la creación, modificación y distribución de las promociones</a:t>
            </a: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Cuenta con información integrada de su inventario y reglas de negocios para crear las promociones.</a:t>
            </a:r>
          </a:p>
          <a:p>
            <a:pPr marL="457200" indent="-31750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Alertas para monitorear el desempeño de las campañas y promociones.</a:t>
            </a:r>
            <a:endParaRPr lang="es-ES" sz="12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Brinda autonomía y rapidez para estrategias de fidelización a través de diversos tipos de  programas.</a:t>
            </a:r>
          </a:p>
          <a:p>
            <a:pPr marL="139700">
              <a:lnSpc>
                <a:spcPct val="85000"/>
              </a:lnSpc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6" name="Google Shape;231;p23">
            <a:extLst>
              <a:ext uri="{FF2B5EF4-FFF2-40B4-BE49-F238E27FC236}">
                <a16:creationId xmlns:a16="http://schemas.microsoft.com/office/drawing/2014/main" id="{80F267CF-FCD8-3FA5-16FF-E7E207DB45F7}"/>
              </a:ext>
            </a:extLst>
          </p:cNvPr>
          <p:cNvSpPr txBox="1"/>
          <p:nvPr/>
        </p:nvSpPr>
        <p:spPr>
          <a:xfrm>
            <a:off x="4349992" y="1674115"/>
            <a:ext cx="4848252" cy="27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Reduce costos de implementación, actualización y gestión.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Brinda información valiosa para la toma de decisiones.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Analiza datos concretos para obtener </a:t>
            </a:r>
            <a:r>
              <a:rPr lang="es-ES" sz="12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insights</a:t>
            </a: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sobre el proceso de compra de los clientes para ejecutar acciones a medida y fidelizarlo.</a:t>
            </a:r>
            <a:endParaRPr lang="es-ES" sz="12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Promueve la integración rápida de los canales, a través de protocolos estándar de mercado (REST).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Reduce gastos administrativos y errores sistemáticos, a través de mecanismos de control durante el proceso de definición e incluso, de venta.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Disminuye la posibilidad de fraude a través de algoritmos de detección y bloqueo en cuanto a programas de fidelidad.</a:t>
            </a:r>
          </a:p>
        </p:txBody>
      </p:sp>
      <p:sp>
        <p:nvSpPr>
          <p:cNvPr id="8" name="Google Shape;349;p25">
            <a:extLst>
              <a:ext uri="{FF2B5EF4-FFF2-40B4-BE49-F238E27FC236}">
                <a16:creationId xmlns:a16="http://schemas.microsoft.com/office/drawing/2014/main" id="{D3F131FD-D190-910A-62C3-B5C44D2E0051}"/>
              </a:ext>
            </a:extLst>
          </p:cNvPr>
          <p:cNvSpPr txBox="1">
            <a:spLocks/>
          </p:cNvSpPr>
          <p:nvPr/>
        </p:nvSpPr>
        <p:spPr>
          <a:xfrm>
            <a:off x="366734" y="177850"/>
            <a:ext cx="316147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sz="3600" dirty="0">
                <a:solidFill>
                  <a:schemeClr val="bg1"/>
                </a:solidFill>
              </a:rPr>
              <a:t>Beneficios</a:t>
            </a:r>
            <a:endParaRPr lang="es-ES" sz="242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96649" y="-21012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526" y="58250"/>
            <a:ext cx="3602900" cy="50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4138406" y="368491"/>
            <a:ext cx="45151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5"/>
          <p:cNvSpPr txBox="1">
            <a:spLocks noGrp="1"/>
          </p:cNvSpPr>
          <p:nvPr>
            <p:ph type="title"/>
          </p:nvPr>
        </p:nvSpPr>
        <p:spPr>
          <a:xfrm>
            <a:off x="4285281" y="368491"/>
            <a:ext cx="425557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Definición</a:t>
            </a:r>
            <a:r>
              <a:rPr lang="pt-BR" sz="2420" dirty="0">
                <a:solidFill>
                  <a:srgbClr val="FFFFFF"/>
                </a:solidFill>
              </a:rPr>
              <a:t> de </a:t>
            </a:r>
            <a:r>
              <a:rPr lang="pt-BR" sz="2420" dirty="0" err="1">
                <a:solidFill>
                  <a:srgbClr val="9650FF"/>
                </a:solidFill>
              </a:rPr>
              <a:t>promociones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4285281" y="1760139"/>
            <a:ext cx="6841800" cy="2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</a:t>
            </a:r>
            <a:r>
              <a:rPr lang="en" sz="18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condicionadas</a:t>
            </a: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n" sz="18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por</a:t>
            </a: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:</a:t>
            </a:r>
            <a:r>
              <a:rPr lang="en" sz="1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sz="1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artículos.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medios de pago.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cupones.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elementos de fidelidad.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clientes.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  <a:endParaRPr lang="en" dirty="0" err="1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la transacción.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monetarios:</a:t>
            </a:r>
            <a:endParaRPr sz="1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descuento fijo.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descuento porcentual.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nuevo precio.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Canje de Cupones por descuentos monetarios.</a:t>
            </a:r>
            <a:endParaRPr lang="en"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puntos por catálogo.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1760127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332500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96649" y="-21012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526" y="58250"/>
            <a:ext cx="3602900" cy="50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4138406" y="368491"/>
            <a:ext cx="45151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5"/>
          <p:cNvSpPr txBox="1">
            <a:spLocks noGrp="1"/>
          </p:cNvSpPr>
          <p:nvPr>
            <p:ph type="title"/>
          </p:nvPr>
        </p:nvSpPr>
        <p:spPr>
          <a:xfrm>
            <a:off x="4285281" y="368491"/>
            <a:ext cx="425557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Definición</a:t>
            </a:r>
            <a:r>
              <a:rPr lang="pt-BR" sz="2420" dirty="0">
                <a:solidFill>
                  <a:srgbClr val="FFFFFF"/>
                </a:solidFill>
              </a:rPr>
              <a:t> de </a:t>
            </a:r>
            <a:r>
              <a:rPr lang="pt-BR" sz="2420" dirty="0" err="1">
                <a:solidFill>
                  <a:srgbClr val="9650FF"/>
                </a:solidFill>
              </a:rPr>
              <a:t>promociones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4285281" y="1124191"/>
            <a:ext cx="4773478" cy="2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7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no monetarios</a:t>
            </a:r>
            <a:endParaRPr sz="17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cupones.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plan de pagos.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puntos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porcentaje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coeficiente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regalos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de canje</a:t>
            </a:r>
            <a:r>
              <a:rPr lang="en" sz="1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AR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puntos de tarjetas de fidelidad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1760127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332500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491225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975</Words>
  <Application>Microsoft Office PowerPoint</Application>
  <PresentationFormat>Presentación en pantalla (16:9)</PresentationFormat>
  <Paragraphs>160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Noto Sans Light</vt:lpstr>
      <vt:lpstr>Arial</vt:lpstr>
      <vt:lpstr>Calibri</vt:lpstr>
      <vt:lpstr>Roboto</vt:lpstr>
      <vt:lpstr>Century Gothic</vt:lpstr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Sobre Napse Promo</vt:lpstr>
      <vt:lpstr>¿Qué puedo hacer con Napse Promo?</vt:lpstr>
      <vt:lpstr>Presentación de PowerPoint</vt:lpstr>
      <vt:lpstr>Definición de promociones</vt:lpstr>
      <vt:lpstr>Definición de promociones</vt:lpstr>
      <vt:lpstr>Definición de campañas</vt:lpstr>
      <vt:lpstr>FIDELIDAD</vt:lpstr>
      <vt:lpstr>Reportes y analíticas</vt:lpstr>
      <vt:lpstr>Campaign Manager  Integración con 360</vt:lpstr>
      <vt:lpstr>CRM 360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19</cp:revision>
  <dcterms:modified xsi:type="dcterms:W3CDTF">2024-08-07T18:48:06Z</dcterms:modified>
</cp:coreProperties>
</file>