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3"/>
  </p:sldMasterIdLst>
  <p:notesMasterIdLst>
    <p:notesMasterId r:id="rId20"/>
  </p:notesMasterIdLst>
  <p:sldIdLst>
    <p:sldId id="278" r:id="rId4"/>
    <p:sldId id="322" r:id="rId5"/>
    <p:sldId id="261" r:id="rId6"/>
    <p:sldId id="288" r:id="rId7"/>
    <p:sldId id="2147476366" r:id="rId8"/>
    <p:sldId id="289" r:id="rId9"/>
    <p:sldId id="335" r:id="rId10"/>
    <p:sldId id="290" r:id="rId11"/>
    <p:sldId id="337" r:id="rId12"/>
    <p:sldId id="338" r:id="rId13"/>
    <p:sldId id="299" r:id="rId14"/>
    <p:sldId id="330" r:id="rId15"/>
    <p:sldId id="339" r:id="rId16"/>
    <p:sldId id="280" r:id="rId17"/>
    <p:sldId id="295" r:id="rId18"/>
    <p:sldId id="256" r:id="rId19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21"/>
      <p:bold r:id="rId22"/>
      <p:italic r:id="rId23"/>
      <p:boldItalic r:id="rId24"/>
    </p:embeddedFont>
    <p:embeddedFont>
      <p:font typeface="Dosis SemiBold" pitchFamily="2" charset="0"/>
      <p:bold r:id="rId25"/>
    </p:embeddedFont>
    <p:embeddedFont>
      <p:font typeface="Noto Sans Light" panose="020B0604020202020204" charset="0"/>
      <p:regular r:id="rId26"/>
      <p:bold r:id="rId27"/>
      <p:italic r:id="rId28"/>
      <p:boldItalic r:id="rId29"/>
    </p:embeddedFont>
    <p:embeddedFont>
      <p:font typeface="Roboto" panose="02000000000000000000" pitchFamily="2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1" roundtripDataSignature="AMtx7mhZGEBZJnrNzb6jjldxFIIGtAtj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1E5A"/>
    <a:srgbClr val="9650FF"/>
    <a:srgbClr val="00C855"/>
    <a:srgbClr val="F0462D"/>
    <a:srgbClr val="E6E4EA"/>
    <a:srgbClr val="626265"/>
    <a:srgbClr val="B3B1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701AFE-89DF-E223-32D6-ECC044A19434}" v="1" dt="2024-10-22T18:00:20.287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9" d="100"/>
          <a:sy n="99" d="100"/>
        </p:scale>
        <p:origin x="994" y="1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6.fntdata"/><Relationship Id="rId21" Type="http://schemas.openxmlformats.org/officeDocument/2006/relationships/font" Target="fonts/font1.fntdata"/><Relationship Id="rId97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5.fntdata"/><Relationship Id="rId33" Type="http://schemas.openxmlformats.org/officeDocument/2006/relationships/font" Target="fonts/font13.fntdata"/><Relationship Id="rId9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91" Type="http://customschemas.google.com/relationships/presentationmetadata" Target="metadata"/><Relationship Id="rId9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95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11.fntdata"/><Relationship Id="rId9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8" Type="http://schemas.openxmlformats.org/officeDocument/2006/relationships/slide" Target="slides/slide5.xml"/><Relationship Id="rId93" Type="http://schemas.openxmlformats.org/officeDocument/2006/relationships/viewProps" Target="viewProps.xml"/><Relationship Id="rId3" Type="http://schemas.openxmlformats.org/officeDocument/2006/relationships/slideMaster" Target="slideMasters/slide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cío Fernández" userId="S::rocio.fernandez@napse.global::a8ca1138-7c3e-4ac4-846a-4f713d672a25" providerId="AD" clId="Web-{B7701AFE-89DF-E223-32D6-ECC044A19434}"/>
    <pc:docChg chg="addSld">
      <pc:chgData name="Rocío Fernández" userId="S::rocio.fernandez@napse.global::a8ca1138-7c3e-4ac4-846a-4f713d672a25" providerId="AD" clId="Web-{B7701AFE-89DF-E223-32D6-ECC044A19434}" dt="2024-10-22T18:00:20.287" v="0"/>
      <pc:docMkLst>
        <pc:docMk/>
      </pc:docMkLst>
      <pc:sldChg chg="add">
        <pc:chgData name="Rocío Fernández" userId="S::rocio.fernandez@napse.global::a8ca1138-7c3e-4ac4-846a-4f713d672a25" providerId="AD" clId="Web-{B7701AFE-89DF-E223-32D6-ECC044A19434}" dt="2024-10-22T18:00:20.287" v="0"/>
        <pc:sldMkLst>
          <pc:docMk/>
          <pc:sldMk cId="3940636604" sldId="21474763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8" name="Google Shape;448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0495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2" name="Google Shape;542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896509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22551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1" name="Google Shape;501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2938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7" name="Google Shape;427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>
          <a:extLst>
            <a:ext uri="{FF2B5EF4-FFF2-40B4-BE49-F238E27FC236}">
              <a16:creationId xmlns:a16="http://schemas.microsoft.com/office/drawing/2014/main" id="{9499F291-7800-7B33-1DD2-19844E8CA1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:notes">
            <a:extLst>
              <a:ext uri="{FF2B5EF4-FFF2-40B4-BE49-F238E27FC236}">
                <a16:creationId xmlns:a16="http://schemas.microsoft.com/office/drawing/2014/main" id="{818D6CAF-DF9F-EF5B-446F-E67FCE1196A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9:notes">
            <a:extLst>
              <a:ext uri="{FF2B5EF4-FFF2-40B4-BE49-F238E27FC236}">
                <a16:creationId xmlns:a16="http://schemas.microsoft.com/office/drawing/2014/main" id="{EBAE191F-FC4F-9F0B-1822-81F627F3236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73721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8" name="Google Shape;438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8" name="Google Shape;448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8" name="Google Shape;448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0217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6" Type="http://schemas.microsoft.com/office/2007/relationships/hdphoto" Target="../media/hdphoto1.wdp"/><Relationship Id="rId5" Type="http://schemas.openxmlformats.org/officeDocument/2006/relationships/image" Target="../media/image23.png"/><Relationship Id="rId10" Type="http://schemas.openxmlformats.org/officeDocument/2006/relationships/image" Target="../media/image31.png"/><Relationship Id="rId4" Type="http://schemas.openxmlformats.org/officeDocument/2006/relationships/image" Target="../media/image22.png"/><Relationship Id="rId9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microsoft.com/office/2007/relationships/hdphoto" Target="../media/hdphoto1.wdp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microsoft.com/office/2007/relationships/hdphoto" Target="../media/hdphoto1.wdp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4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linkedin.com/company/napseglobal" TargetMode="External"/><Relationship Id="rId5" Type="http://schemas.openxmlformats.org/officeDocument/2006/relationships/hyperlink" Target="mailto:mail@mail.com" TargetMode="External"/><Relationship Id="rId10" Type="http://schemas.openxmlformats.org/officeDocument/2006/relationships/image" Target="../media/image36.png"/><Relationship Id="rId4" Type="http://schemas.openxmlformats.org/officeDocument/2006/relationships/image" Target="../media/image6.png"/><Relationship Id="rId9" Type="http://schemas.openxmlformats.org/officeDocument/2006/relationships/hyperlink" Target="https://napse.global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8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microsoft.com/office/2007/relationships/hdphoto" Target="../media/hdphoto1.wdp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125507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235225" y="1956795"/>
            <a:ext cx="8673549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AR" sz="4400" dirty="0">
                <a:solidFill>
                  <a:srgbClr val="F0462D"/>
                </a:solidFill>
              </a:rPr>
              <a:t>I</a:t>
            </a:r>
            <a:r>
              <a:rPr lang="es-ES" sz="4400" dirty="0">
                <a:solidFill>
                  <a:srgbClr val="F0462D"/>
                </a:solidFill>
              </a:rPr>
              <a:t>MPORTANTE</a:t>
            </a:r>
            <a:br>
              <a:rPr lang="es-ES" sz="2400" b="0" dirty="0"/>
            </a:br>
            <a:br>
              <a:rPr lang="es-ES" sz="2400" b="0" dirty="0"/>
            </a:br>
            <a:r>
              <a:rPr lang="es-ES" sz="2400" b="0" dirty="0"/>
              <a:t>Esto es un </a:t>
            </a:r>
            <a:r>
              <a:rPr lang="es-ES" sz="2400" b="0" dirty="0" err="1"/>
              <a:t>template</a:t>
            </a:r>
            <a:r>
              <a:rPr lang="es-ES" sz="2400" b="0" dirty="0"/>
              <a:t>, haga una copia local en su PC para hacer las adaptaciones que necesite para su presentación​</a:t>
            </a:r>
            <a:endParaRPr lang="pt-BR" sz="2400" b="0" dirty="0">
              <a:solidFill>
                <a:srgbClr val="00C855"/>
              </a:solidFill>
            </a:endParaRPr>
          </a:p>
        </p:txBody>
      </p:sp>
      <p:pic>
        <p:nvPicPr>
          <p:cNvPr id="3" name="Imagen 2" descr="Un letrero de color blanco&#10;&#10;Descripción generada automáticamente con confianza baja">
            <a:extLst>
              <a:ext uri="{FF2B5EF4-FFF2-40B4-BE49-F238E27FC236}">
                <a16:creationId xmlns:a16="http://schemas.microsoft.com/office/drawing/2014/main" id="{24661274-BB70-E745-9F3C-B4BE53358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7015" y="311643"/>
            <a:ext cx="1109967" cy="7557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Google Shape;450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96649" y="-210125"/>
            <a:ext cx="5618424" cy="5622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Google Shape;452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1526" y="58250"/>
            <a:ext cx="3602900" cy="5085250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35"/>
          <p:cNvSpPr/>
          <p:nvPr/>
        </p:nvSpPr>
        <p:spPr>
          <a:xfrm>
            <a:off x="4138406" y="368491"/>
            <a:ext cx="4515100" cy="799500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5" name="Google Shape;455;p35"/>
          <p:cNvSpPr txBox="1">
            <a:spLocks noGrp="1"/>
          </p:cNvSpPr>
          <p:nvPr>
            <p:ph type="title"/>
          </p:nvPr>
        </p:nvSpPr>
        <p:spPr>
          <a:xfrm>
            <a:off x="4285281" y="368491"/>
            <a:ext cx="4255575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 err="1">
                <a:solidFill>
                  <a:srgbClr val="FFFFFF"/>
                </a:solidFill>
              </a:rPr>
              <a:t>Definición</a:t>
            </a:r>
            <a:r>
              <a:rPr lang="pt-BR" sz="2420" dirty="0">
                <a:solidFill>
                  <a:srgbClr val="FFFFFF"/>
                </a:solidFill>
              </a:rPr>
              <a:t> de </a:t>
            </a:r>
            <a:r>
              <a:rPr lang="pt-BR" sz="2420" dirty="0" err="1">
                <a:solidFill>
                  <a:srgbClr val="9650FF"/>
                </a:solidFill>
              </a:rPr>
              <a:t>promociones</a:t>
            </a:r>
            <a:endParaRPr sz="2420" dirty="0">
              <a:solidFill>
                <a:srgbClr val="9650FF"/>
              </a:solidFill>
            </a:endParaRPr>
          </a:p>
        </p:txBody>
      </p:sp>
      <p:sp>
        <p:nvSpPr>
          <p:cNvPr id="9" name="Google Shape;280;p25">
            <a:extLst>
              <a:ext uri="{FF2B5EF4-FFF2-40B4-BE49-F238E27FC236}">
                <a16:creationId xmlns:a16="http://schemas.microsoft.com/office/drawing/2014/main" id="{1BDCA9BD-DD5A-CD40-243C-18B047EC0A14}"/>
              </a:ext>
            </a:extLst>
          </p:cNvPr>
          <p:cNvSpPr txBox="1"/>
          <p:nvPr/>
        </p:nvSpPr>
        <p:spPr>
          <a:xfrm>
            <a:off x="4285281" y="1124191"/>
            <a:ext cx="4773478" cy="27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285750" indent="-285750">
              <a:lnSpc>
                <a:spcPct val="90000"/>
              </a:lnSpc>
              <a:buClr>
                <a:srgbClr val="9650FF"/>
              </a:buClr>
              <a:buSzPts val="1100"/>
              <a:buFont typeface="Arial" panose="020B0604020202020204" pitchFamily="34" charset="0"/>
              <a:buChar char="•"/>
            </a:pPr>
            <a:endParaRPr lang="en" sz="1800" b="1" dirty="0">
              <a:solidFill>
                <a:srgbClr val="FFB200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285750" indent="-285750">
              <a:lnSpc>
                <a:spcPct val="90000"/>
              </a:lnSpc>
              <a:buClr>
                <a:srgbClr val="9650FF"/>
              </a:buClr>
              <a:buSzPts val="1100"/>
              <a:buFont typeface="Arial" panose="020B0604020202020204" pitchFamily="34" charset="0"/>
              <a:buChar char="•"/>
            </a:pPr>
            <a:endParaRPr lang="en" sz="1800" b="1" dirty="0">
              <a:solidFill>
                <a:srgbClr val="FFB200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285750" indent="-285750">
              <a:lnSpc>
                <a:spcPct val="90000"/>
              </a:lnSpc>
              <a:buClr>
                <a:srgbClr val="9650FF"/>
              </a:buClr>
              <a:buSzPts val="1100"/>
              <a:buFont typeface="Arial" panose="020B0604020202020204" pitchFamily="34" charset="0"/>
              <a:buChar char="•"/>
            </a:pPr>
            <a:endParaRPr lang="en" sz="1800" b="1" dirty="0">
              <a:solidFill>
                <a:srgbClr val="FFB200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100"/>
            </a:pPr>
            <a:r>
              <a:rPr lang="en" sz="17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Promociones con beneficios no monetarios</a:t>
            </a:r>
            <a:endParaRPr sz="1700" b="1" dirty="0">
              <a:solidFill>
                <a:srgbClr val="9650FF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cupones.</a:t>
            </a: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plan de pagos.</a:t>
            </a: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puntos en tarjeta de fidelidad.</a:t>
            </a: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porcentaje en tarjeta de fidelidad.</a:t>
            </a: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coeficiente en tarjeta de fidelidad.</a:t>
            </a: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regalos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285750" lvl="0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Font typeface="Arial" panose="020B0604020202020204" pitchFamily="34" charset="0"/>
              <a:buChar char="•"/>
            </a:pP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100"/>
            </a:pPr>
            <a:r>
              <a:rPr lang="en" sz="18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Promociones con beneficios de canje</a:t>
            </a:r>
            <a:r>
              <a:rPr lang="en" sz="1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s-AR" dirty="0">
                <a:solidFill>
                  <a:schemeClr val="lt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puntos de tarjetas de fidelidad</a:t>
            </a:r>
          </a:p>
        </p:txBody>
      </p:sp>
      <p:pic>
        <p:nvPicPr>
          <p:cNvPr id="11" name="Google Shape;287;p25">
            <a:extLst>
              <a:ext uri="{FF2B5EF4-FFF2-40B4-BE49-F238E27FC236}">
                <a16:creationId xmlns:a16="http://schemas.microsoft.com/office/drawing/2014/main" id="{B4EC2B9E-2914-42AF-9485-FA70AF3FA400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08689" y="1760127"/>
            <a:ext cx="753109" cy="5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88;p25">
            <a:extLst>
              <a:ext uri="{FF2B5EF4-FFF2-40B4-BE49-F238E27FC236}">
                <a16:creationId xmlns:a16="http://schemas.microsoft.com/office/drawing/2014/main" id="{F274F44E-0088-F514-8550-209AE14F64B1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08689" y="3325002"/>
            <a:ext cx="753109" cy="57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5491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4" name="Google Shape;544;p44"/>
          <p:cNvPicPr preferRelativeResize="0"/>
          <p:nvPr/>
        </p:nvPicPr>
        <p:blipFill rotWithShape="1">
          <a:blip r:embed="rId3">
            <a:alphaModFix/>
          </a:blip>
          <a:srcRect l="13833" r="-2564"/>
          <a:stretch/>
        </p:blipFill>
        <p:spPr>
          <a:xfrm>
            <a:off x="0" y="0"/>
            <a:ext cx="6939075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5" name="Google Shape;545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14650" y="0"/>
            <a:ext cx="71399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48" name="Google Shape;548;p44"/>
          <p:cNvSpPr/>
          <p:nvPr/>
        </p:nvSpPr>
        <p:spPr>
          <a:xfrm>
            <a:off x="4524397" y="779374"/>
            <a:ext cx="4177024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9" name="Google Shape;549;p44"/>
          <p:cNvSpPr txBox="1">
            <a:spLocks noGrp="1"/>
          </p:cNvSpPr>
          <p:nvPr>
            <p:ph type="title"/>
          </p:nvPr>
        </p:nvSpPr>
        <p:spPr>
          <a:xfrm>
            <a:off x="4703625" y="782200"/>
            <a:ext cx="38799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 err="1"/>
              <a:t>Definición</a:t>
            </a:r>
            <a:r>
              <a:rPr lang="pt-BR" sz="2420" dirty="0"/>
              <a:t> de</a:t>
            </a:r>
            <a:r>
              <a:rPr lang="pt-BR" sz="2420" dirty="0">
                <a:solidFill>
                  <a:srgbClr val="500099"/>
                </a:solidFill>
              </a:rPr>
              <a:t> </a:t>
            </a:r>
            <a:r>
              <a:rPr lang="pt-BR" sz="2420" dirty="0" err="1">
                <a:solidFill>
                  <a:srgbClr val="00C855"/>
                </a:solidFill>
              </a:rPr>
              <a:t>campañas</a:t>
            </a:r>
            <a:endParaRPr sz="2420" dirty="0">
              <a:solidFill>
                <a:srgbClr val="00C855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ABB411A6-CFC6-8031-9EAF-388BF0E5536F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443B174F-57CE-EA89-105D-A3A60AFFC91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  <p:pic>
        <p:nvPicPr>
          <p:cNvPr id="4" name="Imagen 3" descr="Forma&#10;&#10;Descripción generada automáticamente con confianza media">
            <a:extLst>
              <a:ext uri="{FF2B5EF4-FFF2-40B4-BE49-F238E27FC236}">
                <a16:creationId xmlns:a16="http://schemas.microsoft.com/office/drawing/2014/main" id="{ABFE583C-1B61-71BC-E849-60ADF43B86B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19735" y="4571965"/>
            <a:ext cx="558500" cy="284835"/>
          </a:xfrm>
          <a:prstGeom prst="rect">
            <a:avLst/>
          </a:prstGeom>
        </p:spPr>
      </p:pic>
      <p:sp>
        <p:nvSpPr>
          <p:cNvPr id="5" name="Google Shape;311;p27">
            <a:extLst>
              <a:ext uri="{FF2B5EF4-FFF2-40B4-BE49-F238E27FC236}">
                <a16:creationId xmlns:a16="http://schemas.microsoft.com/office/drawing/2014/main" id="{6E21C448-A2F6-9158-0C6F-A334BF9FA739}"/>
              </a:ext>
            </a:extLst>
          </p:cNvPr>
          <p:cNvSpPr txBox="1"/>
          <p:nvPr/>
        </p:nvSpPr>
        <p:spPr>
          <a:xfrm>
            <a:off x="5157301" y="2436888"/>
            <a:ext cx="3724867" cy="114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r>
              <a:rPr lang="en" sz="1800" b="1" dirty="0" err="1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Publicación</a:t>
            </a:r>
            <a:r>
              <a:rPr lang="en" sz="1800" b="1" dirty="0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de </a:t>
            </a:r>
            <a:r>
              <a:rPr lang="en" sz="1800" b="1" dirty="0" err="1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promociones</a:t>
            </a:r>
            <a:r>
              <a:rPr lang="en" sz="1000" b="1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para redes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sociales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411E5A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r>
              <a:rPr lang="en" sz="1800" b="1" dirty="0" err="1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Definición</a:t>
            </a:r>
            <a:r>
              <a:rPr lang="en" sz="1800" b="1" dirty="0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de </a:t>
            </a:r>
            <a:r>
              <a:rPr lang="en" sz="1800" b="1" dirty="0" err="1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mapas</a:t>
            </a:r>
            <a:r>
              <a:rPr lang="en" sz="1800" b="1" dirty="0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de </a:t>
            </a:r>
            <a:r>
              <a:rPr lang="en" sz="1800" b="1" dirty="0" err="1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promociones</a:t>
            </a:r>
            <a:r>
              <a:rPr lang="en" sz="1000" b="1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con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gestión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múltiples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funciones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convivencia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pic>
        <p:nvPicPr>
          <p:cNvPr id="6" name="Google Shape;318;p27">
            <a:extLst>
              <a:ext uri="{FF2B5EF4-FFF2-40B4-BE49-F238E27FC236}">
                <a16:creationId xmlns:a16="http://schemas.microsoft.com/office/drawing/2014/main" id="{584A375C-9425-A656-7208-3FB298A9DE08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484210" y="1961212"/>
            <a:ext cx="753109" cy="5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319;p27">
            <a:extLst>
              <a:ext uri="{FF2B5EF4-FFF2-40B4-BE49-F238E27FC236}">
                <a16:creationId xmlns:a16="http://schemas.microsoft.com/office/drawing/2014/main" id="{133C5E88-DAB3-4100-3017-3A7051C27DBC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484210" y="2706612"/>
            <a:ext cx="753109" cy="57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346;p25"/>
          <p:cNvPicPr preferRelativeResize="0"/>
          <p:nvPr/>
        </p:nvPicPr>
        <p:blipFill rotWithShape="1">
          <a:blip r:embed="rId3">
            <a:alphaModFix amt="3000"/>
          </a:blip>
          <a:srcRect l="30833" r="12378"/>
          <a:stretch/>
        </p:blipFill>
        <p:spPr>
          <a:xfrm rot="10800000">
            <a:off x="-27773" y="0"/>
            <a:ext cx="51926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25"/>
          <p:cNvSpPr/>
          <p:nvPr/>
        </p:nvSpPr>
        <p:spPr>
          <a:xfrm>
            <a:off x="463373" y="305571"/>
            <a:ext cx="2574296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25"/>
          <p:cNvSpPr txBox="1">
            <a:spLocks noGrp="1"/>
          </p:cNvSpPr>
          <p:nvPr>
            <p:ph type="title" idx="4294967295"/>
          </p:nvPr>
        </p:nvSpPr>
        <p:spPr>
          <a:xfrm>
            <a:off x="409129" y="327471"/>
            <a:ext cx="2682783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FIDELIDAD</a:t>
            </a:r>
            <a:endParaRPr sz="2420" dirty="0">
              <a:solidFill>
                <a:srgbClr val="F0462D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95FE26C9-2DB4-E4A1-066E-248431A37E34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9DB2F827-938F-D3C7-151F-90D1798157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  <p:pic>
        <p:nvPicPr>
          <p:cNvPr id="4" name="Imagen 3" descr="Forma&#10;&#10;Descripción generada automáticamente con confianza media">
            <a:extLst>
              <a:ext uri="{FF2B5EF4-FFF2-40B4-BE49-F238E27FC236}">
                <a16:creationId xmlns:a16="http://schemas.microsoft.com/office/drawing/2014/main" id="{AEB50049-1B20-1C1A-0D33-EE11807639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51575" y="4557677"/>
            <a:ext cx="558500" cy="284835"/>
          </a:xfrm>
          <a:prstGeom prst="rect">
            <a:avLst/>
          </a:prstGeom>
        </p:spPr>
      </p:pic>
      <p:sp>
        <p:nvSpPr>
          <p:cNvPr id="6" name="Google Shape;325;p28">
            <a:extLst>
              <a:ext uri="{FF2B5EF4-FFF2-40B4-BE49-F238E27FC236}">
                <a16:creationId xmlns:a16="http://schemas.microsoft.com/office/drawing/2014/main" id="{435CB989-B5A5-2222-221C-553B99894AF7}"/>
              </a:ext>
            </a:extLst>
          </p:cNvPr>
          <p:cNvSpPr txBox="1"/>
          <p:nvPr/>
        </p:nvSpPr>
        <p:spPr>
          <a:xfrm>
            <a:off x="403016" y="1770919"/>
            <a:ext cx="5192699" cy="232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4254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Definición de </a:t>
            </a: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cupones</a:t>
            </a:r>
            <a:endParaRPr b="1" dirty="0" err="1">
              <a:solidFill>
                <a:srgbClr val="9650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7429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Font typeface="Arial" panose="020B0604020202020204" pitchFamily="34" charset="0"/>
              <a:buChar char="•"/>
            </a:pP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Definición de plantillas de cupones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7429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Font typeface="Arial" panose="020B0604020202020204" pitchFamily="34" charset="0"/>
              <a:buChar char="•"/>
            </a:pP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Definición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n" b="1" dirty="0" err="1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tarjetas</a:t>
            </a: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n" b="1" dirty="0" err="1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fidelidad</a:t>
            </a:r>
            <a:r>
              <a:rPr lang="en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(gift cards,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monederos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,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tarjetas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puntos,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etc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)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2857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Font typeface="Arial" panose="020B0604020202020204" pitchFamily="34" charset="0"/>
              <a:buChar char="•"/>
            </a:pPr>
            <a:endParaRPr dirty="0">
              <a:solidFill>
                <a:srgbClr val="9650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b="1" dirty="0" err="1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Gestión</a:t>
            </a: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n" b="1" dirty="0" err="1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tarjetas</a:t>
            </a:r>
            <a:r>
              <a:rPr lang="en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(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activación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,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asociación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a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clientes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,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transferencia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saldo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,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cancelación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,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inactivación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)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7429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Font typeface="Arial" panose="020B0604020202020204" pitchFamily="34" charset="0"/>
              <a:buChar char="•"/>
            </a:pP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Gestión de clientes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(visualización de datos del cliente y elementos de fidelidad asociados)</a:t>
            </a:r>
          </a:p>
          <a:p>
            <a:pPr marL="425450" indent="-285750">
              <a:lnSpc>
                <a:spcPct val="85000"/>
              </a:lnSpc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endParaRPr lang="en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425450" indent="-285750">
              <a:lnSpc>
                <a:spcPct val="85000"/>
              </a:lnSpc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Programas de </a:t>
            </a: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objetivos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y </a:t>
            </a: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eventos</a:t>
            </a:r>
          </a:p>
        </p:txBody>
      </p:sp>
      <p:sp>
        <p:nvSpPr>
          <p:cNvPr id="580" name="Google Shape;580;p47"/>
          <p:cNvSpPr/>
          <p:nvPr/>
        </p:nvSpPr>
        <p:spPr>
          <a:xfrm>
            <a:off x="6026506" y="300987"/>
            <a:ext cx="2786995" cy="3875723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" name="Google Shape;349;p25">
            <a:extLst>
              <a:ext uri="{FF2B5EF4-FFF2-40B4-BE49-F238E27FC236}">
                <a16:creationId xmlns:a16="http://schemas.microsoft.com/office/drawing/2014/main" id="{B137A54A-9EA0-97C9-2194-CDD662847B2B}"/>
              </a:ext>
            </a:extLst>
          </p:cNvPr>
          <p:cNvSpPr txBox="1">
            <a:spLocks/>
          </p:cNvSpPr>
          <p:nvPr/>
        </p:nvSpPr>
        <p:spPr>
          <a:xfrm>
            <a:off x="6078611" y="410710"/>
            <a:ext cx="2682783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990"/>
            </a:pPr>
            <a:r>
              <a:rPr lang="pt-BR" sz="2000" dirty="0" err="1"/>
              <a:t>Importación</a:t>
            </a:r>
            <a:r>
              <a:rPr lang="pt-BR" sz="2000" dirty="0"/>
              <a:t> de </a:t>
            </a:r>
            <a:r>
              <a:rPr lang="pt-BR" sz="2000" dirty="0">
                <a:solidFill>
                  <a:srgbClr val="00C855"/>
                </a:solidFill>
              </a:rPr>
              <a:t>catálogos</a:t>
            </a:r>
            <a:r>
              <a:rPr lang="pt-BR" sz="2000" dirty="0"/>
              <a:t> de:</a:t>
            </a:r>
          </a:p>
        </p:txBody>
      </p:sp>
      <p:sp>
        <p:nvSpPr>
          <p:cNvPr id="8" name="Google Shape;349;p25">
            <a:extLst>
              <a:ext uri="{FF2B5EF4-FFF2-40B4-BE49-F238E27FC236}">
                <a16:creationId xmlns:a16="http://schemas.microsoft.com/office/drawing/2014/main" id="{D86E1B08-4333-F9C5-2583-E7406A91A542}"/>
              </a:ext>
            </a:extLst>
          </p:cNvPr>
          <p:cNvSpPr txBox="1">
            <a:spLocks/>
          </p:cNvSpPr>
          <p:nvPr/>
        </p:nvSpPr>
        <p:spPr>
          <a:xfrm>
            <a:off x="6052557" y="2187683"/>
            <a:ext cx="2734890" cy="96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990"/>
            </a:pPr>
            <a:r>
              <a:rPr lang="pt-BR" sz="1400" b="0" dirty="0"/>
              <a:t>Artículos</a:t>
            </a:r>
          </a:p>
          <a:p>
            <a:pPr algn="ctr">
              <a:buSzPts val="990"/>
            </a:pPr>
            <a:endParaRPr lang="pt-BR" sz="1400" b="0" dirty="0"/>
          </a:p>
          <a:p>
            <a:pPr algn="ctr">
              <a:buSzPts val="990"/>
            </a:pPr>
            <a:r>
              <a:rPr lang="pt-BR" sz="1400" b="0" dirty="0" err="1"/>
              <a:t>Medios</a:t>
            </a:r>
            <a:r>
              <a:rPr lang="pt-BR" sz="1400" b="0" dirty="0"/>
              <a:t> de pago</a:t>
            </a:r>
          </a:p>
          <a:p>
            <a:pPr algn="ctr">
              <a:buSzPts val="990"/>
            </a:pPr>
            <a:endParaRPr lang="pt-BR" sz="1400" b="0" dirty="0"/>
          </a:p>
          <a:p>
            <a:pPr algn="ctr">
              <a:buSzPts val="990"/>
            </a:pPr>
            <a:r>
              <a:rPr lang="pt-BR" sz="1400" b="0" dirty="0" err="1"/>
              <a:t>Estructrura</a:t>
            </a:r>
            <a:r>
              <a:rPr lang="pt-BR" sz="1400" b="0" dirty="0"/>
              <a:t> </a:t>
            </a:r>
            <a:r>
              <a:rPr lang="pt-BR" sz="1400" b="0" dirty="0" err="1"/>
              <a:t>jerárquica</a:t>
            </a:r>
            <a:endParaRPr lang="pt-BR" sz="1400" b="0" dirty="0"/>
          </a:p>
          <a:p>
            <a:pPr algn="ctr">
              <a:buSzPts val="990"/>
            </a:pPr>
            <a:endParaRPr lang="pt-BR" sz="1400" b="0" dirty="0"/>
          </a:p>
          <a:p>
            <a:pPr algn="ctr">
              <a:buSzPts val="990"/>
            </a:pPr>
            <a:r>
              <a:rPr lang="pt-BR" sz="1400" b="0" dirty="0"/>
              <a:t>Marcas</a:t>
            </a:r>
          </a:p>
          <a:p>
            <a:pPr algn="ctr">
              <a:buSzPts val="990"/>
            </a:pPr>
            <a:endParaRPr lang="pt-BR" sz="1400" b="0" dirty="0"/>
          </a:p>
          <a:p>
            <a:pPr algn="ctr">
              <a:buSzPts val="990"/>
            </a:pPr>
            <a:r>
              <a:rPr lang="pt-BR" sz="1400" b="0" dirty="0" err="1"/>
              <a:t>Proveedores</a:t>
            </a:r>
            <a:endParaRPr lang="pt-BR" sz="1400" b="0" dirty="0"/>
          </a:p>
          <a:p>
            <a:pPr algn="ctr">
              <a:buSzPts val="990"/>
            </a:pPr>
            <a:endParaRPr lang="pt-BR" sz="1400" b="0" dirty="0"/>
          </a:p>
          <a:p>
            <a:pPr algn="ctr">
              <a:buSzPts val="990"/>
            </a:pPr>
            <a:r>
              <a:rPr lang="pt-BR" sz="1400" b="0" dirty="0"/>
              <a:t>Integración nativa </a:t>
            </a:r>
            <a:r>
              <a:rPr lang="pt-BR" sz="1400" b="0" dirty="0" err="1"/>
              <a:t>con</a:t>
            </a:r>
            <a:r>
              <a:rPr lang="pt-BR" sz="1400" b="0" dirty="0"/>
              <a:t> Bridge</a:t>
            </a:r>
          </a:p>
        </p:txBody>
      </p:sp>
    </p:spTree>
    <p:extLst>
      <p:ext uri="{BB962C8B-B14F-4D97-AF65-F5344CB8AC3E}">
        <p14:creationId xmlns:p14="http://schemas.microsoft.com/office/powerpoint/2010/main" val="4300325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6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4912949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/>
          <p:cNvSpPr txBox="1">
            <a:spLocks noGrp="1"/>
          </p:cNvSpPr>
          <p:nvPr>
            <p:ph type="ctrTitle"/>
          </p:nvPr>
        </p:nvSpPr>
        <p:spPr>
          <a:xfrm>
            <a:off x="626553" y="430145"/>
            <a:ext cx="7077456" cy="748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200" dirty="0">
                <a:solidFill>
                  <a:srgbClr val="F0462D"/>
                </a:solidFill>
              </a:rPr>
              <a:t>Reportes y analíticas</a:t>
            </a:r>
            <a:endParaRPr sz="3200" dirty="0">
              <a:solidFill>
                <a:srgbClr val="F0462D"/>
              </a:solidFill>
            </a:endParaRPr>
          </a:p>
        </p:txBody>
      </p:sp>
      <p:pic>
        <p:nvPicPr>
          <p:cNvPr id="3" name="Google Shape;213;p12" descr="Imagem 11">
            <a:extLst>
              <a:ext uri="{FF2B5EF4-FFF2-40B4-BE49-F238E27FC236}">
                <a16:creationId xmlns:a16="http://schemas.microsoft.com/office/drawing/2014/main" id="{04027D43-8E11-18B4-E7A4-8970E027A69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527" t="9" r="42912" b="8"/>
          <a:stretch/>
        </p:blipFill>
        <p:spPr>
          <a:xfrm>
            <a:off x="5350213" y="758175"/>
            <a:ext cx="4331450" cy="43853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422;p32">
            <a:extLst>
              <a:ext uri="{FF2B5EF4-FFF2-40B4-BE49-F238E27FC236}">
                <a16:creationId xmlns:a16="http://schemas.microsoft.com/office/drawing/2014/main" id="{2F9A1950-FE0A-C8E5-9E3A-0FFCD44CD8C3}"/>
              </a:ext>
            </a:extLst>
          </p:cNvPr>
          <p:cNvSpPr txBox="1"/>
          <p:nvPr/>
        </p:nvSpPr>
        <p:spPr>
          <a:xfrm>
            <a:off x="441848" y="1886737"/>
            <a:ext cx="5821500" cy="21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4254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Dashboards y KPIs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globales</a:t>
            </a:r>
            <a:endParaRPr dirty="0" err="1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7429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Font typeface="Arial" panose="020B0604020202020204" pitchFamily="34" charset="0"/>
              <a:buChar char="•"/>
            </a:pP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Reporte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promociones</a:t>
            </a:r>
            <a:endParaRPr dirty="0" err="1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7429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Font typeface="Arial" panose="020B0604020202020204" pitchFamily="34" charset="0"/>
              <a:buChar char="•"/>
            </a:pP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Reporte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mapas</a:t>
            </a:r>
            <a:endParaRPr dirty="0" err="1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7429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Font typeface="Arial" panose="020B0604020202020204" pitchFamily="34" charset="0"/>
              <a:buChar char="•"/>
            </a:pP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Reporte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distribución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a redes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sociales</a:t>
            </a:r>
            <a:endParaRPr dirty="0" err="1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7429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Font typeface="Arial" panose="020B0604020202020204" pitchFamily="34" charset="0"/>
              <a:buChar char="•"/>
            </a:pP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Reporte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n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distribución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a tiendas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7429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Font typeface="Arial" panose="020B0604020202020204" pitchFamily="34" charset="0"/>
              <a:buChar char="•"/>
            </a:pP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marR="0" lvl="0" indent="-2857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Reporte de cupones</a:t>
            </a:r>
            <a:endParaRPr lang="en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425450" indent="-285750">
              <a:lnSpc>
                <a:spcPct val="85000"/>
              </a:lnSpc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endParaRPr lang="en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425450" indent="-285750">
              <a:lnSpc>
                <a:spcPct val="85000"/>
              </a:lnSpc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Reportes por productividad</a:t>
            </a:r>
          </a:p>
        </p:txBody>
      </p:sp>
      <p:sp>
        <p:nvSpPr>
          <p:cNvPr id="7" name="Google Shape;54;p1">
            <a:extLst>
              <a:ext uri="{FF2B5EF4-FFF2-40B4-BE49-F238E27FC236}">
                <a16:creationId xmlns:a16="http://schemas.microsoft.com/office/drawing/2014/main" id="{E3410BFF-ABC9-B428-2898-EB339E9A7961}"/>
              </a:ext>
            </a:extLst>
          </p:cNvPr>
          <p:cNvSpPr/>
          <p:nvPr/>
        </p:nvSpPr>
        <p:spPr>
          <a:xfrm>
            <a:off x="-442738" y="430145"/>
            <a:ext cx="5890392" cy="828339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43790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25"/>
          <p:cNvPicPr preferRelativeResize="0"/>
          <p:nvPr/>
        </p:nvPicPr>
        <p:blipFill rotWithShape="1">
          <a:blip r:embed="rId3">
            <a:alphaModFix amt="3000"/>
          </a:blip>
          <a:srcRect l="30833" r="12378"/>
          <a:stretch/>
        </p:blipFill>
        <p:spPr>
          <a:xfrm rot="10800000">
            <a:off x="-27773" y="0"/>
            <a:ext cx="51926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25"/>
          <p:cNvSpPr/>
          <p:nvPr/>
        </p:nvSpPr>
        <p:spPr>
          <a:xfrm>
            <a:off x="265770" y="272614"/>
            <a:ext cx="4186119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25"/>
          <p:cNvSpPr txBox="1">
            <a:spLocks noGrp="1"/>
          </p:cNvSpPr>
          <p:nvPr>
            <p:ph type="title" idx="4294967295"/>
          </p:nvPr>
        </p:nvSpPr>
        <p:spPr>
          <a:xfrm>
            <a:off x="711347" y="272614"/>
            <a:ext cx="3294966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00" dirty="0" err="1"/>
              <a:t>Campaign</a:t>
            </a:r>
            <a:r>
              <a:rPr lang="pt-BR" sz="2400" dirty="0"/>
              <a:t> Manager </a:t>
            </a:r>
            <a:br>
              <a:rPr lang="pt-BR" sz="2400" dirty="0"/>
            </a:br>
            <a:r>
              <a:rPr lang="pt-BR" sz="1600" b="0" dirty="0">
                <a:solidFill>
                  <a:srgbClr val="00C855"/>
                </a:solidFill>
              </a:rPr>
              <a:t>Integración </a:t>
            </a:r>
            <a:r>
              <a:rPr lang="pt-BR" sz="1600" b="0" dirty="0" err="1">
                <a:solidFill>
                  <a:srgbClr val="00C855"/>
                </a:solidFill>
              </a:rPr>
              <a:t>con</a:t>
            </a:r>
            <a:r>
              <a:rPr lang="pt-BR" sz="1600" b="0" dirty="0">
                <a:solidFill>
                  <a:srgbClr val="00C855"/>
                </a:solidFill>
              </a:rPr>
              <a:t> 360</a:t>
            </a:r>
            <a:endParaRPr sz="2400" b="0" dirty="0">
              <a:solidFill>
                <a:srgbClr val="00C855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95FE26C9-2DB4-E4A1-066E-248431A37E34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9DB2F827-938F-D3C7-151F-90D1798157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  <p:pic>
        <p:nvPicPr>
          <p:cNvPr id="4" name="Imagen 3" descr="Forma&#10;&#10;Descripción generada automáticamente con confianza media">
            <a:extLst>
              <a:ext uri="{FF2B5EF4-FFF2-40B4-BE49-F238E27FC236}">
                <a16:creationId xmlns:a16="http://schemas.microsoft.com/office/drawing/2014/main" id="{AEB50049-1B20-1C1A-0D33-EE11807639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51575" y="4557677"/>
            <a:ext cx="558500" cy="284835"/>
          </a:xfrm>
          <a:prstGeom prst="rect">
            <a:avLst/>
          </a:prstGeom>
        </p:spPr>
      </p:pic>
      <p:sp>
        <p:nvSpPr>
          <p:cNvPr id="7" name="Google Shape;422;p32">
            <a:extLst>
              <a:ext uri="{FF2B5EF4-FFF2-40B4-BE49-F238E27FC236}">
                <a16:creationId xmlns:a16="http://schemas.microsoft.com/office/drawing/2014/main" id="{92E875FE-838C-4F5E-2835-158A28D215B5}"/>
              </a:ext>
            </a:extLst>
          </p:cNvPr>
          <p:cNvSpPr txBox="1"/>
          <p:nvPr/>
        </p:nvSpPr>
        <p:spPr>
          <a:xfrm>
            <a:off x="178676" y="2430629"/>
            <a:ext cx="4492210" cy="21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AR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Base de datos central </a:t>
            </a: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clientes provenientes de canales físicos, en línea, convenios, repositorios externos. </a:t>
            </a:r>
          </a:p>
          <a:p>
            <a:pPr marL="1397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C855"/>
              </a:buClr>
              <a:buSzPts val="1400"/>
            </a:pPr>
            <a:endParaRPr lang="es-AR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AR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Campañas dirigidas: </a:t>
            </a:r>
            <a:endParaRPr lang="es-AR" b="1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39700" lvl="1">
              <a:lnSpc>
                <a:spcPct val="150000"/>
              </a:lnSpc>
              <a:buClr>
                <a:srgbClr val="00C855"/>
              </a:buClr>
              <a:buSzPts val="1400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	Segmentación de clientes.</a:t>
            </a:r>
          </a:p>
          <a:p>
            <a:pPr marL="139700" lvl="4">
              <a:lnSpc>
                <a:spcPct val="150000"/>
              </a:lnSpc>
              <a:buClr>
                <a:srgbClr val="00C855"/>
              </a:buClr>
              <a:buSzPts val="1400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	Definición de objetivos.</a:t>
            </a:r>
            <a:endParaRPr lang="es-AR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39700" lvl="4">
              <a:lnSpc>
                <a:spcPct val="150000"/>
              </a:lnSpc>
              <a:buClr>
                <a:srgbClr val="00C855"/>
              </a:buClr>
              <a:buSzPts val="1400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	Ejecución a través de email o SMS.</a:t>
            </a:r>
            <a:endParaRPr lang="es-AR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39700" lvl="5">
              <a:lnSpc>
                <a:spcPct val="150000"/>
              </a:lnSpc>
              <a:buClr>
                <a:srgbClr val="00C855"/>
              </a:buClr>
              <a:buSzPts val="1400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	Medición de resultados en tiempo real.</a:t>
            </a:r>
            <a:endParaRPr lang="es-AR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457200" lvl="3" indent="-317500">
              <a:lnSpc>
                <a:spcPct val="85000"/>
              </a:lnSpc>
              <a:buClr>
                <a:srgbClr val="E74431"/>
              </a:buClr>
              <a:buSzPts val="1400"/>
              <a:buFont typeface="Roboto"/>
              <a:buChar char="●"/>
            </a:pPr>
            <a:endParaRPr dirty="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Google Shape;348;p25">
            <a:extLst>
              <a:ext uri="{FF2B5EF4-FFF2-40B4-BE49-F238E27FC236}">
                <a16:creationId xmlns:a16="http://schemas.microsoft.com/office/drawing/2014/main" id="{90412E2C-B172-8C4C-0F05-ACDBD3D522F9}"/>
              </a:ext>
            </a:extLst>
          </p:cNvPr>
          <p:cNvSpPr/>
          <p:nvPr/>
        </p:nvSpPr>
        <p:spPr>
          <a:xfrm>
            <a:off x="4774787" y="272614"/>
            <a:ext cx="4186119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349;p25">
            <a:extLst>
              <a:ext uri="{FF2B5EF4-FFF2-40B4-BE49-F238E27FC236}">
                <a16:creationId xmlns:a16="http://schemas.microsoft.com/office/drawing/2014/main" id="{0D924771-4F43-5AD0-B5FF-08BD83345021}"/>
              </a:ext>
            </a:extLst>
          </p:cNvPr>
          <p:cNvSpPr txBox="1">
            <a:spLocks/>
          </p:cNvSpPr>
          <p:nvPr/>
        </p:nvSpPr>
        <p:spPr>
          <a:xfrm>
            <a:off x="5164925" y="266028"/>
            <a:ext cx="3657866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990"/>
            </a:pPr>
            <a:r>
              <a:rPr lang="es-ES" sz="2400" dirty="0"/>
              <a:t>Análisis de sentimiento</a:t>
            </a:r>
            <a:br>
              <a:rPr lang="es-ES" sz="2400" dirty="0"/>
            </a:br>
            <a:r>
              <a:rPr lang="es-ES" sz="1600" b="0" dirty="0">
                <a:solidFill>
                  <a:srgbClr val="9650FF"/>
                </a:solidFill>
              </a:rPr>
              <a:t>Integración con 360</a:t>
            </a:r>
            <a:endParaRPr lang="es-ES" sz="2400" b="0" dirty="0">
              <a:solidFill>
                <a:srgbClr val="9650FF"/>
              </a:solidFill>
            </a:endParaRPr>
          </a:p>
        </p:txBody>
      </p:sp>
      <p:sp>
        <p:nvSpPr>
          <p:cNvPr id="10" name="Google Shape;422;p32">
            <a:extLst>
              <a:ext uri="{FF2B5EF4-FFF2-40B4-BE49-F238E27FC236}">
                <a16:creationId xmlns:a16="http://schemas.microsoft.com/office/drawing/2014/main" id="{D1E4AEE9-FC3F-42DD-CC7D-E75184CBC767}"/>
              </a:ext>
            </a:extLst>
          </p:cNvPr>
          <p:cNvSpPr txBox="1"/>
          <p:nvPr/>
        </p:nvSpPr>
        <p:spPr>
          <a:xfrm>
            <a:off x="4670886" y="1994572"/>
            <a:ext cx="4492210" cy="1696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Roboto"/>
              <a:buChar char="●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Definición de </a:t>
            </a:r>
            <a:r>
              <a:rPr lang="es-AR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encuestas</a:t>
            </a: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satisfacción generales, sobre tiendas, productos y marcas.</a:t>
            </a:r>
          </a:p>
          <a:p>
            <a:pPr marL="1397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</a:pPr>
            <a:endParaRPr lang="es-AR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Roboto"/>
              <a:buChar char="●"/>
            </a:pPr>
            <a:r>
              <a:rPr lang="es-AR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Ranking</a:t>
            </a: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s-AR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vendedores</a:t>
            </a: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por nivel de atención.</a:t>
            </a:r>
          </a:p>
          <a:p>
            <a:pPr marL="1397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</a:pPr>
            <a:endParaRPr lang="es-AR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Roboto"/>
              <a:buChar char="●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Ranking de </a:t>
            </a:r>
            <a:r>
              <a:rPr lang="es-AR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productos</a:t>
            </a: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.</a:t>
            </a:r>
            <a:endParaRPr lang="es-AR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457200" marR="0" lvl="0" indent="-3175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E74431"/>
              </a:buClr>
              <a:buSzPts val="1400"/>
              <a:buFont typeface="Roboto"/>
              <a:buChar char="●"/>
            </a:pPr>
            <a:endParaRPr lang="es-AR" sz="1200" dirty="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3" indent="-317500">
              <a:lnSpc>
                <a:spcPct val="85000"/>
              </a:lnSpc>
              <a:buClr>
                <a:srgbClr val="E74431"/>
              </a:buClr>
              <a:buSzPts val="1400"/>
              <a:buFont typeface="Roboto"/>
              <a:buChar char="●"/>
            </a:pPr>
            <a:endParaRPr sz="1200" dirty="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3" name="Google Shape;503;p40"/>
          <p:cNvPicPr preferRelativeResize="0"/>
          <p:nvPr/>
        </p:nvPicPr>
        <p:blipFill rotWithShape="1">
          <a:blip r:embed="rId3">
            <a:alphaModFix/>
          </a:blip>
          <a:srcRect l="12541" r="12540"/>
          <a:stretch/>
        </p:blipFill>
        <p:spPr>
          <a:xfrm>
            <a:off x="3362325" y="0"/>
            <a:ext cx="5781673" cy="5143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Google Shape;504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1695930" y="0"/>
            <a:ext cx="84010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40"/>
          <p:cNvSpPr/>
          <p:nvPr/>
        </p:nvSpPr>
        <p:spPr>
          <a:xfrm>
            <a:off x="571735" y="151182"/>
            <a:ext cx="2070727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p40"/>
          <p:cNvSpPr txBox="1">
            <a:spLocks noGrp="1"/>
          </p:cNvSpPr>
          <p:nvPr>
            <p:ph type="title" idx="4294967295"/>
          </p:nvPr>
        </p:nvSpPr>
        <p:spPr>
          <a:xfrm>
            <a:off x="831260" y="173082"/>
            <a:ext cx="35103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CRM </a:t>
            </a:r>
            <a:r>
              <a:rPr lang="pt-BR" sz="2420" dirty="0">
                <a:solidFill>
                  <a:srgbClr val="F0462D"/>
                </a:solidFill>
              </a:rPr>
              <a:t>360</a:t>
            </a:r>
            <a:endParaRPr sz="2420" dirty="0">
              <a:solidFill>
                <a:srgbClr val="F0462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2D585032-9C63-7EB4-75E7-788F5AF371E7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57139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20E2AEF9-053D-79F5-CDE9-C9D4E75D5B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85381" y="468930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6593C1DE-F5C8-43F3-E5D5-1D48FB82A3A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4206" y="4660685"/>
            <a:ext cx="558500" cy="284835"/>
          </a:xfrm>
          <a:prstGeom prst="rect">
            <a:avLst/>
          </a:prstGeom>
        </p:spPr>
      </p:pic>
      <p:sp>
        <p:nvSpPr>
          <p:cNvPr id="3" name="Google Shape;422;p32">
            <a:extLst>
              <a:ext uri="{FF2B5EF4-FFF2-40B4-BE49-F238E27FC236}">
                <a16:creationId xmlns:a16="http://schemas.microsoft.com/office/drawing/2014/main" id="{FAB1950D-3C2B-0854-498E-BF79155123EB}"/>
              </a:ext>
            </a:extLst>
          </p:cNvPr>
          <p:cNvSpPr txBox="1"/>
          <p:nvPr/>
        </p:nvSpPr>
        <p:spPr>
          <a:xfrm>
            <a:off x="234206" y="1167652"/>
            <a:ext cx="5821500" cy="1703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4254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4431"/>
              </a:buClr>
              <a:buSzPts val="1400"/>
              <a:buFont typeface="Arial" panose="020B0604020202020204" pitchFamily="34" charset="0"/>
              <a:buChar char="•"/>
            </a:pPr>
            <a:r>
              <a:rPr lang="es-AR" sz="1200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Vista 360° del cliente.</a:t>
            </a:r>
          </a:p>
          <a:p>
            <a:pPr marL="4254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4431"/>
              </a:buClr>
              <a:buSzPts val="1400"/>
              <a:buFont typeface="Arial" panose="020B0604020202020204" pitchFamily="34" charset="0"/>
              <a:buChar char="•"/>
            </a:pPr>
            <a:r>
              <a:rPr lang="es-AR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Información para venta asistida. ¿Qué ofrecerle para lograr </a:t>
            </a:r>
            <a:r>
              <a:rPr lang="es-AR" sz="12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cross</a:t>
            </a:r>
            <a:r>
              <a:rPr lang="es-AR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s-AR" sz="12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selling</a:t>
            </a:r>
            <a:r>
              <a:rPr lang="es-AR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o up </a:t>
            </a:r>
            <a:r>
              <a:rPr lang="es-AR" sz="12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selling</a:t>
            </a:r>
            <a:r>
              <a:rPr lang="es-AR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?</a:t>
            </a:r>
          </a:p>
          <a:p>
            <a:pPr marL="4254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4431"/>
              </a:buClr>
              <a:buSzPts val="1400"/>
              <a:buFont typeface="Arial" panose="020B0604020202020204" pitchFamily="34" charset="0"/>
              <a:buChar char="•"/>
            </a:pPr>
            <a:r>
              <a:rPr lang="es-AR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Recomendaciones basadas en historial de compra.</a:t>
            </a:r>
          </a:p>
          <a:p>
            <a:pPr marL="4254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4431"/>
              </a:buClr>
              <a:buSzPts val="1400"/>
              <a:buFont typeface="Arial" panose="020B0604020202020204" pitchFamily="34" charset="0"/>
              <a:buChar char="•"/>
            </a:pPr>
            <a:r>
              <a:rPr lang="es-AR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Campañas automáticas basadas en configuración diversa como stock o estacionalidad.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sp>
        <p:nvSpPr>
          <p:cNvPr id="7" name="Google Shape;506;p40">
            <a:extLst>
              <a:ext uri="{FF2B5EF4-FFF2-40B4-BE49-F238E27FC236}">
                <a16:creationId xmlns:a16="http://schemas.microsoft.com/office/drawing/2014/main" id="{2C88ED22-D814-F327-51D3-60281B37694D}"/>
              </a:ext>
            </a:extLst>
          </p:cNvPr>
          <p:cNvSpPr txBox="1">
            <a:spLocks/>
          </p:cNvSpPr>
          <p:nvPr/>
        </p:nvSpPr>
        <p:spPr>
          <a:xfrm>
            <a:off x="366753" y="2901987"/>
            <a:ext cx="4859201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990"/>
            </a:pPr>
            <a:r>
              <a:rPr lang="pt-BR" sz="2000" b="0" dirty="0" err="1"/>
              <a:t>Inteligencia</a:t>
            </a:r>
            <a:r>
              <a:rPr lang="pt-BR" sz="2000" b="0" dirty="0"/>
              <a:t> de negocio</a:t>
            </a:r>
            <a:endParaRPr lang="pt-BR" sz="2000" b="0" dirty="0">
              <a:solidFill>
                <a:srgbClr val="F0462D"/>
              </a:solidFill>
            </a:endParaRPr>
          </a:p>
        </p:txBody>
      </p:sp>
      <p:sp>
        <p:nvSpPr>
          <p:cNvPr id="8" name="Google Shape;422;p32">
            <a:extLst>
              <a:ext uri="{FF2B5EF4-FFF2-40B4-BE49-F238E27FC236}">
                <a16:creationId xmlns:a16="http://schemas.microsoft.com/office/drawing/2014/main" id="{FE9ADF5D-CA72-8655-45BE-03DE55A5C7F9}"/>
              </a:ext>
            </a:extLst>
          </p:cNvPr>
          <p:cNvSpPr txBox="1"/>
          <p:nvPr/>
        </p:nvSpPr>
        <p:spPr>
          <a:xfrm>
            <a:off x="234206" y="3522266"/>
            <a:ext cx="5821500" cy="626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4254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4431"/>
              </a:buClr>
              <a:buSzPts val="1400"/>
              <a:buFont typeface="Arial" panose="020B0604020202020204" pitchFamily="34" charset="0"/>
              <a:buChar char="•"/>
            </a:pPr>
            <a:r>
              <a:rPr lang="es-AR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Recomendaciones basadas en estacionalidad y ubicación</a:t>
            </a:r>
          </a:p>
          <a:p>
            <a:pPr marL="4254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4431"/>
              </a:buClr>
              <a:buSzPts val="1400"/>
              <a:buFont typeface="Arial" panose="020B0604020202020204" pitchFamily="34" charset="0"/>
              <a:buChar char="•"/>
            </a:pPr>
            <a:r>
              <a:rPr lang="es-AR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Identificación de patrones de compra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57;p1"/>
          <p:cNvSpPr txBox="1">
            <a:spLocks noGrp="1"/>
          </p:cNvSpPr>
          <p:nvPr>
            <p:ph type="title"/>
          </p:nvPr>
        </p:nvSpPr>
        <p:spPr>
          <a:xfrm>
            <a:off x="4055525" y="1399000"/>
            <a:ext cx="3368700" cy="14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 b="0" dirty="0">
                <a:solidFill>
                  <a:srgbClr val="F5F3FD"/>
                </a:solidFill>
              </a:rPr>
              <a:t>MUCHAS GRACIAS</a:t>
            </a:r>
            <a:endParaRPr sz="4820" b="0" dirty="0">
              <a:solidFill>
                <a:srgbClr val="F5F3FD"/>
              </a:solidFill>
            </a:endParaRPr>
          </a:p>
        </p:txBody>
      </p:sp>
      <p:pic>
        <p:nvPicPr>
          <p:cNvPr id="9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sp>
        <p:nvSpPr>
          <p:cNvPr id="10" name="Google Shape;907;p44">
            <a:extLst>
              <a:ext uri="{FF2B5EF4-FFF2-40B4-BE49-F238E27FC236}">
                <a16:creationId xmlns:a16="http://schemas.microsoft.com/office/drawing/2014/main" id="{88CE479F-C897-986A-D27A-66CD5B6BFF3F}"/>
              </a:ext>
            </a:extLst>
          </p:cNvPr>
          <p:cNvSpPr txBox="1"/>
          <p:nvPr/>
        </p:nvSpPr>
        <p:spPr>
          <a:xfrm>
            <a:off x="4210333" y="3781600"/>
            <a:ext cx="3428100" cy="11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Nombre y </a:t>
            </a:r>
            <a:r>
              <a:rPr lang="en" sz="1600" b="1" dirty="0" err="1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apellido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Cargo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u="sng" dirty="0">
                <a:solidFill>
                  <a:schemeClr val="hlink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  <a:hlinkClick r:id="rId5"/>
              </a:rPr>
              <a:t>mail@mail.com</a:t>
            </a: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11.1111.1111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pic>
        <p:nvPicPr>
          <p:cNvPr id="2056" name="Picture 8" descr="LinkedIn App White icon PNG and SVG Vector Free Download">
            <a:hlinkClick r:id="rId6"/>
            <a:extLst>
              <a:ext uri="{FF2B5EF4-FFF2-40B4-BE49-F238E27FC236}">
                <a16:creationId xmlns:a16="http://schemas.microsoft.com/office/drawing/2014/main" id="{53DED6E1-E557-EF38-1CC8-7976D7758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22" y="315481"/>
            <a:ext cx="237765" cy="23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Diseño PNG Y SVG De Trazo De Icono De Sitio Web De Internet Para Camisetas">
            <a:hlinkClick r:id="rId9"/>
            <a:extLst>
              <a:ext uri="{FF2B5EF4-FFF2-40B4-BE49-F238E27FC236}">
                <a16:creationId xmlns:a16="http://schemas.microsoft.com/office/drawing/2014/main" id="{AE906FED-452E-E132-8BA4-0D03FB4F0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31" y="288155"/>
            <a:ext cx="292415" cy="29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C3A2D65-A0C2-CE23-C051-FA9A95FC7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  <p:pic>
        <p:nvPicPr>
          <p:cNvPr id="2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pic>
        <p:nvPicPr>
          <p:cNvPr id="5" name="Imagen 4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B7C71B3-CC16-F98E-B7EB-37455D1D57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5036" y="244997"/>
            <a:ext cx="558377" cy="284307"/>
          </a:xfrm>
          <a:prstGeom prst="rect">
            <a:avLst/>
          </a:prstGeom>
        </p:spPr>
      </p:pic>
      <p:pic>
        <p:nvPicPr>
          <p:cNvPr id="4" name="Imagen 3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1D0D84AF-8D9B-B93C-618E-13BB84AE27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05602" y="1362767"/>
            <a:ext cx="2266640" cy="1543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043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6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5721547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/>
          <p:cNvSpPr txBox="1">
            <a:spLocks noGrp="1"/>
          </p:cNvSpPr>
          <p:nvPr>
            <p:ph type="ctrTitle"/>
          </p:nvPr>
        </p:nvSpPr>
        <p:spPr>
          <a:xfrm>
            <a:off x="239095" y="1252763"/>
            <a:ext cx="7077456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200" dirty="0"/>
              <a:t>Somos una</a:t>
            </a:r>
            <a:r>
              <a:rPr lang="pt-BR" sz="3200" dirty="0">
                <a:solidFill>
                  <a:srgbClr val="9650FF"/>
                </a:solidFill>
              </a:rPr>
              <a:t> </a:t>
            </a:r>
            <a:r>
              <a:rPr lang="pt-BR" sz="3200" dirty="0"/>
              <a:t>empresa de </a:t>
            </a:r>
            <a:r>
              <a:rPr lang="pt-BR" sz="3200" dirty="0" err="1">
                <a:solidFill>
                  <a:srgbClr val="9650FF"/>
                </a:solidFill>
              </a:rPr>
              <a:t>tecnología</a:t>
            </a:r>
            <a:r>
              <a:rPr lang="pt-BR" sz="3200" dirty="0"/>
              <a:t> especializada en soluciones de </a:t>
            </a:r>
            <a:r>
              <a:rPr lang="pt-BR" sz="3200" dirty="0" err="1">
                <a:solidFill>
                  <a:srgbClr val="F0462D"/>
                </a:solidFill>
              </a:rPr>
              <a:t>Omnicanalidad</a:t>
            </a:r>
            <a:br>
              <a:rPr lang="pt-BR" sz="3200" dirty="0">
                <a:solidFill>
                  <a:srgbClr val="F0462D"/>
                </a:solidFill>
              </a:rPr>
            </a:br>
            <a:r>
              <a:rPr lang="pt-BR" sz="3200" dirty="0"/>
              <a:t>y </a:t>
            </a:r>
            <a:r>
              <a:rPr lang="pt-BR" sz="3200" dirty="0">
                <a:solidFill>
                  <a:srgbClr val="F0462D"/>
                </a:solidFill>
              </a:rPr>
              <a:t>Comercio Unificado </a:t>
            </a:r>
            <a:endParaRPr sz="3200" dirty="0">
              <a:solidFill>
                <a:srgbClr val="F0462D"/>
              </a:solidFill>
            </a:endParaRPr>
          </a:p>
        </p:txBody>
      </p:sp>
      <p:pic>
        <p:nvPicPr>
          <p:cNvPr id="157" name="Google Shape;15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89930" y="386576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E9766BD-FC3A-7E87-9430-BCD303A0179B}"/>
              </a:ext>
            </a:extLst>
          </p:cNvPr>
          <p:cNvSpPr txBox="1"/>
          <p:nvPr/>
        </p:nvSpPr>
        <p:spPr>
          <a:xfrm>
            <a:off x="239095" y="3515668"/>
            <a:ext cx="4757852" cy="407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Dosis ExtraLight"/>
              </a:rPr>
              <a:t>Ofrecemos soluciones para el comercio minorista desde hace más de 30 años en diversos países de América Latina</a:t>
            </a:r>
            <a:endParaRPr lang="es-ES" sz="1200" dirty="0">
              <a:solidFill>
                <a:srgbClr val="411E5A"/>
              </a:solidFill>
              <a:latin typeface="Noto Sans Light"/>
              <a:ea typeface="Noto Sans Light"/>
              <a:cs typeface="Noto Sans Light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E547711-1B01-5844-40C4-74A62B9A5A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823" y="293678"/>
            <a:ext cx="1463412" cy="7487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-2630680" y="-612313"/>
            <a:ext cx="6368126" cy="6368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B22783D8-08F0-5EB9-5FF7-B26D3F072D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7694" y="446095"/>
            <a:ext cx="1790681" cy="1219151"/>
          </a:xfrm>
          <a:prstGeom prst="rect">
            <a:avLst/>
          </a:prstGeom>
        </p:spPr>
      </p:pic>
      <p:sp>
        <p:nvSpPr>
          <p:cNvPr id="3" name="Google Shape;172;p19">
            <a:extLst>
              <a:ext uri="{FF2B5EF4-FFF2-40B4-BE49-F238E27FC236}">
                <a16:creationId xmlns:a16="http://schemas.microsoft.com/office/drawing/2014/main" id="{18BD23AA-0E2A-DF36-A8B9-1B89B5BEC83F}"/>
              </a:ext>
            </a:extLst>
          </p:cNvPr>
          <p:cNvSpPr txBox="1"/>
          <p:nvPr/>
        </p:nvSpPr>
        <p:spPr>
          <a:xfrm>
            <a:off x="2802314" y="3165907"/>
            <a:ext cx="6181665" cy="15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Es una herramienta con la que es posible</a:t>
            </a:r>
            <a:r>
              <a:rPr lang="en" sz="1100" b="1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r>
              <a:rPr lang="en" sz="1100" b="1" dirty="0">
                <a:solidFill>
                  <a:srgbClr val="9650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crear una experiencia omnicanal y personalizada</a:t>
            </a:r>
            <a:r>
              <a:rPr lang="en" sz="1100" b="1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r>
              <a:rPr lang="en" sz="11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para los consumidores en función de su comportamiento de compra, y obtener rápidamente resultados de negocios.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sz="1100" b="1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>
              <a:lnSpc>
                <a:spcPct val="150000"/>
              </a:lnSpc>
              <a:buClr>
                <a:schemeClr val="dk1"/>
              </a:buClr>
              <a:buSzPts val="1100"/>
            </a:pPr>
            <a:r>
              <a:rPr lang="es-AR" sz="1600" b="1" kern="100" dirty="0">
                <a:solidFill>
                  <a:srgbClr val="00C855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Permite en forma simple, y en tiempo real, definir y distribuir promociones complejas a tiendas físicas y virtuales.</a:t>
            </a:r>
            <a:endParaRPr sz="1200" b="1" dirty="0">
              <a:solidFill>
                <a:srgbClr val="00C855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Además, brinda las  herramientas necesarias para fidelizar al consumidor a través de programas de fidelidad, cupones  impresos y electrónicos, tarjetas de regalo, monedero electrónico y similares. </a:t>
            </a:r>
            <a:endParaRPr lang="en" sz="11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>
          <a:extLst>
            <a:ext uri="{FF2B5EF4-FFF2-40B4-BE49-F238E27FC236}">
              <a16:creationId xmlns:a16="http://schemas.microsoft.com/office/drawing/2014/main" id="{95F238D0-AAB6-63B8-48A0-6C3E2EE519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180;p9">
            <a:extLst>
              <a:ext uri="{FF2B5EF4-FFF2-40B4-BE49-F238E27FC236}">
                <a16:creationId xmlns:a16="http://schemas.microsoft.com/office/drawing/2014/main" id="{539ACEB8-4727-BA20-3440-078A1CCD150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487;p59">
            <a:extLst>
              <a:ext uri="{FF2B5EF4-FFF2-40B4-BE49-F238E27FC236}">
                <a16:creationId xmlns:a16="http://schemas.microsoft.com/office/drawing/2014/main" id="{9E370E63-671C-9E44-66E1-A61C5B0E0DDC}"/>
              </a:ext>
            </a:extLst>
          </p:cNvPr>
          <p:cNvSpPr/>
          <p:nvPr/>
        </p:nvSpPr>
        <p:spPr>
          <a:xfrm>
            <a:off x="1113693" y="76278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Google Shape;487;p59">
            <a:extLst>
              <a:ext uri="{FF2B5EF4-FFF2-40B4-BE49-F238E27FC236}">
                <a16:creationId xmlns:a16="http://schemas.microsoft.com/office/drawing/2014/main" id="{B68006D4-E3A3-179D-CF12-8CACE2893CB6}"/>
              </a:ext>
            </a:extLst>
          </p:cNvPr>
          <p:cNvSpPr/>
          <p:nvPr/>
        </p:nvSpPr>
        <p:spPr>
          <a:xfrm>
            <a:off x="3671440" y="233589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Google Shape;487;p59">
            <a:extLst>
              <a:ext uri="{FF2B5EF4-FFF2-40B4-BE49-F238E27FC236}">
                <a16:creationId xmlns:a16="http://schemas.microsoft.com/office/drawing/2014/main" id="{70785A56-873F-2FD7-4191-E2180FCF2BB3}"/>
              </a:ext>
            </a:extLst>
          </p:cNvPr>
          <p:cNvSpPr/>
          <p:nvPr/>
        </p:nvSpPr>
        <p:spPr>
          <a:xfrm>
            <a:off x="1034920" y="86523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Google Shape;487;p59">
            <a:extLst>
              <a:ext uri="{FF2B5EF4-FFF2-40B4-BE49-F238E27FC236}">
                <a16:creationId xmlns:a16="http://schemas.microsoft.com/office/drawing/2014/main" id="{E7876A19-5275-C544-11D1-8723FF5AEFA3}"/>
              </a:ext>
            </a:extLst>
          </p:cNvPr>
          <p:cNvSpPr/>
          <p:nvPr/>
        </p:nvSpPr>
        <p:spPr>
          <a:xfrm>
            <a:off x="1034919" y="233589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487;p59">
            <a:extLst>
              <a:ext uri="{FF2B5EF4-FFF2-40B4-BE49-F238E27FC236}">
                <a16:creationId xmlns:a16="http://schemas.microsoft.com/office/drawing/2014/main" id="{082776C7-0F1C-D281-B9EB-19C20B46956A}"/>
              </a:ext>
            </a:extLst>
          </p:cNvPr>
          <p:cNvSpPr/>
          <p:nvPr/>
        </p:nvSpPr>
        <p:spPr>
          <a:xfrm>
            <a:off x="1034918" y="380655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487;p59">
            <a:extLst>
              <a:ext uri="{FF2B5EF4-FFF2-40B4-BE49-F238E27FC236}">
                <a16:creationId xmlns:a16="http://schemas.microsoft.com/office/drawing/2014/main" id="{B3440790-1E04-C929-CB79-34A036B8E417}"/>
              </a:ext>
            </a:extLst>
          </p:cNvPr>
          <p:cNvSpPr/>
          <p:nvPr/>
        </p:nvSpPr>
        <p:spPr>
          <a:xfrm>
            <a:off x="3671438" y="86523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oogle Shape;487;p59">
            <a:extLst>
              <a:ext uri="{FF2B5EF4-FFF2-40B4-BE49-F238E27FC236}">
                <a16:creationId xmlns:a16="http://schemas.microsoft.com/office/drawing/2014/main" id="{CB96FC03-6679-72AE-8A17-C880D8C6E54F}"/>
              </a:ext>
            </a:extLst>
          </p:cNvPr>
          <p:cNvSpPr/>
          <p:nvPr/>
        </p:nvSpPr>
        <p:spPr>
          <a:xfrm>
            <a:off x="6307956" y="86523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Google Shape;487;p59">
            <a:extLst>
              <a:ext uri="{FF2B5EF4-FFF2-40B4-BE49-F238E27FC236}">
                <a16:creationId xmlns:a16="http://schemas.microsoft.com/office/drawing/2014/main" id="{82B06E5A-D335-0283-EA43-3597C82B8F1C}"/>
              </a:ext>
            </a:extLst>
          </p:cNvPr>
          <p:cNvSpPr/>
          <p:nvPr/>
        </p:nvSpPr>
        <p:spPr>
          <a:xfrm>
            <a:off x="6307956" y="2296873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487;p59">
            <a:extLst>
              <a:ext uri="{FF2B5EF4-FFF2-40B4-BE49-F238E27FC236}">
                <a16:creationId xmlns:a16="http://schemas.microsoft.com/office/drawing/2014/main" id="{54AF9EB3-77E1-A3E6-2318-E42C595E01CC}"/>
              </a:ext>
            </a:extLst>
          </p:cNvPr>
          <p:cNvSpPr/>
          <p:nvPr/>
        </p:nvSpPr>
        <p:spPr>
          <a:xfrm>
            <a:off x="6307956" y="380655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Google Shape;487;p59">
            <a:extLst>
              <a:ext uri="{FF2B5EF4-FFF2-40B4-BE49-F238E27FC236}">
                <a16:creationId xmlns:a16="http://schemas.microsoft.com/office/drawing/2014/main" id="{417EEFEF-D224-A16E-A640-2F15C89187E1}"/>
              </a:ext>
            </a:extLst>
          </p:cNvPr>
          <p:cNvSpPr/>
          <p:nvPr/>
        </p:nvSpPr>
        <p:spPr>
          <a:xfrm>
            <a:off x="3671438" y="380655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Google Shape;1131;p120">
            <a:extLst>
              <a:ext uri="{FF2B5EF4-FFF2-40B4-BE49-F238E27FC236}">
                <a16:creationId xmlns:a16="http://schemas.microsoft.com/office/drawing/2014/main" id="{DF3E8FA2-82FE-A27A-07FE-880F4A392825}"/>
              </a:ext>
            </a:extLst>
          </p:cNvPr>
          <p:cNvPicPr preferRelativeResize="0"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92723" y="1087260"/>
            <a:ext cx="1035141" cy="676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n 17" descr="Un letrero de color blanco&#10;&#10;Descripción generada automáticamente con confianza baja">
            <a:extLst>
              <a:ext uri="{FF2B5EF4-FFF2-40B4-BE49-F238E27FC236}">
                <a16:creationId xmlns:a16="http://schemas.microsoft.com/office/drawing/2014/main" id="{329E7842-F723-FB05-4680-FA629481A2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2721" y="3995072"/>
            <a:ext cx="1035141" cy="743070"/>
          </a:xfrm>
          <a:prstGeom prst="rect">
            <a:avLst/>
          </a:prstGeom>
        </p:spPr>
      </p:pic>
      <p:pic>
        <p:nvPicPr>
          <p:cNvPr id="20" name="Imagen 19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2480E29F-AA9E-2B3B-6F5F-73D2E632B4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2722" y="2587406"/>
            <a:ext cx="1035141" cy="617083"/>
          </a:xfrm>
          <a:prstGeom prst="rect">
            <a:avLst/>
          </a:prstGeom>
        </p:spPr>
      </p:pic>
      <p:pic>
        <p:nvPicPr>
          <p:cNvPr id="22" name="Imagen 21" descr="Un letrero de color negro&#10;&#10;Descripción generada automáticamente con confianza baja">
            <a:extLst>
              <a:ext uri="{FF2B5EF4-FFF2-40B4-BE49-F238E27FC236}">
                <a16:creationId xmlns:a16="http://schemas.microsoft.com/office/drawing/2014/main" id="{BB79C97A-74BD-22A7-1B35-11F6D8ED69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4517" y="2451452"/>
            <a:ext cx="1224593" cy="888991"/>
          </a:xfrm>
          <a:prstGeom prst="rect">
            <a:avLst/>
          </a:prstGeom>
        </p:spPr>
      </p:pic>
      <p:pic>
        <p:nvPicPr>
          <p:cNvPr id="23" name="Imagen 22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CE1F2995-8F8D-B0D0-BADD-F56ADD2C0C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96180" y="3995072"/>
            <a:ext cx="1101262" cy="743070"/>
          </a:xfrm>
          <a:prstGeom prst="rect">
            <a:avLst/>
          </a:prstGeom>
        </p:spPr>
      </p:pic>
      <p:pic>
        <p:nvPicPr>
          <p:cNvPr id="24" name="Google Shape;1130;p120">
            <a:extLst>
              <a:ext uri="{FF2B5EF4-FFF2-40B4-BE49-F238E27FC236}">
                <a16:creationId xmlns:a16="http://schemas.microsoft.com/office/drawing/2014/main" id="{0CB13581-598C-B1BC-A061-B9441AE8F9EF}"/>
              </a:ext>
            </a:extLst>
          </p:cNvPr>
          <p:cNvPicPr preferRelativeResize="0"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3322" y="1112128"/>
            <a:ext cx="1546979" cy="626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1132;p120">
            <a:extLst>
              <a:ext uri="{FF2B5EF4-FFF2-40B4-BE49-F238E27FC236}">
                <a16:creationId xmlns:a16="http://schemas.microsoft.com/office/drawing/2014/main" id="{F035E088-47E7-FC55-977A-42A91A93A45E}"/>
              </a:ext>
            </a:extLst>
          </p:cNvPr>
          <p:cNvPicPr preferRelativeResize="0"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00909" y="4025921"/>
            <a:ext cx="1364840" cy="681372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339;p4">
            <a:extLst>
              <a:ext uri="{FF2B5EF4-FFF2-40B4-BE49-F238E27FC236}">
                <a16:creationId xmlns:a16="http://schemas.microsoft.com/office/drawing/2014/main" id="{C546B468-F928-CC34-7FFB-96C6F54E5E83}"/>
              </a:ext>
            </a:extLst>
          </p:cNvPr>
          <p:cNvSpPr txBox="1"/>
          <p:nvPr/>
        </p:nvSpPr>
        <p:spPr>
          <a:xfrm>
            <a:off x="6515441" y="3073403"/>
            <a:ext cx="1214935" cy="262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288" rIns="118650" bIns="59288" anchor="t" anchorCtr="0">
            <a:noAutofit/>
          </a:bodyPr>
          <a:lstStyle/>
          <a:p>
            <a:pPr defTabSz="685800">
              <a:lnSpc>
                <a:spcPct val="85000"/>
              </a:lnSpc>
              <a:buSzPts val="2400"/>
              <a:defRPr/>
            </a:pPr>
            <a:r>
              <a:rPr lang="es-MX" sz="1800" b="1" dirty="0" err="1">
                <a:gradFill flip="none" rotWithShape="1">
                  <a:gsLst>
                    <a:gs pos="0">
                      <a:srgbClr val="FFBA1D"/>
                    </a:gs>
                    <a:gs pos="100000">
                      <a:srgbClr val="F34F33"/>
                    </a:gs>
                    <a:gs pos="100000">
                      <a:srgbClr val="EE4C33">
                        <a:tint val="23500"/>
                        <a:satMod val="160000"/>
                      </a:srgbClr>
                    </a:gs>
                  </a:gsLst>
                  <a:lin ang="0" scaled="1"/>
                  <a:tileRect/>
                </a:gradFill>
                <a:latin typeface="Dosis SemiBold" pitchFamily="2" charset="0"/>
                <a:ea typeface="Dosis"/>
                <a:cs typeface="Dosis"/>
                <a:sym typeface="Dosis"/>
              </a:rPr>
              <a:t>Loyalty</a:t>
            </a:r>
            <a:endParaRPr sz="1800" b="1" dirty="0">
              <a:gradFill flip="none" rotWithShape="1">
                <a:gsLst>
                  <a:gs pos="0">
                    <a:srgbClr val="FFBA1D"/>
                  </a:gs>
                  <a:gs pos="100000">
                    <a:srgbClr val="F34F33"/>
                  </a:gs>
                  <a:gs pos="100000">
                    <a:srgbClr val="EE4C33">
                      <a:tint val="23500"/>
                      <a:satMod val="160000"/>
                    </a:srgbClr>
                  </a:gs>
                </a:gsLst>
                <a:lin ang="0" scaled="1"/>
                <a:tileRect/>
              </a:gradFill>
              <a:latin typeface="Dosis SemiBold" pitchFamily="2" charset="0"/>
              <a:ea typeface="Dosis"/>
              <a:cs typeface="Dosis"/>
              <a:sym typeface="Dosis"/>
            </a:endParaRPr>
          </a:p>
        </p:txBody>
      </p:sp>
      <p:pic>
        <p:nvPicPr>
          <p:cNvPr id="196" name="Imagen 195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E6FAC7E3-9809-2854-FC8E-AF8FDD69C16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26767" y="1046363"/>
            <a:ext cx="1113124" cy="757849"/>
          </a:xfrm>
          <a:prstGeom prst="rect">
            <a:avLst/>
          </a:prstGeom>
        </p:spPr>
      </p:pic>
      <p:pic>
        <p:nvPicPr>
          <p:cNvPr id="197" name="Imagen 196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57AA6F27-8830-4E47-1A52-8E054A426CC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35038" y="2549164"/>
            <a:ext cx="832053" cy="566488"/>
          </a:xfrm>
          <a:prstGeom prst="rect">
            <a:avLst/>
          </a:prstGeom>
        </p:spPr>
      </p:pic>
      <p:cxnSp>
        <p:nvCxnSpPr>
          <p:cNvPr id="198" name="Conector recto de flecha 197">
            <a:extLst>
              <a:ext uri="{FF2B5EF4-FFF2-40B4-BE49-F238E27FC236}">
                <a16:creationId xmlns:a16="http://schemas.microsoft.com/office/drawing/2014/main" id="{2AC59AA3-121A-097D-5B21-A4D170F3046B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2985666" y="2895947"/>
            <a:ext cx="685772" cy="0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Conector recto de flecha 200">
            <a:extLst>
              <a:ext uri="{FF2B5EF4-FFF2-40B4-BE49-F238E27FC236}">
                <a16:creationId xmlns:a16="http://schemas.microsoft.com/office/drawing/2014/main" id="{5AF6BD5B-AE81-76A0-BCCA-67C04CBAF375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7283330" y="1985340"/>
            <a:ext cx="0" cy="311533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Conector recto de flecha 201">
            <a:extLst>
              <a:ext uri="{FF2B5EF4-FFF2-40B4-BE49-F238E27FC236}">
                <a16:creationId xmlns:a16="http://schemas.microsoft.com/office/drawing/2014/main" id="{C0597E59-0011-D899-6BBC-4033073D68F8}"/>
              </a:ext>
            </a:extLst>
          </p:cNvPr>
          <p:cNvCxnSpPr>
            <a:cxnSpLocks/>
            <a:stCxn id="3" idx="0"/>
            <a:endCxn id="10" idx="2"/>
          </p:cNvCxnSpPr>
          <p:nvPr/>
        </p:nvCxnSpPr>
        <p:spPr>
          <a:xfrm flipH="1" flipV="1">
            <a:off x="4646812" y="1985340"/>
            <a:ext cx="2" cy="350554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ector recto de flecha 206">
            <a:extLst>
              <a:ext uri="{FF2B5EF4-FFF2-40B4-BE49-F238E27FC236}">
                <a16:creationId xmlns:a16="http://schemas.microsoft.com/office/drawing/2014/main" id="{F3140C0C-21AE-923A-0DC6-167788298495}"/>
              </a:ext>
            </a:extLst>
          </p:cNvPr>
          <p:cNvCxnSpPr>
            <a:cxnSpLocks/>
          </p:cNvCxnSpPr>
          <p:nvPr/>
        </p:nvCxnSpPr>
        <p:spPr>
          <a:xfrm flipH="1" flipV="1">
            <a:off x="4646811" y="3456000"/>
            <a:ext cx="2" cy="350554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Conector recto de flecha 207">
            <a:extLst>
              <a:ext uri="{FF2B5EF4-FFF2-40B4-BE49-F238E27FC236}">
                <a16:creationId xmlns:a16="http://schemas.microsoft.com/office/drawing/2014/main" id="{289E26CF-7101-C0B6-5FEB-DB207697D320}"/>
              </a:ext>
            </a:extLst>
          </p:cNvPr>
          <p:cNvCxnSpPr>
            <a:cxnSpLocks/>
          </p:cNvCxnSpPr>
          <p:nvPr/>
        </p:nvCxnSpPr>
        <p:spPr>
          <a:xfrm flipH="1" flipV="1">
            <a:off x="2966390" y="1938450"/>
            <a:ext cx="731338" cy="43557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Conector recto de flecha 213">
            <a:extLst>
              <a:ext uri="{FF2B5EF4-FFF2-40B4-BE49-F238E27FC236}">
                <a16:creationId xmlns:a16="http://schemas.microsoft.com/office/drawing/2014/main" id="{EC8327DC-EECB-852D-6B18-0F4BD409B0C5}"/>
              </a:ext>
            </a:extLst>
          </p:cNvPr>
          <p:cNvCxnSpPr>
            <a:cxnSpLocks/>
          </p:cNvCxnSpPr>
          <p:nvPr/>
        </p:nvCxnSpPr>
        <p:spPr>
          <a:xfrm flipH="1">
            <a:off x="5595894" y="1957960"/>
            <a:ext cx="731341" cy="41606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ector recto de flecha 218">
            <a:extLst>
              <a:ext uri="{FF2B5EF4-FFF2-40B4-BE49-F238E27FC236}">
                <a16:creationId xmlns:a16="http://schemas.microsoft.com/office/drawing/2014/main" id="{20E42F17-22F1-F669-CFCE-662201E801E4}"/>
              </a:ext>
            </a:extLst>
          </p:cNvPr>
          <p:cNvCxnSpPr>
            <a:cxnSpLocks/>
          </p:cNvCxnSpPr>
          <p:nvPr/>
        </p:nvCxnSpPr>
        <p:spPr>
          <a:xfrm flipH="1" flipV="1">
            <a:off x="5602909" y="3409998"/>
            <a:ext cx="731338" cy="43557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Conector recto de flecha 219">
            <a:extLst>
              <a:ext uri="{FF2B5EF4-FFF2-40B4-BE49-F238E27FC236}">
                <a16:creationId xmlns:a16="http://schemas.microsoft.com/office/drawing/2014/main" id="{08D6B3F1-E19F-EFE2-FF08-E68D20706BFE}"/>
              </a:ext>
            </a:extLst>
          </p:cNvPr>
          <p:cNvCxnSpPr>
            <a:cxnSpLocks/>
          </p:cNvCxnSpPr>
          <p:nvPr/>
        </p:nvCxnSpPr>
        <p:spPr>
          <a:xfrm flipH="1">
            <a:off x="2949734" y="3423945"/>
            <a:ext cx="731341" cy="41606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7" name="Imagem 103">
            <a:extLst>
              <a:ext uri="{FF2B5EF4-FFF2-40B4-BE49-F238E27FC236}">
                <a16:creationId xmlns:a16="http://schemas.microsoft.com/office/drawing/2014/main" id="{F359BD1D-814F-254A-32EB-F09AF11F177A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248" y="757230"/>
            <a:ext cx="177998" cy="177996"/>
          </a:xfrm>
          <a:prstGeom prst="rect">
            <a:avLst/>
          </a:prstGeom>
        </p:spPr>
      </p:pic>
      <p:sp>
        <p:nvSpPr>
          <p:cNvPr id="229" name="Google Shape;846;p59">
            <a:extLst>
              <a:ext uri="{FF2B5EF4-FFF2-40B4-BE49-F238E27FC236}">
                <a16:creationId xmlns:a16="http://schemas.microsoft.com/office/drawing/2014/main" id="{2C2AD40A-7D1A-476B-C5CC-4BA133DE3BCB}"/>
              </a:ext>
            </a:extLst>
          </p:cNvPr>
          <p:cNvSpPr txBox="1"/>
          <p:nvPr/>
        </p:nvSpPr>
        <p:spPr>
          <a:xfrm>
            <a:off x="1208247" y="75391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38" name="Google Shape;487;p59">
            <a:extLst>
              <a:ext uri="{FF2B5EF4-FFF2-40B4-BE49-F238E27FC236}">
                <a16:creationId xmlns:a16="http://schemas.microsoft.com/office/drawing/2014/main" id="{6C97A4A9-33E0-36D3-9903-06EA1758F2A2}"/>
              </a:ext>
            </a:extLst>
          </p:cNvPr>
          <p:cNvSpPr/>
          <p:nvPr/>
        </p:nvSpPr>
        <p:spPr>
          <a:xfrm>
            <a:off x="1119571" y="2236373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9" name="Imagem 103">
            <a:extLst>
              <a:ext uri="{FF2B5EF4-FFF2-40B4-BE49-F238E27FC236}">
                <a16:creationId xmlns:a16="http://schemas.microsoft.com/office/drawing/2014/main" id="{376957D5-5E42-73D3-66A2-DF92C99E6B92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126" y="2230818"/>
            <a:ext cx="177998" cy="177996"/>
          </a:xfrm>
          <a:prstGeom prst="rect">
            <a:avLst/>
          </a:prstGeom>
        </p:spPr>
      </p:pic>
      <p:sp>
        <p:nvSpPr>
          <p:cNvPr id="240" name="Google Shape;846;p59">
            <a:extLst>
              <a:ext uri="{FF2B5EF4-FFF2-40B4-BE49-F238E27FC236}">
                <a16:creationId xmlns:a16="http://schemas.microsoft.com/office/drawing/2014/main" id="{5ADF2429-9D0B-349B-DDF2-BCCAEA2E3B8A}"/>
              </a:ext>
            </a:extLst>
          </p:cNvPr>
          <p:cNvSpPr txBox="1"/>
          <p:nvPr/>
        </p:nvSpPr>
        <p:spPr>
          <a:xfrm>
            <a:off x="1214125" y="2227503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41" name="Google Shape;487;p59">
            <a:extLst>
              <a:ext uri="{FF2B5EF4-FFF2-40B4-BE49-F238E27FC236}">
                <a16:creationId xmlns:a16="http://schemas.microsoft.com/office/drawing/2014/main" id="{37121B8C-1FB2-E5FA-C54B-DEC10723C66E}"/>
              </a:ext>
            </a:extLst>
          </p:cNvPr>
          <p:cNvSpPr/>
          <p:nvPr/>
        </p:nvSpPr>
        <p:spPr>
          <a:xfrm>
            <a:off x="3775660" y="372032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2" name="Imagem 103">
            <a:extLst>
              <a:ext uri="{FF2B5EF4-FFF2-40B4-BE49-F238E27FC236}">
                <a16:creationId xmlns:a16="http://schemas.microsoft.com/office/drawing/2014/main" id="{FB69938E-E26D-3116-39DF-8A26C499C21D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1215" y="3714770"/>
            <a:ext cx="177998" cy="177996"/>
          </a:xfrm>
          <a:prstGeom prst="rect">
            <a:avLst/>
          </a:prstGeom>
        </p:spPr>
      </p:pic>
      <p:sp>
        <p:nvSpPr>
          <p:cNvPr id="243" name="Google Shape;846;p59">
            <a:extLst>
              <a:ext uri="{FF2B5EF4-FFF2-40B4-BE49-F238E27FC236}">
                <a16:creationId xmlns:a16="http://schemas.microsoft.com/office/drawing/2014/main" id="{D2ADA0D0-D96A-B0E3-D8D7-43370122C2D0}"/>
              </a:ext>
            </a:extLst>
          </p:cNvPr>
          <p:cNvSpPr txBox="1"/>
          <p:nvPr/>
        </p:nvSpPr>
        <p:spPr>
          <a:xfrm>
            <a:off x="3870214" y="371145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0" name="Google Shape;487;p59">
            <a:extLst>
              <a:ext uri="{FF2B5EF4-FFF2-40B4-BE49-F238E27FC236}">
                <a16:creationId xmlns:a16="http://schemas.microsoft.com/office/drawing/2014/main" id="{2499E2EB-6FE2-93D6-068E-423489996F04}"/>
              </a:ext>
            </a:extLst>
          </p:cNvPr>
          <p:cNvSpPr/>
          <p:nvPr/>
        </p:nvSpPr>
        <p:spPr>
          <a:xfrm>
            <a:off x="3775660" y="76109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1" name="Imagem 103">
            <a:extLst>
              <a:ext uri="{FF2B5EF4-FFF2-40B4-BE49-F238E27FC236}">
                <a16:creationId xmlns:a16="http://schemas.microsoft.com/office/drawing/2014/main" id="{7CEB328A-140B-21B6-8A76-210B7555C587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1215" y="755540"/>
            <a:ext cx="177998" cy="177996"/>
          </a:xfrm>
          <a:prstGeom prst="rect">
            <a:avLst/>
          </a:prstGeom>
        </p:spPr>
      </p:pic>
      <p:sp>
        <p:nvSpPr>
          <p:cNvPr id="252" name="Google Shape;846;p59">
            <a:extLst>
              <a:ext uri="{FF2B5EF4-FFF2-40B4-BE49-F238E27FC236}">
                <a16:creationId xmlns:a16="http://schemas.microsoft.com/office/drawing/2014/main" id="{736FE179-B43D-EF38-228F-D34241C45491}"/>
              </a:ext>
            </a:extLst>
          </p:cNvPr>
          <p:cNvSpPr txBox="1"/>
          <p:nvPr/>
        </p:nvSpPr>
        <p:spPr>
          <a:xfrm>
            <a:off x="3870214" y="75222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3" name="Google Shape;487;p59">
            <a:extLst>
              <a:ext uri="{FF2B5EF4-FFF2-40B4-BE49-F238E27FC236}">
                <a16:creationId xmlns:a16="http://schemas.microsoft.com/office/drawing/2014/main" id="{24D9453C-01F2-6169-84EA-5C53C6F160AE}"/>
              </a:ext>
            </a:extLst>
          </p:cNvPr>
          <p:cNvSpPr/>
          <p:nvPr/>
        </p:nvSpPr>
        <p:spPr>
          <a:xfrm>
            <a:off x="3767466" y="2234954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4" name="Imagem 103">
            <a:extLst>
              <a:ext uri="{FF2B5EF4-FFF2-40B4-BE49-F238E27FC236}">
                <a16:creationId xmlns:a16="http://schemas.microsoft.com/office/drawing/2014/main" id="{4749C667-B1E4-EB9E-DE3A-CE4AEAEDA5B8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021" y="2229399"/>
            <a:ext cx="177998" cy="177996"/>
          </a:xfrm>
          <a:prstGeom prst="rect">
            <a:avLst/>
          </a:prstGeom>
        </p:spPr>
      </p:pic>
      <p:sp>
        <p:nvSpPr>
          <p:cNvPr id="255" name="Google Shape;846;p59">
            <a:extLst>
              <a:ext uri="{FF2B5EF4-FFF2-40B4-BE49-F238E27FC236}">
                <a16:creationId xmlns:a16="http://schemas.microsoft.com/office/drawing/2014/main" id="{AD4EFE28-8107-DE7D-B937-EC3BF488F1AC}"/>
              </a:ext>
            </a:extLst>
          </p:cNvPr>
          <p:cNvSpPr txBox="1"/>
          <p:nvPr/>
        </p:nvSpPr>
        <p:spPr>
          <a:xfrm>
            <a:off x="3862020" y="2226084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6" name="Google Shape;487;p59">
            <a:extLst>
              <a:ext uri="{FF2B5EF4-FFF2-40B4-BE49-F238E27FC236}">
                <a16:creationId xmlns:a16="http://schemas.microsoft.com/office/drawing/2014/main" id="{9DDDF0FD-15E5-BCB3-9399-FF8376414253}"/>
              </a:ext>
            </a:extLst>
          </p:cNvPr>
          <p:cNvSpPr/>
          <p:nvPr/>
        </p:nvSpPr>
        <p:spPr>
          <a:xfrm>
            <a:off x="6420887" y="76278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7" name="Imagem 103">
            <a:extLst>
              <a:ext uri="{FF2B5EF4-FFF2-40B4-BE49-F238E27FC236}">
                <a16:creationId xmlns:a16="http://schemas.microsoft.com/office/drawing/2014/main" id="{7BCFD229-EE88-E643-D009-474D43B7EB6B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6442" y="757230"/>
            <a:ext cx="177998" cy="177996"/>
          </a:xfrm>
          <a:prstGeom prst="rect">
            <a:avLst/>
          </a:prstGeom>
        </p:spPr>
      </p:pic>
      <p:sp>
        <p:nvSpPr>
          <p:cNvPr id="258" name="Google Shape;846;p59">
            <a:extLst>
              <a:ext uri="{FF2B5EF4-FFF2-40B4-BE49-F238E27FC236}">
                <a16:creationId xmlns:a16="http://schemas.microsoft.com/office/drawing/2014/main" id="{FF1CA7CB-5181-E538-4650-0BC79275BD33}"/>
              </a:ext>
            </a:extLst>
          </p:cNvPr>
          <p:cNvSpPr txBox="1"/>
          <p:nvPr/>
        </p:nvSpPr>
        <p:spPr>
          <a:xfrm>
            <a:off x="6515441" y="75391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9" name="Google Shape;487;p59">
            <a:extLst>
              <a:ext uri="{FF2B5EF4-FFF2-40B4-BE49-F238E27FC236}">
                <a16:creationId xmlns:a16="http://schemas.microsoft.com/office/drawing/2014/main" id="{4E9828BC-E3D0-D47E-5AE0-B6662A9FBB3A}"/>
              </a:ext>
            </a:extLst>
          </p:cNvPr>
          <p:cNvSpPr/>
          <p:nvPr/>
        </p:nvSpPr>
        <p:spPr>
          <a:xfrm>
            <a:off x="6407994" y="2227556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0" name="Imagem 103">
            <a:extLst>
              <a:ext uri="{FF2B5EF4-FFF2-40B4-BE49-F238E27FC236}">
                <a16:creationId xmlns:a16="http://schemas.microsoft.com/office/drawing/2014/main" id="{E1E031DE-E37E-6C53-6BFC-15EF4C80CEF2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3549" y="2222001"/>
            <a:ext cx="177998" cy="177996"/>
          </a:xfrm>
          <a:prstGeom prst="rect">
            <a:avLst/>
          </a:prstGeom>
        </p:spPr>
      </p:pic>
      <p:sp>
        <p:nvSpPr>
          <p:cNvPr id="261" name="Google Shape;846;p59">
            <a:extLst>
              <a:ext uri="{FF2B5EF4-FFF2-40B4-BE49-F238E27FC236}">
                <a16:creationId xmlns:a16="http://schemas.microsoft.com/office/drawing/2014/main" id="{9B7E4662-68EF-C1AC-121D-FDE3F2C58AA0}"/>
              </a:ext>
            </a:extLst>
          </p:cNvPr>
          <p:cNvSpPr txBox="1"/>
          <p:nvPr/>
        </p:nvSpPr>
        <p:spPr>
          <a:xfrm>
            <a:off x="6502548" y="2218686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3" name="Google Shape;182;p9">
            <a:extLst>
              <a:ext uri="{FF2B5EF4-FFF2-40B4-BE49-F238E27FC236}">
                <a16:creationId xmlns:a16="http://schemas.microsoft.com/office/drawing/2014/main" id="{FFBB1A98-0CDD-71A6-E085-FCE787ACB70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898397" y="52885"/>
            <a:ext cx="4623424" cy="602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2400" dirty="0" err="1">
                <a:solidFill>
                  <a:srgbClr val="F5F3FD"/>
                </a:solidFill>
              </a:rPr>
              <a:t>Suite</a:t>
            </a:r>
            <a:r>
              <a:rPr lang="pt-BR" sz="2400" dirty="0">
                <a:solidFill>
                  <a:srgbClr val="F5F3FD"/>
                </a:solidFill>
              </a:rPr>
              <a:t> Napse</a:t>
            </a:r>
            <a:endParaRPr sz="2400" dirty="0">
              <a:solidFill>
                <a:srgbClr val="F0462D"/>
              </a:solidFill>
            </a:endParaRPr>
          </a:p>
        </p:txBody>
      </p:sp>
      <p:sp>
        <p:nvSpPr>
          <p:cNvPr id="268" name="Google Shape;846;p59">
            <a:extLst>
              <a:ext uri="{FF2B5EF4-FFF2-40B4-BE49-F238E27FC236}">
                <a16:creationId xmlns:a16="http://schemas.microsoft.com/office/drawing/2014/main" id="{C66EF13B-2874-75B2-9577-79A6D171B045}"/>
              </a:ext>
            </a:extLst>
          </p:cNvPr>
          <p:cNvSpPr txBox="1"/>
          <p:nvPr/>
        </p:nvSpPr>
        <p:spPr>
          <a:xfrm>
            <a:off x="4900840" y="440491"/>
            <a:ext cx="815333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800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TICKET DIGITAL</a:t>
            </a:r>
            <a:endParaRPr sz="800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6" name="Google Shape;487;p59">
            <a:extLst>
              <a:ext uri="{FF2B5EF4-FFF2-40B4-BE49-F238E27FC236}">
                <a16:creationId xmlns:a16="http://schemas.microsoft.com/office/drawing/2014/main" id="{869F2C21-3276-6197-7CAA-AF87560497B4}"/>
              </a:ext>
            </a:extLst>
          </p:cNvPr>
          <p:cNvSpPr/>
          <p:nvPr/>
        </p:nvSpPr>
        <p:spPr>
          <a:xfrm>
            <a:off x="5018659" y="477772"/>
            <a:ext cx="569204" cy="264188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74" name="Conector recto 273">
            <a:extLst>
              <a:ext uri="{FF2B5EF4-FFF2-40B4-BE49-F238E27FC236}">
                <a16:creationId xmlns:a16="http://schemas.microsoft.com/office/drawing/2014/main" id="{EEAEE90B-DC5A-D2D4-3B4A-ED4CED08D169}"/>
              </a:ext>
            </a:extLst>
          </p:cNvPr>
          <p:cNvCxnSpPr>
            <a:cxnSpLocks/>
            <a:stCxn id="266" idx="2"/>
          </p:cNvCxnSpPr>
          <p:nvPr/>
        </p:nvCxnSpPr>
        <p:spPr>
          <a:xfrm>
            <a:off x="5303261" y="741960"/>
            <a:ext cx="0" cy="123274"/>
          </a:xfrm>
          <a:prstGeom prst="line">
            <a:avLst/>
          </a:prstGeom>
          <a:ln>
            <a:solidFill>
              <a:srgbClr val="F046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Google Shape;846;p59">
            <a:extLst>
              <a:ext uri="{FF2B5EF4-FFF2-40B4-BE49-F238E27FC236}">
                <a16:creationId xmlns:a16="http://schemas.microsoft.com/office/drawing/2014/main" id="{612F3C2E-1B2B-E62D-6668-DB894C12C853}"/>
              </a:ext>
            </a:extLst>
          </p:cNvPr>
          <p:cNvSpPr txBox="1"/>
          <p:nvPr/>
        </p:nvSpPr>
        <p:spPr>
          <a:xfrm>
            <a:off x="77585" y="1317586"/>
            <a:ext cx="957333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800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ADQUIRIENTES</a:t>
            </a:r>
            <a:endParaRPr sz="800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87" name="Google Shape;487;p59">
            <a:extLst>
              <a:ext uri="{FF2B5EF4-FFF2-40B4-BE49-F238E27FC236}">
                <a16:creationId xmlns:a16="http://schemas.microsoft.com/office/drawing/2014/main" id="{7757729E-1AB2-7ED5-E91B-1DCCAE9A5D5F}"/>
              </a:ext>
            </a:extLst>
          </p:cNvPr>
          <p:cNvSpPr/>
          <p:nvPr/>
        </p:nvSpPr>
        <p:spPr>
          <a:xfrm>
            <a:off x="169025" y="1293194"/>
            <a:ext cx="790697" cy="264188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88" name="Conector recto 287">
            <a:extLst>
              <a:ext uri="{FF2B5EF4-FFF2-40B4-BE49-F238E27FC236}">
                <a16:creationId xmlns:a16="http://schemas.microsoft.com/office/drawing/2014/main" id="{B9FFE7CA-C14E-234C-860C-0D66CEF92519}"/>
              </a:ext>
            </a:extLst>
          </p:cNvPr>
          <p:cNvCxnSpPr>
            <a:cxnSpLocks/>
            <a:stCxn id="287" idx="3"/>
            <a:endCxn id="286" idx="3"/>
          </p:cNvCxnSpPr>
          <p:nvPr/>
        </p:nvCxnSpPr>
        <p:spPr>
          <a:xfrm>
            <a:off x="959722" y="1425288"/>
            <a:ext cx="75196" cy="0"/>
          </a:xfrm>
          <a:prstGeom prst="line">
            <a:avLst/>
          </a:prstGeom>
          <a:ln>
            <a:solidFill>
              <a:srgbClr val="F046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636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" name="Google Shape;440;p34"/>
          <p:cNvPicPr preferRelativeResize="0"/>
          <p:nvPr/>
        </p:nvPicPr>
        <p:blipFill rotWithShape="1">
          <a:blip r:embed="rId3">
            <a:alphaModFix/>
          </a:blip>
          <a:srcRect l="31522" t="10291" r="-8784" b="12445"/>
          <a:stretch/>
        </p:blipFill>
        <p:spPr>
          <a:xfrm>
            <a:off x="8" y="0"/>
            <a:ext cx="7717135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Google Shape;441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5218" y="0"/>
            <a:ext cx="71399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34"/>
          <p:cNvSpPr/>
          <p:nvPr/>
        </p:nvSpPr>
        <p:spPr>
          <a:xfrm>
            <a:off x="4628900" y="760300"/>
            <a:ext cx="387990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5" name="Google Shape;445;p34"/>
          <p:cNvSpPr txBox="1">
            <a:spLocks noGrp="1"/>
          </p:cNvSpPr>
          <p:nvPr>
            <p:ph type="title"/>
          </p:nvPr>
        </p:nvSpPr>
        <p:spPr>
          <a:xfrm>
            <a:off x="4654414" y="782412"/>
            <a:ext cx="38799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Sobre </a:t>
            </a:r>
            <a:r>
              <a:rPr lang="pt-BR" sz="2420" dirty="0">
                <a:solidFill>
                  <a:srgbClr val="9650FF"/>
                </a:solidFill>
              </a:rPr>
              <a:t>Napse</a:t>
            </a:r>
            <a:r>
              <a:rPr lang="pt-BR" sz="2420" dirty="0">
                <a:solidFill>
                  <a:srgbClr val="500099"/>
                </a:solidFill>
              </a:rPr>
              <a:t> </a:t>
            </a:r>
            <a:r>
              <a:rPr lang="pt-BR" sz="2420" dirty="0" err="1">
                <a:solidFill>
                  <a:srgbClr val="9650FF"/>
                </a:solidFill>
              </a:rPr>
              <a:t>Promo</a:t>
            </a:r>
            <a:endParaRPr sz="2420" dirty="0">
              <a:solidFill>
                <a:srgbClr val="9650FF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FEC3C2DA-36AC-E119-0D9E-6725EC6099D3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FEC768ED-7321-6007-CB6D-2AFE201250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  <p:pic>
        <p:nvPicPr>
          <p:cNvPr id="4" name="Imagen 3" descr="Forma&#10;&#10;Descripción generada automáticamente con confianza media">
            <a:extLst>
              <a:ext uri="{FF2B5EF4-FFF2-40B4-BE49-F238E27FC236}">
                <a16:creationId xmlns:a16="http://schemas.microsoft.com/office/drawing/2014/main" id="{9B034445-2538-E800-2BE6-30AB88EBEFC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19735" y="4571965"/>
            <a:ext cx="558500" cy="284835"/>
          </a:xfrm>
          <a:prstGeom prst="rect">
            <a:avLst/>
          </a:prstGeom>
        </p:spPr>
      </p:pic>
      <p:sp>
        <p:nvSpPr>
          <p:cNvPr id="5" name="Google Shape;187;p20">
            <a:extLst>
              <a:ext uri="{FF2B5EF4-FFF2-40B4-BE49-F238E27FC236}">
                <a16:creationId xmlns:a16="http://schemas.microsoft.com/office/drawing/2014/main" id="{A4F2DE76-82E3-1B0D-3C0B-BDF1F1037716}"/>
              </a:ext>
            </a:extLst>
          </p:cNvPr>
          <p:cNvSpPr txBox="1"/>
          <p:nvPr/>
        </p:nvSpPr>
        <p:spPr>
          <a:xfrm>
            <a:off x="4831116" y="2172347"/>
            <a:ext cx="3703198" cy="2208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b="1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Es</a:t>
            </a:r>
            <a:r>
              <a:rPr lang="en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Multiempresa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, opera tanto </a:t>
            </a: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Cloud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como on premise, permitiendo impulsar la venta cruzada entre empresas de un mismo grupo o franquicias.</a:t>
            </a:r>
          </a:p>
          <a:p>
            <a:pPr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</a:pPr>
            <a:r>
              <a:rPr lang="es-ES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 fácilmente integrable a cualquier canal, físico, móvil o de comercio electrónico. Captura información relevante de las ventas y promociones, y genera informes para evaluar en tiempo real el desempeño de la actividad, permitiendo </a:t>
            </a:r>
            <a:r>
              <a:rPr lang="es-ES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realizar ajustes en la campaña en curso y mejoras en las futuras</a:t>
            </a:r>
            <a:r>
              <a:rPr lang="es-ES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25"/>
          <p:cNvPicPr preferRelativeResize="0"/>
          <p:nvPr/>
        </p:nvPicPr>
        <p:blipFill rotWithShape="1">
          <a:blip r:embed="rId3">
            <a:alphaModFix amt="3000"/>
          </a:blip>
          <a:srcRect l="30833" r="12378"/>
          <a:stretch/>
        </p:blipFill>
        <p:spPr>
          <a:xfrm rot="10800000">
            <a:off x="-27773" y="0"/>
            <a:ext cx="51926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25"/>
          <p:cNvSpPr txBox="1">
            <a:spLocks noGrp="1"/>
          </p:cNvSpPr>
          <p:nvPr>
            <p:ph type="title" idx="4294967295"/>
          </p:nvPr>
        </p:nvSpPr>
        <p:spPr>
          <a:xfrm>
            <a:off x="366734" y="373052"/>
            <a:ext cx="316147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¿Qué </a:t>
            </a:r>
            <a:r>
              <a:rPr lang="pt-BR" sz="2420" dirty="0" err="1"/>
              <a:t>puedo</a:t>
            </a:r>
            <a:r>
              <a:rPr lang="pt-BR" sz="2420" dirty="0"/>
              <a:t> </a:t>
            </a:r>
            <a:r>
              <a:rPr lang="pt-BR" sz="2420" dirty="0" err="1"/>
              <a:t>hacer</a:t>
            </a:r>
            <a:r>
              <a:rPr lang="pt-BR" sz="2420" dirty="0"/>
              <a:t> </a:t>
            </a:r>
            <a:r>
              <a:rPr lang="pt-BR" sz="2420" dirty="0" err="1"/>
              <a:t>con</a:t>
            </a:r>
            <a:r>
              <a:rPr lang="pt-BR" sz="2420" dirty="0"/>
              <a:t> </a:t>
            </a:r>
            <a:r>
              <a:rPr lang="pt-BR" sz="2420" dirty="0">
                <a:solidFill>
                  <a:srgbClr val="F0462D"/>
                </a:solidFill>
              </a:rPr>
              <a:t>Napse </a:t>
            </a:r>
            <a:r>
              <a:rPr lang="pt-BR" sz="2420" dirty="0" err="1">
                <a:solidFill>
                  <a:srgbClr val="F0462D"/>
                </a:solidFill>
              </a:rPr>
              <a:t>Promo</a:t>
            </a:r>
            <a:r>
              <a:rPr lang="pt-BR" sz="2420" dirty="0"/>
              <a:t>?</a:t>
            </a:r>
            <a:endParaRPr sz="2420" dirty="0">
              <a:solidFill>
                <a:srgbClr val="F0462D"/>
              </a:solidFill>
            </a:endParaRPr>
          </a:p>
        </p:txBody>
      </p:sp>
      <p:sp>
        <p:nvSpPr>
          <p:cNvPr id="5" name="Google Shape;203;p21">
            <a:extLst>
              <a:ext uri="{FF2B5EF4-FFF2-40B4-BE49-F238E27FC236}">
                <a16:creationId xmlns:a16="http://schemas.microsoft.com/office/drawing/2014/main" id="{BC590CB5-9E95-7E22-D4D2-34E33B63F0EF}"/>
              </a:ext>
            </a:extLst>
          </p:cNvPr>
          <p:cNvSpPr txBox="1"/>
          <p:nvPr/>
        </p:nvSpPr>
        <p:spPr>
          <a:xfrm>
            <a:off x="318948" y="2557500"/>
            <a:ext cx="3975473" cy="25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b="1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Simular promociones </a:t>
            </a: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con tickets reales</a:t>
            </a: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Crear promociones ilimitadas</a:t>
            </a: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Obtener </a:t>
            </a:r>
            <a:r>
              <a:rPr lang="es-ES" dirty="0" err="1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KPIs</a:t>
            </a: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en tiempo real</a:t>
            </a: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Lanzar promociones en tiempo real</a:t>
            </a: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Configurar promociones masivas o dirigidas</a:t>
            </a: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Crear y segmentar promociones por canal, región o tienda</a:t>
            </a: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Instrumentar programas de fidelidad por objetivos</a:t>
            </a: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	</a:t>
            </a:r>
          </a:p>
        </p:txBody>
      </p:sp>
      <p:sp>
        <p:nvSpPr>
          <p:cNvPr id="7" name="Google Shape;203;p21">
            <a:extLst>
              <a:ext uri="{FF2B5EF4-FFF2-40B4-BE49-F238E27FC236}">
                <a16:creationId xmlns:a16="http://schemas.microsoft.com/office/drawing/2014/main" id="{F33024FD-D9A0-B6C3-FFE3-6039F770CBF5}"/>
              </a:ext>
            </a:extLst>
          </p:cNvPr>
          <p:cNvSpPr txBox="1"/>
          <p:nvPr/>
        </p:nvSpPr>
        <p:spPr>
          <a:xfrm>
            <a:off x="4342207" y="2571750"/>
            <a:ext cx="4845977" cy="25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Centralizar la creación y gestión de elementos de fidelidad: Cupones físicos y electrónicos, Monedero electrónico, </a:t>
            </a:r>
            <a:r>
              <a:rPr lang="es-ES" dirty="0" err="1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Gift</a:t>
            </a: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s-ES" dirty="0" err="1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Card</a:t>
            </a: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, tarjeta de puntos, etc.</a:t>
            </a: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Gestionar el canje de puntos / </a:t>
            </a:r>
            <a:r>
              <a:rPr lang="es-ES" dirty="0" err="1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rewards</a:t>
            </a: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, y administrar el catálogo de productos por puntos</a:t>
            </a: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Crear combos, descuentos y rebajas</a:t>
            </a: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Administrar bonificaciones / planes de pago sin intereses, envíos gratis, convenio y </a:t>
            </a:r>
            <a:r>
              <a:rPr lang="es-ES" dirty="0" err="1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cashback</a:t>
            </a: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Realizar ofertas personalizadas para recuperar clientes inactivos</a:t>
            </a: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Sugerencias en Base a Stock e </a:t>
            </a:r>
            <a:r>
              <a:rPr lang="es-ES" dirty="0" err="1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Hiperpersonalizadas</a:t>
            </a: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39700">
              <a:buClr>
                <a:srgbClr val="CC0000"/>
              </a:buClr>
              <a:buSzPts val="1400"/>
            </a:pPr>
            <a:endParaRPr lang="es-ES" dirty="0" err="1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Programas de objetivos</a:t>
            </a:r>
          </a:p>
          <a:p>
            <a:pPr marL="139700"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Aplicación de límites en promociones, beneficios, aplicaciones y clientes</a:t>
            </a:r>
            <a:endParaRPr lang="es-ES" dirty="0">
              <a:solidFill>
                <a:srgbClr val="666666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</a:pPr>
            <a:r>
              <a:rPr lang="es-ES" dirty="0">
                <a:solidFill>
                  <a:srgbClr val="666666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	</a:t>
            </a:r>
          </a:p>
        </p:txBody>
      </p:sp>
      <p:pic>
        <p:nvPicPr>
          <p:cNvPr id="8" name="Google Shape;928;p63" descr="Imagem 208">
            <a:extLst>
              <a:ext uri="{FF2B5EF4-FFF2-40B4-BE49-F238E27FC236}">
                <a16:creationId xmlns:a16="http://schemas.microsoft.com/office/drawing/2014/main" id="{F8CEBB0D-F0BB-1F75-8F40-FFCC2D8DFD8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424" y="1577696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928;p63" descr="Imagem 208">
            <a:extLst>
              <a:ext uri="{FF2B5EF4-FFF2-40B4-BE49-F238E27FC236}">
                <a16:creationId xmlns:a16="http://schemas.microsoft.com/office/drawing/2014/main" id="{BE29DB84-E93E-1D85-DCBA-7AFB927B542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424" y="2010371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928;p63" descr="Imagem 208">
            <a:extLst>
              <a:ext uri="{FF2B5EF4-FFF2-40B4-BE49-F238E27FC236}">
                <a16:creationId xmlns:a16="http://schemas.microsoft.com/office/drawing/2014/main" id="{0B5FDA55-332E-5CF4-1C02-6E2929B32B3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424" y="2443046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928;p63" descr="Imagem 208">
            <a:extLst>
              <a:ext uri="{FF2B5EF4-FFF2-40B4-BE49-F238E27FC236}">
                <a16:creationId xmlns:a16="http://schemas.microsoft.com/office/drawing/2014/main" id="{2FB164F2-3DD8-0ABC-7160-772323E0FE1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424" y="2875721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928;p63" descr="Imagem 208">
            <a:extLst>
              <a:ext uri="{FF2B5EF4-FFF2-40B4-BE49-F238E27FC236}">
                <a16:creationId xmlns:a16="http://schemas.microsoft.com/office/drawing/2014/main" id="{80011E07-96E7-0804-26BE-AEA6EE3E99F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424" y="3308396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928;p63" descr="Imagem 208">
            <a:extLst>
              <a:ext uri="{FF2B5EF4-FFF2-40B4-BE49-F238E27FC236}">
                <a16:creationId xmlns:a16="http://schemas.microsoft.com/office/drawing/2014/main" id="{BA7A2EB0-D0DF-73D4-AC12-06461383CE9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424" y="3741071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928;p63" descr="Imagem 208">
            <a:extLst>
              <a:ext uri="{FF2B5EF4-FFF2-40B4-BE49-F238E27FC236}">
                <a16:creationId xmlns:a16="http://schemas.microsoft.com/office/drawing/2014/main" id="{E3AB4B0F-ABE3-B064-1B93-0C6F7BAB583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424" y="4368466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928;p63" descr="Imagem 208">
            <a:extLst>
              <a:ext uri="{FF2B5EF4-FFF2-40B4-BE49-F238E27FC236}">
                <a16:creationId xmlns:a16="http://schemas.microsoft.com/office/drawing/2014/main" id="{4B342E7C-9E9A-4826-50EC-17893E4A838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08044" y="397954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928;p63" descr="Imagem 208">
            <a:extLst>
              <a:ext uri="{FF2B5EF4-FFF2-40B4-BE49-F238E27FC236}">
                <a16:creationId xmlns:a16="http://schemas.microsoft.com/office/drawing/2014/main" id="{362A3A2C-7542-36CA-0FC4-7A507B15626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08044" y="1216187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928;p63" descr="Imagem 208">
            <a:extLst>
              <a:ext uri="{FF2B5EF4-FFF2-40B4-BE49-F238E27FC236}">
                <a16:creationId xmlns:a16="http://schemas.microsoft.com/office/drawing/2014/main" id="{D2CBAC4C-3C61-61AC-CCEB-897D47450E4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08044" y="1807462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928;p63" descr="Imagem 208">
            <a:extLst>
              <a:ext uri="{FF2B5EF4-FFF2-40B4-BE49-F238E27FC236}">
                <a16:creationId xmlns:a16="http://schemas.microsoft.com/office/drawing/2014/main" id="{EC5E3C6F-6C10-183A-2A65-044AEA70D4A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08044" y="2249404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928;p63" descr="Imagem 208">
            <a:extLst>
              <a:ext uri="{FF2B5EF4-FFF2-40B4-BE49-F238E27FC236}">
                <a16:creationId xmlns:a16="http://schemas.microsoft.com/office/drawing/2014/main" id="{01DC6E43-1828-CF9D-109C-6BA41D2DF11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08044" y="2919356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928;p63" descr="Imagem 208">
            <a:extLst>
              <a:ext uri="{FF2B5EF4-FFF2-40B4-BE49-F238E27FC236}">
                <a16:creationId xmlns:a16="http://schemas.microsoft.com/office/drawing/2014/main" id="{679ADB80-5586-F45C-9925-08C83CEC48D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08044" y="3507779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928;p63" descr="Imagem 208">
            <a:extLst>
              <a:ext uri="{FF2B5EF4-FFF2-40B4-BE49-F238E27FC236}">
                <a16:creationId xmlns:a16="http://schemas.microsoft.com/office/drawing/2014/main" id="{731283FA-7C03-4B7D-9EE4-F934F21F835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08044" y="3949722"/>
            <a:ext cx="357048" cy="35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928;p63" descr="Imagem 208">
            <a:extLst>
              <a:ext uri="{FF2B5EF4-FFF2-40B4-BE49-F238E27FC236}">
                <a16:creationId xmlns:a16="http://schemas.microsoft.com/office/drawing/2014/main" id="{8C2922D9-168A-2FD0-8A5E-86CB727158B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08044" y="4377871"/>
            <a:ext cx="357048" cy="3517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471;p37">
            <a:extLst>
              <a:ext uri="{FF2B5EF4-FFF2-40B4-BE49-F238E27FC236}">
                <a16:creationId xmlns:a16="http://schemas.microsoft.com/office/drawing/2014/main" id="{2BB60B67-02BF-6C98-5CD8-AB492AD86A7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472;p37">
            <a:extLst>
              <a:ext uri="{FF2B5EF4-FFF2-40B4-BE49-F238E27FC236}">
                <a16:creationId xmlns:a16="http://schemas.microsoft.com/office/drawing/2014/main" id="{21252E4C-646B-781D-A72F-819461D1566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86112" y="-184430"/>
            <a:ext cx="2512132" cy="2588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D39D2451-B249-8EF4-D4B6-B398D8320EC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4CE836B4-AF49-DB44-D047-7A5E849E64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040FD172-7F18-96B1-BA8A-68573DC677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9796" y="4559528"/>
            <a:ext cx="558377" cy="284307"/>
          </a:xfrm>
          <a:prstGeom prst="rect">
            <a:avLst/>
          </a:prstGeom>
        </p:spPr>
      </p:pic>
      <p:sp>
        <p:nvSpPr>
          <p:cNvPr id="5" name="Google Shape;231;p23">
            <a:extLst>
              <a:ext uri="{FF2B5EF4-FFF2-40B4-BE49-F238E27FC236}">
                <a16:creationId xmlns:a16="http://schemas.microsoft.com/office/drawing/2014/main" id="{5D58D3D7-2E76-74EE-1249-1D6B30574966}"/>
              </a:ext>
            </a:extLst>
          </p:cNvPr>
          <p:cNvSpPr txBox="1"/>
          <p:nvPr/>
        </p:nvSpPr>
        <p:spPr>
          <a:xfrm>
            <a:off x="-113079" y="2404056"/>
            <a:ext cx="4755250" cy="246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s-AR" sz="1200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Impulsa las ventas sin comprometer los márgenes.</a:t>
            </a:r>
          </a:p>
          <a:p>
            <a:pPr marL="457200" lvl="0" indent="-317500" algn="l" rtl="0"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Cuenta con equipo de soporte local y remoto.</a:t>
            </a:r>
          </a:p>
          <a:p>
            <a:pPr marL="457200" lvl="0" indent="-317500" algn="l" rtl="0"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Facilita la definición y distribución de promociones combinando múltiples condiciones. </a:t>
            </a:r>
          </a:p>
          <a:p>
            <a:pPr marL="457200" lvl="0" indent="-317500" algn="l" rtl="0"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Permite el monitoreo, ajuste y modificación desde su consola central.</a:t>
            </a:r>
          </a:p>
          <a:p>
            <a:pPr marL="457200" lvl="0" indent="-317500" algn="l" rtl="0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Centraliza y automatiza los procesos de operación de la creación, modificación y distribución de las promociones</a:t>
            </a:r>
          </a:p>
          <a:p>
            <a:pPr marL="457200" lvl="0" indent="-317500" algn="l" rtl="0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Cuenta con información integrada de su inventario y reglas de negocios para crear las promociones.</a:t>
            </a:r>
          </a:p>
          <a:p>
            <a:pPr marL="457200" indent="-317500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Alertas para monitorear el desempeño de las campañas y promociones.</a:t>
            </a:r>
            <a:endParaRPr lang="es-ES" sz="12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indent="-317500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Brinda autonomía y rapidez para estrategias de fidelización a través de diversos tipos de  programas.</a:t>
            </a:r>
          </a:p>
          <a:p>
            <a:pPr marL="139700">
              <a:lnSpc>
                <a:spcPct val="85000"/>
              </a:lnSpc>
              <a:buClr>
                <a:srgbClr val="CC0000"/>
              </a:buClr>
              <a:buSzPts val="1400"/>
            </a:pPr>
            <a:endParaRPr lang="es-ES" dirty="0">
              <a:solidFill>
                <a:srgbClr val="666666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6" name="Google Shape;231;p23">
            <a:extLst>
              <a:ext uri="{FF2B5EF4-FFF2-40B4-BE49-F238E27FC236}">
                <a16:creationId xmlns:a16="http://schemas.microsoft.com/office/drawing/2014/main" id="{80F267CF-FCD8-3FA5-16FF-E7E207DB45F7}"/>
              </a:ext>
            </a:extLst>
          </p:cNvPr>
          <p:cNvSpPr txBox="1"/>
          <p:nvPr/>
        </p:nvSpPr>
        <p:spPr>
          <a:xfrm>
            <a:off x="4349992" y="1674115"/>
            <a:ext cx="4848252" cy="27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457200" lvl="0" indent="-317500"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Reduce costos de implementación, actualización y gestión.</a:t>
            </a:r>
          </a:p>
          <a:p>
            <a:pPr marL="457200" lvl="0" indent="-317500"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Brinda información valiosa para la toma de decisiones.</a:t>
            </a:r>
          </a:p>
          <a:p>
            <a:pPr marL="457200" lvl="0" indent="-317500"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Analiza datos concretos para obtener </a:t>
            </a:r>
            <a:r>
              <a:rPr lang="es-ES" sz="1200" dirty="0" err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insights</a:t>
            </a: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sobre el proceso de compra de los clientes para ejecutar acciones a medida y fidelizarlo.</a:t>
            </a:r>
            <a:endParaRPr lang="es-ES" sz="12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457200" lvl="0" indent="-317500"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Promueve la integración rápida de los canales, a través de protocolos estándar de mercado (REST).</a:t>
            </a:r>
          </a:p>
          <a:p>
            <a:pPr marL="457200" lvl="0" indent="-317500"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Reduce gastos administrativos y errores sistemáticos, a través de mecanismos de control durante el proceso de definición e incluso, de venta.</a:t>
            </a:r>
          </a:p>
          <a:p>
            <a:pPr marL="457200" lvl="0" indent="-317500">
              <a:spcBef>
                <a:spcPts val="600"/>
              </a:spcBef>
              <a:spcAft>
                <a:spcPts val="600"/>
              </a:spcAft>
              <a:buClr>
                <a:srgbClr val="00C855"/>
              </a:buClr>
              <a:buSzPts val="1400"/>
              <a:buFont typeface="Roboto"/>
              <a:buChar char="●"/>
            </a:pPr>
            <a:r>
              <a:rPr lang="es-ES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Disminuye la posibilidad de fraude a través de algoritmos de detección y bloqueo en cuanto a programas de fidelidad.</a:t>
            </a:r>
          </a:p>
        </p:txBody>
      </p:sp>
      <p:sp>
        <p:nvSpPr>
          <p:cNvPr id="8" name="Google Shape;349;p25">
            <a:extLst>
              <a:ext uri="{FF2B5EF4-FFF2-40B4-BE49-F238E27FC236}">
                <a16:creationId xmlns:a16="http://schemas.microsoft.com/office/drawing/2014/main" id="{D3F131FD-D190-910A-62C3-B5C44D2E0051}"/>
              </a:ext>
            </a:extLst>
          </p:cNvPr>
          <p:cNvSpPr txBox="1">
            <a:spLocks/>
          </p:cNvSpPr>
          <p:nvPr/>
        </p:nvSpPr>
        <p:spPr>
          <a:xfrm>
            <a:off x="366734" y="177850"/>
            <a:ext cx="316147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990"/>
            </a:pPr>
            <a:r>
              <a:rPr lang="es-ES" sz="3600" dirty="0">
                <a:solidFill>
                  <a:schemeClr val="bg1"/>
                </a:solidFill>
              </a:rPr>
              <a:t>Beneficios</a:t>
            </a:r>
            <a:endParaRPr lang="es-ES" sz="242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Google Shape;450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96649" y="-210125"/>
            <a:ext cx="5618424" cy="5622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Google Shape;452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1526" y="58250"/>
            <a:ext cx="3602900" cy="5085250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35"/>
          <p:cNvSpPr/>
          <p:nvPr/>
        </p:nvSpPr>
        <p:spPr>
          <a:xfrm>
            <a:off x="4138406" y="368491"/>
            <a:ext cx="4515100" cy="799500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5" name="Google Shape;455;p35"/>
          <p:cNvSpPr txBox="1">
            <a:spLocks noGrp="1"/>
          </p:cNvSpPr>
          <p:nvPr>
            <p:ph type="title"/>
          </p:nvPr>
        </p:nvSpPr>
        <p:spPr>
          <a:xfrm>
            <a:off x="4285281" y="368491"/>
            <a:ext cx="4255575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 err="1">
                <a:solidFill>
                  <a:srgbClr val="FFFFFF"/>
                </a:solidFill>
              </a:rPr>
              <a:t>Definición</a:t>
            </a:r>
            <a:r>
              <a:rPr lang="pt-BR" sz="2420" dirty="0">
                <a:solidFill>
                  <a:srgbClr val="FFFFFF"/>
                </a:solidFill>
              </a:rPr>
              <a:t> de </a:t>
            </a:r>
            <a:r>
              <a:rPr lang="pt-BR" sz="2420" dirty="0" err="1">
                <a:solidFill>
                  <a:srgbClr val="9650FF"/>
                </a:solidFill>
              </a:rPr>
              <a:t>promociones</a:t>
            </a:r>
            <a:endParaRPr sz="2420" dirty="0">
              <a:solidFill>
                <a:srgbClr val="9650FF"/>
              </a:solidFill>
            </a:endParaRPr>
          </a:p>
        </p:txBody>
      </p:sp>
      <p:sp>
        <p:nvSpPr>
          <p:cNvPr id="9" name="Google Shape;280;p25">
            <a:extLst>
              <a:ext uri="{FF2B5EF4-FFF2-40B4-BE49-F238E27FC236}">
                <a16:creationId xmlns:a16="http://schemas.microsoft.com/office/drawing/2014/main" id="{1BDCA9BD-DD5A-CD40-243C-18B047EC0A14}"/>
              </a:ext>
            </a:extLst>
          </p:cNvPr>
          <p:cNvSpPr txBox="1"/>
          <p:nvPr/>
        </p:nvSpPr>
        <p:spPr>
          <a:xfrm>
            <a:off x="4285281" y="1760139"/>
            <a:ext cx="6841800" cy="27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285750" indent="-285750">
              <a:lnSpc>
                <a:spcPct val="90000"/>
              </a:lnSpc>
              <a:buClr>
                <a:srgbClr val="9650FF"/>
              </a:buClr>
              <a:buSzPts val="1100"/>
              <a:buFont typeface="Arial" panose="020B0604020202020204" pitchFamily="34" charset="0"/>
              <a:buChar char="•"/>
            </a:pPr>
            <a:endParaRPr lang="en" sz="1800" b="1" dirty="0">
              <a:solidFill>
                <a:srgbClr val="FFB200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285750" indent="-285750">
              <a:lnSpc>
                <a:spcPct val="90000"/>
              </a:lnSpc>
              <a:buClr>
                <a:srgbClr val="9650FF"/>
              </a:buClr>
              <a:buSzPts val="1100"/>
              <a:buFont typeface="Arial" panose="020B0604020202020204" pitchFamily="34" charset="0"/>
              <a:buChar char="•"/>
            </a:pPr>
            <a:endParaRPr lang="en" sz="1800" b="1" dirty="0">
              <a:solidFill>
                <a:srgbClr val="FFB200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285750" indent="-285750">
              <a:lnSpc>
                <a:spcPct val="90000"/>
              </a:lnSpc>
              <a:buClr>
                <a:srgbClr val="9650FF"/>
              </a:buClr>
              <a:buSzPts val="1100"/>
              <a:buFont typeface="Arial" panose="020B0604020202020204" pitchFamily="34" charset="0"/>
              <a:buChar char="•"/>
            </a:pPr>
            <a:endParaRPr lang="en" sz="1800" b="1" dirty="0">
              <a:solidFill>
                <a:srgbClr val="FFB200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100"/>
            </a:pPr>
            <a:r>
              <a:rPr lang="en" sz="18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Promociones </a:t>
            </a:r>
            <a:r>
              <a:rPr lang="en" sz="1800" b="1" dirty="0" err="1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condicionadas</a:t>
            </a:r>
            <a:r>
              <a:rPr lang="en" sz="18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 </a:t>
            </a:r>
            <a:r>
              <a:rPr lang="en" sz="1800" b="1" dirty="0" err="1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por</a:t>
            </a:r>
            <a:r>
              <a:rPr lang="en" sz="18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:</a:t>
            </a:r>
            <a:r>
              <a:rPr lang="en" sz="1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endParaRPr sz="1000" b="1" dirty="0">
              <a:solidFill>
                <a:srgbClr val="9650FF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Atributos de artículos.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Atributos de medios de pago.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Atributos de cupones.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Atributos de elementos de fidelidad.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Atributos de clientes.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indent="-317500">
              <a:lnSpc>
                <a:spcPct val="90000"/>
              </a:lnSpc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Segmentos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</a:t>
            </a:r>
            <a:endParaRPr lang="en" dirty="0" err="1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Atributos de la transacción.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285750" lvl="0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Font typeface="Arial" panose="020B0604020202020204" pitchFamily="34" charset="0"/>
              <a:buChar char="•"/>
            </a:pP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100"/>
            </a:pPr>
            <a:r>
              <a:rPr lang="en" sz="18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Promociones con beneficios monetarios:</a:t>
            </a:r>
            <a:endParaRPr sz="1000" b="1" dirty="0">
              <a:solidFill>
                <a:srgbClr val="9650FF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chemeClr val="lt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descuento fijo.</a:t>
            </a:r>
            <a:endParaRPr dirty="0">
              <a:solidFill>
                <a:schemeClr val="lt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chemeClr val="lt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descuento porcentual.</a:t>
            </a:r>
            <a:endParaRPr dirty="0">
              <a:solidFill>
                <a:schemeClr val="lt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chemeClr val="lt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nuevo precio.</a:t>
            </a:r>
            <a:endParaRPr dirty="0">
              <a:solidFill>
                <a:schemeClr val="lt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indent="-317500">
              <a:lnSpc>
                <a:spcPct val="90000"/>
              </a:lnSpc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chemeClr val="lt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Canje de Cupones por descuentos monetarios.</a:t>
            </a:r>
            <a:endParaRPr lang="en" dirty="0">
              <a:solidFill>
                <a:schemeClr val="lt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457200" indent="-317500">
              <a:lnSpc>
                <a:spcPct val="90000"/>
              </a:lnSpc>
              <a:buClr>
                <a:srgbClr val="9650FF"/>
              </a:buClr>
              <a:buSzPts val="1400"/>
              <a:buFont typeface="Arial" panose="020B0604020202020204" pitchFamily="34" charset="0"/>
              <a:buChar char="•"/>
            </a:pPr>
            <a:r>
              <a:rPr lang="en" dirty="0">
                <a:solidFill>
                  <a:schemeClr val="lt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Canje de puntos por catálogo.</a:t>
            </a:r>
          </a:p>
        </p:txBody>
      </p:sp>
      <p:pic>
        <p:nvPicPr>
          <p:cNvPr id="11" name="Google Shape;287;p25">
            <a:extLst>
              <a:ext uri="{FF2B5EF4-FFF2-40B4-BE49-F238E27FC236}">
                <a16:creationId xmlns:a16="http://schemas.microsoft.com/office/drawing/2014/main" id="{B4EC2B9E-2914-42AF-9485-FA70AF3FA400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08689" y="1760127"/>
            <a:ext cx="753109" cy="5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88;p25">
            <a:extLst>
              <a:ext uri="{FF2B5EF4-FFF2-40B4-BE49-F238E27FC236}">
                <a16:creationId xmlns:a16="http://schemas.microsoft.com/office/drawing/2014/main" id="{F274F44E-0088-F514-8550-209AE14F64B1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08689" y="3325002"/>
            <a:ext cx="753109" cy="57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2CF1BF180E0D445B908AB9E94787683" ma:contentTypeVersion="16" ma:contentTypeDescription="Crear nuevo documento." ma:contentTypeScope="" ma:versionID="2d0deb80dff593baa74dd4de64a9a3db">
  <xsd:schema xmlns:xsd="http://www.w3.org/2001/XMLSchema" xmlns:xs="http://www.w3.org/2001/XMLSchema" xmlns:p="http://schemas.microsoft.com/office/2006/metadata/properties" xmlns:ns2="5a81ff38-0732-44d4-a198-8f4c7fa068b4" xmlns:ns3="ea11fb09-ed0a-4726-8e7b-b2a9c5c9a327" targetNamespace="http://schemas.microsoft.com/office/2006/metadata/properties" ma:root="true" ma:fieldsID="f55534825e3d65613e89ccaa8db93ad6" ns2:_="" ns3:_="">
    <xsd:import namespace="5a81ff38-0732-44d4-a198-8f4c7fa068b4"/>
    <xsd:import namespace="ea11fb09-ed0a-4726-8e7b-b2a9c5c9a3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81ff38-0732-44d4-a198-8f4c7fa06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Etiquetas de imagen" ma:readOnly="false" ma:fieldId="{5cf76f15-5ced-4ddc-b409-7134ff3c332f}" ma:taxonomyMulti="true" ma:sspId="f21ea24c-48a7-40a6-9b14-e25d63badf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11fb09-ed0a-4726-8e7b-b2a9c5c9a32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8b44b4e6-5b38-446d-b759-66e6c1eb0d99}" ma:internalName="TaxCatchAll" ma:showField="CatchAllData" ma:web="ea11fb09-ed0a-4726-8e7b-b2a9c5c9a3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0F6E59-5CA4-48A7-A3CE-9B41CF540C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81ff38-0732-44d4-a198-8f4c7fa068b4"/>
    <ds:schemaRef ds:uri="ea11fb09-ed0a-4726-8e7b-b2a9c5c9a3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89152E5-DD09-445E-A5F7-97A802FC8B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2155</TotalTime>
  <Words>975</Words>
  <Application>Microsoft Office PowerPoint</Application>
  <PresentationFormat>Presentación en pantalla (16:9)</PresentationFormat>
  <Paragraphs>160</Paragraphs>
  <Slides>16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Linx Claro</vt:lpstr>
      <vt:lpstr>IMPORTANTE  Esto es un template, haga una copia local en su PC para hacer las adaptaciones que necesite para su presentación​</vt:lpstr>
      <vt:lpstr>Presentación de PowerPoint</vt:lpstr>
      <vt:lpstr>Somos una empresa de tecnología especializada en soluciones de Omnicanalidad y Comercio Unificado </vt:lpstr>
      <vt:lpstr>Presentación de PowerPoint</vt:lpstr>
      <vt:lpstr>Suite Napse</vt:lpstr>
      <vt:lpstr>Sobre Napse Promo</vt:lpstr>
      <vt:lpstr>¿Qué puedo hacer con Napse Promo?</vt:lpstr>
      <vt:lpstr>Presentación de PowerPoint</vt:lpstr>
      <vt:lpstr>Definición de promociones</vt:lpstr>
      <vt:lpstr>Definición de promociones</vt:lpstr>
      <vt:lpstr>Definición de campañas</vt:lpstr>
      <vt:lpstr>FIDELIDAD</vt:lpstr>
      <vt:lpstr>Reportes y analíticas</vt:lpstr>
      <vt:lpstr>Campaign Manager  Integración con 360</vt:lpstr>
      <vt:lpstr>CRM 360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Hernán Dal'Cero</dc:creator>
  <cp:lastModifiedBy>Rocío Fernández</cp:lastModifiedBy>
  <cp:revision>20</cp:revision>
  <dcterms:modified xsi:type="dcterms:W3CDTF">2024-10-22T18:00:21Z</dcterms:modified>
</cp:coreProperties>
</file>