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15"/>
  </p:notesMasterIdLst>
  <p:sldIdLst>
    <p:sldId id="278" r:id="rId4"/>
    <p:sldId id="322" r:id="rId5"/>
    <p:sldId id="261" r:id="rId6"/>
    <p:sldId id="288" r:id="rId7"/>
    <p:sldId id="267" r:id="rId8"/>
    <p:sldId id="277" r:id="rId9"/>
    <p:sldId id="329" r:id="rId10"/>
    <p:sldId id="262" r:id="rId11"/>
    <p:sldId id="263" r:id="rId12"/>
    <p:sldId id="328" r:id="rId13"/>
    <p:sldId id="256" r:id="rId14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6"/>
      <p:bold r:id="rId17"/>
      <p:italic r:id="rId18"/>
      <p:boldItalic r:id="rId19"/>
    </p:embeddedFont>
    <p:embeddedFont>
      <p:font typeface="Noto Sans Light" panose="020B0604020202020204" charset="0"/>
      <p:regular r:id="rId20"/>
      <p:bold r:id="rId21"/>
      <p:italic r:id="rId22"/>
      <p:boldItalic r:id="rId23"/>
    </p:embeddedFont>
    <p:embeddedFont>
      <p:font typeface="Roboto" panose="02000000000000000000" pitchFamily="2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50FF"/>
    <a:srgbClr val="411E5A"/>
    <a:srgbClr val="00C855"/>
    <a:srgbClr val="F04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DC080E-4228-BF46-A6CB-02CCDAACFF94}" v="15" dt="2024-10-09T18:20:36.857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9" d="100"/>
          <a:sy n="79" d="100"/>
        </p:scale>
        <p:origin x="1570" y="47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Master" Target="slideMasters/slideMaster1.xml"/><Relationship Id="rId21" Type="http://schemas.openxmlformats.org/officeDocument/2006/relationships/font" Target="fonts/font6.fntdata"/><Relationship Id="rId97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9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91" Type="http://customschemas.google.com/relationships/presentationmetadata" Target="metadata"/><Relationship Id="rId9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9.fntdata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95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font" Target="fonts/font4.fntdata"/><Relationship Id="rId9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8" Type="http://schemas.openxmlformats.org/officeDocument/2006/relationships/slide" Target="slides/slide5.xml"/><Relationship Id="rId93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cío Fernández" userId="S::rocio.fernandez@napse.global::a8ca1138-7c3e-4ac4-846a-4f713d672a25" providerId="AD" clId="Web-{D7DC080E-4228-BF46-A6CB-02CCDAACFF94}"/>
    <pc:docChg chg="addSld delSld modSld">
      <pc:chgData name="Rocío Fernández" userId="S::rocio.fernandez@napse.global::a8ca1138-7c3e-4ac4-846a-4f713d672a25" providerId="AD" clId="Web-{D7DC080E-4228-BF46-A6CB-02CCDAACFF94}" dt="2024-10-09T18:20:34.795" v="12" actId="1076"/>
      <pc:docMkLst>
        <pc:docMk/>
      </pc:docMkLst>
      <pc:sldChg chg="addSp delSp">
        <pc:chgData name="Rocío Fernández" userId="S::rocio.fernandez@napse.global::a8ca1138-7c3e-4ac4-846a-4f713d672a25" providerId="AD" clId="Web-{D7DC080E-4228-BF46-A6CB-02CCDAACFF94}" dt="2024-10-09T18:20:06.607" v="3"/>
        <pc:sldMkLst>
          <pc:docMk/>
          <pc:sldMk cId="0" sldId="288"/>
        </pc:sldMkLst>
        <pc:picChg chg="add del">
          <ac:chgData name="Rocío Fernández" userId="S::rocio.fernandez@napse.global::a8ca1138-7c3e-4ac4-846a-4f713d672a25" providerId="AD" clId="Web-{D7DC080E-4228-BF46-A6CB-02CCDAACFF94}" dt="2024-10-09T18:20:06.607" v="3"/>
          <ac:picMkLst>
            <pc:docMk/>
            <pc:sldMk cId="0" sldId="288"/>
            <ac:picMk id="7" creationId="{B86AB44F-1B78-3331-AF25-FD15019669EB}"/>
          </ac:picMkLst>
        </pc:picChg>
      </pc:sldChg>
      <pc:sldChg chg="addSp delSp modSp add del">
        <pc:chgData name="Rocío Fernández" userId="S::rocio.fernandez@napse.global::a8ca1138-7c3e-4ac4-846a-4f713d672a25" providerId="AD" clId="Web-{D7DC080E-4228-BF46-A6CB-02CCDAACFF94}" dt="2024-10-09T18:20:34.795" v="12" actId="1076"/>
        <pc:sldMkLst>
          <pc:docMk/>
          <pc:sldMk cId="552043359" sldId="322"/>
        </pc:sldMkLst>
        <pc:spChg chg="add mod">
          <ac:chgData name="Rocío Fernández" userId="S::rocio.fernandez@napse.global::a8ca1138-7c3e-4ac4-846a-4f713d672a25" providerId="AD" clId="Web-{D7DC080E-4228-BF46-A6CB-02CCDAACFF94}" dt="2024-10-09T18:20:12.091" v="4"/>
          <ac:spMkLst>
            <pc:docMk/>
            <pc:sldMk cId="552043359" sldId="322"/>
            <ac:spMk id="6" creationId="{78ED5034-F6E8-01E2-6338-20480541A6DB}"/>
          </ac:spMkLst>
        </pc:spChg>
        <pc:spChg chg="del">
          <ac:chgData name="Rocío Fernández" userId="S::rocio.fernandez@napse.global::a8ca1138-7c3e-4ac4-846a-4f713d672a25" providerId="AD" clId="Web-{D7DC080E-4228-BF46-A6CB-02CCDAACFF94}" dt="2024-10-09T18:19:57.856" v="0"/>
          <ac:spMkLst>
            <pc:docMk/>
            <pc:sldMk cId="552043359" sldId="322"/>
            <ac:spMk id="56" creationId="{00000000-0000-0000-0000-000000000000}"/>
          </ac:spMkLst>
        </pc:spChg>
        <pc:spChg chg="del mod">
          <ac:chgData name="Rocío Fernández" userId="S::rocio.fernandez@napse.global::a8ca1138-7c3e-4ac4-846a-4f713d672a25" providerId="AD" clId="Web-{D7DC080E-4228-BF46-A6CB-02CCDAACFF94}" dt="2024-10-09T18:20:12.091" v="4"/>
          <ac:spMkLst>
            <pc:docMk/>
            <pc:sldMk cId="552043359" sldId="322"/>
            <ac:spMk id="57" creationId="{00000000-0000-0000-0000-000000000000}"/>
          </ac:spMkLst>
        </pc:spChg>
        <pc:picChg chg="add del">
          <ac:chgData name="Rocío Fernández" userId="S::rocio.fernandez@napse.global::a8ca1138-7c3e-4ac4-846a-4f713d672a25" providerId="AD" clId="Web-{D7DC080E-4228-BF46-A6CB-02CCDAACFF94}" dt="2024-10-09T18:20:26.560" v="10"/>
          <ac:picMkLst>
            <pc:docMk/>
            <pc:sldMk cId="552043359" sldId="322"/>
            <ac:picMk id="2" creationId="{7F3E89D7-D0BA-32AE-C348-58D42376C8DA}"/>
          </ac:picMkLst>
        </pc:picChg>
        <pc:picChg chg="add mod">
          <ac:chgData name="Rocío Fernández" userId="S::rocio.fernandez@napse.global::a8ca1138-7c3e-4ac4-846a-4f713d672a25" providerId="AD" clId="Web-{D7DC080E-4228-BF46-A6CB-02CCDAACFF94}" dt="2024-10-09T18:20:34.795" v="12" actId="1076"/>
          <ac:picMkLst>
            <pc:docMk/>
            <pc:sldMk cId="552043359" sldId="322"/>
            <ac:picMk id="7" creationId="{5872B39B-1B86-23CA-1CB4-1ED95ED653B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6697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293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9495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0217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napseglobal" TargetMode="External"/><Relationship Id="rId5" Type="http://schemas.openxmlformats.org/officeDocument/2006/relationships/hyperlink" Target="mailto:mail@mail.com" TargetMode="External"/><Relationship Id="rId10" Type="http://schemas.openxmlformats.org/officeDocument/2006/relationships/image" Target="../media/image23.png"/><Relationship Id="rId4" Type="http://schemas.openxmlformats.org/officeDocument/2006/relationships/image" Target="../media/image5.png"/><Relationship Id="rId9" Type="http://schemas.openxmlformats.org/officeDocument/2006/relationships/hyperlink" Target="https://napse.global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235225" y="1956795"/>
            <a:ext cx="867354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AR" sz="4400" dirty="0">
                <a:solidFill>
                  <a:srgbClr val="F0462D"/>
                </a:solidFill>
              </a:rPr>
              <a:t>I</a:t>
            </a:r>
            <a:r>
              <a:rPr lang="es-ES" sz="4400" dirty="0">
                <a:solidFill>
                  <a:srgbClr val="F0462D"/>
                </a:solidFill>
              </a:rPr>
              <a:t>MPORTANTE</a:t>
            </a:r>
            <a:br>
              <a:rPr lang="es-ES" sz="2400" b="0" dirty="0"/>
            </a:br>
            <a:br>
              <a:rPr lang="es-ES" sz="2400" b="0" dirty="0"/>
            </a:br>
            <a:r>
              <a:rPr lang="es-ES" sz="2400" b="0" dirty="0"/>
              <a:t>Esto es un </a:t>
            </a:r>
            <a:r>
              <a:rPr lang="es-ES" sz="2400" b="0" dirty="0" err="1"/>
              <a:t>template</a:t>
            </a:r>
            <a:r>
              <a:rPr lang="es-ES" sz="2400" b="0" dirty="0"/>
              <a:t>, haga una copia local en su PC para hacer las adaptaciones que necesite para su presentación​</a:t>
            </a:r>
            <a:endParaRPr lang="pt-BR" sz="2400" b="0" dirty="0">
              <a:solidFill>
                <a:srgbClr val="00C85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23"/>
          <p:cNvSpPr/>
          <p:nvPr/>
        </p:nvSpPr>
        <p:spPr>
          <a:xfrm>
            <a:off x="644953" y="437991"/>
            <a:ext cx="286879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703736" y="459891"/>
            <a:ext cx="2751225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2400" dirty="0"/>
              <a:t>Formas de pago</a:t>
            </a:r>
            <a:endParaRPr sz="2400"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946F4EE8-648B-53C5-CBEC-39F8353E2731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9494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8F6D875A-FE72-01F1-E198-681BDB3A8C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7736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731A5DF4-2765-B30B-8A12-6A1DFC73E6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7682" y="4644316"/>
            <a:ext cx="558500" cy="284835"/>
          </a:xfrm>
          <a:prstGeom prst="rect">
            <a:avLst/>
          </a:prstGeom>
        </p:spPr>
      </p:pic>
      <p:sp>
        <p:nvSpPr>
          <p:cNvPr id="16" name="Google Shape;328;p23">
            <a:extLst>
              <a:ext uri="{FF2B5EF4-FFF2-40B4-BE49-F238E27FC236}">
                <a16:creationId xmlns:a16="http://schemas.microsoft.com/office/drawing/2014/main" id="{F302ACAC-BF7A-4423-6776-313138E48CA9}"/>
              </a:ext>
            </a:extLst>
          </p:cNvPr>
          <p:cNvSpPr/>
          <p:nvPr/>
        </p:nvSpPr>
        <p:spPr>
          <a:xfrm>
            <a:off x="4641986" y="437991"/>
            <a:ext cx="286879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329;p23">
            <a:extLst>
              <a:ext uri="{FF2B5EF4-FFF2-40B4-BE49-F238E27FC236}">
                <a16:creationId xmlns:a16="http://schemas.microsoft.com/office/drawing/2014/main" id="{359D71E9-2532-7F50-6735-C4DED7E8DE0E}"/>
              </a:ext>
            </a:extLst>
          </p:cNvPr>
          <p:cNvSpPr txBox="1">
            <a:spLocks/>
          </p:cNvSpPr>
          <p:nvPr/>
        </p:nvSpPr>
        <p:spPr>
          <a:xfrm>
            <a:off x="4700768" y="459891"/>
            <a:ext cx="2751225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pt-BR" sz="2400" dirty="0" err="1">
                <a:solidFill>
                  <a:srgbClr val="9650FF"/>
                </a:solidFill>
              </a:rPr>
              <a:t>Homologaciones</a:t>
            </a:r>
            <a:endParaRPr lang="pt-BR" sz="2400" dirty="0">
              <a:solidFill>
                <a:srgbClr val="9650FF"/>
              </a:solidFill>
            </a:endParaRPr>
          </a:p>
        </p:txBody>
      </p:sp>
      <p:sp>
        <p:nvSpPr>
          <p:cNvPr id="23" name="Google Shape;496;p29">
            <a:extLst>
              <a:ext uri="{FF2B5EF4-FFF2-40B4-BE49-F238E27FC236}">
                <a16:creationId xmlns:a16="http://schemas.microsoft.com/office/drawing/2014/main" id="{37AA3256-3681-6212-544C-B2849A5EDBEF}"/>
              </a:ext>
            </a:extLst>
          </p:cNvPr>
          <p:cNvSpPr txBox="1"/>
          <p:nvPr/>
        </p:nvSpPr>
        <p:spPr>
          <a:xfrm>
            <a:off x="4342555" y="1568572"/>
            <a:ext cx="4716600" cy="24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Argentina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VISA, First Data, Amex, TDF, Shopping, Seac, Carga al toque, Pago Fácil, Decidir. 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Chile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 Transbank, VISA Internacional.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Costa Rica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Evertec.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Ecuador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Datafast.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El Salvador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Sunnel.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México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Prosa, Bancomer, Redeban, Amex.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Panamá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Banco Popular.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Puerto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Rico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</a:t>
            </a:r>
            <a:r>
              <a:rPr lang="en" b="1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Evertec.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n" b="1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República Dominicana</a:t>
            </a: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: Amex, Cardnet, Evertec, FirstData, VisaNet.  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25" name="Google Shape;496;p29">
            <a:extLst>
              <a:ext uri="{FF2B5EF4-FFF2-40B4-BE49-F238E27FC236}">
                <a16:creationId xmlns:a16="http://schemas.microsoft.com/office/drawing/2014/main" id="{1CF07802-1297-C578-B281-F0BCAAD9C3D0}"/>
              </a:ext>
            </a:extLst>
          </p:cNvPr>
          <p:cNvSpPr txBox="1"/>
          <p:nvPr/>
        </p:nvSpPr>
        <p:spPr>
          <a:xfrm>
            <a:off x="648650" y="1568572"/>
            <a:ext cx="3463355" cy="24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Crédito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Débito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PEI (Pago electrónico inmediato)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Billeteras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Taquillas y pagos QR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Fidelidad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Recarga de tiempo aire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QR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9650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Vales electrónicos</a:t>
            </a:r>
          </a:p>
          <a:p>
            <a:pPr marL="1397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AR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Integración con canales virtuales en vivo, terminales de autoservicio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892385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57;p1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 dirty="0">
                <a:solidFill>
                  <a:srgbClr val="F5F3FD"/>
                </a:solidFill>
              </a:rPr>
              <a:t>MUCHAS GRACIAS</a:t>
            </a:r>
            <a:endParaRPr sz="4820" b="0" dirty="0">
              <a:solidFill>
                <a:srgbClr val="F5F3FD"/>
              </a:solidFill>
            </a:endParaRPr>
          </a:p>
        </p:txBody>
      </p:sp>
      <p:pic>
        <p:nvPicPr>
          <p:cNvPr id="9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sp>
        <p:nvSpPr>
          <p:cNvPr id="10" name="Google Shape;907;p44">
            <a:extLst>
              <a:ext uri="{FF2B5EF4-FFF2-40B4-BE49-F238E27FC236}">
                <a16:creationId xmlns:a16="http://schemas.microsoft.com/office/drawing/2014/main" id="{88CE479F-C897-986A-D27A-66CD5B6BFF3F}"/>
              </a:ext>
            </a:extLst>
          </p:cNvPr>
          <p:cNvSpPr txBox="1"/>
          <p:nvPr/>
        </p:nvSpPr>
        <p:spPr>
          <a:xfrm>
            <a:off x="4210333" y="3781600"/>
            <a:ext cx="34281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Nombre y </a:t>
            </a:r>
            <a:r>
              <a:rPr lang="en" sz="1600" b="1" dirty="0" err="1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apellido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Cargo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u="sng" dirty="0">
                <a:solidFill>
                  <a:schemeClr val="hlink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  <a:hlinkClick r:id="rId5"/>
              </a:rPr>
              <a:t>mail@mail.com</a:t>
            </a: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11.1111.1111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2056" name="Picture 8" descr="LinkedIn App White icon PNG and SVG Vector Free Download">
            <a:hlinkClick r:id="rId6"/>
            <a:extLst>
              <a:ext uri="{FF2B5EF4-FFF2-40B4-BE49-F238E27FC236}">
                <a16:creationId xmlns:a16="http://schemas.microsoft.com/office/drawing/2014/main" id="{53DED6E1-E557-EF38-1CC8-7976D77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22" y="315481"/>
            <a:ext cx="237765" cy="2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Diseño PNG Y SVG De Trazo De Icono De Sitio Web De Internet Para Camisetas">
            <a:hlinkClick r:id="rId9"/>
            <a:extLst>
              <a:ext uri="{FF2B5EF4-FFF2-40B4-BE49-F238E27FC236}">
                <a16:creationId xmlns:a16="http://schemas.microsoft.com/office/drawing/2014/main" id="{AE906FED-452E-E132-8BA4-0D03FB4F0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31" y="288155"/>
            <a:ext cx="292415" cy="2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B7C71B3-CC16-F98E-B7EB-37455D1D57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  <p:sp>
        <p:nvSpPr>
          <p:cNvPr id="6" name="Título 5">
            <a:extLst>
              <a:ext uri="{FF2B5EF4-FFF2-40B4-BE49-F238E27FC236}">
                <a16:creationId xmlns:a16="http://schemas.microsoft.com/office/drawing/2014/main" id="{78ED5034-F6E8-01E2-6338-20480541A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</a:t>
            </a:r>
            <a:endParaRPr lang="es-ES"/>
          </a:p>
        </p:txBody>
      </p:sp>
      <p:pic>
        <p:nvPicPr>
          <p:cNvPr id="7" name="Imagen 6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5872B39B-1B86-23CA-1CB4-1ED95ED653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09848" y="1354521"/>
            <a:ext cx="217170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4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5721547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239095" y="1252763"/>
            <a:ext cx="7077456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/>
              <a:t>Somos una</a:t>
            </a:r>
            <a:r>
              <a:rPr lang="pt-BR" sz="3200" dirty="0">
                <a:solidFill>
                  <a:srgbClr val="9650FF"/>
                </a:solidFill>
              </a:rPr>
              <a:t> </a:t>
            </a:r>
            <a:r>
              <a:rPr lang="pt-BR" sz="3200" dirty="0"/>
              <a:t>empresa de </a:t>
            </a:r>
            <a:r>
              <a:rPr lang="pt-BR" sz="3200" dirty="0" err="1">
                <a:solidFill>
                  <a:srgbClr val="9650FF"/>
                </a:solidFill>
              </a:rPr>
              <a:t>tecnología</a:t>
            </a:r>
            <a:r>
              <a:rPr lang="pt-BR" sz="3200" dirty="0"/>
              <a:t> especializada en soluciones de </a:t>
            </a:r>
            <a:r>
              <a:rPr lang="pt-BR" sz="3200" dirty="0" err="1">
                <a:solidFill>
                  <a:srgbClr val="F0462D"/>
                </a:solidFill>
              </a:rPr>
              <a:t>Omnicanalidad</a:t>
            </a:r>
            <a:br>
              <a:rPr lang="pt-BR" sz="3200" dirty="0">
                <a:solidFill>
                  <a:srgbClr val="F0462D"/>
                </a:solidFill>
              </a:rPr>
            </a:br>
            <a:r>
              <a:rPr lang="pt-BR" sz="3200" dirty="0"/>
              <a:t>y </a:t>
            </a:r>
            <a:r>
              <a:rPr lang="pt-BR" sz="3200" dirty="0">
                <a:solidFill>
                  <a:srgbClr val="F0462D"/>
                </a:solidFill>
              </a:rPr>
              <a:t>Comercio Unificado </a:t>
            </a:r>
            <a:endParaRPr sz="3200" dirty="0">
              <a:solidFill>
                <a:srgbClr val="F0462D"/>
              </a:solidFill>
            </a:endParaRPr>
          </a:p>
        </p:txBody>
      </p:sp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9930" y="386576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E9766BD-FC3A-7E87-9430-BCD303A0179B}"/>
              </a:ext>
            </a:extLst>
          </p:cNvPr>
          <p:cNvSpPr txBox="1"/>
          <p:nvPr/>
        </p:nvSpPr>
        <p:spPr>
          <a:xfrm>
            <a:off x="239095" y="3515668"/>
            <a:ext cx="4757852" cy="407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Dosis ExtraLight"/>
              </a:rPr>
              <a:t>Ofrecemos soluciones para el comercio minorista desde hace más de 30 años en diversos países de América Latina</a:t>
            </a:r>
            <a:endParaRPr lang="es-ES" sz="1200" dirty="0">
              <a:solidFill>
                <a:srgbClr val="411E5A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E547711-1B01-5844-40C4-74A62B9A5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823" y="293678"/>
            <a:ext cx="1463412" cy="7487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2630680" y="-612313"/>
            <a:ext cx="6368126" cy="6368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B86AB44F-1B78-3331-AF25-FD15019669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8653" y="375580"/>
            <a:ext cx="2161890" cy="1411936"/>
          </a:xfrm>
          <a:prstGeom prst="rect">
            <a:avLst/>
          </a:prstGeom>
        </p:spPr>
      </p:pic>
      <p:sp>
        <p:nvSpPr>
          <p:cNvPr id="8" name="Google Shape;143;p18">
            <a:extLst>
              <a:ext uri="{FF2B5EF4-FFF2-40B4-BE49-F238E27FC236}">
                <a16:creationId xmlns:a16="http://schemas.microsoft.com/office/drawing/2014/main" id="{C93CD186-221C-A7E5-76BF-9A764F6164B1}"/>
              </a:ext>
            </a:extLst>
          </p:cNvPr>
          <p:cNvSpPr txBox="1"/>
          <p:nvPr/>
        </p:nvSpPr>
        <p:spPr>
          <a:xfrm>
            <a:off x="2898653" y="2163096"/>
            <a:ext cx="6033923" cy="2849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AR" sz="1800" b="1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Se trata de una </a:t>
            </a:r>
            <a:r>
              <a:rPr lang="es-AR" sz="1800" b="1" dirty="0">
                <a:solidFill>
                  <a:srgbClr val="F0462D"/>
                </a:solidFill>
                <a:latin typeface="Century Gothic" panose="020B0502020202020204" pitchFamily="34" charset="0"/>
                <a:ea typeface="Roboto"/>
                <a:sym typeface="Roboto"/>
              </a:rPr>
              <a:t>herramienta de </a:t>
            </a:r>
            <a:r>
              <a:rPr lang="en" sz="1800" b="1" dirty="0">
                <a:solidFill>
                  <a:srgbClr val="F0462D"/>
                </a:solidFill>
                <a:latin typeface="Century Gothic" panose="020B0502020202020204" pitchFamily="34" charset="0"/>
                <a:ea typeface="Roboto"/>
                <a:sym typeface="Roboto"/>
              </a:rPr>
              <a:t>gestión de transacciones </a:t>
            </a:r>
            <a:r>
              <a:rPr lang="en" sz="1800" b="1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electrónicas </a:t>
            </a:r>
            <a:r>
              <a:rPr lang="en" sz="18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para la validación </a:t>
            </a:r>
            <a:r>
              <a:rPr lang="en" sz="18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de pago desde y hacia las tiendas físicas y virtuales.</a:t>
            </a:r>
            <a:endParaRPr sz="18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Permite la integración de los puntos de servicio con otros sistemas internos o externos, en una cadena comercial.</a:t>
            </a: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>
              <a:lnSpc>
                <a:spcPct val="85000"/>
              </a:lnSpc>
              <a:buClr>
                <a:schemeClr val="dk1"/>
              </a:buClr>
              <a:buSzPts val="1100"/>
            </a:pPr>
            <a:r>
              <a:rPr lang="es-AR" sz="1600" kern="100" dirty="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Optimiza la experiencia de pago a través de cualquier canal para no perder ventas por demoras y dificultades en el momento del pago.</a:t>
            </a: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12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491295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12" descr="Imagem 11"/>
          <p:cNvPicPr preferRelativeResize="0"/>
          <p:nvPr/>
        </p:nvPicPr>
        <p:blipFill rotWithShape="1">
          <a:blip r:embed="rId4">
            <a:alphaModFix/>
          </a:blip>
          <a:srcRect l="1527" t="9" r="42912" b="8"/>
          <a:stretch/>
        </p:blipFill>
        <p:spPr>
          <a:xfrm>
            <a:off x="4686304" y="758175"/>
            <a:ext cx="4331450" cy="43853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43;p18">
            <a:extLst>
              <a:ext uri="{FF2B5EF4-FFF2-40B4-BE49-F238E27FC236}">
                <a16:creationId xmlns:a16="http://schemas.microsoft.com/office/drawing/2014/main" id="{472A0FC4-C6D3-1E58-A945-7854F28732EC}"/>
              </a:ext>
            </a:extLst>
          </p:cNvPr>
          <p:cNvSpPr txBox="1"/>
          <p:nvPr/>
        </p:nvSpPr>
        <p:spPr>
          <a:xfrm>
            <a:off x="581500" y="1837692"/>
            <a:ext cx="4331450" cy="3305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50" dirty="0">
              <a:solidFill>
                <a:srgbClr val="411E5A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AR" sz="1800" kern="100" dirty="0">
                <a:solidFill>
                  <a:srgbClr val="411E5A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 diseño multiempresa permite hacer </a:t>
            </a:r>
            <a:r>
              <a:rPr lang="es-AR" sz="1800" b="1" kern="100" dirty="0">
                <a:solidFill>
                  <a:srgbClr val="00C855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más eficiente la gestión de medios de pago</a:t>
            </a:r>
            <a:r>
              <a:rPr lang="es-AR" sz="1800" b="1" kern="100" dirty="0">
                <a:solidFill>
                  <a:srgbClr val="411E5A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en grupos empresariales, operaciones internacionales y múltiples filiales.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AR" sz="1800" kern="100" dirty="0">
              <a:solidFill>
                <a:srgbClr val="411E5A"/>
              </a:solidFill>
              <a:effectLst/>
              <a:latin typeface="Century Gothic" panose="020B0502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AR" sz="1200" kern="100" dirty="0">
                <a:solidFill>
                  <a:srgbClr val="411E5A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Ofrece al consumidor una amplia gama de opciones al momento del pago como tarjetas de crédito y débito, </a:t>
            </a:r>
            <a:r>
              <a:rPr lang="es-AR" sz="1200" kern="100" dirty="0" err="1">
                <a:solidFill>
                  <a:srgbClr val="411E5A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contactless</a:t>
            </a:r>
            <a:r>
              <a:rPr lang="es-AR" sz="1200" kern="100" dirty="0">
                <a:solidFill>
                  <a:srgbClr val="411E5A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billeteras, QR, entre otros e incorpora en forma constante las nuevas opciones que ofrece el mercado. Es una herramienta que permite ahorrar costos a través de una gestión unificada y segura.</a:t>
            </a: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11E5A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" name="Imagen 5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BDD7B15B-B287-50A5-296C-9F898494A6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656" y="363009"/>
            <a:ext cx="1151976" cy="75235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D4FF286-5077-5825-70B6-226CCB5EE950}"/>
              </a:ext>
            </a:extLst>
          </p:cNvPr>
          <p:cNvSpPr txBox="1"/>
          <p:nvPr/>
        </p:nvSpPr>
        <p:spPr>
          <a:xfrm>
            <a:off x="3446585" y="303340"/>
            <a:ext cx="5064368" cy="4536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Economía</a:t>
            </a:r>
            <a:r>
              <a:rPr lang="es-ES" sz="1800" b="1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endParaRPr lang="es-ES" b="1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Ofrece la infraestructura necesaria para la operación de VTOL Multiempresa</a:t>
            </a:r>
          </a:p>
          <a:p>
            <a:pPr marL="4254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Respeta la inversión existente en SW y HW, reduciendo costos de implementación</a:t>
            </a:r>
          </a:p>
          <a:p>
            <a:pPr marL="425450" indent="-285750">
              <a:lnSpc>
                <a:spcPct val="150000"/>
              </a:lnSpc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Integración simple y rápida implementación</a:t>
            </a:r>
          </a:p>
          <a:p>
            <a:pPr>
              <a:lnSpc>
                <a:spcPct val="150000"/>
              </a:lnSpc>
              <a:buSzPts val="1400"/>
            </a:pPr>
            <a:endParaRPr lang="es-ES" sz="1800" b="1"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</a:endParaRPr>
          </a:p>
          <a:p>
            <a:pPr>
              <a:lnSpc>
                <a:spcPct val="150000"/>
              </a:lnSpc>
            </a:pP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Agilidad</a:t>
            </a:r>
            <a:r>
              <a:rPr lang="es-ES" sz="1800" b="1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endParaRPr lang="es-ES" b="1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Transacciones realizadas en segundos.</a:t>
            </a:r>
          </a:p>
          <a:p>
            <a:pPr marL="4254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Procesa simultáneamente ventas con tarjeta en diferentes cajas, integrando al punto de venta mediante librerías, con diversos lenguajes (.NET, Java).</a:t>
            </a:r>
          </a:p>
          <a:p>
            <a:pPr marL="425450" indent="-285750">
              <a:lnSpc>
                <a:spcPct val="150000"/>
              </a:lnSpc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Recuperación automática ante desconexiones</a:t>
            </a:r>
          </a:p>
        </p:txBody>
      </p:sp>
      <p:sp>
        <p:nvSpPr>
          <p:cNvPr id="6" name="Google Shape;328;p23">
            <a:extLst>
              <a:ext uri="{FF2B5EF4-FFF2-40B4-BE49-F238E27FC236}">
                <a16:creationId xmlns:a16="http://schemas.microsoft.com/office/drawing/2014/main" id="{F4B3FEA4-2E94-C7A9-EE4A-0E348307AF7B}"/>
              </a:ext>
            </a:extLst>
          </p:cNvPr>
          <p:cNvSpPr/>
          <p:nvPr/>
        </p:nvSpPr>
        <p:spPr>
          <a:xfrm>
            <a:off x="172040" y="390314"/>
            <a:ext cx="286879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329;p23">
            <a:extLst>
              <a:ext uri="{FF2B5EF4-FFF2-40B4-BE49-F238E27FC236}">
                <a16:creationId xmlns:a16="http://schemas.microsoft.com/office/drawing/2014/main" id="{66B2870D-A947-FFA6-A1D6-563F4DBEDAE1}"/>
              </a:ext>
            </a:extLst>
          </p:cNvPr>
          <p:cNvSpPr txBox="1">
            <a:spLocks/>
          </p:cNvSpPr>
          <p:nvPr/>
        </p:nvSpPr>
        <p:spPr>
          <a:xfrm>
            <a:off x="280895" y="390314"/>
            <a:ext cx="265108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pt-BR" sz="2400" dirty="0" err="1"/>
              <a:t>Beneficios</a:t>
            </a:r>
            <a:r>
              <a:rPr lang="pt-BR" sz="2400" dirty="0"/>
              <a:t> de </a:t>
            </a:r>
            <a:r>
              <a:rPr lang="pt-BR" sz="2400" dirty="0" err="1"/>
              <a:t>Vtol</a:t>
            </a:r>
            <a:endParaRPr lang="pt-BR" sz="2400" dirty="0">
              <a:solidFill>
                <a:srgbClr val="00C855"/>
              </a:solidFill>
            </a:endParaRPr>
          </a:p>
        </p:txBody>
      </p:sp>
      <p:pic>
        <p:nvPicPr>
          <p:cNvPr id="10" name="Google Shape;537;p43">
            <a:extLst>
              <a:ext uri="{FF2B5EF4-FFF2-40B4-BE49-F238E27FC236}">
                <a16:creationId xmlns:a16="http://schemas.microsoft.com/office/drawing/2014/main" id="{E6EB5044-FE7C-7BC2-B94D-3D48E2D4E61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70392" y="1638509"/>
            <a:ext cx="3453930" cy="3344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538;p43">
            <a:extLst>
              <a:ext uri="{FF2B5EF4-FFF2-40B4-BE49-F238E27FC236}">
                <a16:creationId xmlns:a16="http://schemas.microsoft.com/office/drawing/2014/main" id="{A980C1B2-DA6E-FFA9-E8DE-B08525BEED0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4508" y="2334150"/>
            <a:ext cx="2346758" cy="280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D4FF286-5077-5825-70B6-226CCB5EE950}"/>
              </a:ext>
            </a:extLst>
          </p:cNvPr>
          <p:cNvSpPr txBox="1"/>
          <p:nvPr/>
        </p:nvSpPr>
        <p:spPr>
          <a:xfrm>
            <a:off x="3345730" y="142566"/>
            <a:ext cx="5697415" cy="5228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Seguridad</a:t>
            </a:r>
            <a:r>
              <a:rPr lang="es-ES" sz="1800" b="1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endParaRPr lang="es-ES" b="1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254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Los datos de las ventas son registrados automáticamente, eliminando la posibilidad de error humano</a:t>
            </a:r>
          </a:p>
          <a:p>
            <a:pPr marL="425450" indent="-285750">
              <a:lnSpc>
                <a:spcPct val="150000"/>
              </a:lnSpc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sz="12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Vtol</a:t>
            </a:r>
            <a:r>
              <a:rPr lang="es-ES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cumple con los </a:t>
            </a:r>
            <a:r>
              <a:rPr lang="es-ES" sz="12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estandares</a:t>
            </a:r>
            <a:r>
              <a:rPr lang="es-ES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 EMV </a:t>
            </a:r>
            <a:r>
              <a:rPr lang="es-ES" sz="12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Compliant</a:t>
            </a:r>
            <a:r>
              <a:rPr lang="es-ES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y PCI </a:t>
            </a:r>
            <a:r>
              <a:rPr lang="es-ES" sz="12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Compliant</a:t>
            </a:r>
            <a:r>
              <a:rPr lang="es-ES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es-ES" sz="1200" dirty="0" err="1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garantiando</a:t>
            </a:r>
            <a:r>
              <a:rPr lang="es-ES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una mayor seguridad en las transacciones electrónicas, protegiendo tanto a los consumidores como a los comerciantes contra el fraude y la pérdida de datos</a:t>
            </a:r>
          </a:p>
          <a:p>
            <a:pPr marL="425450" indent="-285750">
              <a:lnSpc>
                <a:spcPct val="150000"/>
              </a:lnSpc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Posee arquitectura preparada para ambientes de alta disponibilidad (HA)</a:t>
            </a:r>
          </a:p>
          <a:p>
            <a:pPr marL="425450" indent="-285750">
              <a:lnSpc>
                <a:spcPct val="150000"/>
              </a:lnSpc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Cuenta con un módulo antifraude que se puede conectar con otros sistemas de validación antifraude de ser necesario</a:t>
            </a:r>
          </a:p>
          <a:p>
            <a:pPr marL="139700">
              <a:lnSpc>
                <a:spcPct val="150000"/>
              </a:lnSpc>
              <a:buClr>
                <a:srgbClr val="38761D"/>
              </a:buClr>
              <a:buSzPts val="1400"/>
            </a:pPr>
            <a:endParaRPr lang="es-ES" sz="1800" b="1"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</a:endParaRPr>
          </a:p>
          <a:p>
            <a:pPr>
              <a:lnSpc>
                <a:spcPct val="150000"/>
              </a:lnSpc>
            </a:pPr>
            <a:r>
              <a:rPr lang="es-ES" sz="18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Disponibilidad internacional</a:t>
            </a:r>
            <a:r>
              <a:rPr lang="es-ES" sz="1800" b="1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endParaRPr lang="es-ES" b="1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1397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</a:pPr>
            <a:r>
              <a:rPr lang="es-ES" sz="11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Solución completa de pago electrónico, con tarjetas de crédito, débito, billeteras electrónicas, recargas de tiempo aire y beneficios, integrada con los sistemas de punto de venta y homologada por los principales proveedores de servicios de América Latina. </a:t>
            </a:r>
          </a:p>
          <a:p>
            <a:pPr marL="425450" indent="-285750">
              <a:lnSpc>
                <a:spcPct val="150000"/>
              </a:lnSpc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endParaRPr lang="es-ES"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10" name="Google Shape;537;p43">
            <a:extLst>
              <a:ext uri="{FF2B5EF4-FFF2-40B4-BE49-F238E27FC236}">
                <a16:creationId xmlns:a16="http://schemas.microsoft.com/office/drawing/2014/main" id="{E6EB5044-FE7C-7BC2-B94D-3D48E2D4E61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70392" y="1638509"/>
            <a:ext cx="3453930" cy="3344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538;p43">
            <a:extLst>
              <a:ext uri="{FF2B5EF4-FFF2-40B4-BE49-F238E27FC236}">
                <a16:creationId xmlns:a16="http://schemas.microsoft.com/office/drawing/2014/main" id="{A980C1B2-DA6E-FFA9-E8DE-B08525BEED0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4508" y="2334150"/>
            <a:ext cx="2346758" cy="28093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28;p23">
            <a:extLst>
              <a:ext uri="{FF2B5EF4-FFF2-40B4-BE49-F238E27FC236}">
                <a16:creationId xmlns:a16="http://schemas.microsoft.com/office/drawing/2014/main" id="{F3154E95-3A0C-EB89-72C3-25A542C585C7}"/>
              </a:ext>
            </a:extLst>
          </p:cNvPr>
          <p:cNvSpPr/>
          <p:nvPr/>
        </p:nvSpPr>
        <p:spPr>
          <a:xfrm>
            <a:off x="172040" y="390314"/>
            <a:ext cx="286879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329;p23">
            <a:extLst>
              <a:ext uri="{FF2B5EF4-FFF2-40B4-BE49-F238E27FC236}">
                <a16:creationId xmlns:a16="http://schemas.microsoft.com/office/drawing/2014/main" id="{B8255152-BD0C-B76B-071C-81DAF8A54CFE}"/>
              </a:ext>
            </a:extLst>
          </p:cNvPr>
          <p:cNvSpPr txBox="1">
            <a:spLocks/>
          </p:cNvSpPr>
          <p:nvPr/>
        </p:nvSpPr>
        <p:spPr>
          <a:xfrm>
            <a:off x="280895" y="390314"/>
            <a:ext cx="265108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pt-BR" sz="2400" dirty="0" err="1"/>
              <a:t>Beneficios</a:t>
            </a:r>
            <a:r>
              <a:rPr lang="pt-BR" sz="2400" dirty="0"/>
              <a:t> de </a:t>
            </a:r>
            <a:r>
              <a:rPr lang="pt-BR" sz="2400" dirty="0" err="1"/>
              <a:t>Vtol</a:t>
            </a:r>
            <a:endParaRPr lang="pt-BR" sz="2400" dirty="0">
              <a:solidFill>
                <a:srgbClr val="00C8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308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7"/>
          <p:cNvPicPr preferRelativeResize="0"/>
          <p:nvPr/>
        </p:nvPicPr>
        <p:blipFill rotWithShape="1">
          <a:blip r:embed="rId4">
            <a:alphaModFix/>
          </a:blip>
          <a:srcRect l="33134" r="20595"/>
          <a:stretch/>
        </p:blipFill>
        <p:spPr>
          <a:xfrm>
            <a:off x="660319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7"/>
          <p:cNvSpPr txBox="1">
            <a:spLocks noGrp="1"/>
          </p:cNvSpPr>
          <p:nvPr>
            <p:ph type="ctrTitle"/>
          </p:nvPr>
        </p:nvSpPr>
        <p:spPr>
          <a:xfrm>
            <a:off x="199883" y="-889065"/>
            <a:ext cx="9426133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600" dirty="0">
                <a:solidFill>
                  <a:srgbClr val="F5F3FD"/>
                </a:solidFill>
              </a:rPr>
              <a:t>Características </a:t>
            </a:r>
            <a:r>
              <a:rPr lang="pt-BR" sz="3600" dirty="0" err="1">
                <a:solidFill>
                  <a:srgbClr val="00C855"/>
                </a:solidFill>
              </a:rPr>
              <a:t>funcionales</a:t>
            </a:r>
            <a:endParaRPr sz="3600"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794BFE5-FB2C-74E4-8F97-9655AB539A3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74089" y="4627336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3847E01-B54B-EAA6-8B0D-B8FC77FEDA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3567" y="4688694"/>
            <a:ext cx="625642" cy="317571"/>
          </a:xfrm>
          <a:prstGeom prst="rect">
            <a:avLst/>
          </a:prstGeom>
        </p:spPr>
      </p:pic>
      <p:pic>
        <p:nvPicPr>
          <p:cNvPr id="2" name="Imagen 1" descr="Imagen que contiene dibujo&#10;&#10;Descripción generada automáticamente">
            <a:extLst>
              <a:ext uri="{FF2B5EF4-FFF2-40B4-BE49-F238E27FC236}">
                <a16:creationId xmlns:a16="http://schemas.microsoft.com/office/drawing/2014/main" id="{10925BD4-A5C5-2907-DDA8-731B212AE8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084" y="4660600"/>
            <a:ext cx="558377" cy="284307"/>
          </a:xfrm>
          <a:prstGeom prst="rect">
            <a:avLst/>
          </a:prstGeom>
        </p:spPr>
      </p:pic>
      <p:sp>
        <p:nvSpPr>
          <p:cNvPr id="3" name="Google Shape;418;p25">
            <a:extLst>
              <a:ext uri="{FF2B5EF4-FFF2-40B4-BE49-F238E27FC236}">
                <a16:creationId xmlns:a16="http://schemas.microsoft.com/office/drawing/2014/main" id="{74EA1FD0-3883-D5B6-16A9-10ED001DBA36}"/>
              </a:ext>
            </a:extLst>
          </p:cNvPr>
          <p:cNvSpPr txBox="1"/>
          <p:nvPr/>
        </p:nvSpPr>
        <p:spPr>
          <a:xfrm>
            <a:off x="199883" y="1597283"/>
            <a:ext cx="3402072" cy="23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Multiempresa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Auditoría por transacción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Reglas de ruteo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Límites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Cierres centralizados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Interfaces de conciliación 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Tarjetas de excepción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sp>
        <p:nvSpPr>
          <p:cNvPr id="6" name="Google Shape;434;p26">
            <a:extLst>
              <a:ext uri="{FF2B5EF4-FFF2-40B4-BE49-F238E27FC236}">
                <a16:creationId xmlns:a16="http://schemas.microsoft.com/office/drawing/2014/main" id="{04474000-1900-F2F2-F7C5-386F46D8F1FA}"/>
              </a:ext>
            </a:extLst>
          </p:cNvPr>
          <p:cNvSpPr txBox="1"/>
          <p:nvPr/>
        </p:nvSpPr>
        <p:spPr>
          <a:xfrm>
            <a:off x="3601955" y="1597283"/>
            <a:ext cx="4493047" cy="23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Automatización de procesos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Administración centralizada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Reportes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Monitoreo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Auditorías / Eventos / Alarmas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Retiro de efectivo / Cashback 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sym typeface="Roboto"/>
            </a:endParaRPr>
          </a:p>
          <a:p>
            <a:pPr marL="4254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sym typeface="Roboto"/>
              </a:rPr>
              <a:t>Módulo de cobro autónomo</a:t>
            </a:r>
            <a:endParaRPr sz="16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8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 flipH="1">
            <a:off x="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8"/>
          <p:cNvSpPr txBox="1">
            <a:spLocks noGrp="1"/>
          </p:cNvSpPr>
          <p:nvPr>
            <p:ph type="ctrTitle"/>
          </p:nvPr>
        </p:nvSpPr>
        <p:spPr>
          <a:xfrm>
            <a:off x="2759102" y="723482"/>
            <a:ext cx="8038681" cy="729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600" dirty="0" err="1"/>
              <a:t>Servicios</a:t>
            </a:r>
            <a:r>
              <a:rPr lang="pt-BR" sz="3600" dirty="0"/>
              <a:t> de</a:t>
            </a:r>
            <a:br>
              <a:rPr lang="pt-BR" sz="3600" dirty="0">
                <a:solidFill>
                  <a:srgbClr val="9650FF"/>
                </a:solidFill>
              </a:rPr>
            </a:br>
            <a:r>
              <a:rPr lang="pt-BR" sz="3600" dirty="0">
                <a:solidFill>
                  <a:srgbClr val="9650FF"/>
                </a:solidFill>
              </a:rPr>
              <a:t>consultoria </a:t>
            </a:r>
            <a:r>
              <a:rPr lang="pt-BR" sz="3600" dirty="0"/>
              <a:t>y </a:t>
            </a:r>
            <a:r>
              <a:rPr lang="pt-BR" sz="3600" dirty="0" err="1">
                <a:solidFill>
                  <a:srgbClr val="F0462D"/>
                </a:solidFill>
              </a:rPr>
              <a:t>soporte</a:t>
            </a:r>
            <a:endParaRPr sz="3600" dirty="0">
              <a:solidFill>
                <a:srgbClr val="F0462D"/>
              </a:solidFill>
            </a:endParaRPr>
          </a:p>
        </p:txBody>
      </p:sp>
      <p:pic>
        <p:nvPicPr>
          <p:cNvPr id="175" name="Google Shape;175;p8"/>
          <p:cNvPicPr preferRelativeResize="0"/>
          <p:nvPr/>
        </p:nvPicPr>
        <p:blipFill rotWithShape="1">
          <a:blip r:embed="rId4">
            <a:alphaModFix/>
          </a:blip>
          <a:srcRect l="1574" b="8382"/>
          <a:stretch/>
        </p:blipFill>
        <p:spPr>
          <a:xfrm>
            <a:off x="-606182" y="431125"/>
            <a:ext cx="4754074" cy="471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91973609-49F8-5CBD-5AA9-D01F279912AA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8098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26F7B16D-AA0B-EAD6-89D4-ADE87F2C4A0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6340" y="460343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3893CB1D-3DD4-A886-85BE-BB06ACCE8D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36843" y="4558446"/>
            <a:ext cx="558500" cy="284835"/>
          </a:xfrm>
          <a:prstGeom prst="rect">
            <a:avLst/>
          </a:prstGeom>
        </p:spPr>
      </p:pic>
      <p:sp>
        <p:nvSpPr>
          <p:cNvPr id="3" name="Google Shape;440;p27">
            <a:extLst>
              <a:ext uri="{FF2B5EF4-FFF2-40B4-BE49-F238E27FC236}">
                <a16:creationId xmlns:a16="http://schemas.microsoft.com/office/drawing/2014/main" id="{8532B39E-5552-507A-D342-0B003D7F4D24}"/>
              </a:ext>
            </a:extLst>
          </p:cNvPr>
          <p:cNvSpPr txBox="1"/>
          <p:nvPr/>
        </p:nvSpPr>
        <p:spPr>
          <a:xfrm>
            <a:off x="4231051" y="1803146"/>
            <a:ext cx="6075725" cy="1968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Integración e implementación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Soporte 24/7 de primer, segundo y tercer nivel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Atención “on site” en toda la región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dirty="0">
              <a:solidFill>
                <a:srgbClr val="411E5A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Mantenimiento preventivo y correctivo</a:t>
            </a:r>
            <a:endParaRPr sz="1100" dirty="0">
              <a:solidFill>
                <a:srgbClr val="411E5A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CF1BF180E0D445B908AB9E94787683" ma:contentTypeVersion="16" ma:contentTypeDescription="Crear nuevo documento." ma:contentTypeScope="" ma:versionID="2d0deb80dff593baa74dd4de64a9a3db">
  <xsd:schema xmlns:xsd="http://www.w3.org/2001/XMLSchema" xmlns:xs="http://www.w3.org/2001/XMLSchema" xmlns:p="http://schemas.microsoft.com/office/2006/metadata/properties" xmlns:ns2="5a81ff38-0732-44d4-a198-8f4c7fa068b4" xmlns:ns3="ea11fb09-ed0a-4726-8e7b-b2a9c5c9a327" targetNamespace="http://schemas.microsoft.com/office/2006/metadata/properties" ma:root="true" ma:fieldsID="f55534825e3d65613e89ccaa8db93ad6" ns2:_="" ns3:_="">
    <xsd:import namespace="5a81ff38-0732-44d4-a198-8f4c7fa068b4"/>
    <xsd:import namespace="ea11fb09-ed0a-4726-8e7b-b2a9c5c9a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1ff38-0732-44d4-a198-8f4c7fa06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1fb09-ed0a-4726-8e7b-b2a9c5c9a32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b44b4e6-5b38-446d-b759-66e6c1eb0d99}" ma:internalName="TaxCatchAll" ma:showField="CatchAllData" ma:web="ea11fb09-ed0a-4726-8e7b-b2a9c5c9a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9152E5-DD09-445E-A5F7-97A802FC8B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0F6E59-5CA4-48A7-A3CE-9B41CF540C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81ff38-0732-44d4-a198-8f4c7fa068b4"/>
    <ds:schemaRef ds:uri="ea11fb09-ed0a-4726-8e7b-b2a9c5c9a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611</Words>
  <Application>Microsoft Office PowerPoint</Application>
  <PresentationFormat>Presentación en pantalla (16:9)</PresentationFormat>
  <Paragraphs>85</Paragraphs>
  <Slides>11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Linx Claro</vt:lpstr>
      <vt:lpstr>IMPORTANTE  Esto es un template, haga una copia local en su PC para hacer las adaptaciones que necesite para su presentación​</vt:lpstr>
      <vt:lpstr> </vt:lpstr>
      <vt:lpstr>Somos una empresa de tecnología especializada en soluciones de Omnicanalidad y Comercio Unificado </vt:lpstr>
      <vt:lpstr>Presentación de PowerPoint</vt:lpstr>
      <vt:lpstr>Presentación de PowerPoint</vt:lpstr>
      <vt:lpstr>Presentación de PowerPoint</vt:lpstr>
      <vt:lpstr>Presentación de PowerPoint</vt:lpstr>
      <vt:lpstr>Características funcionales</vt:lpstr>
      <vt:lpstr>Servicios de consultoria y soporte</vt:lpstr>
      <vt:lpstr>Formas de pago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Hernán Dal'Cero</dc:creator>
  <cp:lastModifiedBy>Rocío Fernández</cp:lastModifiedBy>
  <cp:revision>20</cp:revision>
  <dcterms:modified xsi:type="dcterms:W3CDTF">2024-10-09T18:20:43Z</dcterms:modified>
</cp:coreProperties>
</file>