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6"/>
  </p:notesMasterIdLst>
  <p:sldIdLst>
    <p:sldId id="278" r:id="rId4"/>
    <p:sldId id="322" r:id="rId5"/>
    <p:sldId id="261" r:id="rId6"/>
    <p:sldId id="2147476366" r:id="rId7"/>
    <p:sldId id="288" r:id="rId8"/>
    <p:sldId id="267" r:id="rId9"/>
    <p:sldId id="277" r:id="rId10"/>
    <p:sldId id="329" r:id="rId11"/>
    <p:sldId id="262" r:id="rId12"/>
    <p:sldId id="263" r:id="rId13"/>
    <p:sldId id="328" r:id="rId14"/>
    <p:sldId id="256" r:id="rId15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Dosis SemiBold" pitchFamily="2" charset="0"/>
      <p:bold r:id="rId21"/>
    </p:embeddedFont>
    <p:embeddedFont>
      <p:font typeface="Noto Sans Light" panose="020B0604020202020204" charset="0"/>
      <p:regular r:id="rId22"/>
      <p:bold r:id="rId23"/>
      <p:italic r:id="rId24"/>
      <p:boldItalic r:id="rId25"/>
    </p:embeddedFont>
    <p:embeddedFont>
      <p:font typeface="Roboto" panose="02000000000000000000" pitchFamily="2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0FF"/>
    <a:srgbClr val="411E5A"/>
    <a:srgbClr val="00C855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FD7FCC-D4E0-417C-05A4-C41531B72A3A}" v="1" dt="2024-10-22T18:00:14.62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1570" y="4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5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D7DC080E-4228-BF46-A6CB-02CCDAACFF94}"/>
    <pc:docChg chg="addSld delSld modSld">
      <pc:chgData name="Rocío Fernández" userId="S::rocio.fernandez@napse.global::a8ca1138-7c3e-4ac4-846a-4f713d672a25" providerId="AD" clId="Web-{D7DC080E-4228-BF46-A6CB-02CCDAACFF94}" dt="2024-10-09T18:20:34.795" v="12" actId="1076"/>
      <pc:docMkLst>
        <pc:docMk/>
      </pc:docMkLst>
      <pc:sldChg chg="addSp delSp">
        <pc:chgData name="Rocío Fernández" userId="S::rocio.fernandez@napse.global::a8ca1138-7c3e-4ac4-846a-4f713d672a25" providerId="AD" clId="Web-{D7DC080E-4228-BF46-A6CB-02CCDAACFF94}" dt="2024-10-09T18:20:06.607" v="3"/>
        <pc:sldMkLst>
          <pc:docMk/>
          <pc:sldMk cId="0" sldId="288"/>
        </pc:sldMkLst>
        <pc:picChg chg="add del">
          <ac:chgData name="Rocío Fernández" userId="S::rocio.fernandez@napse.global::a8ca1138-7c3e-4ac4-846a-4f713d672a25" providerId="AD" clId="Web-{D7DC080E-4228-BF46-A6CB-02CCDAACFF94}" dt="2024-10-09T18:20:06.607" v="3"/>
          <ac:picMkLst>
            <pc:docMk/>
            <pc:sldMk cId="0" sldId="288"/>
            <ac:picMk id="7" creationId="{B86AB44F-1B78-3331-AF25-FD15019669EB}"/>
          </ac:picMkLst>
        </pc:picChg>
      </pc:sldChg>
      <pc:sldChg chg="addSp delSp modSp add del">
        <pc:chgData name="Rocío Fernández" userId="S::rocio.fernandez@napse.global::a8ca1138-7c3e-4ac4-846a-4f713d672a25" providerId="AD" clId="Web-{D7DC080E-4228-BF46-A6CB-02CCDAACFF94}" dt="2024-10-09T18:20:34.795" v="12" actId="1076"/>
        <pc:sldMkLst>
          <pc:docMk/>
          <pc:sldMk cId="552043359" sldId="322"/>
        </pc:sldMkLst>
        <pc:spChg chg="add mod">
          <ac:chgData name="Rocío Fernández" userId="S::rocio.fernandez@napse.global::a8ca1138-7c3e-4ac4-846a-4f713d672a25" providerId="AD" clId="Web-{D7DC080E-4228-BF46-A6CB-02CCDAACFF94}" dt="2024-10-09T18:20:12.091" v="4"/>
          <ac:spMkLst>
            <pc:docMk/>
            <pc:sldMk cId="552043359" sldId="322"/>
            <ac:spMk id="6" creationId="{78ED5034-F6E8-01E2-6338-20480541A6DB}"/>
          </ac:spMkLst>
        </pc:spChg>
        <pc:spChg chg="del">
          <ac:chgData name="Rocío Fernández" userId="S::rocio.fernandez@napse.global::a8ca1138-7c3e-4ac4-846a-4f713d672a25" providerId="AD" clId="Web-{D7DC080E-4228-BF46-A6CB-02CCDAACFF94}" dt="2024-10-09T18:19:57.856" v="0"/>
          <ac:spMkLst>
            <pc:docMk/>
            <pc:sldMk cId="552043359" sldId="322"/>
            <ac:spMk id="56" creationId="{00000000-0000-0000-0000-000000000000}"/>
          </ac:spMkLst>
        </pc:spChg>
        <pc:spChg chg="del mod">
          <ac:chgData name="Rocío Fernández" userId="S::rocio.fernandez@napse.global::a8ca1138-7c3e-4ac4-846a-4f713d672a25" providerId="AD" clId="Web-{D7DC080E-4228-BF46-A6CB-02CCDAACFF94}" dt="2024-10-09T18:20:12.091" v="4"/>
          <ac:spMkLst>
            <pc:docMk/>
            <pc:sldMk cId="552043359" sldId="322"/>
            <ac:spMk id="57" creationId="{00000000-0000-0000-0000-000000000000}"/>
          </ac:spMkLst>
        </pc:spChg>
        <pc:picChg chg="add del">
          <ac:chgData name="Rocío Fernández" userId="S::rocio.fernandez@napse.global::a8ca1138-7c3e-4ac4-846a-4f713d672a25" providerId="AD" clId="Web-{D7DC080E-4228-BF46-A6CB-02CCDAACFF94}" dt="2024-10-09T18:20:26.560" v="10"/>
          <ac:picMkLst>
            <pc:docMk/>
            <pc:sldMk cId="552043359" sldId="322"/>
            <ac:picMk id="2" creationId="{7F3E89D7-D0BA-32AE-C348-58D42376C8DA}"/>
          </ac:picMkLst>
        </pc:picChg>
        <pc:picChg chg="add mod">
          <ac:chgData name="Rocío Fernández" userId="S::rocio.fernandez@napse.global::a8ca1138-7c3e-4ac4-846a-4f713d672a25" providerId="AD" clId="Web-{D7DC080E-4228-BF46-A6CB-02CCDAACFF94}" dt="2024-10-09T18:20:34.795" v="12" actId="1076"/>
          <ac:picMkLst>
            <pc:docMk/>
            <pc:sldMk cId="552043359" sldId="322"/>
            <ac:picMk id="7" creationId="{5872B39B-1B86-23CA-1CB4-1ED95ED653BC}"/>
          </ac:picMkLst>
        </pc:picChg>
      </pc:sldChg>
    </pc:docChg>
  </pc:docChgLst>
  <pc:docChgLst>
    <pc:chgData name="Rocío Fernández" userId="S::rocio.fernandez@napse.global::a8ca1138-7c3e-4ac4-846a-4f713d672a25" providerId="AD" clId="Web-{15FD7FCC-D4E0-417C-05A4-C41531B72A3A}"/>
    <pc:docChg chg="addSld">
      <pc:chgData name="Rocío Fernández" userId="S::rocio.fernandez@napse.global::a8ca1138-7c3e-4ac4-846a-4f713d672a25" providerId="AD" clId="Web-{15FD7FCC-D4E0-417C-05A4-C41531B72A3A}" dt="2024-10-22T18:00:14.628" v="0"/>
      <pc:docMkLst>
        <pc:docMk/>
      </pc:docMkLst>
      <pc:sldChg chg="add">
        <pc:chgData name="Rocío Fernández" userId="S::rocio.fernandez@napse.global::a8ca1138-7c3e-4ac4-846a-4f713d672a25" providerId="AD" clId="Web-{15FD7FCC-D4E0-417C-05A4-C41531B72A3A}" dt="2024-10-22T18:00:14.628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6697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9495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>
            <a:spLocks noGrp="1"/>
          </p:cNvSpPr>
          <p:nvPr>
            <p:ph type="ctrTitle"/>
          </p:nvPr>
        </p:nvSpPr>
        <p:spPr>
          <a:xfrm>
            <a:off x="2759102" y="723482"/>
            <a:ext cx="8038681" cy="729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 err="1"/>
              <a:t>Servicios</a:t>
            </a:r>
            <a:r>
              <a:rPr lang="pt-BR" sz="3600" dirty="0"/>
              <a:t> de</a:t>
            </a:r>
            <a:br>
              <a:rPr lang="pt-BR" sz="3600" dirty="0">
                <a:solidFill>
                  <a:srgbClr val="9650FF"/>
                </a:solidFill>
              </a:rPr>
            </a:br>
            <a:r>
              <a:rPr lang="pt-BR" sz="3600" dirty="0">
                <a:solidFill>
                  <a:srgbClr val="9650FF"/>
                </a:solidFill>
              </a:rPr>
              <a:t>consultoria </a:t>
            </a:r>
            <a:r>
              <a:rPr lang="pt-BR" sz="3600" dirty="0"/>
              <a:t>y </a:t>
            </a:r>
            <a:r>
              <a:rPr lang="pt-BR" sz="3600" dirty="0" err="1">
                <a:solidFill>
                  <a:srgbClr val="F0462D"/>
                </a:solidFill>
              </a:rPr>
              <a:t>soporte</a:t>
            </a:r>
            <a:endParaRPr sz="3600" dirty="0">
              <a:solidFill>
                <a:srgbClr val="F0462D"/>
              </a:solidFill>
            </a:endParaRPr>
          </a:p>
        </p:txBody>
      </p:sp>
      <p:pic>
        <p:nvPicPr>
          <p:cNvPr id="175" name="Google Shape;175;p8"/>
          <p:cNvPicPr preferRelativeResize="0"/>
          <p:nvPr/>
        </p:nvPicPr>
        <p:blipFill rotWithShape="1">
          <a:blip r:embed="rId4">
            <a:alphaModFix/>
          </a:blip>
          <a:srcRect l="1574" b="8382"/>
          <a:stretch/>
        </p:blipFill>
        <p:spPr>
          <a:xfrm>
            <a:off x="-606182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1973609-49F8-5CBD-5AA9-D01F279912AA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6F7B16D-AA0B-EAD6-89D4-ADE87F2C4A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3893CB1D-3DD4-A886-85BE-BB06ACCE8D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3" name="Google Shape;440;p27">
            <a:extLst>
              <a:ext uri="{FF2B5EF4-FFF2-40B4-BE49-F238E27FC236}">
                <a16:creationId xmlns:a16="http://schemas.microsoft.com/office/drawing/2014/main" id="{8532B39E-5552-507A-D342-0B003D7F4D24}"/>
              </a:ext>
            </a:extLst>
          </p:cNvPr>
          <p:cNvSpPr txBox="1"/>
          <p:nvPr/>
        </p:nvSpPr>
        <p:spPr>
          <a:xfrm>
            <a:off x="4231051" y="1803146"/>
            <a:ext cx="6075725" cy="1968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Integración e implementación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Soporte 24/7 de primer, segundo y tercer nivel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Atención “on site” en toda la región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Mantenimiento preventivo y correctivo</a:t>
            </a:r>
            <a:endParaRPr sz="110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3"/>
          <p:cNvSpPr/>
          <p:nvPr/>
        </p:nvSpPr>
        <p:spPr>
          <a:xfrm>
            <a:off x="644953" y="437991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703736" y="459891"/>
            <a:ext cx="27512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 dirty="0"/>
              <a:t>Formas de pago</a:t>
            </a:r>
            <a:endParaRPr sz="24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9494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7736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731A5DF4-2765-B30B-8A12-6A1DFC73E6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682" y="4644316"/>
            <a:ext cx="558500" cy="284835"/>
          </a:xfrm>
          <a:prstGeom prst="rect">
            <a:avLst/>
          </a:prstGeom>
        </p:spPr>
      </p:pic>
      <p:sp>
        <p:nvSpPr>
          <p:cNvPr id="16" name="Google Shape;328;p23">
            <a:extLst>
              <a:ext uri="{FF2B5EF4-FFF2-40B4-BE49-F238E27FC236}">
                <a16:creationId xmlns:a16="http://schemas.microsoft.com/office/drawing/2014/main" id="{F302ACAC-BF7A-4423-6776-313138E48CA9}"/>
              </a:ext>
            </a:extLst>
          </p:cNvPr>
          <p:cNvSpPr/>
          <p:nvPr/>
        </p:nvSpPr>
        <p:spPr>
          <a:xfrm>
            <a:off x="4641986" y="437991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329;p23">
            <a:extLst>
              <a:ext uri="{FF2B5EF4-FFF2-40B4-BE49-F238E27FC236}">
                <a16:creationId xmlns:a16="http://schemas.microsoft.com/office/drawing/2014/main" id="{359D71E9-2532-7F50-6735-C4DED7E8DE0E}"/>
              </a:ext>
            </a:extLst>
          </p:cNvPr>
          <p:cNvSpPr txBox="1">
            <a:spLocks/>
          </p:cNvSpPr>
          <p:nvPr/>
        </p:nvSpPr>
        <p:spPr>
          <a:xfrm>
            <a:off x="4700768" y="459891"/>
            <a:ext cx="27512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>
                <a:solidFill>
                  <a:srgbClr val="9650FF"/>
                </a:solidFill>
              </a:rPr>
              <a:t>Homologaciones</a:t>
            </a:r>
            <a:endParaRPr lang="pt-BR" sz="2400" dirty="0">
              <a:solidFill>
                <a:srgbClr val="9650FF"/>
              </a:solidFill>
            </a:endParaRPr>
          </a:p>
        </p:txBody>
      </p:sp>
      <p:sp>
        <p:nvSpPr>
          <p:cNvPr id="23" name="Google Shape;496;p29">
            <a:extLst>
              <a:ext uri="{FF2B5EF4-FFF2-40B4-BE49-F238E27FC236}">
                <a16:creationId xmlns:a16="http://schemas.microsoft.com/office/drawing/2014/main" id="{37AA3256-3681-6212-544C-B2849A5EDBEF}"/>
              </a:ext>
            </a:extLst>
          </p:cNvPr>
          <p:cNvSpPr txBox="1"/>
          <p:nvPr/>
        </p:nvSpPr>
        <p:spPr>
          <a:xfrm>
            <a:off x="4342555" y="1568572"/>
            <a:ext cx="4716600" cy="24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Argentina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VISA, First Data, Amex, TDF, Shopping, Seac, Carga al toque, Pago Fácil, Decidir. 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Chile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Transbank, VISA Internacional.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Costa Rica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Evertec.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Ecuador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Datafast.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El Salvador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Sunnel.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México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Prosa, Bancomer, Redeban, Amex.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Panamá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Banco Popular.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Puerto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Rico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Evertec.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República Dominicana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Amex, Cardnet, Evertec, FirstData, VisaNet.  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25" name="Google Shape;496;p29">
            <a:extLst>
              <a:ext uri="{FF2B5EF4-FFF2-40B4-BE49-F238E27FC236}">
                <a16:creationId xmlns:a16="http://schemas.microsoft.com/office/drawing/2014/main" id="{1CF07802-1297-C578-B281-F0BCAAD9C3D0}"/>
              </a:ext>
            </a:extLst>
          </p:cNvPr>
          <p:cNvSpPr txBox="1"/>
          <p:nvPr/>
        </p:nvSpPr>
        <p:spPr>
          <a:xfrm>
            <a:off x="648650" y="1568572"/>
            <a:ext cx="3463355" cy="24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Crédito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Débito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PEI (Pago electrónico inmediato)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Billeteras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Taquillas y pagos QR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Fidelidad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Recarga de tiempo aire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QR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Vales electrónicos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Integración con canales virtuales en vivo, terminales de autoservicio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92385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78ED5034-F6E8-01E2-6338-20480541A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</a:t>
            </a:r>
            <a:endParaRPr lang="es-ES"/>
          </a:p>
        </p:txBody>
      </p:sp>
      <p:pic>
        <p:nvPicPr>
          <p:cNvPr id="7" name="Imagen 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872B39B-1B86-23CA-1CB4-1ED95ED653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9848" y="1354521"/>
            <a:ext cx="21717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86AB44F-1B78-3331-AF25-FD1501966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8653" y="375580"/>
            <a:ext cx="2161890" cy="1411936"/>
          </a:xfrm>
          <a:prstGeom prst="rect">
            <a:avLst/>
          </a:prstGeom>
        </p:spPr>
      </p:pic>
      <p:sp>
        <p:nvSpPr>
          <p:cNvPr id="8" name="Google Shape;143;p18">
            <a:extLst>
              <a:ext uri="{FF2B5EF4-FFF2-40B4-BE49-F238E27FC236}">
                <a16:creationId xmlns:a16="http://schemas.microsoft.com/office/drawing/2014/main" id="{C93CD186-221C-A7E5-76BF-9A764F6164B1}"/>
              </a:ext>
            </a:extLst>
          </p:cNvPr>
          <p:cNvSpPr txBox="1"/>
          <p:nvPr/>
        </p:nvSpPr>
        <p:spPr>
          <a:xfrm>
            <a:off x="2898653" y="2163096"/>
            <a:ext cx="6033923" cy="284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18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Se trata de una </a:t>
            </a:r>
            <a:r>
              <a:rPr lang="es-AR" sz="18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sym typeface="Roboto"/>
              </a:rPr>
              <a:t>herramienta de </a:t>
            </a:r>
            <a:r>
              <a:rPr lang="en" sz="18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sym typeface="Roboto"/>
              </a:rPr>
              <a:t>gestión de transacciones </a:t>
            </a:r>
            <a:r>
              <a:rPr lang="en" sz="18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electrónicas </a:t>
            </a:r>
            <a:r>
              <a:rPr lang="en" sz="18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para la validación </a:t>
            </a:r>
            <a:r>
              <a:rPr lang="en" sz="18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de pago desde y hacia las tiendas físicas y virtuales.</a:t>
            </a:r>
            <a:endParaRPr sz="18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Permite la integración de los puntos de servicio con otros sistemas internos o externos, en una cadena comercial.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85000"/>
              </a:lnSpc>
              <a:buClr>
                <a:schemeClr val="dk1"/>
              </a:buClr>
              <a:buSzPts val="1100"/>
            </a:pPr>
            <a:r>
              <a:rPr lang="es-AR" sz="1600" kern="100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Optimiza la experiencia de pago a través de cualquier canal para no perder ventas por demoras y dificultades en el momento del pago.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4686304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43;p18">
            <a:extLst>
              <a:ext uri="{FF2B5EF4-FFF2-40B4-BE49-F238E27FC236}">
                <a16:creationId xmlns:a16="http://schemas.microsoft.com/office/drawing/2014/main" id="{472A0FC4-C6D3-1E58-A945-7854F28732EC}"/>
              </a:ext>
            </a:extLst>
          </p:cNvPr>
          <p:cNvSpPr txBox="1"/>
          <p:nvPr/>
        </p:nvSpPr>
        <p:spPr>
          <a:xfrm>
            <a:off x="581500" y="1837692"/>
            <a:ext cx="4331450" cy="330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 diseño multiempresa permite hacer </a:t>
            </a:r>
            <a:r>
              <a:rPr lang="es-AR" sz="1800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más eficiente la gestión de medios de pago</a:t>
            </a:r>
            <a:r>
              <a:rPr lang="es-AR" sz="1800" b="1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 grupos empresariales, operaciones internacionales y múltiples filiales.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solidFill>
                <a:srgbClr val="411E5A"/>
              </a:solidFill>
              <a:effectLst/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2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Ofrece al consumidor una amplia gama de opciones al momento del pago como tarjetas de crédito y débito, </a:t>
            </a:r>
            <a:r>
              <a:rPr lang="es-AR" sz="1200" kern="100" dirty="0" err="1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contactless</a:t>
            </a:r>
            <a:r>
              <a:rPr lang="es-AR" sz="12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billeteras, QR, entre otros e incorpora en forma constante las nuevas opciones que ofrece el mercado. Es una herramienta que permite ahorrar costos a través de una gestión unificada y segura.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" name="Imagen 5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DD7B15B-B287-50A5-296C-9F898494A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56" y="363009"/>
            <a:ext cx="1151976" cy="7523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4FF286-5077-5825-70B6-226CCB5EE950}"/>
              </a:ext>
            </a:extLst>
          </p:cNvPr>
          <p:cNvSpPr txBox="1"/>
          <p:nvPr/>
        </p:nvSpPr>
        <p:spPr>
          <a:xfrm>
            <a:off x="3446585" y="303340"/>
            <a:ext cx="5064368" cy="4536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Economía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Ofrece la infraestructura necesaria para la operación de VTOL Multiempresa</a:t>
            </a: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Respeta la inversión existente en SW y HW, reduciendo costos de implementación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simple y rápida implementación</a:t>
            </a:r>
          </a:p>
          <a:p>
            <a:pPr>
              <a:lnSpc>
                <a:spcPct val="150000"/>
              </a:lnSpc>
              <a:buSzPts val="1400"/>
            </a:pPr>
            <a:endParaRPr lang="es-ES" sz="1800"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Agilidad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Transacciones realizadas en segundos.</a:t>
            </a: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Procesa simultáneamente ventas con tarjeta en diferentes cajas, integrando al punto de venta mediante librerías, con diversos lenguajes (.NET, Java).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Recuperación automática ante desconexiones</a:t>
            </a:r>
          </a:p>
        </p:txBody>
      </p:sp>
      <p:sp>
        <p:nvSpPr>
          <p:cNvPr id="6" name="Google Shape;328;p23">
            <a:extLst>
              <a:ext uri="{FF2B5EF4-FFF2-40B4-BE49-F238E27FC236}">
                <a16:creationId xmlns:a16="http://schemas.microsoft.com/office/drawing/2014/main" id="{F4B3FEA4-2E94-C7A9-EE4A-0E348307AF7B}"/>
              </a:ext>
            </a:extLst>
          </p:cNvPr>
          <p:cNvSpPr/>
          <p:nvPr/>
        </p:nvSpPr>
        <p:spPr>
          <a:xfrm>
            <a:off x="172040" y="390314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329;p23">
            <a:extLst>
              <a:ext uri="{FF2B5EF4-FFF2-40B4-BE49-F238E27FC236}">
                <a16:creationId xmlns:a16="http://schemas.microsoft.com/office/drawing/2014/main" id="{66B2870D-A947-FFA6-A1D6-563F4DBEDAE1}"/>
              </a:ext>
            </a:extLst>
          </p:cNvPr>
          <p:cNvSpPr txBox="1">
            <a:spLocks/>
          </p:cNvSpPr>
          <p:nvPr/>
        </p:nvSpPr>
        <p:spPr>
          <a:xfrm>
            <a:off x="280895" y="390314"/>
            <a:ext cx="265108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/>
              <a:t>Beneficios</a:t>
            </a:r>
            <a:r>
              <a:rPr lang="pt-BR" sz="2400" dirty="0"/>
              <a:t> de </a:t>
            </a:r>
            <a:r>
              <a:rPr lang="pt-BR" sz="2400" dirty="0" err="1"/>
              <a:t>Vtol</a:t>
            </a:r>
            <a:endParaRPr lang="pt-BR" sz="2400" dirty="0">
              <a:solidFill>
                <a:srgbClr val="00C855"/>
              </a:solidFill>
            </a:endParaRPr>
          </a:p>
        </p:txBody>
      </p:sp>
      <p:pic>
        <p:nvPicPr>
          <p:cNvPr id="10" name="Google Shape;537;p43">
            <a:extLst>
              <a:ext uri="{FF2B5EF4-FFF2-40B4-BE49-F238E27FC236}">
                <a16:creationId xmlns:a16="http://schemas.microsoft.com/office/drawing/2014/main" id="{E6EB5044-FE7C-7BC2-B94D-3D48E2D4E61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0392" y="1638509"/>
            <a:ext cx="3453930" cy="334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8;p43">
            <a:extLst>
              <a:ext uri="{FF2B5EF4-FFF2-40B4-BE49-F238E27FC236}">
                <a16:creationId xmlns:a16="http://schemas.microsoft.com/office/drawing/2014/main" id="{A980C1B2-DA6E-FFA9-E8DE-B08525BEED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4508" y="2334150"/>
            <a:ext cx="2346758" cy="280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4FF286-5077-5825-70B6-226CCB5EE950}"/>
              </a:ext>
            </a:extLst>
          </p:cNvPr>
          <p:cNvSpPr txBox="1"/>
          <p:nvPr/>
        </p:nvSpPr>
        <p:spPr>
          <a:xfrm>
            <a:off x="3345730" y="142566"/>
            <a:ext cx="5697415" cy="5228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Seguridad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Los datos de las ventas son registrados automáticamente, eliminando la posibilidad de error humano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cumple con los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estandares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 EMV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Compliant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PCI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Compliant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garantiando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una mayor seguridad en las transacciones electrónicas, protegiendo tanto a los consumidores como a los comerciantes contra el fraude y la pérdida de datos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Posee arquitectura preparada para ambientes de alta disponibilidad (HA)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Cuenta con un módulo antifraude que se puede conectar con otros sistemas de validación antifraude de ser necesario</a:t>
            </a:r>
          </a:p>
          <a:p>
            <a:pPr marL="139700">
              <a:lnSpc>
                <a:spcPct val="150000"/>
              </a:lnSpc>
              <a:buClr>
                <a:srgbClr val="38761D"/>
              </a:buClr>
              <a:buSzPts val="1400"/>
            </a:pPr>
            <a:endParaRPr lang="es-ES" sz="1800"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Disponibilidad internacional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ES" sz="11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Solución completa de pago electrónico, con tarjetas de crédito, débito, billeteras electrónicas, recargas de tiempo aire y beneficios, integrada con los sistemas de punto de venta y homologada por los principales proveedores de servicios de América Latina. 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endParaRPr lang="es-ES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0" name="Google Shape;537;p43">
            <a:extLst>
              <a:ext uri="{FF2B5EF4-FFF2-40B4-BE49-F238E27FC236}">
                <a16:creationId xmlns:a16="http://schemas.microsoft.com/office/drawing/2014/main" id="{E6EB5044-FE7C-7BC2-B94D-3D48E2D4E61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0392" y="1638509"/>
            <a:ext cx="3453930" cy="334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8;p43">
            <a:extLst>
              <a:ext uri="{FF2B5EF4-FFF2-40B4-BE49-F238E27FC236}">
                <a16:creationId xmlns:a16="http://schemas.microsoft.com/office/drawing/2014/main" id="{A980C1B2-DA6E-FFA9-E8DE-B08525BEED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4508" y="2334150"/>
            <a:ext cx="2346758" cy="280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28;p23">
            <a:extLst>
              <a:ext uri="{FF2B5EF4-FFF2-40B4-BE49-F238E27FC236}">
                <a16:creationId xmlns:a16="http://schemas.microsoft.com/office/drawing/2014/main" id="{F3154E95-3A0C-EB89-72C3-25A542C585C7}"/>
              </a:ext>
            </a:extLst>
          </p:cNvPr>
          <p:cNvSpPr/>
          <p:nvPr/>
        </p:nvSpPr>
        <p:spPr>
          <a:xfrm>
            <a:off x="172040" y="390314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329;p23">
            <a:extLst>
              <a:ext uri="{FF2B5EF4-FFF2-40B4-BE49-F238E27FC236}">
                <a16:creationId xmlns:a16="http://schemas.microsoft.com/office/drawing/2014/main" id="{B8255152-BD0C-B76B-071C-81DAF8A54CFE}"/>
              </a:ext>
            </a:extLst>
          </p:cNvPr>
          <p:cNvSpPr txBox="1">
            <a:spLocks/>
          </p:cNvSpPr>
          <p:nvPr/>
        </p:nvSpPr>
        <p:spPr>
          <a:xfrm>
            <a:off x="280895" y="390314"/>
            <a:ext cx="265108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/>
              <a:t>Beneficios</a:t>
            </a:r>
            <a:r>
              <a:rPr lang="pt-BR" sz="2400" dirty="0"/>
              <a:t> de </a:t>
            </a:r>
            <a:r>
              <a:rPr lang="pt-BR" sz="2400" dirty="0" err="1"/>
              <a:t>Vtol</a:t>
            </a:r>
            <a:endParaRPr lang="pt-BR" sz="2400" dirty="0">
              <a:solidFill>
                <a:srgbClr val="00C8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0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60319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199883" y="-889065"/>
            <a:ext cx="9426133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>
                <a:solidFill>
                  <a:srgbClr val="F5F3FD"/>
                </a:solidFill>
              </a:rPr>
              <a:t>Características </a:t>
            </a:r>
            <a:r>
              <a:rPr lang="pt-BR" sz="3600" dirty="0" err="1">
                <a:solidFill>
                  <a:srgbClr val="00C855"/>
                </a:solidFill>
              </a:rPr>
              <a:t>funcionales</a:t>
            </a:r>
            <a:endParaRPr sz="36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4089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3567" y="4688694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084" y="4660600"/>
            <a:ext cx="558377" cy="284307"/>
          </a:xfrm>
          <a:prstGeom prst="rect">
            <a:avLst/>
          </a:prstGeom>
        </p:spPr>
      </p:pic>
      <p:sp>
        <p:nvSpPr>
          <p:cNvPr id="3" name="Google Shape;418;p25">
            <a:extLst>
              <a:ext uri="{FF2B5EF4-FFF2-40B4-BE49-F238E27FC236}">
                <a16:creationId xmlns:a16="http://schemas.microsoft.com/office/drawing/2014/main" id="{74EA1FD0-3883-D5B6-16A9-10ED001DBA36}"/>
              </a:ext>
            </a:extLst>
          </p:cNvPr>
          <p:cNvSpPr txBox="1"/>
          <p:nvPr/>
        </p:nvSpPr>
        <p:spPr>
          <a:xfrm>
            <a:off x="199883" y="1597283"/>
            <a:ext cx="3402072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Multiempresa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Auditoría por transacción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Reglas de ruteo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Límites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Cierres centralizados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Interfaces de conciliación 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Tarjetas de excepción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434;p26">
            <a:extLst>
              <a:ext uri="{FF2B5EF4-FFF2-40B4-BE49-F238E27FC236}">
                <a16:creationId xmlns:a16="http://schemas.microsoft.com/office/drawing/2014/main" id="{04474000-1900-F2F2-F7C5-386F46D8F1FA}"/>
              </a:ext>
            </a:extLst>
          </p:cNvPr>
          <p:cNvSpPr txBox="1"/>
          <p:nvPr/>
        </p:nvSpPr>
        <p:spPr>
          <a:xfrm>
            <a:off x="3601955" y="1597283"/>
            <a:ext cx="4493047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Automatización de procesos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Administración centralizada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Reportes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Monitoreo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Auditorías / Eventos / Alarmas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Retiro de efectivo / Cashback 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Módulo de cobro autónomo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611</Words>
  <Application>Microsoft Office PowerPoint</Application>
  <PresentationFormat>Presentación en pantalla (16:9)</PresentationFormat>
  <Paragraphs>85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Linx Claro</vt:lpstr>
      <vt:lpstr>IMPORTANTE  Esto es un template, haga una copia local en su PC para hacer las adaptaciones que necesite para su presentación​</vt:lpstr>
      <vt:lpstr> </vt:lpstr>
      <vt:lpstr>Somos una empresa de tecnología especializada en soluciones de Omnicanalidad y Comercio Unificado </vt:lpstr>
      <vt:lpstr>Suite Napse</vt:lpstr>
      <vt:lpstr>Presentación de PowerPoint</vt:lpstr>
      <vt:lpstr>Presentación de PowerPoint</vt:lpstr>
      <vt:lpstr>Presentación de PowerPoint</vt:lpstr>
      <vt:lpstr>Presentación de PowerPoint</vt:lpstr>
      <vt:lpstr>Características funcionales</vt:lpstr>
      <vt:lpstr>Servicios de consultoria y soporte</vt:lpstr>
      <vt:lpstr>Formas de pago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21</cp:revision>
  <dcterms:modified xsi:type="dcterms:W3CDTF">2024-10-22T18:00:15Z</dcterms:modified>
</cp:coreProperties>
</file>