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13"/>
  </p:notesMasterIdLst>
  <p:sldIdLst>
    <p:sldId id="256" r:id="rId5"/>
    <p:sldId id="327" r:id="rId6"/>
    <p:sldId id="319" r:id="rId7"/>
    <p:sldId id="321" r:id="rId8"/>
    <p:sldId id="320" r:id="rId9"/>
    <p:sldId id="323" r:id="rId10"/>
    <p:sldId id="324" r:id="rId11"/>
    <p:sldId id="328" r:id="rId12"/>
  </p:sldIdLst>
  <p:sldSz cx="7561263" cy="10621963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531" userDrawn="1">
          <p15:clr>
            <a:srgbClr val="A4A3A4"/>
          </p15:clr>
        </p15:guide>
        <p15:guide id="2" pos="2268" userDrawn="1">
          <p15:clr>
            <a:srgbClr val="A4A3A4"/>
          </p15:clr>
        </p15:guide>
        <p15:guide id="3" pos="30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liam Tutihashi" initials="" lastIdx="1" clrIdx="0"/>
  <p:cmAuthor id="1" name="Flávia Freita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462D"/>
    <a:srgbClr val="411E5A"/>
    <a:srgbClr val="00C855"/>
    <a:srgbClr val="7030A0"/>
    <a:srgbClr val="006131"/>
    <a:srgbClr val="9650FF"/>
    <a:srgbClr val="500099"/>
    <a:srgbClr val="C3C4C7"/>
    <a:srgbClr val="C5C5C5"/>
    <a:srgbClr val="606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1441FD-D672-087D-091C-210F91837027}" v="134" dt="2024-10-28T15:40:22.514"/>
  </p1510:revLst>
</p1510:revInfo>
</file>

<file path=ppt/tableStyles.xml><?xml version="1.0" encoding="utf-8"?>
<a:tblStyleLst xmlns:a="http://schemas.openxmlformats.org/drawingml/2006/main" def="{DAF28E36-1456-476B-9332-12F4C292C0E6}">
  <a:tblStyle styleId="{DAF28E36-1456-476B-9332-12F4C292C0E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52" autoAdjust="0"/>
    <p:restoredTop sz="94583"/>
  </p:normalViewPr>
  <p:slideViewPr>
    <p:cSldViewPr snapToGrid="0" snapToObjects="1">
      <p:cViewPr>
        <p:scale>
          <a:sx n="112" d="100"/>
          <a:sy n="112" d="100"/>
        </p:scale>
        <p:origin x="797" y="-1997"/>
      </p:cViewPr>
      <p:guideLst>
        <p:guide orient="horz" pos="1531"/>
        <p:guide pos="2268"/>
        <p:guide pos="3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33150" y="744600"/>
            <a:ext cx="4531999" cy="37230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798217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7890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D9919961-67E6-3702-273A-DF687E6EC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1AB1776E-41D3-3DF4-A06B-76472D95DED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E27E7A2B-32A3-10DD-1689-93A7DA966E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22335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1245A6BF-3029-5CB0-E69C-E5F29C38D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25F811E1-0314-0DFB-14E0-5DC769DD9DD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FACF6CF0-4E89-E706-6C35-E33DAE334D9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20510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DDD4BCE8-2D48-432C-D180-960E45F82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74AD66CB-9135-1B65-C539-9FE1D83CC7A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7947648D-2EA5-7CB8-7AE4-287CFEF3C83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64316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A28B20FB-CFC0-400A-B653-56F7F7B25C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2E149EDF-E68F-3369-4745-048D688F404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21D944E8-CA02-CBFB-2E0B-4DFEC806A0B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8930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CE872123-B542-991E-A5EF-0021BE1CD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A9588000-5F45-B841-20CD-1278A6BBE35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AA72DA77-DE2C-DC12-2789-88E78A1C94A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4409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7707A76F-1F29-EBF1-775A-787F52CB6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4F37396C-2A54-D14D-C38A-2F52B48FE6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D9325EF6-1507-F25F-C162-84382F5348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2920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09C177A4-6712-3426-F0DE-BCBE913694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>
            <a:extLst>
              <a:ext uri="{FF2B5EF4-FFF2-40B4-BE49-F238E27FC236}">
                <a16:creationId xmlns:a16="http://schemas.microsoft.com/office/drawing/2014/main" id="{5B8A6D2F-CB18-944D-811D-F63ED6DCDC4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450" y="4778375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>
            <a:extLst>
              <a:ext uri="{FF2B5EF4-FFF2-40B4-BE49-F238E27FC236}">
                <a16:creationId xmlns:a16="http://schemas.microsoft.com/office/drawing/2014/main" id="{7A3FA008-D960-F567-37DD-BC2F55521D3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1241425"/>
            <a:ext cx="23844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76865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378064" y="2478459"/>
            <a:ext cx="6805136" cy="70100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ítulo e texto vertical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75631" y="2580893"/>
            <a:ext cx="7010004" cy="68051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ítulo e texto verticai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1801012" y="4106277"/>
            <a:ext cx="9063091" cy="17012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-1664567" y="2468003"/>
            <a:ext cx="9063091" cy="49778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567095" y="3299696"/>
            <a:ext cx="6427074" cy="22768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134190" y="6019114"/>
            <a:ext cx="5292883" cy="27145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740"/>
              </a:spcBef>
              <a:buClr>
                <a:srgbClr val="888888"/>
              </a:buClr>
              <a:buFont typeface="Arial"/>
              <a:buNone/>
              <a:defRPr sz="37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ctr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Cabeçalho da Seção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597287" y="6825595"/>
            <a:ext cx="6427074" cy="21096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597287" y="4502044"/>
            <a:ext cx="6427074" cy="23235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60"/>
              </a:spcBef>
              <a:buClr>
                <a:srgbClr val="888888"/>
              </a:buClr>
              <a:buFont typeface="Arial"/>
              <a:buNone/>
              <a:defRPr sz="2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420"/>
              </a:spcBef>
              <a:buClr>
                <a:srgbClr val="888888"/>
              </a:buClr>
              <a:buFont typeface="Arial"/>
              <a:buNone/>
              <a:defRPr sz="2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380"/>
              </a:spcBef>
              <a:buClr>
                <a:srgbClr val="888888"/>
              </a:buClr>
              <a:buFont typeface="Arial"/>
              <a:buNone/>
              <a:defRPr sz="1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uas Partes de Conteúdo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78063" y="2478459"/>
            <a:ext cx="3339558" cy="70100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90223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53918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123962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40527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31691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»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35557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39420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30585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34449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3843644" y="2478459"/>
            <a:ext cx="3339558" cy="70100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90223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53918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123962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40527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31691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»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35557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39420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30585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34449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ção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378064" y="2377649"/>
            <a:ext cx="3340870" cy="99089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420"/>
              </a:spcBef>
              <a:buClr>
                <a:schemeClr val="dk1"/>
              </a:buClr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378064" y="3368539"/>
            <a:ext cx="3340870" cy="61199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215623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85668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136662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53227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–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44391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»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48257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52120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43285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47149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3841017" y="2377649"/>
            <a:ext cx="3342182" cy="99089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420"/>
              </a:spcBef>
              <a:buClr>
                <a:schemeClr val="dk1"/>
              </a:buClr>
              <a:buFont typeface="Arial"/>
              <a:buNone/>
              <a:defRPr sz="2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380"/>
              </a:spcBef>
              <a:buClr>
                <a:schemeClr val="dk1"/>
              </a:buClr>
              <a:buFont typeface="Arial"/>
              <a:buNone/>
              <a:defRPr sz="1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3841017" y="3368539"/>
            <a:ext cx="3342182" cy="61199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215623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85668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136662" algn="l" rtl="0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53227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–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44391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»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48257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52120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43285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47149" algn="l" rtl="0">
              <a:spcBef>
                <a:spcPts val="38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mente título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údo com Legenda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378063" y="422912"/>
            <a:ext cx="2487604" cy="17998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2956243" y="422914"/>
            <a:ext cx="4226956" cy="90655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378063" y="2222744"/>
            <a:ext cx="2487604" cy="72657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260"/>
              </a:spcBef>
              <a:buClr>
                <a:schemeClr val="dk1"/>
              </a:buClr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22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m com Legenda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482061" y="7435375"/>
            <a:ext cx="4536758" cy="8777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482061" y="949091"/>
            <a:ext cx="4536758" cy="637317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740"/>
              </a:spcBef>
              <a:buClr>
                <a:schemeClr val="dk1"/>
              </a:buClr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460"/>
              </a:spcBef>
              <a:buClr>
                <a:schemeClr val="dk1"/>
              </a:buClr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482061" y="8313164"/>
            <a:ext cx="4536758" cy="12466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260"/>
              </a:spcBef>
              <a:buClr>
                <a:schemeClr val="dk1"/>
              </a:buClr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22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78064" y="425370"/>
            <a:ext cx="6805136" cy="17703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78064" y="2478459"/>
            <a:ext cx="6805136" cy="70100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93423" marR="0" lvl="0" indent="-158473" algn="l" rtl="0">
              <a:spcBef>
                <a:spcPts val="740"/>
              </a:spcBef>
              <a:buClr>
                <a:schemeClr val="dk1"/>
              </a:buClr>
              <a:buSzPct val="1000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52418" marR="0" lvl="1" indent="-128518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11412" marR="0" lvl="2" indent="-92212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35977" marR="0" lvl="3" indent="-12782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360542" marR="0" lvl="4" indent="-118991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»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885107" marR="0" lvl="5" indent="-122857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409671" marR="0" lvl="6" indent="-126720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934235" marR="0" lvl="7" indent="-117885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458800" marR="0" lvl="8" indent="-121749" algn="l" rtl="0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378064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2583432" y="9844988"/>
            <a:ext cx="2394399" cy="5655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24565" marR="0" lvl="1" indent="-386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49130" marR="0" lvl="2" indent="-772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73695" marR="0" lvl="3" indent="-11595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98260" marR="0" lvl="4" indent="-275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22824" marR="0" lvl="5" indent="-6624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47389" marR="0" lvl="6" indent="-10489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71953" marR="0" lvl="7" indent="-1652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96518" marR="0" lvl="8" indent="-5517" algn="l" rtl="0">
              <a:spcBef>
                <a:spcPts val="0"/>
              </a:spcBef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5418907" y="9844988"/>
            <a:ext cx="1764293" cy="565521"/>
          </a:xfrm>
          <a:prstGeom prst="rect">
            <a:avLst/>
          </a:prstGeom>
          <a:noFill/>
          <a:ln>
            <a:noFill/>
          </a:ln>
        </p:spPr>
        <p:txBody>
          <a:bodyPr lIns="104900" tIns="52450" rIns="104900" bIns="524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lang="pt-BR" sz="13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5913060" y="9284612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dirty="0"/>
          </a:p>
        </p:txBody>
      </p:sp>
      <p:grpSp>
        <p:nvGrpSpPr>
          <p:cNvPr id="89" name="Shape 89"/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/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/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/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sp>
        <p:nvSpPr>
          <p:cNvPr id="93" name="Shape 93"/>
          <p:cNvSpPr/>
          <p:nvPr/>
        </p:nvSpPr>
        <p:spPr>
          <a:xfrm>
            <a:off x="4249975" y="9284625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900" dirty="0"/>
          </a:p>
        </p:txBody>
      </p:sp>
      <p:sp>
        <p:nvSpPr>
          <p:cNvPr id="103" name="Shape 103"/>
          <p:cNvSpPr/>
          <p:nvPr/>
        </p:nvSpPr>
        <p:spPr>
          <a:xfrm>
            <a:off x="473519" y="1327930"/>
            <a:ext cx="6629700" cy="316835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0" algn="just">
              <a:buClr>
                <a:schemeClr val="dk1"/>
              </a:buClr>
              <a:buSzPct val="25000"/>
            </a:pPr>
            <a:r>
              <a:rPr lang="es-ES" sz="1000" b="1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Napse</a:t>
            </a:r>
            <a:r>
              <a:rPr lang="es-ES" sz="1000" b="1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000" b="1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1000" b="1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es una solución integral diseñada para facilitar la gestión de promociones y programas de fidelidad en el retail, proporcionando herramientas avanzadas para maximizar los resultados comerciales y mejorar la relación con los consumidores.</a:t>
            </a:r>
          </a:p>
          <a:p>
            <a:pPr lvl="0" algn="just">
              <a:buClr>
                <a:schemeClr val="dk1"/>
              </a:buClr>
              <a:buSzPct val="25000"/>
            </a:pPr>
            <a:endParaRPr lang="es-ES" sz="1000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0" indent="-171450" algn="just">
              <a:buClr>
                <a:schemeClr val="dk1"/>
              </a:buClr>
              <a:buSzPct val="8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Napse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Un software especializado en la creación y distribución de promociones omnicanal en tiempo real. Permite definir promociones complejas que abarcan tiendas físicas y virtuales, con herramientas para la fidelización del cliente a través de cupones (físicos y electrónicos), tarjetas de regalo, monederos electrónicos, y más. Además, ofrece la capacidad de gestionar promociones masivas o dirigidas, simular promociones con tickets reales, y lanzar ofertas personalizadas para distintos segmentos. También impulsa la venta cruzada entre empresas de un mismo grupo o franquicias y está diseñado para operar tanto en la nube como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on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-premise.</a:t>
            </a:r>
          </a:p>
          <a:p>
            <a:pPr marL="171450" lvl="0" indent="-171450" algn="just">
              <a:buClr>
                <a:schemeClr val="dk1"/>
              </a:buClr>
              <a:buSzPct val="80000"/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 algn="just">
              <a:buClr>
                <a:schemeClr val="dk1"/>
              </a:buClr>
              <a:buSzPct val="8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Integración con CRM 360: Un sistema avanzado de gestión de relaciones con el cliente que permite obtener una visión 360° de los consumidores, analizar grandes volúmenes de datos y generar recomendaciones clave para las estrategias comerciales. El CRM 360 enriquece la información con encuestas, campañas, y técnicas de gamificación, permitiendo segmentar clientes con base en patrones de compra, historial, y predicción de demanda. Con este componente, es posible automatizar campañas de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cross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selling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, up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selling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, y ofertas personalizadas, mejorando la fidelización del cliente y optimizando la performance de ventas.</a:t>
            </a:r>
            <a:endParaRPr lang="es-AR" sz="1000" dirty="0">
              <a:solidFill>
                <a:srgbClr val="411E5A"/>
              </a:solidFill>
              <a:latin typeface="Noto Sans LIGHT"/>
              <a:ea typeface="Noto Sans LIGHT" panose="020B0604020202020204" charset="0"/>
              <a:cs typeface="Noto Sans LIGHT" panose="020B0604020202020204" charset="0"/>
            </a:endParaRPr>
          </a:p>
        </p:txBody>
      </p:sp>
      <p:grpSp>
        <p:nvGrpSpPr>
          <p:cNvPr id="114" name="Shape 114"/>
          <p:cNvGrpSpPr/>
          <p:nvPr/>
        </p:nvGrpSpPr>
        <p:grpSpPr>
          <a:xfrm>
            <a:off x="473519" y="901481"/>
            <a:ext cx="6657778" cy="307800"/>
            <a:chOff x="231770" y="2679946"/>
            <a:chExt cx="6828571" cy="307800"/>
          </a:xfrm>
        </p:grpSpPr>
        <p:sp>
          <p:nvSpPr>
            <p:cNvPr id="115" name="Shape 115"/>
            <p:cNvSpPr/>
            <p:nvPr/>
          </p:nvSpPr>
          <p:spPr>
            <a:xfrm>
              <a:off x="231770" y="2679946"/>
              <a:ext cx="2463070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411E5A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DESCRIPCIÓN GENERAL</a:t>
              </a:r>
            </a:p>
          </p:txBody>
        </p:sp>
        <p:cxnSp>
          <p:nvCxnSpPr>
            <p:cNvPr id="116" name="Shape 116"/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411E5A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BA02CAD3-A329-EE12-C8E0-AC5E55409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CF2FD2F9-BF66-1CD8-1268-4FBFEABE7BC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3A506C-BBC9-8A25-3644-6C86FF192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AC1BE6D-DACE-BC76-6524-D0D83466DF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sp>
        <p:nvSpPr>
          <p:cNvPr id="16" name="Shape 115">
            <a:extLst>
              <a:ext uri="{FF2B5EF4-FFF2-40B4-BE49-F238E27FC236}">
                <a16:creationId xmlns:a16="http://schemas.microsoft.com/office/drawing/2014/main" id="{82813DAA-D28E-960A-85DE-6CBC1F5D44C1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dirty="0">
                <a:solidFill>
                  <a:schemeClr val="bg1"/>
                </a:solidFill>
                <a:latin typeface="Century Gothic"/>
                <a:sym typeface="Dosis"/>
              </a:rPr>
              <a:t>NAPSE PROMO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2303D06D-E66F-9977-09D8-E25679C6793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pic>
        <p:nvPicPr>
          <p:cNvPr id="3" name="Imagen 2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4AF952DA-3BC9-F589-A83F-FE74463C62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5" name="Imagen 4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77A8B994-37F7-FCE5-6860-AF994AC2A1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  <p:grpSp>
        <p:nvGrpSpPr>
          <p:cNvPr id="7" name="Shape 114">
            <a:extLst>
              <a:ext uri="{FF2B5EF4-FFF2-40B4-BE49-F238E27FC236}">
                <a16:creationId xmlns:a16="http://schemas.microsoft.com/office/drawing/2014/main" id="{A4F8C74E-B610-1757-E738-F5C48445F717}"/>
              </a:ext>
            </a:extLst>
          </p:cNvPr>
          <p:cNvGrpSpPr/>
          <p:nvPr/>
        </p:nvGrpSpPr>
        <p:grpSpPr>
          <a:xfrm>
            <a:off x="473519" y="4724976"/>
            <a:ext cx="6657778" cy="307800"/>
            <a:chOff x="231770" y="2679946"/>
            <a:chExt cx="6828571" cy="307800"/>
          </a:xfrm>
        </p:grpSpPr>
        <p:sp>
          <p:nvSpPr>
            <p:cNvPr id="8" name="Shape 115">
              <a:extLst>
                <a:ext uri="{FF2B5EF4-FFF2-40B4-BE49-F238E27FC236}">
                  <a16:creationId xmlns:a16="http://schemas.microsoft.com/office/drawing/2014/main" id="{F830ED02-9FB2-F8EC-B230-FDB7DD136F1B}"/>
                </a:ext>
              </a:extLst>
            </p:cNvPr>
            <p:cNvSpPr/>
            <p:nvPr/>
          </p:nvSpPr>
          <p:spPr>
            <a:xfrm>
              <a:off x="231770" y="2679946"/>
              <a:ext cx="2463070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BENEFICIOS CLAVE</a:t>
              </a:r>
            </a:p>
          </p:txBody>
        </p:sp>
        <p:cxnSp>
          <p:nvCxnSpPr>
            <p:cNvPr id="9" name="Shape 116">
              <a:extLst>
                <a:ext uri="{FF2B5EF4-FFF2-40B4-BE49-F238E27FC236}">
                  <a16:creationId xmlns:a16="http://schemas.microsoft.com/office/drawing/2014/main" id="{1148EB5C-8C8D-5B94-A242-DD00B7F6D093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A20352D-0E5E-2B93-F285-9672F8A6A6EA}"/>
              </a:ext>
            </a:extLst>
          </p:cNvPr>
          <p:cNvSpPr txBox="1"/>
          <p:nvPr/>
        </p:nvSpPr>
        <p:spPr>
          <a:xfrm>
            <a:off x="473519" y="5171602"/>
            <a:ext cx="3307112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Técnicas</a:t>
            </a:r>
          </a:p>
          <a:p>
            <a:endParaRPr lang="es-ES" sz="10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Cuenta con equipo de soporte local y remoto.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Ofrece infraestructura CLOUD segura, confiable.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Promueve la integración rápida de los canales, a través de protocolos estándar de mercado (REST)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Reduce gastos administrativos y errores  sistemáticos, a través de mecanismos de  control durante el proceso de definición e incluso, de venta.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Disminuye la posibilidad de fraude a través de  algoritmos de detección y bloqueo en cuanto  a programas de fidelidad.</a:t>
            </a:r>
          </a:p>
          <a:p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es-ES" sz="1000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Gestión de Promociones en Tiempo Real</a:t>
            </a:r>
          </a:p>
          <a:p>
            <a:endParaRPr lang="es-ES" sz="10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Permite definir, lanzar y ajustar promociones en tiempo real tanto en tiendas físicas como virtuales. A través de herramientas que simulan promociones con tickets reales, se puede monitorear el rendimiento y realizar cambios inmediatos.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Incrementa la agilidad comercial y la capacidad de respuesta ante cambios en el mercado, optimizando el impacto de las campañas y evitando desperdicios de recursos en promociones ineficaces.</a:t>
            </a:r>
            <a:endParaRPr lang="es-AR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BC639C9-F291-07D7-276D-BD7C51EC2034}"/>
              </a:ext>
            </a:extLst>
          </p:cNvPr>
          <p:cNvSpPr txBox="1"/>
          <p:nvPr/>
        </p:nvSpPr>
        <p:spPr>
          <a:xfrm>
            <a:off x="4041971" y="5189329"/>
            <a:ext cx="3380715" cy="36317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ES" sz="1000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Experiencia Omnicanal y Personalizada</a:t>
            </a:r>
          </a:p>
          <a:p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Permite crear experiencias cohesivas y personalizadas en múltiples canales (tiendas físicas, comercio electrónico, y móvil). Al conocer el comportamiento del cliente en cada canal, es posible ofrecer promociones adaptadas a sus hábitos de consumo.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Mejora la experiencia del cliente al interactuar con la marca en diferentes puntos de contacto, aumentando las probabilidades de fidelización y repetición de compra.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es-ES" sz="1000" b="1" dirty="0">
                <a:solidFill>
                  <a:srgbClr val="00C855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Toma de Decisiones Basada en Datos</a:t>
            </a:r>
          </a:p>
          <a:p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Gracias al CRM 360, se pueden analizar grandes volúmenes de datos sobre el comportamiento del cliente, permite segmentar con precisión y obtener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insights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para optimizar las campañas de marketing. Las recomendaciones se generan a partir de patrones de compra, estacionalidad y ubicación.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Mejora la toma de decisiones en tiempo real, incrementando la efectividad de las campañas y promociones, y garantizando la asignación eficiente de recursos.</a:t>
            </a:r>
            <a:endParaRPr lang="es-AR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cxnSp>
        <p:nvCxnSpPr>
          <p:cNvPr id="17" name="Shape 107">
            <a:extLst>
              <a:ext uri="{FF2B5EF4-FFF2-40B4-BE49-F238E27FC236}">
                <a16:creationId xmlns:a16="http://schemas.microsoft.com/office/drawing/2014/main" id="{FD4BA6B9-0D54-50D8-E23F-0A199BFEEF11}"/>
              </a:ext>
            </a:extLst>
          </p:cNvPr>
          <p:cNvCxnSpPr>
            <a:cxnSpLocks/>
          </p:cNvCxnSpPr>
          <p:nvPr/>
        </p:nvCxnSpPr>
        <p:spPr>
          <a:xfrm>
            <a:off x="3853884" y="5656317"/>
            <a:ext cx="0" cy="2806251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CD0EDF3B-658E-0F8C-94C0-C0CAFF047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>
            <a:extLst>
              <a:ext uri="{FF2B5EF4-FFF2-40B4-BE49-F238E27FC236}">
                <a16:creationId xmlns:a16="http://schemas.microsoft.com/office/drawing/2014/main" id="{6BA35029-F8BB-5A4B-8B19-B65031DF74CC}"/>
              </a:ext>
            </a:extLst>
          </p:cNvPr>
          <p:cNvSpPr/>
          <p:nvPr/>
        </p:nvSpPr>
        <p:spPr>
          <a:xfrm>
            <a:off x="5913060" y="9284612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dirty="0"/>
          </a:p>
        </p:txBody>
      </p:sp>
      <p:grpSp>
        <p:nvGrpSpPr>
          <p:cNvPr id="89" name="Shape 89">
            <a:extLst>
              <a:ext uri="{FF2B5EF4-FFF2-40B4-BE49-F238E27FC236}">
                <a16:creationId xmlns:a16="http://schemas.microsoft.com/office/drawing/2014/main" id="{0FB78BA7-110D-6689-FC2A-58C0EE3244DF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879C08E8-D591-F33F-E579-51AA3D4B4AE6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C1405672-ABAF-58DF-9130-628A344BAC30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681FCFAD-3C73-EB26-E9CF-E48D361DB55C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sp>
        <p:nvSpPr>
          <p:cNvPr id="93" name="Shape 93">
            <a:extLst>
              <a:ext uri="{FF2B5EF4-FFF2-40B4-BE49-F238E27FC236}">
                <a16:creationId xmlns:a16="http://schemas.microsoft.com/office/drawing/2014/main" id="{7B427CF9-AA0F-2E57-7D98-2B60608E0E9B}"/>
              </a:ext>
            </a:extLst>
          </p:cNvPr>
          <p:cNvSpPr/>
          <p:nvPr/>
        </p:nvSpPr>
        <p:spPr>
          <a:xfrm>
            <a:off x="4249975" y="9284625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900" dirty="0"/>
          </a:p>
        </p:txBody>
      </p: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59F2859D-930A-E707-69BE-93822FAD4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BC2493F8-49BC-FBF2-9A50-C0C225C16BF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72C9E89B-EC6F-92F9-33ED-A44EEE04A1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D095F0F-72ED-396C-9B69-F673AD8640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539F3267-DC98-18F6-49E4-2F540DBCC71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sp>
        <p:nvSpPr>
          <p:cNvPr id="72" name="Shape 103">
            <a:extLst>
              <a:ext uri="{FF2B5EF4-FFF2-40B4-BE49-F238E27FC236}">
                <a16:creationId xmlns:a16="http://schemas.microsoft.com/office/drawing/2014/main" id="{F000C318-9F24-496D-7F51-7C16C956C607}"/>
              </a:ext>
            </a:extLst>
          </p:cNvPr>
          <p:cNvSpPr/>
          <p:nvPr/>
        </p:nvSpPr>
        <p:spPr>
          <a:xfrm>
            <a:off x="451742" y="4814256"/>
            <a:ext cx="6629700" cy="64433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algn="just">
              <a:buClr>
                <a:schemeClr val="dk1"/>
              </a:buClr>
              <a:buSzPct val="25000"/>
            </a:pP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Napse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está dirigido a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retailers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estructurados en cadenas comerciales que operan en diversas verticales como tiendas de departamentos, farmacias, supermercados, estaciones de servicio y tiendas de conveniencia. Ofrece soluciones tanto para grandes cadenas como para operaciones más pequeñas que tengan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gestión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de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precificación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y de categorias, por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tener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mayor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necesidad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de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producir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y medir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promociones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complejas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,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siempre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que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cumplan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com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los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critérios de </a:t>
            </a:r>
            <a:r>
              <a:rPr lang="pt-BR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calificación</a:t>
            </a:r>
            <a:r>
              <a:rPr lang="pt-BR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comercial.</a:t>
            </a:r>
            <a:endParaRPr lang="es-AR" sz="1000" dirty="0">
              <a:solidFill>
                <a:srgbClr val="411E5A"/>
              </a:solidFill>
              <a:latin typeface="Noto Sans LIGHT"/>
              <a:ea typeface="Noto Sans LIGHT" panose="020B0604020202020204" charset="0"/>
              <a:cs typeface="Noto Sans LIGHT" panose="020B0604020202020204" charset="0"/>
            </a:endParaRPr>
          </a:p>
        </p:txBody>
      </p:sp>
      <p:grpSp>
        <p:nvGrpSpPr>
          <p:cNvPr id="73" name="Shape 114">
            <a:extLst>
              <a:ext uri="{FF2B5EF4-FFF2-40B4-BE49-F238E27FC236}">
                <a16:creationId xmlns:a16="http://schemas.microsoft.com/office/drawing/2014/main" id="{0E48D014-A026-D685-9744-B656730A9EB3}"/>
              </a:ext>
            </a:extLst>
          </p:cNvPr>
          <p:cNvGrpSpPr/>
          <p:nvPr/>
        </p:nvGrpSpPr>
        <p:grpSpPr>
          <a:xfrm>
            <a:off x="451742" y="4387806"/>
            <a:ext cx="6657778" cy="307800"/>
            <a:chOff x="231770" y="2679946"/>
            <a:chExt cx="6828571" cy="307800"/>
          </a:xfrm>
        </p:grpSpPr>
        <p:sp>
          <p:nvSpPr>
            <p:cNvPr id="74" name="Shape 115">
              <a:extLst>
                <a:ext uri="{FF2B5EF4-FFF2-40B4-BE49-F238E27FC236}">
                  <a16:creationId xmlns:a16="http://schemas.microsoft.com/office/drawing/2014/main" id="{C93F2C30-297B-3F0C-7DEA-1485D7F10C32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F0462D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SEGMENTOS DE CLIENTES</a:t>
              </a:r>
            </a:p>
          </p:txBody>
        </p:sp>
        <p:cxnSp>
          <p:nvCxnSpPr>
            <p:cNvPr id="75" name="Shape 116">
              <a:extLst>
                <a:ext uri="{FF2B5EF4-FFF2-40B4-BE49-F238E27FC236}">
                  <a16:creationId xmlns:a16="http://schemas.microsoft.com/office/drawing/2014/main" id="{273C3745-71D4-C056-D3BF-F7A0AFAE8561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F0462D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" name="Shape 103">
            <a:extLst>
              <a:ext uri="{FF2B5EF4-FFF2-40B4-BE49-F238E27FC236}">
                <a16:creationId xmlns:a16="http://schemas.microsoft.com/office/drawing/2014/main" id="{F2979315-6F77-B6E3-25D0-8F97416A66E7}"/>
              </a:ext>
            </a:extLst>
          </p:cNvPr>
          <p:cNvSpPr/>
          <p:nvPr/>
        </p:nvSpPr>
        <p:spPr>
          <a:xfrm>
            <a:off x="470493" y="1370972"/>
            <a:ext cx="6629700" cy="64433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0">
              <a:buClr>
                <a:schemeClr val="dk1"/>
              </a:buClr>
              <a:buSzPct val="25000"/>
            </a:pPr>
            <a:r>
              <a:rPr lang="es-ES" sz="1000" b="1" u="sng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</a:t>
            </a:r>
            <a:b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Solución basada en un motor de reglas extensible. Permite administrar las promociones de forma centralizada y separada de cada canal de venta.</a:t>
            </a:r>
          </a:p>
          <a:p>
            <a:pPr lvl="0">
              <a:buClr>
                <a:schemeClr val="dk1"/>
              </a:buClr>
              <a:buSzPct val="25000"/>
            </a:pPr>
            <a:b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es-ES" sz="1000" b="1" u="sng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Fidelidad</a:t>
            </a:r>
            <a:b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Centraliza la creación y gestión de elementos de fidelidad: Cupones, Monedero electrónicos,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Gift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Card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Tarjetas de puntos . Brinda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key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performance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indicators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(KPI) sobre la operación, en tiempo real.</a:t>
            </a:r>
          </a:p>
          <a:p>
            <a:pPr lvl="0">
              <a:buClr>
                <a:schemeClr val="dk1"/>
              </a:buClr>
              <a:buSzPct val="25000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lvl="0">
              <a:buClr>
                <a:schemeClr val="dk1"/>
              </a:buClr>
              <a:buSzPct val="25000"/>
            </a:pPr>
            <a:r>
              <a:rPr lang="es-ES" sz="1000" b="1" u="sng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Publicación y distribución</a:t>
            </a:r>
          </a:p>
          <a:p>
            <a:pPr lvl="0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Distribución a tiendas / servidores en la nube por protocolos standard.</a:t>
            </a:r>
          </a:p>
          <a:p>
            <a:pPr lvl="0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Simulador de ventas.</a:t>
            </a:r>
          </a:p>
          <a:p>
            <a:pPr lvl="0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Publicación en tiendas de laboratorio y Distribución en redes sociales de contenido.</a:t>
            </a:r>
          </a:p>
          <a:p>
            <a:pPr lvl="0">
              <a:buClr>
                <a:schemeClr val="dk1"/>
              </a:buClr>
              <a:buSzPct val="25000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lvl="0">
              <a:buClr>
                <a:schemeClr val="dk1"/>
              </a:buClr>
              <a:buSzPct val="25000"/>
            </a:pPr>
            <a:r>
              <a:rPr lang="es-ES" sz="1000" b="1" u="sng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Seguimiento en tiempo real</a:t>
            </a:r>
            <a:b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Distribución a tiendas / servidores en la nube por protocolos standard.</a:t>
            </a:r>
          </a:p>
          <a:p>
            <a:pPr lvl="0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Simulador de ventas.</a:t>
            </a:r>
          </a:p>
          <a:p>
            <a:pPr lvl="0">
              <a:buClr>
                <a:schemeClr val="dk1"/>
              </a:buClr>
              <a:buSzPct val="25000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Publicación en tiendas de laboratorio. Distribución en redes sociales.</a:t>
            </a:r>
          </a:p>
        </p:txBody>
      </p:sp>
      <p:grpSp>
        <p:nvGrpSpPr>
          <p:cNvPr id="13" name="Shape 114">
            <a:extLst>
              <a:ext uri="{FF2B5EF4-FFF2-40B4-BE49-F238E27FC236}">
                <a16:creationId xmlns:a16="http://schemas.microsoft.com/office/drawing/2014/main" id="{FAFD1C6E-7AA0-7F46-F66A-A8DD7CC43EED}"/>
              </a:ext>
            </a:extLst>
          </p:cNvPr>
          <p:cNvGrpSpPr/>
          <p:nvPr/>
        </p:nvGrpSpPr>
        <p:grpSpPr>
          <a:xfrm>
            <a:off x="470493" y="944522"/>
            <a:ext cx="6657778" cy="307800"/>
            <a:chOff x="231770" y="2679946"/>
            <a:chExt cx="6828571" cy="307800"/>
          </a:xfrm>
        </p:grpSpPr>
        <p:sp>
          <p:nvSpPr>
            <p:cNvPr id="14" name="Shape 115">
              <a:extLst>
                <a:ext uri="{FF2B5EF4-FFF2-40B4-BE49-F238E27FC236}">
                  <a16:creationId xmlns:a16="http://schemas.microsoft.com/office/drawing/2014/main" id="{5B87A91F-1ECE-9FFB-D7BB-4907E2714E0C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9650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PRINCIPALES CARACTERÍSTICAS</a:t>
              </a:r>
            </a:p>
          </p:txBody>
        </p:sp>
        <p:cxnSp>
          <p:nvCxnSpPr>
            <p:cNvPr id="15" name="Shape 116">
              <a:extLst>
                <a:ext uri="{FF2B5EF4-FFF2-40B4-BE49-F238E27FC236}">
                  <a16:creationId xmlns:a16="http://schemas.microsoft.com/office/drawing/2014/main" id="{86F87FC8-8459-8155-E1E9-711F4A322256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965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17" name="Imagen 16">
            <a:extLst>
              <a:ext uri="{FF2B5EF4-FFF2-40B4-BE49-F238E27FC236}">
                <a16:creationId xmlns:a16="http://schemas.microsoft.com/office/drawing/2014/main" id="{C449EE63-166E-0201-E470-6820E848FE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6093091"/>
            <a:ext cx="3372487" cy="3072976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A24B7B96-80E4-48C4-6B8C-C69FF039CC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20935" y="6093091"/>
            <a:ext cx="3311160" cy="930278"/>
          </a:xfrm>
          <a:prstGeom prst="rect">
            <a:avLst/>
          </a:prstGeom>
        </p:spPr>
      </p:pic>
      <p:sp>
        <p:nvSpPr>
          <p:cNvPr id="19" name="Shape 115">
            <a:extLst>
              <a:ext uri="{FF2B5EF4-FFF2-40B4-BE49-F238E27FC236}">
                <a16:creationId xmlns:a16="http://schemas.microsoft.com/office/drawing/2014/main" id="{DA11EB52-63B9-3F86-B14C-58B8CD1C5F53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  <a:endParaRPr lang="pt-BR" sz="1800">
              <a:solidFill>
                <a:schemeClr val="bg1"/>
              </a:solidFill>
              <a:latin typeface="Century Gothic"/>
              <a:ea typeface="Dosis"/>
              <a:cs typeface="Dosis"/>
            </a:endParaRPr>
          </a:p>
          <a:p>
            <a:pPr marL="0" marR="0" lvl="0" indent="0" algn="ctr">
              <a:spcBef>
                <a:spcPts val="0"/>
              </a:spcBef>
              <a:buNone/>
            </a:pPr>
            <a:endParaRPr lang="pt-BR" sz="1800" b="1" cap="none" dirty="0">
              <a:solidFill>
                <a:schemeClr val="bg1"/>
              </a:solidFill>
              <a:latin typeface="Century Gothic" panose="020B0502020202020204" pitchFamily="34" charset="0"/>
              <a:ea typeface="Dosis"/>
              <a:cs typeface="Dosis"/>
            </a:endParaRPr>
          </a:p>
        </p:txBody>
      </p:sp>
      <p:pic>
        <p:nvPicPr>
          <p:cNvPr id="20" name="Imagen 19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1BAFA0C-A5D4-D6D9-9CBD-2D155F7768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24" name="Imagen 23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13D70085-4986-C07A-7E85-2159B4C792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791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24C47B5E-0D1F-FE98-6864-582B5316C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>
            <a:extLst>
              <a:ext uri="{FF2B5EF4-FFF2-40B4-BE49-F238E27FC236}">
                <a16:creationId xmlns:a16="http://schemas.microsoft.com/office/drawing/2014/main" id="{66690A9A-1FE2-44A0-F6B4-AE52105631D3}"/>
              </a:ext>
            </a:extLst>
          </p:cNvPr>
          <p:cNvSpPr/>
          <p:nvPr/>
        </p:nvSpPr>
        <p:spPr>
          <a:xfrm>
            <a:off x="5913060" y="9284612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dirty="0"/>
          </a:p>
        </p:txBody>
      </p:sp>
      <p:grpSp>
        <p:nvGrpSpPr>
          <p:cNvPr id="89" name="Shape 89">
            <a:extLst>
              <a:ext uri="{FF2B5EF4-FFF2-40B4-BE49-F238E27FC236}">
                <a16:creationId xmlns:a16="http://schemas.microsoft.com/office/drawing/2014/main" id="{BD8D158B-9DD7-4035-2541-C6E574FC13AD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7376AE88-757B-3E60-412B-2AE8B11907BC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D3D17A4F-69AB-E92E-230F-539BDA530BA0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1CF7ACF3-0FD0-C5FD-0225-88C0226D606B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sp>
        <p:nvSpPr>
          <p:cNvPr id="93" name="Shape 93">
            <a:extLst>
              <a:ext uri="{FF2B5EF4-FFF2-40B4-BE49-F238E27FC236}">
                <a16:creationId xmlns:a16="http://schemas.microsoft.com/office/drawing/2014/main" id="{7D4AA196-6F06-86BB-7BE6-E446958DD31E}"/>
              </a:ext>
            </a:extLst>
          </p:cNvPr>
          <p:cNvSpPr/>
          <p:nvPr/>
        </p:nvSpPr>
        <p:spPr>
          <a:xfrm>
            <a:off x="4249975" y="9284625"/>
            <a:ext cx="1640400" cy="7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900" dirty="0"/>
          </a:p>
        </p:txBody>
      </p: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EF293CCC-A520-3D22-5CE1-12E67A59D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15F307D3-4A31-2C73-2BAC-C6C755075FE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C97FD6A-440E-2FD5-7767-E6C75A3334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2F16886D-F256-350D-C4AE-E85F7D9CB0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85D907F2-B763-FF69-777D-992E652EEDA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grpSp>
        <p:nvGrpSpPr>
          <p:cNvPr id="13" name="Shape 114">
            <a:extLst>
              <a:ext uri="{FF2B5EF4-FFF2-40B4-BE49-F238E27FC236}">
                <a16:creationId xmlns:a16="http://schemas.microsoft.com/office/drawing/2014/main" id="{F3A014A3-600F-77AB-FA61-E8447AA49C14}"/>
              </a:ext>
            </a:extLst>
          </p:cNvPr>
          <p:cNvGrpSpPr/>
          <p:nvPr/>
        </p:nvGrpSpPr>
        <p:grpSpPr>
          <a:xfrm>
            <a:off x="414564" y="1024216"/>
            <a:ext cx="6657778" cy="307800"/>
            <a:chOff x="231770" y="2679946"/>
            <a:chExt cx="6828571" cy="307800"/>
          </a:xfrm>
        </p:grpSpPr>
        <p:sp>
          <p:nvSpPr>
            <p:cNvPr id="14" name="Shape 115">
              <a:extLst>
                <a:ext uri="{FF2B5EF4-FFF2-40B4-BE49-F238E27FC236}">
                  <a16:creationId xmlns:a16="http://schemas.microsoft.com/office/drawing/2014/main" id="{7A772638-0C18-67E7-C404-D490FBDB8BDC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9650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COMPRADORES / INFLUENCIADORES CLAVE</a:t>
              </a:r>
              <a:endParaRPr lang="pt-BR" b="1" cap="none" dirty="0">
                <a:solidFill>
                  <a:srgbClr val="9650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17" name="Shape 116">
              <a:extLst>
                <a:ext uri="{FF2B5EF4-FFF2-40B4-BE49-F238E27FC236}">
                  <a16:creationId xmlns:a16="http://schemas.microsoft.com/office/drawing/2014/main" id="{18D20237-00A4-CAF7-02D8-5691E46911C1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965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CFC013C-7BC3-66D0-08F4-EE8D32583308}"/>
              </a:ext>
            </a:extLst>
          </p:cNvPr>
          <p:cNvSpPr txBox="1"/>
          <p:nvPr/>
        </p:nvSpPr>
        <p:spPr>
          <a:xfrm>
            <a:off x="414564" y="1365192"/>
            <a:ext cx="515995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 y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II: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Chief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Marketing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Officer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(CMO)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II y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Tier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III: </a:t>
            </a:r>
            <a:r>
              <a:rPr lang="es-AR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Gerente de TI/Sistemas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" name="Shape 115">
            <a:extLst>
              <a:ext uri="{FF2B5EF4-FFF2-40B4-BE49-F238E27FC236}">
                <a16:creationId xmlns:a16="http://schemas.microsoft.com/office/drawing/2014/main" id="{0A55661C-41E6-8159-11D8-BEA0D2D1DD2A}"/>
              </a:ext>
            </a:extLst>
          </p:cNvPr>
          <p:cNvSpPr/>
          <p:nvPr/>
        </p:nvSpPr>
        <p:spPr>
          <a:xfrm>
            <a:off x="483690" y="2143858"/>
            <a:ext cx="4106431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1" cap="none" dirty="0" err="1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Tier</a:t>
            </a:r>
            <a:r>
              <a:rPr lang="es-ES" sz="1200" b="1" cap="none" dirty="0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I y II – </a:t>
            </a:r>
            <a:r>
              <a:rPr lang="es-ES" sz="1200" b="1" dirty="0" err="1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Chief</a:t>
            </a:r>
            <a:r>
              <a:rPr lang="es-ES" sz="1200" b="1" dirty="0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Marketing </a:t>
            </a:r>
            <a:r>
              <a:rPr lang="es-ES" sz="1200" b="1" dirty="0" err="1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Officer</a:t>
            </a:r>
            <a:r>
              <a:rPr lang="es-ES" sz="1200" b="1" cap="none" dirty="0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(CFO)</a:t>
            </a:r>
            <a:endParaRPr lang="pt-BR" sz="1200" b="1" cap="none" dirty="0">
              <a:solidFill>
                <a:srgbClr val="006131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FC3D51E-0AD3-F877-2EBC-9FF66DB78F1F}"/>
              </a:ext>
            </a:extLst>
          </p:cNvPr>
          <p:cNvSpPr txBox="1"/>
          <p:nvPr/>
        </p:nvSpPr>
        <p:spPr>
          <a:xfrm>
            <a:off x="483690" y="2484834"/>
            <a:ext cx="655619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Busca maximizar la efectividad de las estrategias de marketing y fidelización, centrándose en la personalización de las experiencias del cliente. Su prioridad es implementar soluciones tecnológicas que le permitan optimizar el uso de datos para segmentar audiencias y lanzar campañas bien dirigidas, garantizando un retorno de inversión positivo. Valoran herramientas que faciliten la creación y gestión de promociones, y que también proporcionen análisis en tiempo real para evaluar el desempeño de las campañas.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7AAA559-5EA9-E05D-0D62-FEE0DCD82EE2}"/>
              </a:ext>
            </a:extLst>
          </p:cNvPr>
          <p:cNvSpPr txBox="1"/>
          <p:nvPr/>
        </p:nvSpPr>
        <p:spPr>
          <a:xfrm>
            <a:off x="483690" y="3425688"/>
            <a:ext cx="655646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b="1" dirty="0">
                <a:solidFill>
                  <a:srgbClr val="00613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Principales preocupaciones</a:t>
            </a:r>
          </a:p>
          <a:p>
            <a:endParaRPr lang="es-ES" sz="9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Asegurarse de que las inversiones en promociones y marketing generen resultados tangibles y rentabilidad.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Lograr un alto nivel de personalización en las campañas para mejorar la satisfacción y fidelidad del cliente.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Garantizar que las nuevas soluciones se integren sin problemas con los sistemas existentes de la empresa.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Disponer de herramientas que ofrezcan análisis en tiempo real para evaluar el rendimiento de las campañas y realizar ajustes inmediatos.</a:t>
            </a:r>
            <a:endParaRPr lang="es-AR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7" name="Shape 115">
            <a:extLst>
              <a:ext uri="{FF2B5EF4-FFF2-40B4-BE49-F238E27FC236}">
                <a16:creationId xmlns:a16="http://schemas.microsoft.com/office/drawing/2014/main" id="{DC4B74C0-286F-9F8A-F7DA-3B8EFFF4F04C}"/>
              </a:ext>
            </a:extLst>
          </p:cNvPr>
          <p:cNvSpPr/>
          <p:nvPr/>
        </p:nvSpPr>
        <p:spPr>
          <a:xfrm>
            <a:off x="487817" y="4674020"/>
            <a:ext cx="4106431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1" cap="none" dirty="0" err="1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Tier</a:t>
            </a:r>
            <a:r>
              <a:rPr lang="es-ES" sz="1200" b="1" cap="none" dirty="0">
                <a:solidFill>
                  <a:srgbClr val="00613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II y III –  Gerente de IT / Sistemas</a:t>
            </a:r>
            <a:endParaRPr lang="pt-BR" sz="1200" b="1" cap="none" dirty="0">
              <a:solidFill>
                <a:srgbClr val="006131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0DB2FE0-DD24-532F-AE9C-B8A780D297B9}"/>
              </a:ext>
            </a:extLst>
          </p:cNvPr>
          <p:cNvSpPr txBox="1"/>
          <p:nvPr/>
        </p:nvSpPr>
        <p:spPr>
          <a:xfrm>
            <a:off x="487817" y="5014996"/>
            <a:ext cx="655619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Busca implementar y gestionar soluciones tecnológicas que optimicen las operaciones de la empresa, garantizando la eficiencia y seguridad de los sistemas. Su prioridad es asegurar que las nuevas tecnologías se integren perfectamente con la infraestructura existente y funcione sin interrupciones, brindando soporte a las iniciativas de marketing y ventas. Valoran la facilidad de uso, la escalabilidad de la solución y la capacidad de obtener datos relevantes que puedan ser utilizados para mejorar procesos y tomar decisiones informadas.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0AF7397-E6D3-DDC3-A169-708FA1384FC5}"/>
              </a:ext>
            </a:extLst>
          </p:cNvPr>
          <p:cNvSpPr txBox="1"/>
          <p:nvPr/>
        </p:nvSpPr>
        <p:spPr>
          <a:xfrm>
            <a:off x="489163" y="5959835"/>
            <a:ext cx="6556469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b="1" dirty="0">
                <a:solidFill>
                  <a:srgbClr val="00613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Principales preocupaciones</a:t>
            </a:r>
          </a:p>
          <a:p>
            <a:endParaRPr lang="es-ES" sz="1000" b="1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Asegurar que la nueva solución se integre sin problemas con las plataformas y sistemas existentes de la empresa.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Proteger la información sensible y garantizar que la solución cumpla con las normativas de seguridad y privacidad.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Contar con un soporte técnico eficiente y accesible para resolver problemas rápidamente y mantener la operación continua.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Asegurar que la plataforma pueda escalar y adaptarse a las necesidades cambiantes del negocio a medida que crece.</a:t>
            </a:r>
            <a:endParaRPr lang="es-AR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grpSp>
        <p:nvGrpSpPr>
          <p:cNvPr id="26" name="Shape 114">
            <a:extLst>
              <a:ext uri="{FF2B5EF4-FFF2-40B4-BE49-F238E27FC236}">
                <a16:creationId xmlns:a16="http://schemas.microsoft.com/office/drawing/2014/main" id="{FF290E05-4F9F-D1CF-A3A7-63DFDBA6A29B}"/>
              </a:ext>
            </a:extLst>
          </p:cNvPr>
          <p:cNvGrpSpPr/>
          <p:nvPr/>
        </p:nvGrpSpPr>
        <p:grpSpPr>
          <a:xfrm>
            <a:off x="414564" y="7275355"/>
            <a:ext cx="6657778" cy="307800"/>
            <a:chOff x="231770" y="2679946"/>
            <a:chExt cx="6828571" cy="307800"/>
          </a:xfrm>
        </p:grpSpPr>
        <p:sp>
          <p:nvSpPr>
            <p:cNvPr id="28" name="Shape 115">
              <a:extLst>
                <a:ext uri="{FF2B5EF4-FFF2-40B4-BE49-F238E27FC236}">
                  <a16:creationId xmlns:a16="http://schemas.microsoft.com/office/drawing/2014/main" id="{D795F23A-2214-06CF-D924-C70DB2006100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F0462D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TENDENCIAS</a:t>
              </a:r>
              <a:endParaRPr lang="pt-BR" b="1" cap="none" dirty="0">
                <a:solidFill>
                  <a:srgbClr val="F0462D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29" name="Shape 116">
              <a:extLst>
                <a:ext uri="{FF2B5EF4-FFF2-40B4-BE49-F238E27FC236}">
                  <a16:creationId xmlns:a16="http://schemas.microsoft.com/office/drawing/2014/main" id="{F2BC173B-3ABB-1643-F9EA-8CFB780803D3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F0462D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0" name="Shape 103">
            <a:extLst>
              <a:ext uri="{FF2B5EF4-FFF2-40B4-BE49-F238E27FC236}">
                <a16:creationId xmlns:a16="http://schemas.microsoft.com/office/drawing/2014/main" id="{4F99505B-8B93-5566-63DC-40D43E86C034}"/>
              </a:ext>
            </a:extLst>
          </p:cNvPr>
          <p:cNvSpPr/>
          <p:nvPr/>
        </p:nvSpPr>
        <p:spPr>
          <a:xfrm>
            <a:off x="414564" y="7701805"/>
            <a:ext cx="6629700" cy="217488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algn="just">
              <a:buClr>
                <a:srgbClr val="411E5A"/>
              </a:buClr>
              <a:buSzPct val="100000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En el mercado de retail y gestión de promociones, las tendencias actuales apuntan hacia una evolución acelerada, impulsada por la necesidad de personalización y la demanda de los consumidores por experiencias de compra integradas y sin fricciones. Algunas de las principales tendencias que afectan este segmento y que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está preparada para abordar incluyen:</a:t>
            </a:r>
            <a:endParaRPr lang="es-ES"/>
          </a:p>
          <a:p>
            <a:pPr lvl="0" algn="just">
              <a:buClr>
                <a:srgbClr val="411E5A"/>
              </a:buClr>
              <a:buSzPct val="100000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Promociones omnicanal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: La necesidad de ofrecer experiencias de compra fluidas entre canales físicos y digitales está redefiniendo las estrategias de los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retailers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.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facilita esta integración al permitir la creación y gestión de promociones en tiempo real, asegurando una experiencia unificada para los consumidores en todos los puntos de contacto.</a:t>
            </a: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endParaRPr lang="es-ES" sz="900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Hiperpersonalización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Los consumidores buscan ofertas que se adapten a sus comportamientos y preferencias individuales. Napse </a:t>
            </a:r>
            <a:r>
              <a:rPr lang="es-ES" sz="9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permite segmentar promociones de manera precisa, utilizando datos de compras anteriores y comportamiento del cliente para ofrecer descuentos y promociones altamente personalizadas, lo que aumenta la lealtad y satisfacción del cliente.</a:t>
            </a:r>
          </a:p>
        </p:txBody>
      </p:sp>
      <p:sp>
        <p:nvSpPr>
          <p:cNvPr id="31" name="Shape 115">
            <a:extLst>
              <a:ext uri="{FF2B5EF4-FFF2-40B4-BE49-F238E27FC236}">
                <a16:creationId xmlns:a16="http://schemas.microsoft.com/office/drawing/2014/main" id="{1B3B7EA9-94A2-722E-BA18-2B21BD8F7F46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/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  <a:endParaRPr lang="pt-BR" sz="1800">
              <a:solidFill>
                <a:schemeClr val="bg1"/>
              </a:solidFill>
              <a:latin typeface="Century Gothic"/>
              <a:ea typeface="Dosis"/>
              <a:cs typeface="Dosis"/>
            </a:endParaRPr>
          </a:p>
          <a:p>
            <a:pPr marL="0" marR="0" lvl="0" indent="0" algn="ctr">
              <a:spcBef>
                <a:spcPts val="0"/>
              </a:spcBef>
              <a:buNone/>
            </a:pPr>
            <a:endParaRPr lang="pt-BR" sz="1800" b="1" cap="none" dirty="0">
              <a:solidFill>
                <a:schemeClr val="bg1"/>
              </a:solidFill>
              <a:latin typeface="Century Gothic" panose="020B0502020202020204" pitchFamily="34" charset="0"/>
              <a:ea typeface="Dosis"/>
              <a:cs typeface="Dosis"/>
            </a:endParaRPr>
          </a:p>
        </p:txBody>
      </p:sp>
      <p:pic>
        <p:nvPicPr>
          <p:cNvPr id="64" name="Imagen 63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979B51ED-23C9-A744-330A-7E85232748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65" name="Imagen 64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0DDA0C40-3A55-79A1-43E5-80185F6533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841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4EB9EA49-5753-1D8A-EAEE-C3DD015A5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EF1CD946-C5BA-0CE0-34DF-E3E1AFDCD96F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8DED4247-525F-ADDB-2741-4CC477BADE59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AC96A728-8E6B-DD70-0B13-5D095D61BCA1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15FF939B-C1A8-85E3-AF05-4D2CAFDB6DFB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5D46F298-BB4E-B077-6411-0A830F60A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737" y="0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CFF74298-40A4-43A0-3F8F-F2F787D0222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79121566-4173-0762-1C53-63BCDA792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8C3175EB-24DB-DDEA-7426-2FBF8A56DD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3CC4C72B-B6C4-6D71-C685-3474EA59BC7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sp>
        <p:nvSpPr>
          <p:cNvPr id="2" name="Shape 103">
            <a:extLst>
              <a:ext uri="{FF2B5EF4-FFF2-40B4-BE49-F238E27FC236}">
                <a16:creationId xmlns:a16="http://schemas.microsoft.com/office/drawing/2014/main" id="{457E2C99-9C01-312A-3975-D6EAF2E411B0}"/>
              </a:ext>
            </a:extLst>
          </p:cNvPr>
          <p:cNvSpPr/>
          <p:nvPr/>
        </p:nvSpPr>
        <p:spPr>
          <a:xfrm>
            <a:off x="327201" y="769311"/>
            <a:ext cx="6629700" cy="1758393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1" algn="just">
              <a:buClr>
                <a:srgbClr val="411E5A"/>
              </a:buClr>
              <a:buSzPct val="100000"/>
            </a:pPr>
            <a:endParaRPr lang="es-ES" sz="900" u="sng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Análisis en tiempo real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: La capacidad de medir el desempeño de las campañas promocionales en tiempo real se ha vuelto crucial.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Napse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ofrece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dashboards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y </a:t>
            </a:r>
            <a:r>
              <a:rPr lang="es-ES" sz="9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KPIs</a:t>
            </a:r>
            <a:r>
              <a:rPr lang="es-ES" sz="9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que permiten a los retailers ajustar sus estrategias al instante, optimizando así el rendimiento de las promociones y maximizando el retorno de inversión.</a:t>
            </a:r>
          </a:p>
          <a:p>
            <a:pPr lvl="1" algn="just">
              <a:buClr>
                <a:srgbClr val="411E5A"/>
              </a:buClr>
              <a:buSzPct val="100000"/>
            </a:pPr>
            <a:endParaRPr lang="es-ES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Seguridad y Prevención del Fraude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Con el incremento en el uso de promociones digitales, la seguridad se ha vuelto una prioridad. Napse </a:t>
            </a:r>
            <a:r>
              <a:rPr lang="es-ES" sz="9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incorpora algoritmos avanzados para detectar y prevenir fraudes en programas de fidelidad, asegurando que las promociones se utilicen de manera efectiva y segura.</a:t>
            </a:r>
          </a:p>
          <a:p>
            <a:pPr lvl="1" algn="just">
              <a:buClr>
                <a:srgbClr val="411E5A"/>
              </a:buClr>
              <a:buSzPct val="100000"/>
            </a:pPr>
            <a:endParaRPr lang="es-ES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1" indent="-171450" algn="just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u="sng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Integración con CRM y Datos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El uso de CRM para comprender mejor el comportamiento del consumidor es fundamental. Napse </a:t>
            </a:r>
            <a:r>
              <a:rPr lang="es-ES" sz="9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se integra con CRM 360, lo que permite importar grandes volúmenes de datos y generar recomendaciones clave, mejorando así la toma de decisiones y el diseño de estrategias promocionales más efectivas.</a:t>
            </a:r>
          </a:p>
        </p:txBody>
      </p:sp>
      <p:grpSp>
        <p:nvGrpSpPr>
          <p:cNvPr id="4" name="Shape 114">
            <a:extLst>
              <a:ext uri="{FF2B5EF4-FFF2-40B4-BE49-F238E27FC236}">
                <a16:creationId xmlns:a16="http://schemas.microsoft.com/office/drawing/2014/main" id="{660C8EDF-7290-F0F3-21C3-56EF5D6469D8}"/>
              </a:ext>
            </a:extLst>
          </p:cNvPr>
          <p:cNvGrpSpPr/>
          <p:nvPr/>
        </p:nvGrpSpPr>
        <p:grpSpPr>
          <a:xfrm>
            <a:off x="429057" y="2870759"/>
            <a:ext cx="6657778" cy="307800"/>
            <a:chOff x="231770" y="2679946"/>
            <a:chExt cx="6828571" cy="307800"/>
          </a:xfrm>
        </p:grpSpPr>
        <p:sp>
          <p:nvSpPr>
            <p:cNvPr id="7" name="Shape 115">
              <a:extLst>
                <a:ext uri="{FF2B5EF4-FFF2-40B4-BE49-F238E27FC236}">
                  <a16:creationId xmlns:a16="http://schemas.microsoft.com/office/drawing/2014/main" id="{C4095A60-A4B6-622E-405F-2A5645F927E6}"/>
                </a:ext>
              </a:extLst>
            </p:cNvPr>
            <p:cNvSpPr/>
            <p:nvPr/>
          </p:nvSpPr>
          <p:spPr>
            <a:xfrm>
              <a:off x="231770" y="2679946"/>
              <a:ext cx="475740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9650FF"/>
                  </a:solidFill>
                  <a:latin typeface="Century Gothic"/>
                  <a:ea typeface="Dosis"/>
                  <a:cs typeface="Dosis"/>
                  <a:sym typeface="Dosis"/>
                </a:rPr>
                <a:t>QUÉ SE PUEDE HACER CON PROMO</a:t>
              </a:r>
            </a:p>
          </p:txBody>
        </p:sp>
        <p:cxnSp>
          <p:nvCxnSpPr>
            <p:cNvPr id="8" name="Shape 116">
              <a:extLst>
                <a:ext uri="{FF2B5EF4-FFF2-40B4-BE49-F238E27FC236}">
                  <a16:creationId xmlns:a16="http://schemas.microsoft.com/office/drawing/2014/main" id="{0CC335CA-39A7-792D-E7FB-0A68D5784161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5803C88-617D-B12D-23B9-328046B4511B}"/>
              </a:ext>
            </a:extLst>
          </p:cNvPr>
          <p:cNvSpPr txBox="1"/>
          <p:nvPr/>
        </p:nvSpPr>
        <p:spPr>
          <a:xfrm>
            <a:off x="372078" y="3332779"/>
            <a:ext cx="3366067" cy="232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Simular promociones con tickets reales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Crear promociones ilimitadas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Obtener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KPIs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en tiempo real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Lanzar promociones en tiempo real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Configurar promociones masivas o dirigidas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Crear y segmentar promociones por canal, región o tienda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Instrumentar programas de fidelidad por objetivos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Centralizar la creación y gestión de elementos de fidelidad: Cupones físicos y electrónicos, Monedero electrónico,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Gift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Card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tarjeta de puntos, etc.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0D37CE7-9CC4-326A-75F1-216740FFAFB6}"/>
              </a:ext>
            </a:extLst>
          </p:cNvPr>
          <p:cNvSpPr txBox="1"/>
          <p:nvPr/>
        </p:nvSpPr>
        <p:spPr>
          <a:xfrm>
            <a:off x="4122569" y="3332779"/>
            <a:ext cx="3257631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Gestionar el canje de puntos /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rewards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y administrar el catálogo de productos por puntos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Crear combos, descuentos y rebajas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Administrar bonificaciones / planes de pago sin intereses, envíos gratis, convenio y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cashback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Realizar ofertas personalizadas para recuperar clientes inactivos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Sugerencias en Base a Stock e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Hiperpersonalizadas</a:t>
            </a: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Programas de objetivos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Aplicación de límites en promociones, beneficios, aplicaciones y clientes</a:t>
            </a:r>
          </a:p>
        </p:txBody>
      </p:sp>
      <p:cxnSp>
        <p:nvCxnSpPr>
          <p:cNvPr id="20" name="Shape 107">
            <a:extLst>
              <a:ext uri="{FF2B5EF4-FFF2-40B4-BE49-F238E27FC236}">
                <a16:creationId xmlns:a16="http://schemas.microsoft.com/office/drawing/2014/main" id="{2D10A0A2-46DC-8C8C-70CE-66B397DC0E23}"/>
              </a:ext>
            </a:extLst>
          </p:cNvPr>
          <p:cNvCxnSpPr>
            <a:cxnSpLocks/>
          </p:cNvCxnSpPr>
          <p:nvPr/>
        </p:nvCxnSpPr>
        <p:spPr>
          <a:xfrm>
            <a:off x="3860969" y="3440925"/>
            <a:ext cx="0" cy="2073613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6" name="Shape 114">
            <a:extLst>
              <a:ext uri="{FF2B5EF4-FFF2-40B4-BE49-F238E27FC236}">
                <a16:creationId xmlns:a16="http://schemas.microsoft.com/office/drawing/2014/main" id="{510538D9-4CD3-90D4-C3F3-9EBC8A76A9EB}"/>
              </a:ext>
            </a:extLst>
          </p:cNvPr>
          <p:cNvGrpSpPr/>
          <p:nvPr/>
        </p:nvGrpSpPr>
        <p:grpSpPr>
          <a:xfrm>
            <a:off x="429057" y="5944867"/>
            <a:ext cx="6657778" cy="307800"/>
            <a:chOff x="231770" y="2679946"/>
            <a:chExt cx="6828571" cy="307800"/>
          </a:xfrm>
        </p:grpSpPr>
        <p:sp>
          <p:nvSpPr>
            <p:cNvPr id="77" name="Shape 115">
              <a:extLst>
                <a:ext uri="{FF2B5EF4-FFF2-40B4-BE49-F238E27FC236}">
                  <a16:creationId xmlns:a16="http://schemas.microsoft.com/office/drawing/2014/main" id="{3CE8ADEE-A632-9722-9D19-23F03D44E6B1}"/>
                </a:ext>
              </a:extLst>
            </p:cNvPr>
            <p:cNvSpPr/>
            <p:nvPr/>
          </p:nvSpPr>
          <p:spPr>
            <a:xfrm>
              <a:off x="231770" y="2679946"/>
              <a:ext cx="3092210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DEFINICIÓN DE PROMOC</a:t>
              </a:r>
              <a:r>
                <a:rPr lang="pt-BR" b="1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IONES</a:t>
              </a:r>
              <a:endParaRPr lang="pt-BR" b="1" cap="none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78" name="Shape 116">
              <a:extLst>
                <a:ext uri="{FF2B5EF4-FFF2-40B4-BE49-F238E27FC236}">
                  <a16:creationId xmlns:a16="http://schemas.microsoft.com/office/drawing/2014/main" id="{3FA5D519-7E60-1745-384C-55B8EBB9597E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9" name="CuadroTexto 78">
            <a:extLst>
              <a:ext uri="{FF2B5EF4-FFF2-40B4-BE49-F238E27FC236}">
                <a16:creationId xmlns:a16="http://schemas.microsoft.com/office/drawing/2014/main" id="{5755C9E2-0A85-068A-C82C-77D67104C47C}"/>
              </a:ext>
            </a:extLst>
          </p:cNvPr>
          <p:cNvSpPr txBox="1"/>
          <p:nvPr/>
        </p:nvSpPr>
        <p:spPr>
          <a:xfrm>
            <a:off x="410522" y="6455383"/>
            <a:ext cx="250839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Promociones condicionadas por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Atributos de artículos.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Atributos de medios de pago.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Atributos de cupones.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Atributos de elementos de fidelidad.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Atributos de clientes.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Segmentos.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Atributos de la transacción.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4C7BFE61-1CCE-B6A2-F52E-7DAEC80ADBAC}"/>
              </a:ext>
            </a:extLst>
          </p:cNvPr>
          <p:cNvSpPr txBox="1"/>
          <p:nvPr/>
        </p:nvSpPr>
        <p:spPr>
          <a:xfrm>
            <a:off x="410522" y="8045597"/>
            <a:ext cx="2596608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Promociones con beneficios monetarios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descuento fijo.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descuento porcentual.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nuevo precio.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Canje de Cupones por descuentos monetarios.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Canje de puntos por catálogo.</a:t>
            </a:r>
          </a:p>
        </p:txBody>
      </p:sp>
      <p:cxnSp>
        <p:nvCxnSpPr>
          <p:cNvPr id="81" name="Shape 107">
            <a:extLst>
              <a:ext uri="{FF2B5EF4-FFF2-40B4-BE49-F238E27FC236}">
                <a16:creationId xmlns:a16="http://schemas.microsoft.com/office/drawing/2014/main" id="{DA5C758D-8B3F-18A9-0853-9AEA5B8539FD}"/>
              </a:ext>
            </a:extLst>
          </p:cNvPr>
          <p:cNvCxnSpPr>
            <a:cxnSpLocks/>
          </p:cNvCxnSpPr>
          <p:nvPr/>
        </p:nvCxnSpPr>
        <p:spPr>
          <a:xfrm flipH="1">
            <a:off x="3443926" y="6545050"/>
            <a:ext cx="169" cy="2248624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3" name="CuadroTexto 82">
            <a:extLst>
              <a:ext uri="{FF2B5EF4-FFF2-40B4-BE49-F238E27FC236}">
                <a16:creationId xmlns:a16="http://schemas.microsoft.com/office/drawing/2014/main" id="{12C8667F-CD2F-6545-7430-68EE131727A5}"/>
              </a:ext>
            </a:extLst>
          </p:cNvPr>
          <p:cNvSpPr txBox="1"/>
          <p:nvPr/>
        </p:nvSpPr>
        <p:spPr>
          <a:xfrm>
            <a:off x="4153407" y="6479295"/>
            <a:ext cx="2929386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Promociones con beneficios no monetarios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cupones.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plan de pagos.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puntos en tarjeta de fidelidad.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porcentaje en tarjeta de fidelidad.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coeficiente en tarjeta de fidelidad.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regalos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D5519522-2889-696B-F173-350ECB745780}"/>
              </a:ext>
            </a:extLst>
          </p:cNvPr>
          <p:cNvSpPr txBox="1"/>
          <p:nvPr/>
        </p:nvSpPr>
        <p:spPr>
          <a:xfrm>
            <a:off x="4153407" y="7992213"/>
            <a:ext cx="25966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Promociones con beneficio de canje de puntos de tarjeras de fidelidad.</a:t>
            </a:r>
          </a:p>
        </p:txBody>
      </p:sp>
      <p:sp>
        <p:nvSpPr>
          <p:cNvPr id="93" name="Shape 115">
            <a:extLst>
              <a:ext uri="{FF2B5EF4-FFF2-40B4-BE49-F238E27FC236}">
                <a16:creationId xmlns:a16="http://schemas.microsoft.com/office/drawing/2014/main" id="{6BC34B14-9AFF-9FAB-BA58-C231ABD2421C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</a:p>
        </p:txBody>
      </p:sp>
      <p:pic>
        <p:nvPicPr>
          <p:cNvPr id="94" name="Imagen 93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B3F3A2D8-2072-4A0F-C78E-DABE4A5B48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95" name="Imagen 94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E3962CC9-5FC1-B1C3-12A0-AD9A4192D2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26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E30CD812-F8BC-4DC5-E0F9-A6201C764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EF4D97A6-68E5-68E0-6BBC-45457AD62ED8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2561D563-6DAE-C008-B527-DF3CBA774338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5A62C784-EDA8-52DA-6252-55A3B5C58F0C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D83B59D8-DD31-514E-97D3-9647B44618FA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sp>
        <p:nvSpPr>
          <p:cNvPr id="103" name="Shape 103">
            <a:extLst>
              <a:ext uri="{FF2B5EF4-FFF2-40B4-BE49-F238E27FC236}">
                <a16:creationId xmlns:a16="http://schemas.microsoft.com/office/drawing/2014/main" id="{2DA69995-0670-C9EA-33B1-4887E69BD77C}"/>
              </a:ext>
            </a:extLst>
          </p:cNvPr>
          <p:cNvSpPr/>
          <p:nvPr/>
        </p:nvSpPr>
        <p:spPr>
          <a:xfrm>
            <a:off x="353472" y="1364414"/>
            <a:ext cx="6657778" cy="15502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Definición de cupones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Definición de plantillas de cupones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Definición de tarjetas de fidelidad (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gift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cards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monederos, tarjetas de puntos,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etc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)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Gestión de tarjetas (activación, asociación a clientes, transferencia de saldo, cancelación, inactivación)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Gestión de clientes (visualización de datos del cliente y elementos de fidelidad asociados)</a:t>
            </a:r>
          </a:p>
          <a:p>
            <a:pPr marL="171450" lvl="0" indent="-171450" algn="just">
              <a:spcAft>
                <a:spcPts val="600"/>
              </a:spcAft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Programas de objetivos y eventos</a:t>
            </a:r>
          </a:p>
        </p:txBody>
      </p: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3A19DF0D-124C-4493-8A09-81B873CE183F}"/>
              </a:ext>
            </a:extLst>
          </p:cNvPr>
          <p:cNvGrpSpPr/>
          <p:nvPr/>
        </p:nvGrpSpPr>
        <p:grpSpPr>
          <a:xfrm>
            <a:off x="353472" y="937964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97F7978A-A0CF-BBDA-4E1B-6D618A767762}"/>
                </a:ext>
              </a:extLst>
            </p:cNvPr>
            <p:cNvSpPr/>
            <p:nvPr/>
          </p:nvSpPr>
          <p:spPr>
            <a:xfrm>
              <a:off x="231770" y="2679946"/>
              <a:ext cx="475740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9650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FIDELIDAD</a:t>
              </a: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C3F75543-99A0-2EAF-AB6A-10FCA303A0A0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64D45B9F-DAC1-CBF4-CA2D-451F8D40F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09711994-C168-B917-A30D-75F272F475C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B7979707-9423-C99F-AD16-29284E90D7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3569AB54-2D87-6112-B4A7-9A0C874AC6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grpSp>
        <p:nvGrpSpPr>
          <p:cNvPr id="21" name="Shape 114">
            <a:extLst>
              <a:ext uri="{FF2B5EF4-FFF2-40B4-BE49-F238E27FC236}">
                <a16:creationId xmlns:a16="http://schemas.microsoft.com/office/drawing/2014/main" id="{DDFAB54C-CB98-8D92-AE83-9710387A465C}"/>
              </a:ext>
            </a:extLst>
          </p:cNvPr>
          <p:cNvGrpSpPr/>
          <p:nvPr/>
        </p:nvGrpSpPr>
        <p:grpSpPr>
          <a:xfrm>
            <a:off x="372007" y="2998764"/>
            <a:ext cx="6657778" cy="307800"/>
            <a:chOff x="231770" y="2679946"/>
            <a:chExt cx="6828571" cy="307800"/>
          </a:xfrm>
        </p:grpSpPr>
        <p:sp>
          <p:nvSpPr>
            <p:cNvPr id="22" name="Shape 115">
              <a:extLst>
                <a:ext uri="{FF2B5EF4-FFF2-40B4-BE49-F238E27FC236}">
                  <a16:creationId xmlns:a16="http://schemas.microsoft.com/office/drawing/2014/main" id="{D6F1DC9F-0FD3-834B-E90D-F13BECEDF9E2}"/>
                </a:ext>
              </a:extLst>
            </p:cNvPr>
            <p:cNvSpPr/>
            <p:nvPr/>
          </p:nvSpPr>
          <p:spPr>
            <a:xfrm>
              <a:off x="231770" y="2679946"/>
              <a:ext cx="3092210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IMPORTACIÓN DE CATÁLOGOS</a:t>
              </a:r>
            </a:p>
          </p:txBody>
        </p:sp>
        <p:cxnSp>
          <p:nvCxnSpPr>
            <p:cNvPr id="23" name="Shape 116">
              <a:extLst>
                <a:ext uri="{FF2B5EF4-FFF2-40B4-BE49-F238E27FC236}">
                  <a16:creationId xmlns:a16="http://schemas.microsoft.com/office/drawing/2014/main" id="{D8D14B16-FCB5-4AB8-7106-1ABCE082BBF8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E323F57-D205-7108-48E1-5189CCB706C7}"/>
              </a:ext>
            </a:extLst>
          </p:cNvPr>
          <p:cNvSpPr txBox="1"/>
          <p:nvPr/>
        </p:nvSpPr>
        <p:spPr>
          <a:xfrm>
            <a:off x="353472" y="3390714"/>
            <a:ext cx="2596608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Artículos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Medios de pago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Estructura jerárquica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294F03EB-6B96-26DE-7D78-C8DD77B82AB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E9D3E0F-8ED1-D0CC-F733-DF31DD0D45E8}"/>
              </a:ext>
            </a:extLst>
          </p:cNvPr>
          <p:cNvSpPr txBox="1"/>
          <p:nvPr/>
        </p:nvSpPr>
        <p:spPr>
          <a:xfrm>
            <a:off x="3386875" y="3396747"/>
            <a:ext cx="3759715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Marcas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Proveedores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Integración nativa con </a:t>
            </a:r>
            <a:r>
              <a:rPr lang="es-ES" sz="1000" dirty="0" err="1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Napse</a:t>
            </a:r>
            <a:r>
              <a:rPr lang="es-ES" sz="1000" dirty="0">
                <a:solidFill>
                  <a:srgbClr val="411E5A"/>
                </a:solidFill>
                <a:latin typeface="Noto Sans LIGHT"/>
                <a:ea typeface="Noto Sans LIGHT" panose="020B0604020202020204" charset="0"/>
                <a:cs typeface="Noto Sans LIGHT" panose="020B0604020202020204" charset="0"/>
              </a:rPr>
              <a:t> Bridge</a:t>
            </a:r>
          </a:p>
        </p:txBody>
      </p:sp>
      <p:cxnSp>
        <p:nvCxnSpPr>
          <p:cNvPr id="17" name="Shape 107">
            <a:extLst>
              <a:ext uri="{FF2B5EF4-FFF2-40B4-BE49-F238E27FC236}">
                <a16:creationId xmlns:a16="http://schemas.microsoft.com/office/drawing/2014/main" id="{67DF0BDC-318E-3F87-C90D-AFA260A2B2B4}"/>
              </a:ext>
            </a:extLst>
          </p:cNvPr>
          <p:cNvCxnSpPr>
            <a:cxnSpLocks/>
          </p:cNvCxnSpPr>
          <p:nvPr/>
        </p:nvCxnSpPr>
        <p:spPr>
          <a:xfrm>
            <a:off x="2972765" y="3440017"/>
            <a:ext cx="0" cy="664616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" name="Shape 114">
            <a:extLst>
              <a:ext uri="{FF2B5EF4-FFF2-40B4-BE49-F238E27FC236}">
                <a16:creationId xmlns:a16="http://schemas.microsoft.com/office/drawing/2014/main" id="{92AA0130-D15E-43F9-ABC4-58238A8E2BBC}"/>
              </a:ext>
            </a:extLst>
          </p:cNvPr>
          <p:cNvGrpSpPr/>
          <p:nvPr/>
        </p:nvGrpSpPr>
        <p:grpSpPr>
          <a:xfrm>
            <a:off x="390542" y="4377332"/>
            <a:ext cx="6657778" cy="307800"/>
            <a:chOff x="231770" y="2679946"/>
            <a:chExt cx="6828571" cy="307800"/>
          </a:xfrm>
        </p:grpSpPr>
        <p:sp>
          <p:nvSpPr>
            <p:cNvPr id="20" name="Shape 115">
              <a:extLst>
                <a:ext uri="{FF2B5EF4-FFF2-40B4-BE49-F238E27FC236}">
                  <a16:creationId xmlns:a16="http://schemas.microsoft.com/office/drawing/2014/main" id="{4C7C38E4-6861-94D4-EECA-63C010087357}"/>
                </a:ext>
              </a:extLst>
            </p:cNvPr>
            <p:cNvSpPr/>
            <p:nvPr/>
          </p:nvSpPr>
          <p:spPr>
            <a:xfrm>
              <a:off x="231770" y="2679946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cap="none" dirty="0">
                  <a:solidFill>
                    <a:srgbClr val="7030A0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REPORTES Y ANALÍTICAS</a:t>
              </a:r>
            </a:p>
          </p:txBody>
        </p:sp>
        <p:cxnSp>
          <p:nvCxnSpPr>
            <p:cNvPr id="24" name="Shape 116">
              <a:extLst>
                <a:ext uri="{FF2B5EF4-FFF2-40B4-BE49-F238E27FC236}">
                  <a16:creationId xmlns:a16="http://schemas.microsoft.com/office/drawing/2014/main" id="{925C4D62-2BE2-5764-9526-CDBAFBEB5600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34C051B-49CD-0FD8-14E0-DAE405D7FBCD}"/>
              </a:ext>
            </a:extLst>
          </p:cNvPr>
          <p:cNvSpPr txBox="1"/>
          <p:nvPr/>
        </p:nvSpPr>
        <p:spPr>
          <a:xfrm>
            <a:off x="372007" y="4811497"/>
            <a:ext cx="287102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Dashboards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y </a:t>
            </a:r>
            <a:r>
              <a:rPr lang="es-ES" sz="10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KPIs</a:t>
            </a: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globales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 de promociones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 de mapas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 de distribución a redes sociales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C23F9D6-5439-8DA8-64C8-20E3A1FF547A}"/>
              </a:ext>
            </a:extLst>
          </p:cNvPr>
          <p:cNvSpPr txBox="1"/>
          <p:nvPr/>
        </p:nvSpPr>
        <p:spPr>
          <a:xfrm>
            <a:off x="3425981" y="4828359"/>
            <a:ext cx="25966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 de distribución a tiendas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 de cupones</a:t>
            </a:r>
          </a:p>
          <a:p>
            <a:pPr marL="171450" indent="-1714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ES" sz="10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Reportes por productividad</a:t>
            </a:r>
          </a:p>
        </p:txBody>
      </p:sp>
      <p:cxnSp>
        <p:nvCxnSpPr>
          <p:cNvPr id="5" name="Shape 107">
            <a:extLst>
              <a:ext uri="{FF2B5EF4-FFF2-40B4-BE49-F238E27FC236}">
                <a16:creationId xmlns:a16="http://schemas.microsoft.com/office/drawing/2014/main" id="{714489B4-8109-F0BE-E648-14BA7FAC494F}"/>
              </a:ext>
            </a:extLst>
          </p:cNvPr>
          <p:cNvCxnSpPr>
            <a:cxnSpLocks/>
          </p:cNvCxnSpPr>
          <p:nvPr/>
        </p:nvCxnSpPr>
        <p:spPr>
          <a:xfrm>
            <a:off x="3143700" y="4972487"/>
            <a:ext cx="0" cy="664616"/>
          </a:xfrm>
          <a:prstGeom prst="straightConnector1">
            <a:avLst/>
          </a:prstGeom>
          <a:noFill/>
          <a:ln w="9525" cap="flat" cmpd="sng">
            <a:solidFill>
              <a:srgbClr val="EBEBEB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" name="Shape 114">
            <a:extLst>
              <a:ext uri="{FF2B5EF4-FFF2-40B4-BE49-F238E27FC236}">
                <a16:creationId xmlns:a16="http://schemas.microsoft.com/office/drawing/2014/main" id="{9E86DC20-0BAB-BE92-F7ED-586D6CFD9332}"/>
              </a:ext>
            </a:extLst>
          </p:cNvPr>
          <p:cNvGrpSpPr/>
          <p:nvPr/>
        </p:nvGrpSpPr>
        <p:grpSpPr>
          <a:xfrm>
            <a:off x="426725" y="6115740"/>
            <a:ext cx="6657778" cy="417883"/>
            <a:chOff x="231770" y="2569863"/>
            <a:chExt cx="6828571" cy="417883"/>
          </a:xfrm>
        </p:grpSpPr>
        <p:sp>
          <p:nvSpPr>
            <p:cNvPr id="8" name="Shape 115">
              <a:extLst>
                <a:ext uri="{FF2B5EF4-FFF2-40B4-BE49-F238E27FC236}">
                  <a16:creationId xmlns:a16="http://schemas.microsoft.com/office/drawing/2014/main" id="{83722CFA-6E75-9235-9BAD-5D22F035FFD1}"/>
                </a:ext>
              </a:extLst>
            </p:cNvPr>
            <p:cNvSpPr/>
            <p:nvPr/>
          </p:nvSpPr>
          <p:spPr>
            <a:xfrm>
              <a:off x="231770" y="2569863"/>
              <a:ext cx="4211774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sz="1800" b="1" cap="none" dirty="0">
                  <a:solidFill>
                    <a:srgbClr val="F0462D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CRM 360</a:t>
              </a:r>
            </a:p>
          </p:txBody>
        </p:sp>
        <p:cxnSp>
          <p:nvCxnSpPr>
            <p:cNvPr id="9" name="Shape 116">
              <a:extLst>
                <a:ext uri="{FF2B5EF4-FFF2-40B4-BE49-F238E27FC236}">
                  <a16:creationId xmlns:a16="http://schemas.microsoft.com/office/drawing/2014/main" id="{B7458AD8-740B-3FFB-77F7-F916F8ED5394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F0462D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4" name="Shape 103">
            <a:extLst>
              <a:ext uri="{FF2B5EF4-FFF2-40B4-BE49-F238E27FC236}">
                <a16:creationId xmlns:a16="http://schemas.microsoft.com/office/drawing/2014/main" id="{69350FFE-4C27-9748-3417-A53D942A63FA}"/>
              </a:ext>
            </a:extLst>
          </p:cNvPr>
          <p:cNvSpPr/>
          <p:nvPr/>
        </p:nvSpPr>
        <p:spPr>
          <a:xfrm>
            <a:off x="4635751" y="6774456"/>
            <a:ext cx="2773675" cy="217488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0">
              <a:buClr>
                <a:srgbClr val="411E5A"/>
              </a:buClr>
              <a:buSzPct val="100000"/>
            </a:pPr>
            <a:r>
              <a:rPr lang="es-ES" sz="1000" b="1" dirty="0">
                <a:solidFill>
                  <a:srgbClr val="F0462D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CAMPAING MANAGER</a:t>
            </a:r>
          </a:p>
          <a:p>
            <a:pPr lvl="0">
              <a:buClr>
                <a:srgbClr val="411E5A"/>
              </a:buClr>
              <a:buSzPct val="100000"/>
            </a:pPr>
            <a:r>
              <a:rPr lang="es-ES" sz="1000" i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Integración </a:t>
            </a:r>
            <a:r>
              <a:rPr lang="es-ES" sz="1000" i="1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Promo</a:t>
            </a:r>
            <a:r>
              <a:rPr lang="es-ES" sz="1000" i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+ 360</a:t>
            </a:r>
          </a:p>
          <a:p>
            <a:pPr lvl="0">
              <a:buClr>
                <a:srgbClr val="411E5A"/>
              </a:buClr>
              <a:buSzPct val="100000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>
              <a:buClr>
                <a:srgbClr val="411E5A"/>
              </a:buClr>
              <a:buSzPct val="100000"/>
            </a:pPr>
            <a:r>
              <a:rPr lang="es-AR" sz="900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Base de datos central </a:t>
            </a:r>
            <a:r>
              <a:rPr lang="es-AR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clientes provenientes de canales físicos, en línea, convenios, repositorios externos.</a:t>
            </a:r>
          </a:p>
          <a:p>
            <a:pPr>
              <a:buClr>
                <a:srgbClr val="411E5A"/>
              </a:buClr>
              <a:buSzPct val="100000"/>
            </a:pPr>
            <a:r>
              <a:rPr lang="es-AR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</a:p>
          <a:p>
            <a:pPr lvl="0">
              <a:buClr>
                <a:srgbClr val="411E5A"/>
              </a:buClr>
              <a:buSzPct val="100000"/>
            </a:pPr>
            <a:r>
              <a:rPr lang="es-ES" sz="900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Campañas dirigidas: </a:t>
            </a:r>
          </a:p>
          <a:p>
            <a:pPr marL="171450" lvl="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Segmentación de clientes.</a:t>
            </a:r>
          </a:p>
          <a:p>
            <a:pPr marL="171450" lvl="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Definición de objetivos.</a:t>
            </a:r>
          </a:p>
          <a:p>
            <a:pPr marL="171450" lvl="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Ejecución a través de email o SMS.</a:t>
            </a:r>
          </a:p>
          <a:p>
            <a:pPr marL="171450" lvl="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Medición de resultados en tiempo real</a:t>
            </a:r>
          </a:p>
        </p:txBody>
      </p:sp>
      <p:sp>
        <p:nvSpPr>
          <p:cNvPr id="26" name="Shape 103">
            <a:extLst>
              <a:ext uri="{FF2B5EF4-FFF2-40B4-BE49-F238E27FC236}">
                <a16:creationId xmlns:a16="http://schemas.microsoft.com/office/drawing/2014/main" id="{377C9E65-A588-4A34-DE13-4194848A546E}"/>
              </a:ext>
            </a:extLst>
          </p:cNvPr>
          <p:cNvSpPr/>
          <p:nvPr/>
        </p:nvSpPr>
        <p:spPr>
          <a:xfrm>
            <a:off x="499978" y="8541101"/>
            <a:ext cx="2773675" cy="122106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 lvl="0">
              <a:buClr>
                <a:srgbClr val="411E5A"/>
              </a:buClr>
              <a:buSzPct val="100000"/>
            </a:pPr>
            <a:r>
              <a:rPr lang="es-ES" sz="1000" b="1" dirty="0">
                <a:solidFill>
                  <a:srgbClr val="F0462D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ANÁLISIS DE SENTIMIENTO</a:t>
            </a:r>
          </a:p>
          <a:p>
            <a:pPr lvl="0">
              <a:buClr>
                <a:srgbClr val="411E5A"/>
              </a:buClr>
              <a:buSzPct val="100000"/>
            </a:pPr>
            <a:r>
              <a:rPr lang="es-ES" sz="1000" i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Integración con 360</a:t>
            </a:r>
          </a:p>
          <a:p>
            <a:pPr marL="171450" lvl="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endParaRPr lang="es-ES" sz="10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Definición de encuestas de satisfacción generales, sobre tiendas, productos y marcas.</a:t>
            </a:r>
          </a:p>
          <a:p>
            <a:pPr marL="17145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Ranking de vendedores por nivel de atención.</a:t>
            </a:r>
          </a:p>
          <a:p>
            <a:pPr marL="171450" indent="-171450">
              <a:buClr>
                <a:srgbClr val="411E5A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Ranking de productos.</a:t>
            </a:r>
          </a:p>
        </p:txBody>
      </p:sp>
      <p:sp>
        <p:nvSpPr>
          <p:cNvPr id="36" name="Shape 103">
            <a:extLst>
              <a:ext uri="{FF2B5EF4-FFF2-40B4-BE49-F238E27FC236}">
                <a16:creationId xmlns:a16="http://schemas.microsoft.com/office/drawing/2014/main" id="{07257B81-EF71-5B01-0253-31451B8ECCC3}"/>
              </a:ext>
            </a:extLst>
          </p:cNvPr>
          <p:cNvSpPr/>
          <p:nvPr/>
        </p:nvSpPr>
        <p:spPr>
          <a:xfrm>
            <a:off x="493796" y="6774456"/>
            <a:ext cx="3555690" cy="113466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104900" tIns="52450" rIns="104900" bIns="52450" anchor="t" anchorCtr="0">
            <a:noAutofit/>
          </a:bodyPr>
          <a:lstStyle/>
          <a:p>
            <a:pPr>
              <a:buClr>
                <a:srgbClr val="411E5A"/>
              </a:buClr>
              <a:buSzPct val="100000"/>
            </a:pPr>
            <a:r>
              <a:rPr lang="es-ES" sz="1000" b="1" dirty="0">
                <a:solidFill>
                  <a:srgbClr val="F0462D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Vista 360° del cliente</a:t>
            </a:r>
          </a:p>
          <a:p>
            <a:pPr>
              <a:buClr>
                <a:srgbClr val="411E5A"/>
              </a:buClr>
              <a:buSzPct val="100000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Información para venta asistida. ¿Qué ofrecerle para lograr </a:t>
            </a:r>
            <a:r>
              <a:rPr lang="es-ES" sz="9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cross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s-ES" sz="9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selling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o up </a:t>
            </a:r>
            <a:r>
              <a:rPr lang="es-ES" sz="9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selling</a:t>
            </a: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?</a:t>
            </a:r>
          </a:p>
          <a:p>
            <a:pPr>
              <a:buClr>
                <a:srgbClr val="411E5A"/>
              </a:buClr>
              <a:buSzPct val="100000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Recomendaciones basadas en historial de compra.</a:t>
            </a:r>
          </a:p>
          <a:p>
            <a:pPr>
              <a:buClr>
                <a:srgbClr val="411E5A"/>
              </a:buClr>
              <a:buSzPct val="100000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Campañas automáticas basadas en configuración diversa como stock o estacionalidad.</a:t>
            </a:r>
          </a:p>
          <a:p>
            <a:pPr>
              <a:buClr>
                <a:srgbClr val="411E5A"/>
              </a:buClr>
              <a:buSzPct val="100000"/>
            </a:pPr>
            <a:endParaRPr lang="es-ES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>
              <a:buClr>
                <a:srgbClr val="411E5A"/>
              </a:buClr>
              <a:buSzPct val="100000"/>
            </a:pPr>
            <a:r>
              <a:rPr lang="es-ES" sz="900" b="1" dirty="0">
                <a:solidFill>
                  <a:srgbClr val="F0462D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Inteligencia de negocio</a:t>
            </a:r>
          </a:p>
          <a:p>
            <a:pPr>
              <a:buClr>
                <a:srgbClr val="411E5A"/>
              </a:buClr>
              <a:buSzPct val="100000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Recomendaciones basadas en estacionalidad y ubicación.</a:t>
            </a:r>
          </a:p>
          <a:p>
            <a:pPr>
              <a:buClr>
                <a:srgbClr val="411E5A"/>
              </a:buClr>
              <a:buSzPct val="100000"/>
            </a:pPr>
            <a:r>
              <a:rPr lang="es-ES" sz="9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Identificación de patrones de compra.</a:t>
            </a:r>
          </a:p>
          <a:p>
            <a:pPr>
              <a:buClr>
                <a:srgbClr val="411E5A"/>
              </a:buClr>
              <a:buSzPct val="100000"/>
            </a:pPr>
            <a:endParaRPr lang="es-ES" sz="900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38" name="Shape 115">
            <a:extLst>
              <a:ext uri="{FF2B5EF4-FFF2-40B4-BE49-F238E27FC236}">
                <a16:creationId xmlns:a16="http://schemas.microsoft.com/office/drawing/2014/main" id="{74E1DB77-8519-417D-A232-7FF7BC8F4148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</a:p>
        </p:txBody>
      </p:sp>
      <p:pic>
        <p:nvPicPr>
          <p:cNvPr id="39" name="Imagen 38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B6F606C-4B32-B930-B961-92B6855729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40" name="Imagen 39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E78C976F-6915-0DA9-9514-6D9BBC34B6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26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1A2F38B6-CFBB-5D88-CE6C-6A156E727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4A7B0F0F-3E30-6A0F-70BC-858963BF9F88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B1AEE4E9-5239-6725-DA19-130359273E3A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F069C6D1-07B4-6FA4-3FE3-815248C4501B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B1AECA54-B05D-3575-6937-53DFE00A4196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2A20B2E2-9507-3747-6D32-8BEA8D348394}"/>
              </a:ext>
            </a:extLst>
          </p:cNvPr>
          <p:cNvGrpSpPr/>
          <p:nvPr/>
        </p:nvGrpSpPr>
        <p:grpSpPr>
          <a:xfrm>
            <a:off x="451742" y="911946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D2297201-94E4-6B8B-419B-5CAB4FD39FFC}"/>
                </a:ext>
              </a:extLst>
            </p:cNvPr>
            <p:cNvSpPr/>
            <p:nvPr/>
          </p:nvSpPr>
          <p:spPr>
            <a:xfrm>
              <a:off x="231770" y="2679946"/>
              <a:ext cx="475740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DESAFÍOS DEL SEGMENTO</a:t>
              </a:r>
              <a:endParaRPr lang="pt-BR" b="1" cap="none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62303AC5-A7F0-D52A-0494-CE2BA03BEB82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A9F6EE8B-A252-1362-325F-3D093A8AD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AD876286-CF65-5428-8F9B-609D5D1B4B7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4691800-09ED-3A0A-FA68-D7E094397F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CB82ED0-6181-1A46-70CB-7305EA1AB2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C78DBA99-1991-B65A-2186-293C82ABC34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graphicFrame>
        <p:nvGraphicFramePr>
          <p:cNvPr id="2" name="Shape 139">
            <a:extLst>
              <a:ext uri="{FF2B5EF4-FFF2-40B4-BE49-F238E27FC236}">
                <a16:creationId xmlns:a16="http://schemas.microsoft.com/office/drawing/2014/main" id="{4674E429-B55A-E8E0-1FFA-D2013058AB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4595438"/>
              </p:ext>
            </p:extLst>
          </p:nvPr>
        </p:nvGraphicFramePr>
        <p:xfrm>
          <a:off x="306612" y="1536386"/>
          <a:ext cx="6948038" cy="8045831"/>
        </p:xfrm>
        <a:graphic>
          <a:graphicData uri="http://schemas.openxmlformats.org/drawingml/2006/table">
            <a:tbl>
              <a:tblPr>
                <a:noFill/>
                <a:tableStyleId>{DAF28E36-1456-476B-9332-12F4C292C0E6}</a:tableStyleId>
              </a:tblPr>
              <a:tblGrid>
                <a:gridCol w="248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65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9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937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1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Dosis"/>
                        </a:rPr>
                        <a:t>PARA EL SEGMENTO</a:t>
                      </a:r>
                    </a:p>
                  </a:txBody>
                  <a:tcPr marL="144000" marR="144000" marT="9525" marB="0" anchor="ctr"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1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Dosis"/>
                        </a:rPr>
                        <a:t>BENEFICIOS NAPSE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1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Dosis"/>
                        </a:rPr>
                        <a:t>TECNOLOGÍA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3200"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Mejorar la gestión de stock para mejorar la gestión del negocio</a:t>
                      </a: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Aumento de los ingresos por campaña promocional.</a:t>
                      </a:r>
                    </a:p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Incremento de las visitas a la tienda.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AR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endParaRPr lang="pt-BR" sz="900" dirty="0" err="1">
                        <a:solidFill>
                          <a:srgbClr val="411E5A"/>
                        </a:solidFill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5A2D91"/>
                        </a:buClr>
                        <a:buSzPct val="100000"/>
                        <a:buFont typeface="Arial"/>
                        <a:buChar char="&gt;"/>
                      </a:pP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FFC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7600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Incrementar las ventas sin comprometer los márgenes</a:t>
                      </a: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Oferta de productos complementarios elegidos por los clientes.</a:t>
                      </a:r>
                    </a:p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Generación de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vouchers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para productos de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mark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down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AR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endParaRPr lang="pt-BR" sz="900" dirty="0" err="1">
                        <a:solidFill>
                          <a:srgbClr val="411E5A"/>
                        </a:solidFill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Automatizar y simplificar procesos operacionales</a:t>
                      </a: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El motor de promociones agiliza el proceso de creación , modificación y 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distribuición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de las promociones a través de las diferentes plataformas y puntos de venta.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+ integración con ecosistema tecnológico del cliente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7600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Facilitar la aplicación de reglas de negocio</a:t>
                      </a: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Las soluciones facilitan la aplicación de reglas de negocio en las promociones reduciendo costos.</a:t>
                      </a:r>
                    </a:p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Independencia de TI para la creación de diferentes promociones.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Fidelizar al cliente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Gestión de </a:t>
                      </a:r>
                      <a:r>
                        <a:rPr lang="es-VE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vouchers</a:t>
                      </a:r>
                      <a:r>
                        <a:rPr lang="es-VE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, programas de puntos, de recompensas, de clientes.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lvl="0" algn="l" rtl="0">
                        <a:spcBef>
                          <a:spcPts val="0"/>
                        </a:spcBef>
                        <a:buNone/>
                      </a:pPr>
                      <a:endParaRPr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Loyalty</a:t>
                      </a:r>
                      <a:endParaRPr lang="es-ES" sz="900" dirty="0">
                        <a:solidFill>
                          <a:srgbClr val="411E5A"/>
                        </a:solidFill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Obtener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insights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útiles del proceso de compra de los clientes para tomar decisiones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Los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dashboards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permiten </a:t>
                      </a:r>
                      <a:r>
                        <a:rPr lang="es-ES" sz="900" b="0" i="0" u="none" strike="noStrike" cap="none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análizar</a:t>
                      </a: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los datos por categorías, productos, clientes, promociones etc.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+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Loyalty</a:t>
                      </a:r>
                      <a:endParaRPr lang="pt-BR" sz="900" dirty="0">
                        <a:solidFill>
                          <a:srgbClr val="411E5A"/>
                        </a:solidFill>
                        <a:latin typeface="Noto Sans LIGHT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3076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Ayudar al cliente a descubrir productos que le interesen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Permite que el cliente reciba la información de las promociones a través de sus interacciones en la tienda física y digital</a:t>
                      </a:r>
                    </a:p>
                    <a:p>
                      <a:pPr marL="1714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b="0" i="0" u="none" strike="noStrike" cap="none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El CRM 360 permite realizar recomendaciones basadas en historial de compra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+ Bridge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09225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Recuperar, re interesar y</a:t>
                      </a:r>
                      <a:b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</a:b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notificar al cliente de novedades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F0462D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Recuperación y re activación de clientes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ináctivos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 charset="0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 a través de ofertas personalizadas.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00C855"/>
                        </a:buClr>
                        <a:buSzPct val="100000"/>
                        <a:buFont typeface="Arial"/>
                        <a:buChar char="&gt;"/>
                      </a:pPr>
                      <a:r>
                        <a:rPr lang="fr-FR" sz="900" dirty="0">
                          <a:solidFill>
                            <a:srgbClr val="411E5A"/>
                          </a:solidFill>
                          <a:latin typeface="Noto Sans LIGHT"/>
                          <a:ea typeface="Noto Sans LIGHT" panose="020B0604020202020204" charset="0"/>
                          <a:cs typeface="Noto Sans LIGHT" panose="020B0604020202020204" charset="0"/>
                          <a:sym typeface="Arial"/>
                        </a:rPr>
                        <a:t>Promo + Bridge</a:t>
                      </a: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15275"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60656C"/>
                        </a:buClr>
                        <a:buSzPct val="100000"/>
                        <a:buFont typeface="Arial"/>
                        <a:buChar char="&gt;"/>
                      </a:pPr>
                      <a:endParaRPr lang="pt-BR" sz="800" dirty="0"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marR="0" lvl="0" indent="0" algn="l" rtl="0">
                        <a:spcBef>
                          <a:spcPts val="0"/>
                        </a:spcBef>
                        <a:buClr>
                          <a:srgbClr val="FFC000"/>
                        </a:buClr>
                        <a:buSzPct val="100000"/>
                        <a:buFont typeface="Arial"/>
                        <a:buNone/>
                      </a:pPr>
                      <a:endParaRPr lang="pt-BR" sz="800" dirty="0"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58750" algn="l" rtl="0">
                        <a:spcBef>
                          <a:spcPts val="0"/>
                        </a:spcBef>
                        <a:buClr>
                          <a:srgbClr val="5A2D91"/>
                        </a:buClr>
                        <a:buSzPct val="100000"/>
                        <a:buFont typeface="Arial"/>
                        <a:buChar char="&gt;"/>
                      </a:pPr>
                      <a:endParaRPr lang="pt-BR" sz="800" dirty="0">
                        <a:latin typeface="Noto Sans LIGHT" panose="020B0604020202020204" charset="0"/>
                        <a:ea typeface="Noto Sans LIGHT" panose="020B0604020202020204" charset="0"/>
                        <a:cs typeface="Noto Sans LIGHT" panose="020B0604020202020204" charset="0"/>
                        <a:sym typeface="Arial"/>
                      </a:endParaRPr>
                    </a:p>
                  </a:txBody>
                  <a:tcPr marL="144000" marR="144000" marT="108000" marB="108000" anchor="ctr">
                    <a:lnL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Shape 115">
            <a:extLst>
              <a:ext uri="{FF2B5EF4-FFF2-40B4-BE49-F238E27FC236}">
                <a16:creationId xmlns:a16="http://schemas.microsoft.com/office/drawing/2014/main" id="{14E66B61-A8AE-1AA5-D09D-6423158F1B52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</a:p>
        </p:txBody>
      </p:sp>
      <p:pic>
        <p:nvPicPr>
          <p:cNvPr id="4" name="Imagen 3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4F6E5658-D822-F0E4-4182-05B8B4C1F3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5" name="Imagen 4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D8121109-A422-82A0-B33C-7C44CB288E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51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5263E1DF-F7D1-9F83-EBD2-A590200EE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622F1648-3703-E7A5-EFFA-DC673C35BBC1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18090149-D10D-1C0B-E763-35AF6BF1A3F9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1B37AD65-A224-7DC2-53B1-A47970D0AF4F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DC9366F7-6D08-B127-B3C0-ACC62AE86E80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9706BA4F-0E70-D539-BD3C-D8FC179DBD35}"/>
              </a:ext>
            </a:extLst>
          </p:cNvPr>
          <p:cNvGrpSpPr/>
          <p:nvPr/>
        </p:nvGrpSpPr>
        <p:grpSpPr>
          <a:xfrm>
            <a:off x="451742" y="911946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12F2589D-8EA7-B320-A407-E467CCD71164}"/>
                </a:ext>
              </a:extLst>
            </p:cNvPr>
            <p:cNvSpPr/>
            <p:nvPr/>
          </p:nvSpPr>
          <p:spPr>
            <a:xfrm>
              <a:off x="231770" y="2679946"/>
              <a:ext cx="661749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TOP COMPETIDORES ARG &amp; MEX</a:t>
              </a:r>
              <a:endParaRPr lang="pt-BR" b="1" cap="none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05E72033-27A8-9824-C94A-31B8E9E3EF0B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8DD8CCF4-0361-C351-A60C-0E430CB6C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D6D6A11E-E45A-B4BE-D3E2-DD1DB2067B4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C1A1A84C-ABCD-AE26-E0AB-D3469FD4FE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3AB3F01-7051-7F00-D3C0-823481E788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08EB3F17-D9B2-80C2-5A95-AF36C18DBCF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7E6F5A9B-3612-7A3C-9DFF-5DBBB3C73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566333"/>
              </p:ext>
            </p:extLst>
          </p:nvPr>
        </p:nvGraphicFramePr>
        <p:xfrm>
          <a:off x="414564" y="1818031"/>
          <a:ext cx="6672036" cy="8020342"/>
        </p:xfrm>
        <a:graphic>
          <a:graphicData uri="http://schemas.openxmlformats.org/drawingml/2006/table">
            <a:tbl>
              <a:tblPr bandRow="1">
                <a:tableStyleId>{2A488322-F2BA-4B5B-9748-0D474271808F}</a:tableStyleId>
              </a:tblPr>
              <a:tblGrid>
                <a:gridCol w="1147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1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65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89486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Oracle RPM  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World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Class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Software, branding,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marketshare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en las mejores redes del mundo. Potente capacidad analítica y de segmentación; ofrece soluciones integrales para la gestión de marketing y promociones; ideal para grandes retailers.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Puede ser complejo y costoso de implementar; requiere personal especializado para maximizar su uso y beneficios.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Napse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 combina una interfaz más amigable con herramientas específicas para el retail, permitiendo a los usuarios gestionar promociones de manera más ágil y eficiente, sin necesidad de una estructura técnica compleja.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2467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IBM Watson Marketing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World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Class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Software, branding,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marketshare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en las mejores redes del mundo. Capacidad de análisis basada en IA, que permite detectar patrones y optimizar promociones; robustez en la gestión de datos y segmentación.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Usabilidad, universo de promociones que se pueden definir, no tiene integración con catálogos. Costo elevado y posible complejidad en la implementación; puede requerir formación extensa para los usuarios.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Precio, usabilidad, omnicanal, y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diagnósticp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 de plataforma tecnológica. Clientes en toda América Latina. Universo de promociones que pueden definirse combinando condiciones y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benefícios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. 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2467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SAP / </a:t>
                      </a:r>
                      <a:r>
                        <a:rPr lang="es-VE" sz="900" b="0" i="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Hybris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World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Class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Software, branding,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marketshare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en las mejores redes del mundo. Plataforma robusta con amplias capacidades de integración y personalización; ideal para grandes empresas con necesidades complejas de gestión de promociones.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Grandes proyectos de integración para ofrecer soluciones omnicanal. Puede ser costosa y requerir recursos significativos para su implementación y mantenimiento; la curva de aprendizaje puede ser alta para los usuarios nuevos.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Precio, usabilidad, omnicanal, y diagnóstico de plataforma tecnológica. Clientes en toda América Latina.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646498"/>
                  </a:ext>
                </a:extLst>
              </a:tr>
              <a:tr h="1487508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Mercado Pago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Amplia aceptación y reconocimiento en el mercado; ofrece múltiples opciones de pago (incluidos QR y billeteras digitales); permite la gestión de promociones integradas fácilmente.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La personalización de promociones puede ser limitada en comparación con soluciones especializadas; la atención 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al cliente puede ser inconsistente debido al alto volumen de usuarios.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Napse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Promo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se destaca por su enfoque en la personalización de promociones y fidelización, permitiendo a los retailers crear campañas específicas basadas en el comportamiento del cliente y análisis en tiempo real.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9207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Todo Pago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Buenas herramientas de gestión de pagos y promociones; permite la integración con sistemas de gestión existentes; soporte para comerciantes locales.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Puede carecer de funcionalidades avanzadas de análisis de datos y segmentación; la interfaz de usuario no siempre es intuitiva.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Napse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Promo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 ofrece una experiencia más omnicanal y personalizada, con capacidades avanzadas de segmentación y análisis de rendimiento de promociones en tiempo real, lo que permite ajustes inmediatos.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1426177"/>
                  </a:ext>
                </a:extLst>
              </a:tr>
              <a:tr h="1129207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Clip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Innovador en soluciones de pago móviles; facilidad de uso y acceso para pequeños y medianos negocios; integración sencilla con herramientas de gestión.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Limitaciones en la personalización de campañas de marketing y fidelización; 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la atención al cliente puede no ser tan integral como se espera.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Napse </a:t>
                      </a:r>
                      <a:r>
                        <a:rPr lang="es-ES" sz="900" b="0" i="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Promo</a:t>
                      </a:r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se enfoca en la personalización de promociones y fidelización, brindando análisis de datos avanzados para mejorar la efectividad de las campañas, lo cual es clave para los retailers.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98225854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BB7A4A7-FF25-FF8F-6AF6-F036B449AE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448861"/>
              </p:ext>
            </p:extLst>
          </p:nvPr>
        </p:nvGraphicFramePr>
        <p:xfrm>
          <a:off x="-75063" y="1445977"/>
          <a:ext cx="7301553" cy="221577"/>
        </p:xfrm>
        <a:graphic>
          <a:graphicData uri="http://schemas.openxmlformats.org/drawingml/2006/table">
            <a:tbl>
              <a:tblPr>
                <a:noFill/>
                <a:tableStyleId>{DAF28E36-1456-476B-9332-12F4C292C0E6}</a:tableStyleId>
              </a:tblPr>
              <a:tblGrid>
                <a:gridCol w="1744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4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0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18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1577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0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COMPETIDORES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0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PUNTOS </a:t>
                      </a:r>
                      <a:r>
                        <a:rPr lang="pt-BR" sz="1000" b="1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FUERTES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57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pt-BR" sz="1000" b="1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PUNTOS DÉBILES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57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000" b="1" u="none" strike="noStrike" cap="none" dirty="0">
                          <a:solidFill>
                            <a:srgbClr val="00C855"/>
                          </a:solidFill>
                          <a:latin typeface="Noto Sans LIGHT" panose="020B0604020202020204"/>
                          <a:ea typeface="Arial"/>
                          <a:cs typeface="Arial"/>
                          <a:sym typeface="Arial"/>
                        </a:rPr>
                        <a:t>DIFERENCIAL PROMO</a:t>
                      </a:r>
                    </a:p>
                  </a:txBody>
                  <a:tcPr marL="144000" marR="144000" marT="9525" marB="0" anchor="ctr">
                    <a:lnL w="9525" cap="flat" cmpd="sng">
                      <a:solidFill>
                        <a:srgbClr val="FFB9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EBEBEB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Shape 115">
            <a:extLst>
              <a:ext uri="{FF2B5EF4-FFF2-40B4-BE49-F238E27FC236}">
                <a16:creationId xmlns:a16="http://schemas.microsoft.com/office/drawing/2014/main" id="{047EBC56-FECA-D5D2-C1B9-E4F4CB67503A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</a:p>
        </p:txBody>
      </p:sp>
      <p:pic>
        <p:nvPicPr>
          <p:cNvPr id="5" name="Imagen 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B90CC280-D766-BAA9-AF4E-A4BA29C358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7" name="Imagen 6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A11B7BBA-5560-D621-7A0D-29129A41B4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782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66E83874-F084-4B9B-A5E8-845B49C5B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Shape 89">
            <a:extLst>
              <a:ext uri="{FF2B5EF4-FFF2-40B4-BE49-F238E27FC236}">
                <a16:creationId xmlns:a16="http://schemas.microsoft.com/office/drawing/2014/main" id="{568A74D0-7F66-3842-FD38-ACA8AB607402}"/>
              </a:ext>
            </a:extLst>
          </p:cNvPr>
          <p:cNvGrpSpPr/>
          <p:nvPr/>
        </p:nvGrpSpPr>
        <p:grpSpPr>
          <a:xfrm>
            <a:off x="236250" y="9284625"/>
            <a:ext cx="4037125" cy="1236900"/>
            <a:chOff x="236250" y="3256441"/>
            <a:chExt cx="4037125" cy="1236899"/>
          </a:xfrm>
        </p:grpSpPr>
        <p:sp>
          <p:nvSpPr>
            <p:cNvPr id="90" name="Shape 90">
              <a:extLst>
                <a:ext uri="{FF2B5EF4-FFF2-40B4-BE49-F238E27FC236}">
                  <a16:creationId xmlns:a16="http://schemas.microsoft.com/office/drawing/2014/main" id="{3FA8408E-F4D6-79ED-7004-E1C5AE26C993}"/>
                </a:ext>
              </a:extLst>
            </p:cNvPr>
            <p:cNvSpPr/>
            <p:nvPr/>
          </p:nvSpPr>
          <p:spPr>
            <a:xfrm>
              <a:off x="236250" y="3256441"/>
              <a:ext cx="11937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1" name="Shape 91">
              <a:extLst>
                <a:ext uri="{FF2B5EF4-FFF2-40B4-BE49-F238E27FC236}">
                  <a16:creationId xmlns:a16="http://schemas.microsoft.com/office/drawing/2014/main" id="{0E19C171-1ACD-391A-B299-54EC61256DC2}"/>
                </a:ext>
              </a:extLst>
            </p:cNvPr>
            <p:cNvSpPr/>
            <p:nvPr/>
          </p:nvSpPr>
          <p:spPr>
            <a:xfrm>
              <a:off x="1390500" y="3256441"/>
              <a:ext cx="1383000" cy="1236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  <p:sp>
          <p:nvSpPr>
            <p:cNvPr id="92" name="Shape 92">
              <a:extLst>
                <a:ext uri="{FF2B5EF4-FFF2-40B4-BE49-F238E27FC236}">
                  <a16:creationId xmlns:a16="http://schemas.microsoft.com/office/drawing/2014/main" id="{DEEDC923-45DA-F1F3-63E9-07A4E38F550A}"/>
                </a:ext>
              </a:extLst>
            </p:cNvPr>
            <p:cNvSpPr/>
            <p:nvPr/>
          </p:nvSpPr>
          <p:spPr>
            <a:xfrm>
              <a:off x="2725975" y="3256441"/>
              <a:ext cx="1547400" cy="73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900" dirty="0"/>
            </a:p>
          </p:txBody>
        </p:sp>
      </p:grpSp>
      <p:grpSp>
        <p:nvGrpSpPr>
          <p:cNvPr id="114" name="Shape 114">
            <a:extLst>
              <a:ext uri="{FF2B5EF4-FFF2-40B4-BE49-F238E27FC236}">
                <a16:creationId xmlns:a16="http://schemas.microsoft.com/office/drawing/2014/main" id="{A7E432D3-F5BA-8177-5E28-2A879726EBAD}"/>
              </a:ext>
            </a:extLst>
          </p:cNvPr>
          <p:cNvGrpSpPr/>
          <p:nvPr/>
        </p:nvGrpSpPr>
        <p:grpSpPr>
          <a:xfrm>
            <a:off x="451742" y="911946"/>
            <a:ext cx="6657778" cy="307800"/>
            <a:chOff x="231770" y="2679946"/>
            <a:chExt cx="6828571" cy="307800"/>
          </a:xfrm>
        </p:grpSpPr>
        <p:sp>
          <p:nvSpPr>
            <p:cNvPr id="115" name="Shape 115">
              <a:extLst>
                <a:ext uri="{FF2B5EF4-FFF2-40B4-BE49-F238E27FC236}">
                  <a16:creationId xmlns:a16="http://schemas.microsoft.com/office/drawing/2014/main" id="{33303512-4487-7758-EDC7-C11BF25DD743}"/>
                </a:ext>
              </a:extLst>
            </p:cNvPr>
            <p:cNvSpPr/>
            <p:nvPr/>
          </p:nvSpPr>
          <p:spPr>
            <a:xfrm>
              <a:off x="231770" y="2679946"/>
              <a:ext cx="6617492" cy="307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pt-BR" b="1" dirty="0">
                  <a:solidFill>
                    <a:srgbClr val="00C855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CASOS DE ÉXITO</a:t>
              </a:r>
              <a:endParaRPr lang="pt-BR" b="1" cap="none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endParaRPr>
            </a:p>
          </p:txBody>
        </p:sp>
        <p:cxnSp>
          <p:nvCxnSpPr>
            <p:cNvPr id="116" name="Shape 116">
              <a:extLst>
                <a:ext uri="{FF2B5EF4-FFF2-40B4-BE49-F238E27FC236}">
                  <a16:creationId xmlns:a16="http://schemas.microsoft.com/office/drawing/2014/main" id="{A0FAD5B3-3990-E8AB-3ABE-C28B9AE6524F}"/>
                </a:ext>
              </a:extLst>
            </p:cNvPr>
            <p:cNvCxnSpPr/>
            <p:nvPr/>
          </p:nvCxnSpPr>
          <p:spPr>
            <a:xfrm>
              <a:off x="306902" y="2987746"/>
              <a:ext cx="6753439" cy="0"/>
            </a:xfrm>
            <a:prstGeom prst="straightConnector1">
              <a:avLst/>
            </a:prstGeom>
            <a:noFill/>
            <a:ln w="9525" cap="flat" cmpd="sng">
              <a:solidFill>
                <a:srgbClr val="00C85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" name="Imagen 5" descr="Patrón de fondo&#10;&#10;Descripción generada automáticamente">
            <a:extLst>
              <a:ext uri="{FF2B5EF4-FFF2-40B4-BE49-F238E27FC236}">
                <a16:creationId xmlns:a16="http://schemas.microsoft.com/office/drawing/2014/main" id="{EEAACF99-A788-EB17-E5D8-AC368B730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0409"/>
            <a:ext cx="7569000" cy="582208"/>
          </a:xfrm>
          <a:prstGeom prst="rect">
            <a:avLst/>
          </a:prstGeom>
        </p:spPr>
      </p:pic>
      <p:pic>
        <p:nvPicPr>
          <p:cNvPr id="10" name="Google Shape;58;p1">
            <a:extLst>
              <a:ext uri="{FF2B5EF4-FFF2-40B4-BE49-F238E27FC236}">
                <a16:creationId xmlns:a16="http://schemas.microsoft.com/office/drawing/2014/main" id="{FE8F1F62-D127-F165-7FFE-3087942DE1D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1505" y="213656"/>
            <a:ext cx="381181" cy="21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2CDF755B-8B6E-28B9-4627-E8CB86FF0F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058" y="264870"/>
            <a:ext cx="427101" cy="216793"/>
          </a:xfrm>
          <a:prstGeom prst="rect">
            <a:avLst/>
          </a:prstGeom>
        </p:spPr>
      </p:pic>
      <p:pic>
        <p:nvPicPr>
          <p:cNvPr id="12" name="Imagen 1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758535E3-F0CE-674D-7D9C-D37171A12F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374" y="225009"/>
            <a:ext cx="381182" cy="194085"/>
          </a:xfrm>
          <a:prstGeom prst="rect">
            <a:avLst/>
          </a:prstGeom>
        </p:spPr>
      </p:pic>
      <p:pic>
        <p:nvPicPr>
          <p:cNvPr id="71" name="Imagen 70" descr="Patrón de fondo&#10;&#10;Descripción generada automáticamente">
            <a:extLst>
              <a:ext uri="{FF2B5EF4-FFF2-40B4-BE49-F238E27FC236}">
                <a16:creationId xmlns:a16="http://schemas.microsoft.com/office/drawing/2014/main" id="{F8B95E7A-5CBD-20C9-19D3-C795DA28F40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4851"/>
          <a:stretch/>
        </p:blipFill>
        <p:spPr>
          <a:xfrm>
            <a:off x="0" y="9981078"/>
            <a:ext cx="7569000" cy="644337"/>
          </a:xfrm>
          <a:prstGeom prst="rect">
            <a:avLst/>
          </a:prstGeom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7B7B4E9-3C00-E1BC-CFA2-CF26B50CD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314115"/>
              </p:ext>
            </p:extLst>
          </p:nvPr>
        </p:nvGraphicFramePr>
        <p:xfrm>
          <a:off x="414563" y="1818031"/>
          <a:ext cx="6910448" cy="6127766"/>
        </p:xfrm>
        <a:graphic>
          <a:graphicData uri="http://schemas.openxmlformats.org/drawingml/2006/table">
            <a:tbl>
              <a:tblPr bandRow="1">
                <a:tableStyleId>{2A488322-F2BA-4B5B-9748-0D474271808F}</a:tableStyleId>
              </a:tblPr>
              <a:tblGrid>
                <a:gridCol w="1182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3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744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55324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Divino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Desarrollo propio sobre POS</a:t>
                      </a:r>
                    </a:p>
                    <a:p>
                      <a:pPr algn="l" fontAlgn="ctr"/>
                      <a:endParaRPr lang="es-ES" sz="90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18 locales y unas 250 terminales entre cajas y preventa, sumando además la integración con una web de un tercero para generar ventas que consulta promociones. 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Agilidad en la salida de promociones, más variedad logrando mayor competitividad.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Si bien tienen catálogos mensuales de promociones como una acción planificada, también generan promociones que salen de acuerdos que se deben implementar en forma rápida.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Utilizan muchas promociones del tipo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NxM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, descuento por tipo de cliente, descuentos progresivos, emisión y canje de vales electrónicos.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2467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Sony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Retail Pro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22 locales y unas 100 terminales. . No integraron aun la web.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Agilidad en la salida de promociones, más variedad logrando mayor competitividad.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Mayor variedad de promociones que antes no podía definir y requerían de programación.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Actualmente, utilizan muchas promociones del tipo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NxM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, descuento por tipo de cliente, descuentos a empleados, descuentos por medio de pago.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2467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Liverpool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4690 General Sales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Application</a:t>
                      </a:r>
                      <a:endParaRPr lang="es-ES" sz="90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  <a:p>
                      <a:pPr algn="l" fontAlgn="ctr"/>
                      <a:endParaRPr lang="es-ES" sz="90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Utilizado para la venta en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eCommerce</a:t>
                      </a:r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 y tiendas físicas.</a:t>
                      </a:r>
                    </a:p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Disminuyó el tiempo de salida de promociones.</a:t>
                      </a:r>
                    </a:p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Amplió la gama de promociones manejadas mejorando el servicio al cliente con promociones nuevas e innovadoras por sobre la competencia.</a:t>
                      </a:r>
                    </a:p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Nuevas y mejores promociones enfocadas a clientes para Ventas nocturnas.</a:t>
                      </a:r>
                    </a:p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Optimización del tiempo y proceso de carga de promociones para Ventas Nocturnas que no son menores independientes por departamento, área, </a:t>
                      </a:r>
                      <a:r>
                        <a:rPr lang="es-ES" sz="900" dirty="0" err="1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etc</a:t>
                      </a:r>
                      <a:endParaRPr lang="es-ES" sz="900" dirty="0">
                        <a:solidFill>
                          <a:srgbClr val="411E5A"/>
                        </a:solidFill>
                        <a:latin typeface="Noto Sans LIGHT" panose="020B0604020202020204"/>
                      </a:endParaRPr>
                    </a:p>
                    <a:p>
                      <a:pPr algn="l" fontAlgn="ctr"/>
                      <a:r>
                        <a:rPr lang="es-ES" sz="900" dirty="0">
                          <a:solidFill>
                            <a:srgbClr val="411E5A"/>
                          </a:solidFill>
                          <a:latin typeface="Noto Sans LIGHT" panose="020B0604020202020204"/>
                        </a:rPr>
                        <a:t>Disminución considerable del tiempo de carga y mantenimiento de promociones así como del tiempo de envío de más de 1500 promociones.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646498"/>
                  </a:ext>
                </a:extLst>
              </a:tr>
              <a:tr h="1487508">
                <a:tc>
                  <a:txBody>
                    <a:bodyPr/>
                    <a:lstStyle/>
                    <a:p>
                      <a:pPr algn="ctr" fontAlgn="ctr"/>
                      <a:r>
                        <a:rPr lang="es-VE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Chedraui</a:t>
                      </a:r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Desarrollos propios en la aplicación de ventas 4690 </a:t>
                      </a:r>
                      <a:r>
                        <a:rPr lang="es-ES" sz="900" b="0" i="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SuperMarket</a:t>
                      </a:r>
                      <a:r>
                        <a:rPr lang="es-ES" sz="900" b="0" i="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</a:t>
                      </a:r>
                      <a:r>
                        <a:rPr lang="es-ES" sz="900" b="0" i="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Application</a:t>
                      </a:r>
                      <a:endParaRPr lang="es-ES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  <a:p>
                      <a:pPr algn="l" fontAlgn="ctr"/>
                      <a:endParaRPr lang="es-VE" sz="900" b="0" i="0" u="none" strike="noStrike" dirty="0">
                        <a:solidFill>
                          <a:srgbClr val="411E5A"/>
                        </a:solidFill>
                        <a:effectLst/>
                        <a:latin typeface="Noto Sans LIGHT" panose="020B0604020202020204"/>
                      </a:endParaRP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Utilizado para la venta en tiendas físicas, y de forma indirecta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Promo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para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eCommerce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. 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Mejora en la rapidez de atención en el </a:t>
                      </a:r>
                      <a:r>
                        <a:rPr lang="es-ES" sz="900" u="none" strike="noStrike" dirty="0" err="1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checkout</a:t>
                      </a:r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 y servicio al cliente. Inclusión de nuevas promociones financieras (Cuotas con y sin intereses, así como diferidas).  Integración de cupones y manejo de colisiones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Liberación de nuevas estrategias de promociones como rifas, puntos, regalos incluso de terceros</a:t>
                      </a:r>
                    </a:p>
                    <a:p>
                      <a:pPr algn="l" fontAlgn="ctr"/>
                      <a:r>
                        <a:rPr lang="es-ES" sz="900" u="none" strike="noStrike" dirty="0">
                          <a:solidFill>
                            <a:srgbClr val="411E5A"/>
                          </a:solidFill>
                          <a:effectLst/>
                          <a:latin typeface="Noto Sans LIGHT" panose="020B0604020202020204"/>
                        </a:rPr>
                        <a:t>Independencia del área de Marketing por sobre el área de IT para la creación y generación de promociones, disminuyendo de igual manera el tiempo de captura de las mismas.</a:t>
                      </a:r>
                    </a:p>
                  </a:txBody>
                  <a:tcPr marL="6202" marR="6202" marT="62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Shape 115">
            <a:extLst>
              <a:ext uri="{FF2B5EF4-FFF2-40B4-BE49-F238E27FC236}">
                <a16:creationId xmlns:a16="http://schemas.microsoft.com/office/drawing/2014/main" id="{22F09F54-EAF6-B5FA-EC7C-EA8F875C4D4B}"/>
              </a:ext>
            </a:extLst>
          </p:cNvPr>
          <p:cNvSpPr/>
          <p:nvPr/>
        </p:nvSpPr>
        <p:spPr>
          <a:xfrm>
            <a:off x="2519124" y="78012"/>
            <a:ext cx="246307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pt-BR" sz="1800" b="1" cap="none" dirty="0">
                <a:solidFill>
                  <a:schemeClr val="bg1"/>
                </a:solidFill>
                <a:latin typeface="Century Gothic"/>
                <a:ea typeface="Dosis"/>
                <a:cs typeface="Dosis"/>
                <a:sym typeface="Dosis"/>
              </a:rPr>
              <a:t>NAPSE PROMO</a:t>
            </a:r>
          </a:p>
        </p:txBody>
      </p:sp>
      <p:pic>
        <p:nvPicPr>
          <p:cNvPr id="5" name="Imagen 4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12D18096-75AE-D016-3970-0B671E34F4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37" y="78012"/>
            <a:ext cx="602670" cy="410316"/>
          </a:xfrm>
          <a:prstGeom prst="rect">
            <a:avLst/>
          </a:prstGeom>
        </p:spPr>
      </p:pic>
      <p:pic>
        <p:nvPicPr>
          <p:cNvPr id="7" name="Imagen 6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B1C8179A-A27A-4CFA-5089-E109FBA0BE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280" y="82867"/>
            <a:ext cx="561836" cy="379096"/>
          </a:xfrm>
          <a:prstGeom prst="rect">
            <a:avLst/>
          </a:prstGeom>
        </p:spPr>
      </p:pic>
      <p:sp>
        <p:nvSpPr>
          <p:cNvPr id="8" name="Shape 115">
            <a:extLst>
              <a:ext uri="{FF2B5EF4-FFF2-40B4-BE49-F238E27FC236}">
                <a16:creationId xmlns:a16="http://schemas.microsoft.com/office/drawing/2014/main" id="{5D0229C2-68C1-AB52-A649-42A308134AFA}"/>
              </a:ext>
            </a:extLst>
          </p:cNvPr>
          <p:cNvSpPr/>
          <p:nvPr/>
        </p:nvSpPr>
        <p:spPr>
          <a:xfrm>
            <a:off x="653179" y="1539755"/>
            <a:ext cx="1474642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1100" b="1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CLIENTE</a:t>
            </a:r>
            <a:endParaRPr lang="pt-BR" b="1" cap="none" dirty="0">
              <a:solidFill>
                <a:srgbClr val="00C855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9" name="Shape 115">
            <a:extLst>
              <a:ext uri="{FF2B5EF4-FFF2-40B4-BE49-F238E27FC236}">
                <a16:creationId xmlns:a16="http://schemas.microsoft.com/office/drawing/2014/main" id="{BFEAD77E-D3C4-C52A-13DE-0C76BC618F04}"/>
              </a:ext>
            </a:extLst>
          </p:cNvPr>
          <p:cNvSpPr/>
          <p:nvPr/>
        </p:nvSpPr>
        <p:spPr>
          <a:xfrm>
            <a:off x="1562669" y="1539755"/>
            <a:ext cx="1693776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1100" b="1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SOLUCIÓN ANTERIOR</a:t>
            </a:r>
            <a:endParaRPr lang="pt-BR" b="1" cap="none" dirty="0">
              <a:solidFill>
                <a:srgbClr val="00C855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3" name="Shape 115">
            <a:extLst>
              <a:ext uri="{FF2B5EF4-FFF2-40B4-BE49-F238E27FC236}">
                <a16:creationId xmlns:a16="http://schemas.microsoft.com/office/drawing/2014/main" id="{F8AFDDF7-432C-B0F8-74D0-6331FA22116F}"/>
              </a:ext>
            </a:extLst>
          </p:cNvPr>
          <p:cNvSpPr/>
          <p:nvPr/>
        </p:nvSpPr>
        <p:spPr>
          <a:xfrm>
            <a:off x="3780631" y="1540626"/>
            <a:ext cx="2989552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pt-BR" sz="1100" b="1" dirty="0">
                <a:solidFill>
                  <a:srgbClr val="00C85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RESULTADOS LOGRADOS CON PROMO</a:t>
            </a:r>
            <a:endParaRPr lang="pt-BR" b="1" cap="none" dirty="0">
              <a:solidFill>
                <a:srgbClr val="00C855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</p:spTree>
    <p:extLst>
      <p:ext uri="{BB962C8B-B14F-4D97-AF65-F5344CB8AC3E}">
        <p14:creationId xmlns:p14="http://schemas.microsoft.com/office/powerpoint/2010/main" val="33039047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437de88-ebab-46ce-b0b9-86d2daaabf5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89FD330FA2A4991E94F6F882AF49B" ma:contentTypeVersion="14" ma:contentTypeDescription="Crear nuevo documento." ma:contentTypeScope="" ma:versionID="b49b03ede3dacfbfd6e5c77fd85ab41a">
  <xsd:schema xmlns:xsd="http://www.w3.org/2001/XMLSchema" xmlns:xs="http://www.w3.org/2001/XMLSchema" xmlns:p="http://schemas.microsoft.com/office/2006/metadata/properties" xmlns:ns2="3437de88-ebab-46ce-b0b9-86d2daaabf59" xmlns:ns3="782ae34a-78d9-46c2-aa0f-a2553bf9c5bb" targetNamespace="http://schemas.microsoft.com/office/2006/metadata/properties" ma:root="true" ma:fieldsID="253194ff7e3f2ff3335ed9523e6898f5" ns2:_="" ns3:_="">
    <xsd:import namespace="3437de88-ebab-46ce-b0b9-86d2daaabf59"/>
    <xsd:import namespace="782ae34a-78d9-46c2-aa0f-a2553bf9c5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7de88-ebab-46ce-b0b9-86d2daaab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2ae34a-78d9-46c2-aa0f-a2553bf9c5bb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F3AA75F-D115-4B25-986E-15F08B632EF4}">
  <ds:schemaRefs>
    <ds:schemaRef ds:uri="http://purl.org/dc/dcmitype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6234a34a-4a13-43d4-bb2e-2ffe243263a6"/>
    <ds:schemaRef ds:uri="0becfa71-c250-44ff-a7f0-7da2546575dd"/>
    <ds:schemaRef ds:uri="http://schemas.microsoft.com/office/infopath/2007/PartnerControls"/>
    <ds:schemaRef ds:uri="http://schemas.openxmlformats.org/package/2006/metadata/core-properties"/>
    <ds:schemaRef ds:uri="ea11fb09-ed0a-4726-8e7b-b2a9c5c9a327"/>
    <ds:schemaRef ds:uri="5a81ff38-0732-44d4-a198-8f4c7fa068b4"/>
    <ds:schemaRef ds:uri="3437de88-ebab-46ce-b0b9-86d2daaabf59"/>
  </ds:schemaRefs>
</ds:datastoreItem>
</file>

<file path=customXml/itemProps2.xml><?xml version="1.0" encoding="utf-8"?>
<ds:datastoreItem xmlns:ds="http://schemas.openxmlformats.org/officeDocument/2006/customXml" ds:itemID="{E0B11441-9925-437D-AE27-BEABF81A65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7de88-ebab-46ce-b0b9-86d2daaabf59"/>
    <ds:schemaRef ds:uri="782ae34a-78d9-46c2-aa0f-a2553bf9c5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9D77F25-DA64-4298-81A3-2211F0AFEA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2371</TotalTime>
  <Words>3209</Words>
  <Application>Microsoft Office PowerPoint</Application>
  <PresentationFormat>Personalizado</PresentationFormat>
  <Paragraphs>265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do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Cláudio</dc:creator>
  <cp:lastModifiedBy>Rocío Fernández</cp:lastModifiedBy>
  <cp:revision>206</cp:revision>
  <dcterms:modified xsi:type="dcterms:W3CDTF">2024-10-28T15:40:30Z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0x010100EFE89FD330FA2A4991E94F6F882AF49B</vt:lpwstr>
  </property>
  <property fmtid="{D5CDD505-2E9C-101B-9397-08002B2CF9AE}" pid="3" name="MediaServiceImageTags">
    <vt:lpwstr/>
  </property>
</Properties>
</file>