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4"/>
  </p:sldMasterIdLst>
  <p:notesMasterIdLst>
    <p:notesMasterId r:id="rId13"/>
  </p:notesMasterIdLst>
  <p:sldIdLst>
    <p:sldId id="256" r:id="rId5"/>
    <p:sldId id="319" r:id="rId6"/>
    <p:sldId id="321" r:id="rId7"/>
    <p:sldId id="320" r:id="rId8"/>
    <p:sldId id="323" r:id="rId9"/>
    <p:sldId id="324" r:id="rId10"/>
    <p:sldId id="325" r:id="rId11"/>
    <p:sldId id="326" r:id="rId12"/>
  </p:sldIdLst>
  <p:sldSz cx="7561263" cy="10621963"/>
  <p:notesSz cx="6797675" cy="992822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531" userDrawn="1">
          <p15:clr>
            <a:srgbClr val="A4A3A4"/>
          </p15:clr>
        </p15:guide>
        <p15:guide id="2" pos="2268" userDrawn="1">
          <p15:clr>
            <a:srgbClr val="A4A3A4"/>
          </p15:clr>
        </p15:guide>
        <p15:guide id="3" pos="30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lliam Tutihashi" initials="" lastIdx="1" clrIdx="0"/>
  <p:cmAuthor id="1" name="Flávia Freita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1E5A"/>
    <a:srgbClr val="00C855"/>
    <a:srgbClr val="7030A0"/>
    <a:srgbClr val="F0462D"/>
    <a:srgbClr val="006131"/>
    <a:srgbClr val="9650FF"/>
    <a:srgbClr val="500099"/>
    <a:srgbClr val="C3C4C7"/>
    <a:srgbClr val="C5C5C5"/>
    <a:srgbClr val="6065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A38630-9DC9-73B8-6942-D350A451E152}" v="221" dt="2024-10-28T15:33:29.150"/>
  </p1510:revLst>
</p1510:revInfo>
</file>

<file path=ppt/tableStyles.xml><?xml version="1.0" encoding="utf-8"?>
<a:tblStyleLst xmlns:a="http://schemas.openxmlformats.org/drawingml/2006/main" def="{DAF28E36-1456-476B-9332-12F4C292C0E6}">
  <a:tblStyle styleId="{DAF28E36-1456-476B-9332-12F4C292C0E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652" autoAdjust="0"/>
    <p:restoredTop sz="94583"/>
  </p:normalViewPr>
  <p:slideViewPr>
    <p:cSldViewPr snapToGrid="0" snapToObjects="1">
      <p:cViewPr>
        <p:scale>
          <a:sx n="122" d="100"/>
          <a:sy n="122" d="100"/>
        </p:scale>
        <p:origin x="562" y="-3374"/>
      </p:cViewPr>
      <p:guideLst>
        <p:guide orient="horz" pos="1531"/>
        <p:guide pos="2268"/>
        <p:guide pos="3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33150" y="744600"/>
            <a:ext cx="4531999" cy="37230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25" cy="44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9798217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57890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1245A6BF-3029-5CB0-E69C-E5F29C38D6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>
            <a:extLst>
              <a:ext uri="{FF2B5EF4-FFF2-40B4-BE49-F238E27FC236}">
                <a16:creationId xmlns:a16="http://schemas.microsoft.com/office/drawing/2014/main" id="{25F811E1-0314-0DFB-14E0-5DC769DD9DD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>
            <a:extLst>
              <a:ext uri="{FF2B5EF4-FFF2-40B4-BE49-F238E27FC236}">
                <a16:creationId xmlns:a16="http://schemas.microsoft.com/office/drawing/2014/main" id="{FACF6CF0-4E89-E706-6C35-E33DAE334D9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20510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DDD4BCE8-2D48-432C-D180-960E45F82C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>
            <a:extLst>
              <a:ext uri="{FF2B5EF4-FFF2-40B4-BE49-F238E27FC236}">
                <a16:creationId xmlns:a16="http://schemas.microsoft.com/office/drawing/2014/main" id="{74AD66CB-9135-1B65-C539-9FE1D83CC7A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>
            <a:extLst>
              <a:ext uri="{FF2B5EF4-FFF2-40B4-BE49-F238E27FC236}">
                <a16:creationId xmlns:a16="http://schemas.microsoft.com/office/drawing/2014/main" id="{7947648D-2EA5-7CB8-7AE4-287CFEF3C83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64316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A28B20FB-CFC0-400A-B653-56F7F7B25C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>
            <a:extLst>
              <a:ext uri="{FF2B5EF4-FFF2-40B4-BE49-F238E27FC236}">
                <a16:creationId xmlns:a16="http://schemas.microsoft.com/office/drawing/2014/main" id="{2E149EDF-E68F-3369-4745-048D688F404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>
            <a:extLst>
              <a:ext uri="{FF2B5EF4-FFF2-40B4-BE49-F238E27FC236}">
                <a16:creationId xmlns:a16="http://schemas.microsoft.com/office/drawing/2014/main" id="{21D944E8-CA02-CBFB-2E0B-4DFEC806A0B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089301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CE872123-B542-991E-A5EF-0021BE1CD5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>
            <a:extLst>
              <a:ext uri="{FF2B5EF4-FFF2-40B4-BE49-F238E27FC236}">
                <a16:creationId xmlns:a16="http://schemas.microsoft.com/office/drawing/2014/main" id="{A9588000-5F45-B841-20CD-1278A6BBE35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>
            <a:extLst>
              <a:ext uri="{FF2B5EF4-FFF2-40B4-BE49-F238E27FC236}">
                <a16:creationId xmlns:a16="http://schemas.microsoft.com/office/drawing/2014/main" id="{AA72DA77-DE2C-DC12-2789-88E78A1C94A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4409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7707A76F-1F29-EBF1-775A-787F52CB6F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>
            <a:extLst>
              <a:ext uri="{FF2B5EF4-FFF2-40B4-BE49-F238E27FC236}">
                <a16:creationId xmlns:a16="http://schemas.microsoft.com/office/drawing/2014/main" id="{4F37396C-2A54-D14D-C38A-2F52B48FE6D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>
            <a:extLst>
              <a:ext uri="{FF2B5EF4-FFF2-40B4-BE49-F238E27FC236}">
                <a16:creationId xmlns:a16="http://schemas.microsoft.com/office/drawing/2014/main" id="{D9325EF6-1507-F25F-C162-84382F5348C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32920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1B1B1DB3-9A78-1026-3867-D31EF9485F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>
            <a:extLst>
              <a:ext uri="{FF2B5EF4-FFF2-40B4-BE49-F238E27FC236}">
                <a16:creationId xmlns:a16="http://schemas.microsoft.com/office/drawing/2014/main" id="{27404A32-324C-47E4-8786-EC5F56835EE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>
            <a:extLst>
              <a:ext uri="{FF2B5EF4-FFF2-40B4-BE49-F238E27FC236}">
                <a16:creationId xmlns:a16="http://schemas.microsoft.com/office/drawing/2014/main" id="{13DBDC5B-FB84-5BC6-806D-1DCD784F3FF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06472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340FE1DB-3C08-A82B-32AD-6B80E614D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>
            <a:extLst>
              <a:ext uri="{FF2B5EF4-FFF2-40B4-BE49-F238E27FC236}">
                <a16:creationId xmlns:a16="http://schemas.microsoft.com/office/drawing/2014/main" id="{2036B795-7EEF-36CC-D044-81179E3FE69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>
            <a:extLst>
              <a:ext uri="{FF2B5EF4-FFF2-40B4-BE49-F238E27FC236}">
                <a16:creationId xmlns:a16="http://schemas.microsoft.com/office/drawing/2014/main" id="{9FA289D2-C015-97E8-8E21-A40E3EFAD05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73065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378064" y="425370"/>
            <a:ext cx="6805136" cy="17703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378064" y="2478459"/>
            <a:ext cx="6805136" cy="70100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158473" algn="l" rtl="0">
              <a:spcBef>
                <a:spcPts val="740"/>
              </a:spcBef>
              <a:buClr>
                <a:schemeClr val="dk1"/>
              </a:buClr>
              <a:buSzPct val="100000"/>
              <a:buFont typeface="Arial"/>
              <a:buChar char="•"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28518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92212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2782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18991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»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2285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26720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17885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21749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ítulo e texto vertical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378064" y="425370"/>
            <a:ext cx="6805136" cy="17703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275631" y="2580893"/>
            <a:ext cx="7010004" cy="68051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158473" algn="l" rtl="0">
              <a:spcBef>
                <a:spcPts val="740"/>
              </a:spcBef>
              <a:buClr>
                <a:schemeClr val="dk1"/>
              </a:buClr>
              <a:buSzPct val="100000"/>
              <a:buFont typeface="Arial"/>
              <a:buChar char="•"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28518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92212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2782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18991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»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2285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26720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17885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21749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Título e texto verticai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1801012" y="4106277"/>
            <a:ext cx="9063091" cy="17012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-1664567" y="2468003"/>
            <a:ext cx="9063091" cy="497783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158473" algn="l" rtl="0">
              <a:spcBef>
                <a:spcPts val="740"/>
              </a:spcBef>
              <a:buClr>
                <a:schemeClr val="dk1"/>
              </a:buClr>
              <a:buSzPct val="100000"/>
              <a:buFont typeface="Arial"/>
              <a:buChar char="•"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28518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92212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2782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18991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»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2285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26720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17885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21749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567095" y="3299696"/>
            <a:ext cx="6427074" cy="22768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1134190" y="6019114"/>
            <a:ext cx="5292883" cy="27145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740"/>
              </a:spcBef>
              <a:buClr>
                <a:srgbClr val="888888"/>
              </a:buClr>
              <a:buFont typeface="Arial"/>
              <a:buNone/>
              <a:defRPr sz="3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ctr" rtl="0">
              <a:spcBef>
                <a:spcPts val="460"/>
              </a:spcBef>
              <a:buClr>
                <a:srgbClr val="888888"/>
              </a:buClr>
              <a:buFont typeface="Arial"/>
              <a:buNone/>
              <a:defRPr sz="2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ctr" rtl="0">
              <a:spcBef>
                <a:spcPts val="460"/>
              </a:spcBef>
              <a:buClr>
                <a:srgbClr val="888888"/>
              </a:buClr>
              <a:buFont typeface="Arial"/>
              <a:buNone/>
              <a:defRPr sz="2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ctr" rtl="0">
              <a:spcBef>
                <a:spcPts val="460"/>
              </a:spcBef>
              <a:buClr>
                <a:srgbClr val="888888"/>
              </a:buClr>
              <a:buFont typeface="Arial"/>
              <a:buNone/>
              <a:defRPr sz="2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ctr" rtl="0">
              <a:spcBef>
                <a:spcPts val="460"/>
              </a:spcBef>
              <a:buClr>
                <a:srgbClr val="888888"/>
              </a:buClr>
              <a:buFont typeface="Arial"/>
              <a:buNone/>
              <a:defRPr sz="2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ctr" rtl="0">
              <a:spcBef>
                <a:spcPts val="460"/>
              </a:spcBef>
              <a:buClr>
                <a:srgbClr val="888888"/>
              </a:buClr>
              <a:buFont typeface="Arial"/>
              <a:buNone/>
              <a:defRPr sz="2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ctr" rtl="0">
              <a:spcBef>
                <a:spcPts val="460"/>
              </a:spcBef>
              <a:buClr>
                <a:srgbClr val="888888"/>
              </a:buClr>
              <a:buFont typeface="Arial"/>
              <a:buNone/>
              <a:defRPr sz="2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Cabeçalho da Seção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597287" y="6825595"/>
            <a:ext cx="6427074" cy="21096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597287" y="4502044"/>
            <a:ext cx="6427074" cy="23235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60"/>
              </a:spcBef>
              <a:buClr>
                <a:srgbClr val="888888"/>
              </a:buClr>
              <a:buFont typeface="Arial"/>
              <a:buNone/>
              <a:defRPr sz="2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420"/>
              </a:spcBef>
              <a:buClr>
                <a:srgbClr val="888888"/>
              </a:buClr>
              <a:buFont typeface="Arial"/>
              <a:buNone/>
              <a:defRPr sz="2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380"/>
              </a:spcBef>
              <a:buClr>
                <a:srgbClr val="888888"/>
              </a:buClr>
              <a:buFont typeface="Arial"/>
              <a:buNone/>
              <a:defRPr sz="1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uas Partes de Conteúdo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78064" y="425370"/>
            <a:ext cx="6805136" cy="17703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378063" y="2478459"/>
            <a:ext cx="3339558" cy="70100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190223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53918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123962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40527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–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31691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»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35557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39420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30585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34449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3843644" y="2478459"/>
            <a:ext cx="3339558" cy="70100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190223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53918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123962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40527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–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31691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»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35557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39420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30585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34449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ção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78064" y="425370"/>
            <a:ext cx="6805136" cy="17703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378064" y="2377649"/>
            <a:ext cx="3340870" cy="99089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420"/>
              </a:spcBef>
              <a:buClr>
                <a:schemeClr val="dk1"/>
              </a:buClr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378064" y="3368539"/>
            <a:ext cx="3340870" cy="61199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215623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85668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136662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53227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–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44391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»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48257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52120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43285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47149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3841017" y="2377649"/>
            <a:ext cx="3342182" cy="99089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420"/>
              </a:spcBef>
              <a:buClr>
                <a:schemeClr val="dk1"/>
              </a:buClr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3841017" y="3368539"/>
            <a:ext cx="3342182" cy="61199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215623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85668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136662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53227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–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44391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»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48257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52120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43285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47149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mente título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378064" y="425370"/>
            <a:ext cx="6805136" cy="17703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údo com Legenda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378063" y="422912"/>
            <a:ext cx="2487604" cy="179983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3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2956243" y="422914"/>
            <a:ext cx="4226956" cy="90655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158473" algn="l" rtl="0">
              <a:spcBef>
                <a:spcPts val="740"/>
              </a:spcBef>
              <a:buClr>
                <a:schemeClr val="dk1"/>
              </a:buClr>
              <a:buSzPct val="100000"/>
              <a:buFont typeface="Arial"/>
              <a:buChar char="•"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28518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92212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2782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18991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»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2285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26720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17885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21749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378063" y="2222744"/>
            <a:ext cx="2487604" cy="72657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260"/>
              </a:spcBef>
              <a:buClr>
                <a:schemeClr val="dk1"/>
              </a:buClr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22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Imagem com Legenda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1482061" y="7435375"/>
            <a:ext cx="4536758" cy="8777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3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1482061" y="949091"/>
            <a:ext cx="4536758" cy="637317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740"/>
              </a:spcBef>
              <a:buClr>
                <a:schemeClr val="dk1"/>
              </a:buClr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1482061" y="8313164"/>
            <a:ext cx="4536758" cy="12466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260"/>
              </a:spcBef>
              <a:buClr>
                <a:schemeClr val="dk1"/>
              </a:buClr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22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78064" y="425370"/>
            <a:ext cx="6805136" cy="17703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78064" y="2478459"/>
            <a:ext cx="6805136" cy="70100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158473" algn="l" rtl="0">
              <a:spcBef>
                <a:spcPts val="740"/>
              </a:spcBef>
              <a:buClr>
                <a:schemeClr val="dk1"/>
              </a:buClr>
              <a:buSzPct val="100000"/>
              <a:buFont typeface="Arial"/>
              <a:buChar char="•"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28518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92212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2782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18991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»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2285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26720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17885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21749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/>
        </p:nvSpPr>
        <p:spPr>
          <a:xfrm>
            <a:off x="5913060" y="9284612"/>
            <a:ext cx="1640400" cy="73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dirty="0"/>
          </a:p>
        </p:txBody>
      </p:sp>
      <p:grpSp>
        <p:nvGrpSpPr>
          <p:cNvPr id="89" name="Shape 89"/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/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/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/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sp>
        <p:nvSpPr>
          <p:cNvPr id="93" name="Shape 93"/>
          <p:cNvSpPr/>
          <p:nvPr/>
        </p:nvSpPr>
        <p:spPr>
          <a:xfrm>
            <a:off x="4249975" y="9284625"/>
            <a:ext cx="1640400" cy="73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900" dirty="0"/>
          </a:p>
        </p:txBody>
      </p:sp>
      <p:sp>
        <p:nvSpPr>
          <p:cNvPr id="103" name="Shape 103"/>
          <p:cNvSpPr/>
          <p:nvPr/>
        </p:nvSpPr>
        <p:spPr>
          <a:xfrm>
            <a:off x="473519" y="1327931"/>
            <a:ext cx="6629700" cy="165307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 lvl="0" algn="just">
              <a:buClr>
                <a:schemeClr val="dk1"/>
              </a:buClr>
              <a:buSzPct val="25000"/>
            </a:pPr>
            <a:r>
              <a:rPr lang="es-ES" sz="1000" b="1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Vtol</a:t>
            </a:r>
            <a:r>
              <a:rPr lang="es-ES" sz="1000" b="1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es una solución avanzada de </a:t>
            </a:r>
            <a:r>
              <a:rPr lang="es-ES" sz="1000" b="1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gateway</a:t>
            </a:r>
            <a:r>
              <a:rPr lang="es-ES" sz="1000" b="1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de pago diseñada específicamente para el sector retail.</a:t>
            </a:r>
          </a:p>
          <a:p>
            <a:pPr lvl="0" algn="just">
              <a:buClr>
                <a:schemeClr val="dk1"/>
              </a:buClr>
              <a:buSzPct val="25000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lvl="0" algn="just">
              <a:buClr>
                <a:schemeClr val="dk1"/>
              </a:buClr>
              <a:buSzPct val="25000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Facilita la gestión eficiente de las transacciones, direccionándolas de manera automática hacia el banco, switch o entidad correspondiente. Al estar en constante evolución, se adapta a los cambios en los medios de pago y las normativas locales de cada país, ofreciendo a los retailers una solución flexible, segura y escalable.</a:t>
            </a:r>
          </a:p>
          <a:p>
            <a:pPr lvl="0" algn="just">
              <a:buClr>
                <a:schemeClr val="dk1"/>
              </a:buClr>
              <a:buSzPct val="25000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lvl="0" algn="just">
              <a:buClr>
                <a:schemeClr val="dk1"/>
              </a:buClr>
              <a:buSzPct val="25000"/>
            </a:pP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Permite a los </a:t>
            </a: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retailers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operar con múltiples medios de pago a través de un único lector, optimizando el proceso de compra para el cliente y mejorando la eficiencia operativa. Además, cuenta con funcionalidades adicionales como la corresponsalía bancaria y la posibilidad de habilitar ventas de productos no disponibles en tienda.</a:t>
            </a:r>
            <a:endParaRPr lang="es-AR" sz="1000" dirty="0">
              <a:solidFill>
                <a:srgbClr val="411E5A"/>
              </a:solidFill>
              <a:latin typeface="Noto Sans LIGHT"/>
              <a:ea typeface="Noto Sans LIGHT" panose="020B0604020202020204" charset="0"/>
              <a:cs typeface="Noto Sans LIGHT" panose="020B0604020202020204" charset="0"/>
            </a:endParaRPr>
          </a:p>
        </p:txBody>
      </p:sp>
      <p:grpSp>
        <p:nvGrpSpPr>
          <p:cNvPr id="114" name="Shape 114"/>
          <p:cNvGrpSpPr/>
          <p:nvPr/>
        </p:nvGrpSpPr>
        <p:grpSpPr>
          <a:xfrm>
            <a:off x="473519" y="901481"/>
            <a:ext cx="6657778" cy="307800"/>
            <a:chOff x="231770" y="2679946"/>
            <a:chExt cx="6828571" cy="307800"/>
          </a:xfrm>
        </p:grpSpPr>
        <p:sp>
          <p:nvSpPr>
            <p:cNvPr id="115" name="Shape 115"/>
            <p:cNvSpPr/>
            <p:nvPr/>
          </p:nvSpPr>
          <p:spPr>
            <a:xfrm>
              <a:off x="231770" y="2679946"/>
              <a:ext cx="2463070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411E5A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DESCRIPCIÓN GENERAL</a:t>
              </a:r>
            </a:p>
          </p:txBody>
        </p:sp>
        <p:cxnSp>
          <p:nvCxnSpPr>
            <p:cNvPr id="116" name="Shape 116"/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411E5A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BA02CAD3-A329-EE12-C8E0-AC5E554092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0409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CF2FD2F9-BF66-1CD8-1268-4FBFEABE7BC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3A506C-BBC9-8A25-3644-6C86FF1926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AC1BE6D-DACE-BC76-6524-D0D83466DF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pic>
        <p:nvPicPr>
          <p:cNvPr id="15" name="Imagen 14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72029E3B-B9EE-00B9-6799-753D8C53C2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4564" y="87643"/>
            <a:ext cx="524888" cy="342806"/>
          </a:xfrm>
          <a:prstGeom prst="rect">
            <a:avLst/>
          </a:prstGeom>
        </p:spPr>
      </p:pic>
      <p:sp>
        <p:nvSpPr>
          <p:cNvPr id="16" name="Shape 115">
            <a:extLst>
              <a:ext uri="{FF2B5EF4-FFF2-40B4-BE49-F238E27FC236}">
                <a16:creationId xmlns:a16="http://schemas.microsoft.com/office/drawing/2014/main" id="{82813DAA-D28E-960A-85DE-6CBC1F5D44C1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/>
            <a:r>
              <a:rPr lang="pt-BR" sz="1800" b="1" dirty="0">
                <a:solidFill>
                  <a:schemeClr val="bg1"/>
                </a:solidFill>
                <a:latin typeface="Century Gothic"/>
                <a:sym typeface="Dosis"/>
              </a:rPr>
              <a:t>NAPSE VTOL</a:t>
            </a:r>
            <a:endParaRPr lang="es-ES" dirty="0">
              <a:solidFill>
                <a:schemeClr val="bg1"/>
              </a:solidFill>
            </a:endParaRPr>
          </a:p>
        </p:txBody>
      </p:sp>
      <p:grpSp>
        <p:nvGrpSpPr>
          <p:cNvPr id="21" name="Shape 114">
            <a:extLst>
              <a:ext uri="{FF2B5EF4-FFF2-40B4-BE49-F238E27FC236}">
                <a16:creationId xmlns:a16="http://schemas.microsoft.com/office/drawing/2014/main" id="{8AC7DE93-2FB5-FC5F-526D-B874646022C3}"/>
              </a:ext>
            </a:extLst>
          </p:cNvPr>
          <p:cNvGrpSpPr/>
          <p:nvPr/>
        </p:nvGrpSpPr>
        <p:grpSpPr>
          <a:xfrm>
            <a:off x="473519" y="3480333"/>
            <a:ext cx="6657778" cy="307800"/>
            <a:chOff x="231770" y="2679946"/>
            <a:chExt cx="6828571" cy="307800"/>
          </a:xfrm>
        </p:grpSpPr>
        <p:sp>
          <p:nvSpPr>
            <p:cNvPr id="22" name="Shape 115">
              <a:extLst>
                <a:ext uri="{FF2B5EF4-FFF2-40B4-BE49-F238E27FC236}">
                  <a16:creationId xmlns:a16="http://schemas.microsoft.com/office/drawing/2014/main" id="{8A04FD59-D0BF-2423-4DB0-9A23443B9478}"/>
                </a:ext>
              </a:extLst>
            </p:cNvPr>
            <p:cNvSpPr/>
            <p:nvPr/>
          </p:nvSpPr>
          <p:spPr>
            <a:xfrm>
              <a:off x="231770" y="2679946"/>
              <a:ext cx="2463070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00C855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BENEFICIOS CLAVE</a:t>
              </a:r>
            </a:p>
          </p:txBody>
        </p:sp>
        <p:cxnSp>
          <p:nvCxnSpPr>
            <p:cNvPr id="23" name="Shape 116">
              <a:extLst>
                <a:ext uri="{FF2B5EF4-FFF2-40B4-BE49-F238E27FC236}">
                  <a16:creationId xmlns:a16="http://schemas.microsoft.com/office/drawing/2014/main" id="{C0EF6C87-0D76-5B4D-3474-0460420C7D78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00C85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5" name="CuadroTexto 34">
            <a:extLst>
              <a:ext uri="{FF2B5EF4-FFF2-40B4-BE49-F238E27FC236}">
                <a16:creationId xmlns:a16="http://schemas.microsoft.com/office/drawing/2014/main" id="{31F690A5-C982-C5EA-7F4A-E6373E47ACFE}"/>
              </a:ext>
            </a:extLst>
          </p:cNvPr>
          <p:cNvSpPr txBox="1"/>
          <p:nvPr/>
        </p:nvSpPr>
        <p:spPr>
          <a:xfrm>
            <a:off x="473519" y="3926959"/>
            <a:ext cx="322282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b="1" dirty="0">
                <a:solidFill>
                  <a:srgbClr val="00C855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Economía</a:t>
            </a:r>
          </a:p>
          <a:p>
            <a:endParaRPr lang="es-ES" sz="1000" b="1" u="sng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Aprovecha la infraestructura existente y reduce costos de implementación al integrarse fácilmente con los sistemas actuales de hardware y software.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Facilita la operación multiempresa, permitiendo una gestión unificada y segura de medios de pago en cadenas comerciales internacionales o grupos empresariales.</a:t>
            </a:r>
          </a:p>
          <a:p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r>
              <a:rPr lang="es-ES" sz="1000" b="1" dirty="0">
                <a:solidFill>
                  <a:srgbClr val="00C855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Agilidad</a:t>
            </a:r>
          </a:p>
          <a:p>
            <a:endParaRPr lang="es-ES" sz="1000" b="1" u="sng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Transacciones rápidas y seguras en cuestión de segundos.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Integración con puntos de venta a través de librerías en lenguajes como .NET y Java, soportando múltiples transacciones simultáneas.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Recuperación automática ante desconexiones.</a:t>
            </a:r>
            <a:endParaRPr lang="es-AR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8479E65A-4E72-542C-9FF4-66E518672BC5}"/>
              </a:ext>
            </a:extLst>
          </p:cNvPr>
          <p:cNvSpPr txBox="1"/>
          <p:nvPr/>
        </p:nvSpPr>
        <p:spPr>
          <a:xfrm>
            <a:off x="4041971" y="3944686"/>
            <a:ext cx="3190037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b="1" dirty="0">
                <a:solidFill>
                  <a:srgbClr val="00C855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Seguridad</a:t>
            </a:r>
          </a:p>
          <a:p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Cumplimiento con estándares EMV y PCI, garantizando transacciones electrónicas seguras.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Arquitectura diseñada para ambientes de alta disponibilidad (HA) y un módulo antifraude que puede integrarse con otros sistemas de validación.</a:t>
            </a:r>
          </a:p>
          <a:p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r>
              <a:rPr lang="es-ES" sz="1000" b="1" dirty="0">
                <a:solidFill>
                  <a:srgbClr val="00C855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Disponibilidad Internacional</a:t>
            </a:r>
          </a:p>
          <a:p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Homologado por los principales proveedores de servicios de pago en América Latina y otros mercados internacionales, asegurando una cobertura completa para transacciones electrónicas con tarjetas de crédito, débito, billeteras electrónicas, recargas de tiempo aire y más.</a:t>
            </a:r>
            <a:endParaRPr lang="es-AR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cxnSp>
        <p:nvCxnSpPr>
          <p:cNvPr id="43" name="Shape 107">
            <a:extLst>
              <a:ext uri="{FF2B5EF4-FFF2-40B4-BE49-F238E27FC236}">
                <a16:creationId xmlns:a16="http://schemas.microsoft.com/office/drawing/2014/main" id="{4A5092F2-F5FE-39C4-292A-5554CFCB0A4B}"/>
              </a:ext>
            </a:extLst>
          </p:cNvPr>
          <p:cNvCxnSpPr>
            <a:cxnSpLocks/>
          </p:cNvCxnSpPr>
          <p:nvPr/>
        </p:nvCxnSpPr>
        <p:spPr>
          <a:xfrm>
            <a:off x="3853884" y="4411674"/>
            <a:ext cx="0" cy="1490649"/>
          </a:xfrm>
          <a:prstGeom prst="straightConnector1">
            <a:avLst/>
          </a:prstGeom>
          <a:noFill/>
          <a:ln w="9525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2" name="Shape 103">
            <a:extLst>
              <a:ext uri="{FF2B5EF4-FFF2-40B4-BE49-F238E27FC236}">
                <a16:creationId xmlns:a16="http://schemas.microsoft.com/office/drawing/2014/main" id="{65964E5C-78F5-66AC-48F8-6DCF344CCD6E}"/>
              </a:ext>
            </a:extLst>
          </p:cNvPr>
          <p:cNvSpPr/>
          <p:nvPr/>
        </p:nvSpPr>
        <p:spPr>
          <a:xfrm>
            <a:off x="470493" y="7543131"/>
            <a:ext cx="6629700" cy="64433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 lvl="0" algn="just">
              <a:buClr>
                <a:schemeClr val="dk1"/>
              </a:buClr>
              <a:buSzPct val="25000"/>
            </a:pP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Vtol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se integra fácilmente con soluciones como </a:t>
            </a: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Napse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Bridge y </a:t>
            </a: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Promo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, potenciando la oferta de promociones y programas de fidelidad del </a:t>
            </a: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retailer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. Además, permite reportar el rendimiento de cada medio de pago y evaluar su desempeño.</a:t>
            </a:r>
            <a:endParaRPr lang="es-AR" sz="1000" dirty="0">
              <a:solidFill>
                <a:srgbClr val="411E5A"/>
              </a:solidFill>
              <a:latin typeface="Noto Sans LIGHT"/>
              <a:ea typeface="Noto Sans LIGHT" panose="020B0604020202020204" charset="0"/>
              <a:cs typeface="Noto Sans LIGHT" panose="020B0604020202020204" charset="0"/>
            </a:endParaRPr>
          </a:p>
        </p:txBody>
      </p:sp>
      <p:grpSp>
        <p:nvGrpSpPr>
          <p:cNvPr id="63" name="Shape 114">
            <a:extLst>
              <a:ext uri="{FF2B5EF4-FFF2-40B4-BE49-F238E27FC236}">
                <a16:creationId xmlns:a16="http://schemas.microsoft.com/office/drawing/2014/main" id="{BC7D20E1-D759-8FAA-1C01-76C297856D77}"/>
              </a:ext>
            </a:extLst>
          </p:cNvPr>
          <p:cNvGrpSpPr/>
          <p:nvPr/>
        </p:nvGrpSpPr>
        <p:grpSpPr>
          <a:xfrm>
            <a:off x="470493" y="7116681"/>
            <a:ext cx="6657778" cy="307800"/>
            <a:chOff x="231770" y="2679946"/>
            <a:chExt cx="6828571" cy="307800"/>
          </a:xfrm>
        </p:grpSpPr>
        <p:sp>
          <p:nvSpPr>
            <p:cNvPr id="64" name="Shape 115">
              <a:extLst>
                <a:ext uri="{FF2B5EF4-FFF2-40B4-BE49-F238E27FC236}">
                  <a16:creationId xmlns:a16="http://schemas.microsoft.com/office/drawing/2014/main" id="{C87422A8-F227-299A-54FB-9398D70009F2}"/>
                </a:ext>
              </a:extLst>
            </p:cNvPr>
            <p:cNvSpPr/>
            <p:nvPr/>
          </p:nvSpPr>
          <p:spPr>
            <a:xfrm>
              <a:off x="231770" y="2679946"/>
              <a:ext cx="4211774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9650FF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INTEGRACIONES Y FLEXIBILIDAD</a:t>
              </a:r>
            </a:p>
          </p:txBody>
        </p:sp>
        <p:cxnSp>
          <p:nvCxnSpPr>
            <p:cNvPr id="65" name="Shape 116">
              <a:extLst>
                <a:ext uri="{FF2B5EF4-FFF2-40B4-BE49-F238E27FC236}">
                  <a16:creationId xmlns:a16="http://schemas.microsoft.com/office/drawing/2014/main" id="{67AA684B-F0CF-D301-36CC-2D763062247C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965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2303D06D-E66F-9977-09D8-E25679C67933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  <p:sp>
        <p:nvSpPr>
          <p:cNvPr id="72" name="Shape 103">
            <a:extLst>
              <a:ext uri="{FF2B5EF4-FFF2-40B4-BE49-F238E27FC236}">
                <a16:creationId xmlns:a16="http://schemas.microsoft.com/office/drawing/2014/main" id="{D6D5C7B4-E149-671C-29FD-08EB3290C1F5}"/>
              </a:ext>
            </a:extLst>
          </p:cNvPr>
          <p:cNvSpPr/>
          <p:nvPr/>
        </p:nvSpPr>
        <p:spPr>
          <a:xfrm>
            <a:off x="470493" y="8818838"/>
            <a:ext cx="6629700" cy="64433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 lvl="0" algn="just">
              <a:buClr>
                <a:schemeClr val="dk1"/>
              </a:buClr>
              <a:buSzPct val="25000"/>
            </a:pP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Está dirigido a </a:t>
            </a: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retailers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estructurados en cadenas comerciales que operan en diversas verticales como tiendas de departamentos, farmacias, supermercados, estaciones de servicio y tiendas de conveniencia. Ofrece soluciones tanto para grandes cadenas como para operaciones más pequeñas que requieran un </a:t>
            </a: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gateway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de pago ágil y seguro, siempre que se cumplan los criterios de calificación detallados a continuación.</a:t>
            </a:r>
            <a:endParaRPr lang="es-AR" sz="1000" dirty="0">
              <a:solidFill>
                <a:srgbClr val="411E5A"/>
              </a:solidFill>
              <a:latin typeface="Noto Sans LIGHT"/>
              <a:ea typeface="Noto Sans LIGHT" panose="020B0604020202020204" charset="0"/>
              <a:cs typeface="Noto Sans LIGHT" panose="020B0604020202020204" charset="0"/>
            </a:endParaRPr>
          </a:p>
        </p:txBody>
      </p:sp>
      <p:grpSp>
        <p:nvGrpSpPr>
          <p:cNvPr id="73" name="Shape 114">
            <a:extLst>
              <a:ext uri="{FF2B5EF4-FFF2-40B4-BE49-F238E27FC236}">
                <a16:creationId xmlns:a16="http://schemas.microsoft.com/office/drawing/2014/main" id="{41DE4896-F5A6-89BB-349E-657E381B24DF}"/>
              </a:ext>
            </a:extLst>
          </p:cNvPr>
          <p:cNvGrpSpPr/>
          <p:nvPr/>
        </p:nvGrpSpPr>
        <p:grpSpPr>
          <a:xfrm>
            <a:off x="470493" y="8392388"/>
            <a:ext cx="6657778" cy="307800"/>
            <a:chOff x="231770" y="2679946"/>
            <a:chExt cx="6828571" cy="307800"/>
          </a:xfrm>
        </p:grpSpPr>
        <p:sp>
          <p:nvSpPr>
            <p:cNvPr id="74" name="Shape 115">
              <a:extLst>
                <a:ext uri="{FF2B5EF4-FFF2-40B4-BE49-F238E27FC236}">
                  <a16:creationId xmlns:a16="http://schemas.microsoft.com/office/drawing/2014/main" id="{B311F325-8794-88F8-ED0B-4AAF460D0879}"/>
                </a:ext>
              </a:extLst>
            </p:cNvPr>
            <p:cNvSpPr/>
            <p:nvPr/>
          </p:nvSpPr>
          <p:spPr>
            <a:xfrm>
              <a:off x="231770" y="2679946"/>
              <a:ext cx="4211774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F0462D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SEGMENTOS DE CLIENTES</a:t>
              </a:r>
            </a:p>
          </p:txBody>
        </p:sp>
        <p:cxnSp>
          <p:nvCxnSpPr>
            <p:cNvPr id="75" name="Shape 116">
              <a:extLst>
                <a:ext uri="{FF2B5EF4-FFF2-40B4-BE49-F238E27FC236}">
                  <a16:creationId xmlns:a16="http://schemas.microsoft.com/office/drawing/2014/main" id="{B7D45FE9-363D-2628-F87A-57D2CC9486A0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F0462D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24C47B5E-0D1F-FE98-6864-582B5316C1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>
            <a:extLst>
              <a:ext uri="{FF2B5EF4-FFF2-40B4-BE49-F238E27FC236}">
                <a16:creationId xmlns:a16="http://schemas.microsoft.com/office/drawing/2014/main" id="{66690A9A-1FE2-44A0-F6B4-AE52105631D3}"/>
              </a:ext>
            </a:extLst>
          </p:cNvPr>
          <p:cNvSpPr/>
          <p:nvPr/>
        </p:nvSpPr>
        <p:spPr>
          <a:xfrm>
            <a:off x="5913060" y="9284612"/>
            <a:ext cx="1640400" cy="73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dirty="0"/>
          </a:p>
        </p:txBody>
      </p:sp>
      <p:grpSp>
        <p:nvGrpSpPr>
          <p:cNvPr id="89" name="Shape 89">
            <a:extLst>
              <a:ext uri="{FF2B5EF4-FFF2-40B4-BE49-F238E27FC236}">
                <a16:creationId xmlns:a16="http://schemas.microsoft.com/office/drawing/2014/main" id="{BD8D158B-9DD7-4035-2541-C6E574FC13AD}"/>
              </a:ext>
            </a:extLst>
          </p:cNvPr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>
              <a:extLst>
                <a:ext uri="{FF2B5EF4-FFF2-40B4-BE49-F238E27FC236}">
                  <a16:creationId xmlns:a16="http://schemas.microsoft.com/office/drawing/2014/main" id="{7376AE88-757B-3E60-412B-2AE8B11907BC}"/>
                </a:ext>
              </a:extLst>
            </p:cNvPr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>
              <a:extLst>
                <a:ext uri="{FF2B5EF4-FFF2-40B4-BE49-F238E27FC236}">
                  <a16:creationId xmlns:a16="http://schemas.microsoft.com/office/drawing/2014/main" id="{D3D17A4F-69AB-E92E-230F-539BDA530BA0}"/>
                </a:ext>
              </a:extLst>
            </p:cNvPr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>
              <a:extLst>
                <a:ext uri="{FF2B5EF4-FFF2-40B4-BE49-F238E27FC236}">
                  <a16:creationId xmlns:a16="http://schemas.microsoft.com/office/drawing/2014/main" id="{1CF7ACF3-0FD0-C5FD-0225-88C0226D606B}"/>
                </a:ext>
              </a:extLst>
            </p:cNvPr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sp>
        <p:nvSpPr>
          <p:cNvPr id="93" name="Shape 93">
            <a:extLst>
              <a:ext uri="{FF2B5EF4-FFF2-40B4-BE49-F238E27FC236}">
                <a16:creationId xmlns:a16="http://schemas.microsoft.com/office/drawing/2014/main" id="{7D4AA196-6F06-86BB-7BE6-E446958DD31E}"/>
              </a:ext>
            </a:extLst>
          </p:cNvPr>
          <p:cNvSpPr/>
          <p:nvPr/>
        </p:nvSpPr>
        <p:spPr>
          <a:xfrm>
            <a:off x="4249975" y="9284625"/>
            <a:ext cx="1640400" cy="73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900" dirty="0"/>
          </a:p>
        </p:txBody>
      </p: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EF293CCC-A520-3D22-5CE1-12E67A59D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0409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15F307D3-4A31-2C73-2BAC-C6C755075FE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AC97FD6A-440E-2FD5-7767-E6C75A3334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2F16886D-F256-350D-C4AE-E85F7D9CB0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pic>
        <p:nvPicPr>
          <p:cNvPr id="15" name="Imagen 14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1ADFAF00-A55D-201A-2454-87EFE67AC3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4564" y="87643"/>
            <a:ext cx="524888" cy="342806"/>
          </a:xfrm>
          <a:prstGeom prst="rect">
            <a:avLst/>
          </a:prstGeom>
        </p:spPr>
      </p:pic>
      <p:sp>
        <p:nvSpPr>
          <p:cNvPr id="16" name="Shape 115">
            <a:extLst>
              <a:ext uri="{FF2B5EF4-FFF2-40B4-BE49-F238E27FC236}">
                <a16:creationId xmlns:a16="http://schemas.microsoft.com/office/drawing/2014/main" id="{4309F6EC-639F-0F94-58DC-27001EE09246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/>
            <a:r>
              <a:rPr lang="pt-BR" sz="1800" b="1" cap="none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NAPSE </a:t>
            </a:r>
            <a:r>
              <a:rPr lang="pt-BR" sz="1800" b="1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VTOL</a:t>
            </a:r>
            <a:endParaRPr lang="pt-BR" sz="1800">
              <a:solidFill>
                <a:schemeClr val="bg1"/>
              </a:solidFill>
              <a:latin typeface="Century Gothic"/>
              <a:ea typeface="Dosis"/>
              <a:cs typeface="Dosis"/>
            </a:endParaRPr>
          </a:p>
          <a:p>
            <a:pPr marL="0" marR="0" lvl="0" indent="0" algn="ctr">
              <a:spcBef>
                <a:spcPts val="0"/>
              </a:spcBef>
              <a:buNone/>
            </a:pPr>
            <a:endParaRPr lang="pt-BR" sz="1800" b="1" cap="none" dirty="0">
              <a:solidFill>
                <a:schemeClr val="bg1"/>
              </a:solidFill>
              <a:latin typeface="Century Gothic" panose="020B0502020202020204" pitchFamily="34" charset="0"/>
              <a:ea typeface="Dosis"/>
              <a:cs typeface="Dosis"/>
            </a:endParaRPr>
          </a:p>
        </p:txBody>
      </p:sp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85D907F2-B763-FF69-777D-992E652EEDAB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C449EE63-166E-0201-E470-6820E848FEE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35415" y="1012521"/>
            <a:ext cx="4290432" cy="390939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24B7B96-80E4-48C4-6B8C-C69FF039CCA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80123" y="5400270"/>
            <a:ext cx="4801016" cy="1348857"/>
          </a:xfrm>
          <a:prstGeom prst="rect">
            <a:avLst/>
          </a:prstGeom>
        </p:spPr>
      </p:pic>
      <p:grpSp>
        <p:nvGrpSpPr>
          <p:cNvPr id="13" name="Shape 114">
            <a:extLst>
              <a:ext uri="{FF2B5EF4-FFF2-40B4-BE49-F238E27FC236}">
                <a16:creationId xmlns:a16="http://schemas.microsoft.com/office/drawing/2014/main" id="{F3A014A3-600F-77AB-FA61-E8447AA49C14}"/>
              </a:ext>
            </a:extLst>
          </p:cNvPr>
          <p:cNvGrpSpPr/>
          <p:nvPr/>
        </p:nvGrpSpPr>
        <p:grpSpPr>
          <a:xfrm>
            <a:off x="465781" y="7284613"/>
            <a:ext cx="6657778" cy="307800"/>
            <a:chOff x="231770" y="2679946"/>
            <a:chExt cx="6828571" cy="307800"/>
          </a:xfrm>
        </p:grpSpPr>
        <p:sp>
          <p:nvSpPr>
            <p:cNvPr id="14" name="Shape 115">
              <a:extLst>
                <a:ext uri="{FF2B5EF4-FFF2-40B4-BE49-F238E27FC236}">
                  <a16:creationId xmlns:a16="http://schemas.microsoft.com/office/drawing/2014/main" id="{7A772638-0C18-67E7-C404-D490FBDB8BDC}"/>
                </a:ext>
              </a:extLst>
            </p:cNvPr>
            <p:cNvSpPr/>
            <p:nvPr/>
          </p:nvSpPr>
          <p:spPr>
            <a:xfrm>
              <a:off x="231770" y="2679946"/>
              <a:ext cx="4211774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dirty="0">
                  <a:solidFill>
                    <a:srgbClr val="9650FF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MODELOS DE IMPLEMENTACIÓN</a:t>
              </a:r>
              <a:endParaRPr lang="pt-BR" b="1" cap="none" dirty="0">
                <a:solidFill>
                  <a:srgbClr val="9650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endParaRPr>
            </a:p>
          </p:txBody>
        </p:sp>
        <p:cxnSp>
          <p:nvCxnSpPr>
            <p:cNvPr id="17" name="Shape 116">
              <a:extLst>
                <a:ext uri="{FF2B5EF4-FFF2-40B4-BE49-F238E27FC236}">
                  <a16:creationId xmlns:a16="http://schemas.microsoft.com/office/drawing/2014/main" id="{18D20237-00A4-CAF7-02D8-5691E46911C1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965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8" name="CuadroTexto 17">
            <a:extLst>
              <a:ext uri="{FF2B5EF4-FFF2-40B4-BE49-F238E27FC236}">
                <a16:creationId xmlns:a16="http://schemas.microsoft.com/office/drawing/2014/main" id="{CCFC013C-7BC3-66D0-08F4-EE8D32583308}"/>
              </a:ext>
            </a:extLst>
          </p:cNvPr>
          <p:cNvSpPr txBox="1"/>
          <p:nvPr/>
        </p:nvSpPr>
        <p:spPr>
          <a:xfrm>
            <a:off x="465781" y="7625589"/>
            <a:ext cx="515995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s-ES" sz="1000" b="1" u="sng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Tier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I y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Tier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II: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Vtol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licenciado en servidor propio o hosting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Tier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II y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Tier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III: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Vtol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as a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service</a:t>
            </a: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cxnSp>
        <p:nvCxnSpPr>
          <p:cNvPr id="24" name="Shape 116">
            <a:extLst>
              <a:ext uri="{FF2B5EF4-FFF2-40B4-BE49-F238E27FC236}">
                <a16:creationId xmlns:a16="http://schemas.microsoft.com/office/drawing/2014/main" id="{BECC322C-8631-0B3D-C882-8993D006BBBE}"/>
              </a:ext>
            </a:extLst>
          </p:cNvPr>
          <p:cNvCxnSpPr/>
          <p:nvPr/>
        </p:nvCxnSpPr>
        <p:spPr>
          <a:xfrm>
            <a:off x="539034" y="8773099"/>
            <a:ext cx="6584525" cy="0"/>
          </a:xfrm>
          <a:prstGeom prst="straightConnector1">
            <a:avLst/>
          </a:prstGeom>
          <a:noFill/>
          <a:ln w="9525" cap="flat" cmpd="sng">
            <a:solidFill>
              <a:srgbClr val="00613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" name="CuadroTexto 24">
            <a:extLst>
              <a:ext uri="{FF2B5EF4-FFF2-40B4-BE49-F238E27FC236}">
                <a16:creationId xmlns:a16="http://schemas.microsoft.com/office/drawing/2014/main" id="{461D4EC6-78A3-15D8-9C95-3A2A5D9C6536}"/>
              </a:ext>
            </a:extLst>
          </p:cNvPr>
          <p:cNvSpPr txBox="1"/>
          <p:nvPr/>
        </p:nvSpPr>
        <p:spPr>
          <a:xfrm>
            <a:off x="465781" y="8806275"/>
            <a:ext cx="515995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s-ES" sz="1000" b="1" u="sng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Tier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I y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Tier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II: Directores financieros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Tier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II y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Tier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III: Propietarios o franquiciados</a:t>
            </a:r>
          </a:p>
        </p:txBody>
      </p:sp>
      <p:sp>
        <p:nvSpPr>
          <p:cNvPr id="27" name="Shape 115">
            <a:extLst>
              <a:ext uri="{FF2B5EF4-FFF2-40B4-BE49-F238E27FC236}">
                <a16:creationId xmlns:a16="http://schemas.microsoft.com/office/drawing/2014/main" id="{51A36741-1D73-2F80-3E5D-76D0C605CE7E}"/>
              </a:ext>
            </a:extLst>
          </p:cNvPr>
          <p:cNvSpPr/>
          <p:nvPr/>
        </p:nvSpPr>
        <p:spPr>
          <a:xfrm>
            <a:off x="465781" y="8465299"/>
            <a:ext cx="4106431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pt-BR" b="1" cap="none" dirty="0">
                <a:solidFill>
                  <a:srgbClr val="00613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COMPRADORES / INFLUENCIADORES CLAVE</a:t>
            </a:r>
          </a:p>
        </p:txBody>
      </p:sp>
    </p:spTree>
    <p:extLst>
      <p:ext uri="{BB962C8B-B14F-4D97-AF65-F5344CB8AC3E}">
        <p14:creationId xmlns:p14="http://schemas.microsoft.com/office/powerpoint/2010/main" val="1067841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4EB9EA49-5753-1D8A-EAEE-C3DD015A5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Shape 89">
            <a:extLst>
              <a:ext uri="{FF2B5EF4-FFF2-40B4-BE49-F238E27FC236}">
                <a16:creationId xmlns:a16="http://schemas.microsoft.com/office/drawing/2014/main" id="{EF1CD946-C5BA-0CE0-34DF-E3E1AFDCD96F}"/>
              </a:ext>
            </a:extLst>
          </p:cNvPr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>
              <a:extLst>
                <a:ext uri="{FF2B5EF4-FFF2-40B4-BE49-F238E27FC236}">
                  <a16:creationId xmlns:a16="http://schemas.microsoft.com/office/drawing/2014/main" id="{8DED4247-525F-ADDB-2741-4CC477BADE59}"/>
                </a:ext>
              </a:extLst>
            </p:cNvPr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>
              <a:extLst>
                <a:ext uri="{FF2B5EF4-FFF2-40B4-BE49-F238E27FC236}">
                  <a16:creationId xmlns:a16="http://schemas.microsoft.com/office/drawing/2014/main" id="{AC96A728-8E6B-DD70-0B13-5D095D61BCA1}"/>
                </a:ext>
              </a:extLst>
            </p:cNvPr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>
              <a:extLst>
                <a:ext uri="{FF2B5EF4-FFF2-40B4-BE49-F238E27FC236}">
                  <a16:creationId xmlns:a16="http://schemas.microsoft.com/office/drawing/2014/main" id="{15FF939B-C1A8-85E3-AF05-4D2CAFDB6DFB}"/>
                </a:ext>
              </a:extLst>
            </p:cNvPr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5D46F298-BB4E-B077-6411-0A830F60A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0409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CFF74298-40A4-43A0-3F8F-F2F787D0222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79121566-4173-0762-1C53-63BCDA792C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8C3175EB-24DB-DDEA-7426-2FBF8A56DD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pic>
        <p:nvPicPr>
          <p:cNvPr id="15" name="Imagen 14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ECEF449B-AA72-27E2-9DD7-385F0DB340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4564" y="87643"/>
            <a:ext cx="524888" cy="342806"/>
          </a:xfrm>
          <a:prstGeom prst="rect">
            <a:avLst/>
          </a:prstGeom>
        </p:spPr>
      </p:pic>
      <p:sp>
        <p:nvSpPr>
          <p:cNvPr id="16" name="Shape 115">
            <a:extLst>
              <a:ext uri="{FF2B5EF4-FFF2-40B4-BE49-F238E27FC236}">
                <a16:creationId xmlns:a16="http://schemas.microsoft.com/office/drawing/2014/main" id="{8EB352BA-76D8-8788-2FD6-A38463B6648F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/>
            <a:r>
              <a:rPr lang="pt-BR" sz="1800" b="1" cap="none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NAPSE </a:t>
            </a:r>
            <a:r>
              <a:rPr lang="pt-BR" sz="1800" b="1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VTOL</a:t>
            </a:r>
            <a:endParaRPr lang="pt-BR" sz="1800">
              <a:solidFill>
                <a:schemeClr val="bg1"/>
              </a:solidFill>
              <a:latin typeface="Century Gothic"/>
              <a:ea typeface="Dosis"/>
              <a:cs typeface="Dosis"/>
            </a:endParaRPr>
          </a:p>
          <a:p>
            <a:pPr marL="0" marR="0" lvl="0" indent="0" algn="ctr">
              <a:spcBef>
                <a:spcPts val="0"/>
              </a:spcBef>
              <a:buNone/>
            </a:pPr>
            <a:endParaRPr lang="pt-BR" sz="1800" b="1" cap="none" dirty="0">
              <a:solidFill>
                <a:schemeClr val="bg1"/>
              </a:solidFill>
              <a:latin typeface="Century Gothic" panose="020B0502020202020204" pitchFamily="34" charset="0"/>
              <a:ea typeface="Dosis"/>
              <a:cs typeface="Dosis"/>
            </a:endParaRPr>
          </a:p>
        </p:txBody>
      </p:sp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3CC4C72B-B6C4-6D71-C685-3474EA59BC75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  <p:sp>
        <p:nvSpPr>
          <p:cNvPr id="5" name="Shape 115">
            <a:extLst>
              <a:ext uri="{FF2B5EF4-FFF2-40B4-BE49-F238E27FC236}">
                <a16:creationId xmlns:a16="http://schemas.microsoft.com/office/drawing/2014/main" id="{5FAA6E1A-FD62-46A0-4E0D-528B3EA58C8E}"/>
              </a:ext>
            </a:extLst>
          </p:cNvPr>
          <p:cNvSpPr/>
          <p:nvPr/>
        </p:nvSpPr>
        <p:spPr>
          <a:xfrm>
            <a:off x="485311" y="807747"/>
            <a:ext cx="4106431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1200" b="1" cap="none" dirty="0" err="1">
                <a:solidFill>
                  <a:srgbClr val="00613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Tier</a:t>
            </a:r>
            <a:r>
              <a:rPr lang="es-ES" sz="1200" b="1" cap="none" dirty="0">
                <a:solidFill>
                  <a:srgbClr val="00613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I y II – Director Financiero (CFO)</a:t>
            </a:r>
            <a:endParaRPr lang="pt-BR" sz="1200" b="1" cap="none" dirty="0">
              <a:solidFill>
                <a:srgbClr val="006131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D1FB5CA-AF17-D1ED-4A4F-DE98B938A103}"/>
              </a:ext>
            </a:extLst>
          </p:cNvPr>
          <p:cNvSpPr txBox="1"/>
          <p:nvPr/>
        </p:nvSpPr>
        <p:spPr>
          <a:xfrm>
            <a:off x="485311" y="1148723"/>
            <a:ext cx="6556194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Los directores financieros en empresas retail estructuradas buscan maximizar la eficiencia en las transacciones electrónicas y reducir costos operativos. En mercados de gran volumen, su prioridad es garantizar la estabilidad del sistema de pagos, la velocidad en el procesamiento y la capacidad de acceder a reportes detallados para optimizar la toma de decisiones. A su vez, valoran la facilidad de integración con los sistemas bancarios y el cumplimiento de normativas de seguridad, como PCI y EMV, para mitigar riesgos de fraude.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C46C719-D61B-9FD3-F5AB-0578E254D4DA}"/>
              </a:ext>
            </a:extLst>
          </p:cNvPr>
          <p:cNvSpPr txBox="1"/>
          <p:nvPr/>
        </p:nvSpPr>
        <p:spPr>
          <a:xfrm>
            <a:off x="485311" y="2089577"/>
            <a:ext cx="655646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b="1" dirty="0">
                <a:solidFill>
                  <a:srgbClr val="00613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Principales preocupaciones</a:t>
            </a:r>
          </a:p>
          <a:p>
            <a:endParaRPr lang="es-ES" sz="1000" b="1" u="sng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Optimización de costos operativos y maximización de márgenes.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Garantizar la eficiencia y seguridad en el procesamiento de transacciones.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Acceso a información detallada y en tiempo real para decisiones financieras.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Cumplimiento de las regulaciones locales e internacionales.</a:t>
            </a:r>
            <a:endParaRPr lang="es-AR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22" name="Shape 115">
            <a:extLst>
              <a:ext uri="{FF2B5EF4-FFF2-40B4-BE49-F238E27FC236}">
                <a16:creationId xmlns:a16="http://schemas.microsoft.com/office/drawing/2014/main" id="{4A1F4D6A-9E1D-45B8-E229-79981F9F5EB2}"/>
              </a:ext>
            </a:extLst>
          </p:cNvPr>
          <p:cNvSpPr/>
          <p:nvPr/>
        </p:nvSpPr>
        <p:spPr>
          <a:xfrm>
            <a:off x="483965" y="3248931"/>
            <a:ext cx="4106431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1200" b="1" cap="none" dirty="0" err="1">
                <a:solidFill>
                  <a:srgbClr val="00613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Tier</a:t>
            </a:r>
            <a:r>
              <a:rPr lang="es-ES" sz="1200" b="1" cap="none" dirty="0">
                <a:solidFill>
                  <a:srgbClr val="00613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II y III – Dueños o Franquiciados</a:t>
            </a:r>
            <a:endParaRPr lang="pt-BR" sz="1200" b="1" cap="none" dirty="0">
              <a:solidFill>
                <a:srgbClr val="006131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41B7536-35D8-E01E-A6D2-E8F43AAB6915}"/>
              </a:ext>
            </a:extLst>
          </p:cNvPr>
          <p:cNvSpPr txBox="1"/>
          <p:nvPr/>
        </p:nvSpPr>
        <p:spPr>
          <a:xfrm>
            <a:off x="483965" y="3589907"/>
            <a:ext cx="655619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En cadenas comerciales medianas y pequeñas, los dueños y franquiciados buscan soluciones de pago que les permitan operar sin interrupciones y con flexibilidad. Su prioridad es mantener la competitividad ofreciendo múltiples opciones de pago y servicios adicionales como recargas, pagos con billeteras digitales y programas de fidelidad, sin tener que gestionar complejidades técnicas.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E7C680F-3B65-8DC1-7E39-9E6403DFD6CE}"/>
              </a:ext>
            </a:extLst>
          </p:cNvPr>
          <p:cNvSpPr txBox="1"/>
          <p:nvPr/>
        </p:nvSpPr>
        <p:spPr>
          <a:xfrm>
            <a:off x="485311" y="4433843"/>
            <a:ext cx="655646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b="1" dirty="0">
                <a:solidFill>
                  <a:srgbClr val="00613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Principales preocupaciones</a:t>
            </a:r>
          </a:p>
          <a:p>
            <a:endParaRPr lang="es-ES" sz="1000" b="1" u="sng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Ofrecer múltiples métodos de pago para atraer a más clientes.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Mantener la competitividad con servicios adicionales, como recargas y pagos QR.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Minimizar el riesgo de caídas en el sistema y asegurar la continuidad operativa.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Reducir la complejidad de integración y administración de las plataformas de pago.</a:t>
            </a:r>
            <a:endParaRPr lang="es-AR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grpSp>
        <p:nvGrpSpPr>
          <p:cNvPr id="64" name="Shape 114">
            <a:extLst>
              <a:ext uri="{FF2B5EF4-FFF2-40B4-BE49-F238E27FC236}">
                <a16:creationId xmlns:a16="http://schemas.microsoft.com/office/drawing/2014/main" id="{09785DE7-0E21-AAA5-E8C6-62FEBD996C72}"/>
              </a:ext>
            </a:extLst>
          </p:cNvPr>
          <p:cNvGrpSpPr/>
          <p:nvPr/>
        </p:nvGrpSpPr>
        <p:grpSpPr>
          <a:xfrm>
            <a:off x="483690" y="5691716"/>
            <a:ext cx="6657778" cy="307800"/>
            <a:chOff x="231770" y="2679946"/>
            <a:chExt cx="6828571" cy="307800"/>
          </a:xfrm>
        </p:grpSpPr>
        <p:sp>
          <p:nvSpPr>
            <p:cNvPr id="65" name="Shape 115">
              <a:extLst>
                <a:ext uri="{FF2B5EF4-FFF2-40B4-BE49-F238E27FC236}">
                  <a16:creationId xmlns:a16="http://schemas.microsoft.com/office/drawing/2014/main" id="{93777BD5-6189-102E-0A8B-7506CE618E41}"/>
                </a:ext>
              </a:extLst>
            </p:cNvPr>
            <p:cNvSpPr/>
            <p:nvPr/>
          </p:nvSpPr>
          <p:spPr>
            <a:xfrm>
              <a:off x="231770" y="2679946"/>
              <a:ext cx="4211774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dirty="0">
                  <a:solidFill>
                    <a:srgbClr val="F0462D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TENDENCIAS</a:t>
              </a:r>
              <a:endParaRPr lang="pt-BR" b="1" cap="none" dirty="0">
                <a:solidFill>
                  <a:srgbClr val="F0462D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endParaRPr>
            </a:p>
          </p:txBody>
        </p:sp>
        <p:cxnSp>
          <p:nvCxnSpPr>
            <p:cNvPr id="66" name="Shape 116">
              <a:extLst>
                <a:ext uri="{FF2B5EF4-FFF2-40B4-BE49-F238E27FC236}">
                  <a16:creationId xmlns:a16="http://schemas.microsoft.com/office/drawing/2014/main" id="{C12687FF-A23D-6C83-7E31-9F18CF8C5F36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F0462D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67" name="Shape 103">
            <a:extLst>
              <a:ext uri="{FF2B5EF4-FFF2-40B4-BE49-F238E27FC236}">
                <a16:creationId xmlns:a16="http://schemas.microsoft.com/office/drawing/2014/main" id="{6AD3C84E-F098-313E-E396-580831972A4C}"/>
              </a:ext>
            </a:extLst>
          </p:cNvPr>
          <p:cNvSpPr/>
          <p:nvPr/>
        </p:nvSpPr>
        <p:spPr>
          <a:xfrm>
            <a:off x="483690" y="6118165"/>
            <a:ext cx="6629700" cy="393915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 algn="just">
              <a:buClr>
                <a:srgbClr val="411E5A"/>
              </a:buClr>
              <a:buSzPct val="100000"/>
            </a:pP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En el mercado de retail y medios de pago, las tendencias actuales apuntan a una acelerada evolución impulsada por la adopción de nuevas tecnologías y la creciente demanda de los consumidores por experiencias de compra rápidas, seguras y sin fricciones. Algunas de las principales tendencias que afectan el segmento y que </a:t>
            </a: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Vtol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 está preparado para abordar incluyen:</a:t>
            </a:r>
          </a:p>
          <a:p>
            <a:pPr marL="171450" lvl="0" indent="-171450" algn="just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1" indent="-171450" algn="just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u="sng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Pagos sin contacto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: Con la creciente preferencia de los consumidores por las transacciones rápidas y seguras, los pagos con tarjetas </a:t>
            </a:r>
            <a:r>
              <a:rPr lang="es-ES" sz="9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contactless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y billeteras digitales están en alza. </a:t>
            </a:r>
            <a:r>
              <a:rPr lang="es-ES" sz="9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Vtol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se adapta continuamente a estas opciones, permitiendo una integración sencilla de estas tecnologías en el punto de venta.</a:t>
            </a:r>
            <a:endParaRPr lang="es-ES" sz="900" dirty="0">
              <a:solidFill>
                <a:srgbClr val="411E5A"/>
              </a:solidFill>
              <a:latin typeface="Noto Sans LIGHT"/>
            </a:endParaRPr>
          </a:p>
          <a:p>
            <a:pPr marL="171450" lvl="1" indent="-171450" algn="just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endParaRPr lang="es-ES" sz="9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1" indent="-171450" algn="just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u="sng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Pagos móviles y QR</a:t>
            </a: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La expansión de soluciones de pago mediante códigos QR y aplicaciones móviles está revolucionando el comercio minorista, especialmente en América Latina. Este método de pago es rápido y accesible, lo que impulsa su adopción tanto en tiendas físicas como virtuales.</a:t>
            </a:r>
          </a:p>
          <a:p>
            <a:pPr marL="171450" lvl="1" indent="-171450" algn="just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endParaRPr lang="es-ES" sz="9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1" indent="-171450" algn="just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u="sng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Omnicanalidad y Comercio Unificado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: La demanda de una experiencia de compra integrada en múltiples canales (físico y digital) está redefiniendo las estrategias de los </a:t>
            </a:r>
            <a:r>
              <a:rPr lang="es-ES" sz="9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retailers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. </a:t>
            </a:r>
            <a:r>
              <a:rPr lang="es-ES" sz="9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Vtol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 facilita esta integración con una solución que permite una gestión unificada de las transacciones a través de todos los canales.</a:t>
            </a:r>
          </a:p>
          <a:p>
            <a:pPr marL="171450" lvl="1" indent="-171450" algn="just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endParaRPr lang="es-ES" sz="9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1" indent="-171450" algn="just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u="sng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Seguridad y Cumplimiento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: Con la creciente preocupación por el fraude y el robo de datos, los estándares de seguridad como PCI DSS se han vuelto esenciales. </a:t>
            </a:r>
            <a:r>
              <a:rPr lang="es-ES" sz="9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Vtol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 garantiza el cumplimiento de estas normativas, brindando tranquilidad a los comerciantes y consumidores a través de transacciones rápidas y seguras.</a:t>
            </a:r>
          </a:p>
          <a:p>
            <a:pPr marL="171450" lvl="1" indent="-171450" algn="just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endParaRPr lang="es-ES" sz="9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1" indent="-171450" algn="just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u="sng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Inteligencia Artificial (IA) en la detección de fraude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: Las soluciones antifraude están evolucionando hacia sistemas basados en IA que permiten identificar patrones sospechosos en tiempo real. </a:t>
            </a:r>
            <a:r>
              <a:rPr lang="es-ES" sz="9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Vtol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 incorpora módulos de seguridad avanzados y puede integrarse con sistemas externos de detección de fraude.</a:t>
            </a:r>
            <a:endParaRPr lang="es-AR" sz="900" dirty="0">
              <a:solidFill>
                <a:srgbClr val="411E5A"/>
              </a:solidFill>
              <a:latin typeface="Noto Sans LIGHT"/>
              <a:ea typeface="Noto Sans LIGHT" panose="020B0604020202020204" charset="0"/>
              <a:cs typeface="Noto Sans LIGH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626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E30CD812-F8BC-4DC5-E0F9-A6201C7648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Shape 89">
            <a:extLst>
              <a:ext uri="{FF2B5EF4-FFF2-40B4-BE49-F238E27FC236}">
                <a16:creationId xmlns:a16="http://schemas.microsoft.com/office/drawing/2014/main" id="{EF4D97A6-68E5-68E0-6BBC-45457AD62ED8}"/>
              </a:ext>
            </a:extLst>
          </p:cNvPr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>
              <a:extLst>
                <a:ext uri="{FF2B5EF4-FFF2-40B4-BE49-F238E27FC236}">
                  <a16:creationId xmlns:a16="http://schemas.microsoft.com/office/drawing/2014/main" id="{2561D563-6DAE-C008-B527-DF3CBA774338}"/>
                </a:ext>
              </a:extLst>
            </p:cNvPr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>
              <a:extLst>
                <a:ext uri="{FF2B5EF4-FFF2-40B4-BE49-F238E27FC236}">
                  <a16:creationId xmlns:a16="http://schemas.microsoft.com/office/drawing/2014/main" id="{5A62C784-EDA8-52DA-6252-55A3B5C58F0C}"/>
                </a:ext>
              </a:extLst>
            </p:cNvPr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>
              <a:extLst>
                <a:ext uri="{FF2B5EF4-FFF2-40B4-BE49-F238E27FC236}">
                  <a16:creationId xmlns:a16="http://schemas.microsoft.com/office/drawing/2014/main" id="{D83B59D8-DD31-514E-97D3-9647B44618FA}"/>
                </a:ext>
              </a:extLst>
            </p:cNvPr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sp>
        <p:nvSpPr>
          <p:cNvPr id="103" name="Shape 103">
            <a:extLst>
              <a:ext uri="{FF2B5EF4-FFF2-40B4-BE49-F238E27FC236}">
                <a16:creationId xmlns:a16="http://schemas.microsoft.com/office/drawing/2014/main" id="{2DA69995-0670-C9EA-33B1-4887E69BD77C}"/>
              </a:ext>
            </a:extLst>
          </p:cNvPr>
          <p:cNvSpPr/>
          <p:nvPr/>
        </p:nvSpPr>
        <p:spPr>
          <a:xfrm>
            <a:off x="451742" y="1338396"/>
            <a:ext cx="6657778" cy="15502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 marL="171450" lvl="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Argentina: VISA,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First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Data, Amex, TDF, Shopping,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Seac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Carga al toque, Pago Fácil, Decidir </a:t>
            </a:r>
          </a:p>
          <a:p>
            <a:pPr marL="171450" lvl="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Chile: Transbank, VISA Internacional</a:t>
            </a:r>
          </a:p>
          <a:p>
            <a:pPr marL="17145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Costa Rica: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Evertec</a:t>
            </a: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Ecuador: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DataFast</a:t>
            </a: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México: Prosa, Bancomer, Redeban, Amex.</a:t>
            </a:r>
          </a:p>
          <a:p>
            <a:pPr marL="17145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Panamá: Credomatic, Banco General, Banco Popular</a:t>
            </a:r>
          </a:p>
          <a:p>
            <a:pPr marL="171450" lvl="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Puerto Rico: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Evertec</a:t>
            </a: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República Dominicana: Amex,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Cardnet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Evertec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FirstData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VisaNet</a:t>
            </a:r>
            <a:endParaRPr lang="es-ES" sz="1000" b="1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grpSp>
        <p:nvGrpSpPr>
          <p:cNvPr id="114" name="Shape 114">
            <a:extLst>
              <a:ext uri="{FF2B5EF4-FFF2-40B4-BE49-F238E27FC236}">
                <a16:creationId xmlns:a16="http://schemas.microsoft.com/office/drawing/2014/main" id="{3A19DF0D-124C-4493-8A09-81B873CE183F}"/>
              </a:ext>
            </a:extLst>
          </p:cNvPr>
          <p:cNvGrpSpPr/>
          <p:nvPr/>
        </p:nvGrpSpPr>
        <p:grpSpPr>
          <a:xfrm>
            <a:off x="451742" y="911946"/>
            <a:ext cx="6657778" cy="307800"/>
            <a:chOff x="231770" y="2679946"/>
            <a:chExt cx="6828571" cy="307800"/>
          </a:xfrm>
        </p:grpSpPr>
        <p:sp>
          <p:nvSpPr>
            <p:cNvPr id="115" name="Shape 115">
              <a:extLst>
                <a:ext uri="{FF2B5EF4-FFF2-40B4-BE49-F238E27FC236}">
                  <a16:creationId xmlns:a16="http://schemas.microsoft.com/office/drawing/2014/main" id="{97F7978A-A0CF-BBDA-4E1B-6D618A767762}"/>
                </a:ext>
              </a:extLst>
            </p:cNvPr>
            <p:cNvSpPr/>
            <p:nvPr/>
          </p:nvSpPr>
          <p:spPr>
            <a:xfrm>
              <a:off x="231770" y="2679946"/>
              <a:ext cx="4757402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9650FF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CERTIFICACIONES INTERNACIONALES</a:t>
              </a:r>
            </a:p>
          </p:txBody>
        </p:sp>
        <p:cxnSp>
          <p:nvCxnSpPr>
            <p:cNvPr id="116" name="Shape 116">
              <a:extLst>
                <a:ext uri="{FF2B5EF4-FFF2-40B4-BE49-F238E27FC236}">
                  <a16:creationId xmlns:a16="http://schemas.microsoft.com/office/drawing/2014/main" id="{C3F75543-99A0-2EAF-AB6A-10FCA303A0A0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64D45B9F-DAC1-CBF4-CA2D-451F8D40FD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0409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09711994-C168-B917-A30D-75F272F475C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B7979707-9423-C99F-AD16-29284E90D7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3569AB54-2D87-6112-B4A7-9A0C874AC6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pic>
        <p:nvPicPr>
          <p:cNvPr id="15" name="Imagen 14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8AE91C85-2209-1964-325B-6980E7E60D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4564" y="87643"/>
            <a:ext cx="524888" cy="342806"/>
          </a:xfrm>
          <a:prstGeom prst="rect">
            <a:avLst/>
          </a:prstGeom>
        </p:spPr>
      </p:pic>
      <p:sp>
        <p:nvSpPr>
          <p:cNvPr id="16" name="Shape 115">
            <a:extLst>
              <a:ext uri="{FF2B5EF4-FFF2-40B4-BE49-F238E27FC236}">
                <a16:creationId xmlns:a16="http://schemas.microsoft.com/office/drawing/2014/main" id="{0DB9D275-85A3-A742-DC44-62BE6CF8F720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/>
            <a:r>
              <a:rPr lang="pt-BR" sz="1800" b="1" cap="none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NAPSE </a:t>
            </a:r>
            <a:r>
              <a:rPr lang="pt-BR" sz="1800" b="1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VTOL</a:t>
            </a:r>
            <a:endParaRPr lang="pt-BR" sz="1800">
              <a:solidFill>
                <a:schemeClr val="bg1"/>
              </a:solidFill>
              <a:latin typeface="Century Gothic"/>
              <a:ea typeface="Dosis"/>
              <a:cs typeface="Dosis"/>
            </a:endParaRPr>
          </a:p>
          <a:p>
            <a:pPr marL="0" marR="0" lvl="0" indent="0" algn="ctr">
              <a:spcBef>
                <a:spcPts val="0"/>
              </a:spcBef>
              <a:buNone/>
            </a:pPr>
            <a:endParaRPr lang="pt-BR" sz="1800" b="1" cap="none" dirty="0">
              <a:solidFill>
                <a:schemeClr val="bg1"/>
              </a:solidFill>
              <a:latin typeface="Century Gothic" panose="020B0502020202020204" pitchFamily="34" charset="0"/>
              <a:ea typeface="Dosis"/>
              <a:cs typeface="Dosis"/>
            </a:endParaRPr>
          </a:p>
        </p:txBody>
      </p:sp>
      <p:grpSp>
        <p:nvGrpSpPr>
          <p:cNvPr id="21" name="Shape 114">
            <a:extLst>
              <a:ext uri="{FF2B5EF4-FFF2-40B4-BE49-F238E27FC236}">
                <a16:creationId xmlns:a16="http://schemas.microsoft.com/office/drawing/2014/main" id="{DDFAB54C-CB98-8D92-AE83-9710387A465C}"/>
              </a:ext>
            </a:extLst>
          </p:cNvPr>
          <p:cNvGrpSpPr/>
          <p:nvPr/>
        </p:nvGrpSpPr>
        <p:grpSpPr>
          <a:xfrm>
            <a:off x="474427" y="3395982"/>
            <a:ext cx="6657778" cy="307800"/>
            <a:chOff x="231770" y="2679946"/>
            <a:chExt cx="6828571" cy="307800"/>
          </a:xfrm>
        </p:grpSpPr>
        <p:sp>
          <p:nvSpPr>
            <p:cNvPr id="22" name="Shape 115">
              <a:extLst>
                <a:ext uri="{FF2B5EF4-FFF2-40B4-BE49-F238E27FC236}">
                  <a16:creationId xmlns:a16="http://schemas.microsoft.com/office/drawing/2014/main" id="{D6F1DC9F-0FD3-834B-E90D-F13BECEDF9E2}"/>
                </a:ext>
              </a:extLst>
            </p:cNvPr>
            <p:cNvSpPr/>
            <p:nvPr/>
          </p:nvSpPr>
          <p:spPr>
            <a:xfrm>
              <a:off x="231770" y="2679946"/>
              <a:ext cx="3092210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dirty="0">
                  <a:solidFill>
                    <a:srgbClr val="00C855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FORMAS DE PAGO ADMITIDAS</a:t>
              </a:r>
              <a:endParaRPr lang="pt-BR" b="1" cap="none" dirty="0">
                <a:solidFill>
                  <a:srgbClr val="00C85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endParaRPr>
            </a:p>
          </p:txBody>
        </p:sp>
        <p:cxnSp>
          <p:nvCxnSpPr>
            <p:cNvPr id="23" name="Shape 116">
              <a:extLst>
                <a:ext uri="{FF2B5EF4-FFF2-40B4-BE49-F238E27FC236}">
                  <a16:creationId xmlns:a16="http://schemas.microsoft.com/office/drawing/2014/main" id="{D8D14B16-FCB5-4AB8-7106-1ABCE082BBF8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00C85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5" name="CuadroTexto 34">
            <a:extLst>
              <a:ext uri="{FF2B5EF4-FFF2-40B4-BE49-F238E27FC236}">
                <a16:creationId xmlns:a16="http://schemas.microsoft.com/office/drawing/2014/main" id="{CE323F57-D205-7108-48E1-5189CCB706C7}"/>
              </a:ext>
            </a:extLst>
          </p:cNvPr>
          <p:cNvSpPr txBox="1"/>
          <p:nvPr/>
        </p:nvSpPr>
        <p:spPr>
          <a:xfrm>
            <a:off x="455892" y="3906498"/>
            <a:ext cx="2596608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Crédito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Débito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PEI (Pago electrónico inmediato)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Billeteras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Taquillas y pagos QR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294F03EB-6B96-26DE-7D78-C8DD77B82AB9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FE9D3E0F-8ED1-D0CC-F733-DF31DD0D45E8}"/>
              </a:ext>
            </a:extLst>
          </p:cNvPr>
          <p:cNvSpPr txBox="1"/>
          <p:nvPr/>
        </p:nvSpPr>
        <p:spPr>
          <a:xfrm>
            <a:off x="3489296" y="3912531"/>
            <a:ext cx="259660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Fidelidad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Recarga de tiempo aire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QR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Vales electrónicos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Integración con canales virtuales en vivo, terminales de autoservicio</a:t>
            </a:r>
          </a:p>
        </p:txBody>
      </p:sp>
      <p:cxnSp>
        <p:nvCxnSpPr>
          <p:cNvPr id="17" name="Shape 107">
            <a:extLst>
              <a:ext uri="{FF2B5EF4-FFF2-40B4-BE49-F238E27FC236}">
                <a16:creationId xmlns:a16="http://schemas.microsoft.com/office/drawing/2014/main" id="{67DF0BDC-318E-3F87-C90D-AFA260A2B2B4}"/>
              </a:ext>
            </a:extLst>
          </p:cNvPr>
          <p:cNvCxnSpPr>
            <a:cxnSpLocks/>
          </p:cNvCxnSpPr>
          <p:nvPr/>
        </p:nvCxnSpPr>
        <p:spPr>
          <a:xfrm>
            <a:off x="3075185" y="3894565"/>
            <a:ext cx="0" cy="1236993"/>
          </a:xfrm>
          <a:prstGeom prst="straightConnector1">
            <a:avLst/>
          </a:prstGeom>
          <a:noFill/>
          <a:ln w="9525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9" name="Shape 114">
            <a:extLst>
              <a:ext uri="{FF2B5EF4-FFF2-40B4-BE49-F238E27FC236}">
                <a16:creationId xmlns:a16="http://schemas.microsoft.com/office/drawing/2014/main" id="{92AA0130-D15E-43F9-ABC4-58238A8E2BBC}"/>
              </a:ext>
            </a:extLst>
          </p:cNvPr>
          <p:cNvGrpSpPr/>
          <p:nvPr/>
        </p:nvGrpSpPr>
        <p:grpSpPr>
          <a:xfrm>
            <a:off x="474427" y="5444530"/>
            <a:ext cx="6657778" cy="307800"/>
            <a:chOff x="231770" y="2679946"/>
            <a:chExt cx="6828571" cy="307800"/>
          </a:xfrm>
        </p:grpSpPr>
        <p:sp>
          <p:nvSpPr>
            <p:cNvPr id="20" name="Shape 115">
              <a:extLst>
                <a:ext uri="{FF2B5EF4-FFF2-40B4-BE49-F238E27FC236}">
                  <a16:creationId xmlns:a16="http://schemas.microsoft.com/office/drawing/2014/main" id="{4C7C38E4-6861-94D4-EECA-63C010087357}"/>
                </a:ext>
              </a:extLst>
            </p:cNvPr>
            <p:cNvSpPr/>
            <p:nvPr/>
          </p:nvSpPr>
          <p:spPr>
            <a:xfrm>
              <a:off x="231770" y="2679946"/>
              <a:ext cx="4211774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7030A0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CARACTERÍSTICAS FUNCIONALES</a:t>
              </a:r>
            </a:p>
          </p:txBody>
        </p:sp>
        <p:cxnSp>
          <p:nvCxnSpPr>
            <p:cNvPr id="24" name="Shape 116">
              <a:extLst>
                <a:ext uri="{FF2B5EF4-FFF2-40B4-BE49-F238E27FC236}">
                  <a16:creationId xmlns:a16="http://schemas.microsoft.com/office/drawing/2014/main" id="{925C4D62-2BE2-5764-9526-CDBAFBEB5600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7" name="CuadroTexto 26">
            <a:extLst>
              <a:ext uri="{FF2B5EF4-FFF2-40B4-BE49-F238E27FC236}">
                <a16:creationId xmlns:a16="http://schemas.microsoft.com/office/drawing/2014/main" id="{834C051B-49CD-0FD8-14E0-DAE405D7FBCD}"/>
              </a:ext>
            </a:extLst>
          </p:cNvPr>
          <p:cNvSpPr txBox="1"/>
          <p:nvPr/>
        </p:nvSpPr>
        <p:spPr>
          <a:xfrm>
            <a:off x="524995" y="5995354"/>
            <a:ext cx="2596608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Multiempresa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Auditoría por transacción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Reglas de ruteo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Límites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Cierres centralizados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Interfaces de conciliación 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Tarjetas de excepción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DC23F9D6-5439-8DA8-64C8-20E3A1FF547A}"/>
              </a:ext>
            </a:extLst>
          </p:cNvPr>
          <p:cNvSpPr txBox="1"/>
          <p:nvPr/>
        </p:nvSpPr>
        <p:spPr>
          <a:xfrm>
            <a:off x="3558399" y="6001387"/>
            <a:ext cx="2596608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Automatización de procesos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Administración centralizada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Reportes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Monitoreo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Auditorías / Eventos / Alarmas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Retiro de efectivo /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Cashback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Módulo de cobro autónomo</a:t>
            </a:r>
          </a:p>
        </p:txBody>
      </p:sp>
      <p:cxnSp>
        <p:nvCxnSpPr>
          <p:cNvPr id="29" name="Shape 107">
            <a:extLst>
              <a:ext uri="{FF2B5EF4-FFF2-40B4-BE49-F238E27FC236}">
                <a16:creationId xmlns:a16="http://schemas.microsoft.com/office/drawing/2014/main" id="{D4B06347-EC8B-A211-BDDD-A880FC7AA9D4}"/>
              </a:ext>
            </a:extLst>
          </p:cNvPr>
          <p:cNvCxnSpPr>
            <a:cxnSpLocks/>
          </p:cNvCxnSpPr>
          <p:nvPr/>
        </p:nvCxnSpPr>
        <p:spPr>
          <a:xfrm>
            <a:off x="3144288" y="5983421"/>
            <a:ext cx="0" cy="1236993"/>
          </a:xfrm>
          <a:prstGeom prst="straightConnector1">
            <a:avLst/>
          </a:prstGeom>
          <a:noFill/>
          <a:ln w="9525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01326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1A2F38B6-CFBB-5D88-CE6C-6A156E7276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Shape 89">
            <a:extLst>
              <a:ext uri="{FF2B5EF4-FFF2-40B4-BE49-F238E27FC236}">
                <a16:creationId xmlns:a16="http://schemas.microsoft.com/office/drawing/2014/main" id="{4A7B0F0F-3E30-6A0F-70BC-858963BF9F88}"/>
              </a:ext>
            </a:extLst>
          </p:cNvPr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>
              <a:extLst>
                <a:ext uri="{FF2B5EF4-FFF2-40B4-BE49-F238E27FC236}">
                  <a16:creationId xmlns:a16="http://schemas.microsoft.com/office/drawing/2014/main" id="{B1AEE4E9-5239-6725-DA19-130359273E3A}"/>
                </a:ext>
              </a:extLst>
            </p:cNvPr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>
              <a:extLst>
                <a:ext uri="{FF2B5EF4-FFF2-40B4-BE49-F238E27FC236}">
                  <a16:creationId xmlns:a16="http://schemas.microsoft.com/office/drawing/2014/main" id="{F069C6D1-07B4-6FA4-3FE3-815248C4501B}"/>
                </a:ext>
              </a:extLst>
            </p:cNvPr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>
              <a:extLst>
                <a:ext uri="{FF2B5EF4-FFF2-40B4-BE49-F238E27FC236}">
                  <a16:creationId xmlns:a16="http://schemas.microsoft.com/office/drawing/2014/main" id="{B1AECA54-B05D-3575-6937-53DFE00A4196}"/>
                </a:ext>
              </a:extLst>
            </p:cNvPr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grpSp>
        <p:nvGrpSpPr>
          <p:cNvPr id="114" name="Shape 114">
            <a:extLst>
              <a:ext uri="{FF2B5EF4-FFF2-40B4-BE49-F238E27FC236}">
                <a16:creationId xmlns:a16="http://schemas.microsoft.com/office/drawing/2014/main" id="{2A20B2E2-9507-3747-6D32-8BEA8D348394}"/>
              </a:ext>
            </a:extLst>
          </p:cNvPr>
          <p:cNvGrpSpPr/>
          <p:nvPr/>
        </p:nvGrpSpPr>
        <p:grpSpPr>
          <a:xfrm>
            <a:off x="451742" y="911946"/>
            <a:ext cx="6657778" cy="307800"/>
            <a:chOff x="231770" y="2679946"/>
            <a:chExt cx="6828571" cy="307800"/>
          </a:xfrm>
        </p:grpSpPr>
        <p:sp>
          <p:nvSpPr>
            <p:cNvPr id="115" name="Shape 115">
              <a:extLst>
                <a:ext uri="{FF2B5EF4-FFF2-40B4-BE49-F238E27FC236}">
                  <a16:creationId xmlns:a16="http://schemas.microsoft.com/office/drawing/2014/main" id="{D2297201-94E4-6B8B-419B-5CAB4FD39FFC}"/>
                </a:ext>
              </a:extLst>
            </p:cNvPr>
            <p:cNvSpPr/>
            <p:nvPr/>
          </p:nvSpPr>
          <p:spPr>
            <a:xfrm>
              <a:off x="231770" y="2679946"/>
              <a:ext cx="4757402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dirty="0">
                  <a:solidFill>
                    <a:srgbClr val="00C855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DESAFÍOS DEL SEGMENTO</a:t>
              </a:r>
              <a:endParaRPr lang="pt-BR" b="1" cap="none" dirty="0">
                <a:solidFill>
                  <a:srgbClr val="00C85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endParaRPr>
            </a:p>
          </p:txBody>
        </p:sp>
        <p:cxnSp>
          <p:nvCxnSpPr>
            <p:cNvPr id="116" name="Shape 116">
              <a:extLst>
                <a:ext uri="{FF2B5EF4-FFF2-40B4-BE49-F238E27FC236}">
                  <a16:creationId xmlns:a16="http://schemas.microsoft.com/office/drawing/2014/main" id="{62303AC5-A7F0-D52A-0494-CE2BA03BEB82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00C85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A9F6EE8B-A252-1362-325F-3D093A8ADD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0409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AD876286-CF65-5428-8F9B-609D5D1B4B7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4691800-09ED-3A0A-FA68-D7E094397F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DCB82ED0-6181-1A46-70CB-7305EA1AB2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pic>
        <p:nvPicPr>
          <p:cNvPr id="15" name="Imagen 14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E673C3C3-CA57-971C-457F-8B2E4E68D7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4564" y="87643"/>
            <a:ext cx="524888" cy="342806"/>
          </a:xfrm>
          <a:prstGeom prst="rect">
            <a:avLst/>
          </a:prstGeom>
        </p:spPr>
      </p:pic>
      <p:sp>
        <p:nvSpPr>
          <p:cNvPr id="16" name="Shape 115">
            <a:extLst>
              <a:ext uri="{FF2B5EF4-FFF2-40B4-BE49-F238E27FC236}">
                <a16:creationId xmlns:a16="http://schemas.microsoft.com/office/drawing/2014/main" id="{22AA8E5E-D4DA-AE9F-36FB-488986D4B643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/>
            <a:r>
              <a:rPr lang="pt-BR" sz="1800" b="1" cap="none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NAPSE </a:t>
            </a:r>
            <a:r>
              <a:rPr lang="pt-BR" sz="1800" b="1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VTOL</a:t>
            </a:r>
            <a:endParaRPr lang="pt-BR" sz="1800" dirty="0">
              <a:solidFill>
                <a:schemeClr val="bg1"/>
              </a:solidFill>
              <a:latin typeface="Century Gothic"/>
              <a:ea typeface="Dosis"/>
              <a:cs typeface="Dosis"/>
            </a:endParaRPr>
          </a:p>
          <a:p>
            <a:pPr marL="0" marR="0" lvl="0" indent="0" algn="ctr">
              <a:spcBef>
                <a:spcPts val="0"/>
              </a:spcBef>
              <a:buNone/>
            </a:pPr>
            <a:endParaRPr lang="pt-BR" sz="1800" b="1" cap="none" dirty="0">
              <a:solidFill>
                <a:schemeClr val="bg1"/>
              </a:solidFill>
              <a:latin typeface="Century Gothic" panose="020B0502020202020204" pitchFamily="34" charset="0"/>
              <a:ea typeface="Dosis"/>
              <a:cs typeface="Dosis"/>
            </a:endParaRPr>
          </a:p>
        </p:txBody>
      </p:sp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C78DBA99-1991-B65A-2186-293C82ABC34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  <p:graphicFrame>
        <p:nvGraphicFramePr>
          <p:cNvPr id="2" name="Shape 139">
            <a:extLst>
              <a:ext uri="{FF2B5EF4-FFF2-40B4-BE49-F238E27FC236}">
                <a16:creationId xmlns:a16="http://schemas.microsoft.com/office/drawing/2014/main" id="{4674E429-B55A-E8E0-1FFA-D2013058AB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7857846"/>
              </p:ext>
            </p:extLst>
          </p:nvPr>
        </p:nvGraphicFramePr>
        <p:xfrm>
          <a:off x="306612" y="1536386"/>
          <a:ext cx="6948038" cy="7959306"/>
        </p:xfrm>
        <a:graphic>
          <a:graphicData uri="http://schemas.openxmlformats.org/drawingml/2006/table">
            <a:tbl>
              <a:tblPr>
                <a:noFill/>
                <a:tableStyleId>{DAF28E36-1456-476B-9332-12F4C292C0E6}</a:tableStyleId>
              </a:tblPr>
              <a:tblGrid>
                <a:gridCol w="2481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65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96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9376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100" b="1" u="none" strike="noStrike" cap="none" dirty="0">
                          <a:solidFill>
                            <a:srgbClr val="00C855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Dosis"/>
                        </a:rPr>
                        <a:t>PARA EL SEGMENTO</a:t>
                      </a:r>
                    </a:p>
                  </a:txBody>
                  <a:tcPr marL="144000" marR="144000" marT="9525" marB="0" anchor="ctr">
                    <a:lnR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>
                      <a:solidFill>
                        <a:srgbClr val="FFC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100" b="1" u="none" strike="noStrike" cap="none" dirty="0">
                          <a:solidFill>
                            <a:srgbClr val="00C855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Dosis"/>
                        </a:rPr>
                        <a:t>BENEFICIOS NAPSE</a:t>
                      </a:r>
                    </a:p>
                  </a:txBody>
                  <a:tcPr marL="144000" marR="144000" marT="9525" marB="0" anchor="ctr">
                    <a:lnL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>
                      <a:solidFill>
                        <a:srgbClr val="FFC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100" b="1" u="none" strike="noStrike" cap="none" dirty="0">
                          <a:solidFill>
                            <a:srgbClr val="00C855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Dosis"/>
                        </a:rPr>
                        <a:t>TECNOLOGÍA</a:t>
                      </a:r>
                    </a:p>
                  </a:txBody>
                  <a:tcPr marL="144000" marR="144000" marT="9525" marB="0" anchor="ctr">
                    <a:lnL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>
                      <a:solidFill>
                        <a:srgbClr val="FFC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3200"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VE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Controlar los costos de múltiples medios de pago en el volumen de transacciones</a:t>
                      </a:r>
                      <a:endParaRPr lang="pt-BR" sz="900" dirty="0">
                        <a:solidFill>
                          <a:srgbClr val="411E5A"/>
                        </a:solidFill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FFC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VE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Registro de log de transacción</a:t>
                      </a:r>
                    </a:p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VE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Análisis por múltiples visiones desde el POS</a:t>
                      </a:r>
                      <a:endParaRPr lang="pt-BR" sz="900" dirty="0">
                        <a:solidFill>
                          <a:srgbClr val="411E5A"/>
                        </a:solidFill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FFC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>
                        <a:spcBef>
                          <a:spcPts val="0"/>
                        </a:spcBef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b="0" i="0" u="none" strike="noStrike" noProof="0" err="1">
                          <a:solidFill>
                            <a:srgbClr val="411E5A"/>
                          </a:solidFill>
                          <a:latin typeface="Noto Sans LIGHT"/>
                          <a:sym typeface="Arial"/>
                        </a:rPr>
                        <a:t>Vtol</a:t>
                      </a:r>
                      <a:endParaRPr lang="pt-BR" sz="900" b="0" i="0" u="none" strike="noStrike" noProof="0" err="1">
                        <a:solidFill>
                          <a:srgbClr val="411E5A"/>
                        </a:solidFill>
                        <a:latin typeface="Noto Sans LIGHT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FFC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7600"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VE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Controlar la efectividad de las transacciones de los diferentes medios de pago para optimizar los tiempos de atención</a:t>
                      </a:r>
                      <a:endParaRPr lang="pt-BR" sz="900" dirty="0">
                        <a:solidFill>
                          <a:srgbClr val="411E5A"/>
                        </a:solidFill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VE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VTOL es un Gateway y un validador de transacciones de crédito y debito, con funcionalidades ampliadas que permite reporte, balance de la regla de carga, desarrollado especialmente para retail</a:t>
                      </a:r>
                      <a:endParaRPr lang="pt-BR" sz="900" b="0" i="0" u="none" strike="noStrike" cap="none" dirty="0">
                        <a:solidFill>
                          <a:srgbClr val="411E5A"/>
                        </a:solidFill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>
                        <a:spcBef>
                          <a:spcPts val="0"/>
                        </a:spcBef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b="0" i="0" u="none" strike="noStrike" noProof="0" err="1">
                          <a:solidFill>
                            <a:srgbClr val="411E5A"/>
                          </a:solidFill>
                          <a:latin typeface="Noto Sans LIGHT"/>
                          <a:sym typeface="Arial"/>
                        </a:rPr>
                        <a:t>Vtol</a:t>
                      </a:r>
                      <a:endParaRPr lang="pt-BR" sz="900" b="0" i="0" u="none" strike="noStrike" noProof="0" err="1">
                        <a:solidFill>
                          <a:srgbClr val="411E5A"/>
                        </a:solidFill>
                        <a:latin typeface="Noto Sans LIGHT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9225"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VE" sz="900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Disponibilizar</a:t>
                      </a:r>
                      <a:r>
                        <a:rPr lang="es-VE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nuevos medios de pago y métodos innovadores a los clientes</a:t>
                      </a:r>
                      <a:endParaRPr lang="pt-BR" sz="900" dirty="0">
                        <a:solidFill>
                          <a:srgbClr val="411E5A"/>
                        </a:solidFill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VE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Desarrollo y ampliación constante del producto con foco en la industria del retail</a:t>
                      </a:r>
                      <a:endParaRPr lang="pt-BR" sz="900" b="0" i="0" u="none" strike="noStrike" cap="none" dirty="0">
                        <a:solidFill>
                          <a:srgbClr val="411E5A"/>
                        </a:solidFill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b="0" i="0" u="none" strike="noStrike" noProof="0" dirty="0" err="1">
                          <a:solidFill>
                            <a:srgbClr val="411E5A"/>
                          </a:solidFill>
                          <a:latin typeface="Noto Sans LIGHT"/>
                          <a:sym typeface="Arial"/>
                        </a:rPr>
                        <a:t>Vtol</a:t>
                      </a:r>
                      <a:endParaRPr lang="pt-BR" sz="900" b="0" i="0" u="none" strike="noStrike" cap="none" noProof="0" dirty="0" err="1">
                        <a:solidFill>
                          <a:srgbClr val="411E5A"/>
                        </a:solidFill>
                        <a:latin typeface="Noto Sans LIGHT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7600"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VE" sz="900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Disponibilizar</a:t>
                      </a:r>
                      <a:r>
                        <a:rPr lang="es-VE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servicios en el momento del pago </a:t>
                      </a:r>
                      <a:endParaRPr lang="pt-BR" sz="900" dirty="0">
                        <a:solidFill>
                          <a:srgbClr val="411E5A"/>
                        </a:solidFill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VE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Al ser un validador de transacciones, incorpora diferentes servicios como ventas de tiempo aire, conexión con otros sistemas como stock de proveedores, etc.</a:t>
                      </a:r>
                      <a:endParaRPr lang="pt-BR" sz="900" b="0" i="0" u="none" strike="noStrike" cap="none" dirty="0">
                        <a:solidFill>
                          <a:srgbClr val="411E5A"/>
                        </a:solidFill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>
                        <a:spcBef>
                          <a:spcPts val="0"/>
                        </a:spcBef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b="0" i="0" u="none" strike="noStrike" noProof="0" dirty="0" err="1">
                          <a:solidFill>
                            <a:srgbClr val="411E5A"/>
                          </a:solidFill>
                          <a:latin typeface="Noto Sans LIGHT"/>
                          <a:sym typeface="Arial"/>
                        </a:rPr>
                        <a:t>Vtol</a:t>
                      </a:r>
                      <a:endParaRPr lang="pt-BR" sz="900" b="0" i="0" u="none" strike="noStrike" noProof="0" dirty="0" err="1">
                        <a:solidFill>
                          <a:srgbClr val="411E5A"/>
                        </a:solidFill>
                        <a:latin typeface="Noto Sans LIGHT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09225"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VE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Identificar al cliente a través de su medio de pago</a:t>
                      </a:r>
                      <a:endParaRPr lang="pt-BR" sz="900" dirty="0">
                        <a:solidFill>
                          <a:srgbClr val="411E5A"/>
                        </a:solidFill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VE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Integración con </a:t>
                      </a:r>
                      <a:r>
                        <a:rPr lang="es-VE" sz="900" b="0" i="0" u="none" strike="noStrike" cap="none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Promo</a:t>
                      </a:r>
                      <a:r>
                        <a:rPr lang="es-VE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o con otras herramientas para la identificación de medios de pago y clientes</a:t>
                      </a:r>
                      <a:endParaRPr lang="pt-BR" sz="900" b="0" i="0" u="none" strike="noStrike" cap="none" dirty="0">
                        <a:solidFill>
                          <a:srgbClr val="411E5A"/>
                        </a:solidFill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lvl="0" algn="l" rtl="0">
                        <a:spcBef>
                          <a:spcPts val="0"/>
                        </a:spcBef>
                        <a:buNone/>
                      </a:pPr>
                      <a:endParaRPr lang="es-ES" sz="900" dirty="0">
                        <a:solidFill>
                          <a:srgbClr val="411E5A"/>
                        </a:solidFill>
                        <a:latin typeface="Noto Sans LIGHT"/>
                      </a:endParaRPr>
                    </a:p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/>
                        </a:rPr>
                        <a:t>Vtol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/>
                        </a:rPr>
                        <a:t> + 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/>
                        </a:rPr>
                        <a:t>Promo</a:t>
                      </a:r>
                      <a:endParaRPr lang="es-ES" sz="900" dirty="0" err="1">
                        <a:solidFill>
                          <a:srgbClr val="411E5A"/>
                        </a:solidFill>
                        <a:latin typeface="Noto Sans LIGHT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09225"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pt-BR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Fidelizar al cliente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VE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Integración con </a:t>
                      </a:r>
                      <a:r>
                        <a:rPr lang="es-VE" sz="900" b="0" i="0" u="none" strike="noStrike" cap="none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Promo</a:t>
                      </a:r>
                      <a:r>
                        <a:rPr lang="es-VE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o con otras herramientas para la identificación de medio de pago y clientes</a:t>
                      </a:r>
                      <a:endParaRPr lang="pt-BR" sz="900" b="0" i="0" u="none" strike="noStrike" cap="none" dirty="0">
                        <a:solidFill>
                          <a:srgbClr val="411E5A"/>
                        </a:solidFill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Vtol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+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Promo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+ 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</a:rPr>
                        <a:t>Bridge</a:t>
                      </a:r>
                      <a:endParaRPr lang="es-ES" sz="900" dirty="0">
                        <a:solidFill>
                          <a:srgbClr val="411E5A"/>
                        </a:solidFill>
                        <a:latin typeface="Noto Sans LIGHT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15275"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VE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Manejar transacciones a través de múltiples canales</a:t>
                      </a:r>
                      <a:endParaRPr lang="pt-BR" sz="900" dirty="0">
                        <a:solidFill>
                          <a:srgbClr val="411E5A"/>
                        </a:solidFill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VE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Transacciones originadas por E-</a:t>
                      </a:r>
                      <a:r>
                        <a:rPr lang="es-VE" sz="900" b="0" i="0" u="none" strike="noStrike" cap="none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commerce</a:t>
                      </a:r>
                      <a:r>
                        <a:rPr lang="es-VE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, Mobile, kioscos, etc. también se sirven de </a:t>
                      </a:r>
                      <a:r>
                        <a:rPr lang="es-VE" sz="900" b="0" i="0" u="none" strike="noStrike" cap="none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Vtol</a:t>
                      </a:r>
                      <a:r>
                        <a:rPr lang="es-VE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para la validación</a:t>
                      </a:r>
                      <a:endParaRPr lang="pt-BR" sz="900" b="0" i="0" u="none" strike="noStrike" cap="none" dirty="0">
                        <a:solidFill>
                          <a:srgbClr val="411E5A"/>
                        </a:solidFill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</a:rPr>
                        <a:t>Vtol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</a:rPr>
                        <a:t> + Bridge</a:t>
                      </a:r>
                      <a:endParaRPr lang="es-ES" sz="900" dirty="0">
                        <a:solidFill>
                          <a:srgbClr val="411E5A"/>
                        </a:solidFill>
                        <a:latin typeface="Noto Sans LIGHT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09225"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pt-BR" sz="900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Control</a:t>
                      </a:r>
                      <a:r>
                        <a:rPr lang="pt-BR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de </a:t>
                      </a:r>
                      <a:r>
                        <a:rPr lang="pt-BR" sz="900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costos</a:t>
                      </a:r>
                      <a:endParaRPr lang="pt-BR" sz="900" dirty="0">
                        <a:solidFill>
                          <a:srgbClr val="411E5A"/>
                        </a:solidFill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VE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Capacidad de funcionar con un set de bancos o con cada uno por separado, y seleccionar la mejor opción de acuerdo al costo de las transacciones, necesidades y contexto legal del país</a:t>
                      </a:r>
                      <a:endParaRPr lang="pt-BR" sz="900" dirty="0">
                        <a:solidFill>
                          <a:srgbClr val="411E5A"/>
                        </a:solidFill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>
                        <a:spcBef>
                          <a:spcPts val="0"/>
                        </a:spcBef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b="0" i="0" u="none" strike="noStrike" noProof="0" dirty="0" err="1">
                          <a:solidFill>
                            <a:srgbClr val="411E5A"/>
                          </a:solidFill>
                          <a:latin typeface="Noto Sans LIGHT"/>
                          <a:sym typeface="Arial"/>
                        </a:rPr>
                        <a:t>Vtol</a:t>
                      </a:r>
                      <a:endParaRPr lang="pt-BR" sz="900" b="0" i="0" u="none" strike="noStrike" noProof="0" dirty="0" err="1">
                        <a:solidFill>
                          <a:srgbClr val="411E5A"/>
                        </a:solidFill>
                        <a:latin typeface="Noto Sans LIGHT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15275"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endParaRPr lang="pt-BR" sz="800" dirty="0"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" marR="0" lvl="0" indent="0" algn="l" rtl="0">
                        <a:spcBef>
                          <a:spcPts val="0"/>
                        </a:spcBef>
                        <a:buClr>
                          <a:srgbClr val="FFC000"/>
                        </a:buClr>
                        <a:buSzPct val="100000"/>
                        <a:buFont typeface="Arial"/>
                        <a:buNone/>
                      </a:pPr>
                      <a:endParaRPr lang="pt-BR" sz="800" dirty="0"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5A2D91"/>
                        </a:buClr>
                        <a:buSzPct val="100000"/>
                        <a:buFont typeface="Arial"/>
                        <a:buChar char="&gt;"/>
                      </a:pPr>
                      <a:endParaRPr lang="pt-BR" sz="800" dirty="0"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2651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5263E1DF-F7D1-9F83-EBD2-A590200EE0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Shape 89">
            <a:extLst>
              <a:ext uri="{FF2B5EF4-FFF2-40B4-BE49-F238E27FC236}">
                <a16:creationId xmlns:a16="http://schemas.microsoft.com/office/drawing/2014/main" id="{622F1648-3703-E7A5-EFFA-DC673C35BBC1}"/>
              </a:ext>
            </a:extLst>
          </p:cNvPr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>
              <a:extLst>
                <a:ext uri="{FF2B5EF4-FFF2-40B4-BE49-F238E27FC236}">
                  <a16:creationId xmlns:a16="http://schemas.microsoft.com/office/drawing/2014/main" id="{18090149-D10D-1C0B-E763-35AF6BF1A3F9}"/>
                </a:ext>
              </a:extLst>
            </p:cNvPr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>
              <a:extLst>
                <a:ext uri="{FF2B5EF4-FFF2-40B4-BE49-F238E27FC236}">
                  <a16:creationId xmlns:a16="http://schemas.microsoft.com/office/drawing/2014/main" id="{1B37AD65-A224-7DC2-53B1-A47970D0AF4F}"/>
                </a:ext>
              </a:extLst>
            </p:cNvPr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>
              <a:extLst>
                <a:ext uri="{FF2B5EF4-FFF2-40B4-BE49-F238E27FC236}">
                  <a16:creationId xmlns:a16="http://schemas.microsoft.com/office/drawing/2014/main" id="{DC9366F7-6D08-B127-B3C0-ACC62AE86E80}"/>
                </a:ext>
              </a:extLst>
            </p:cNvPr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grpSp>
        <p:nvGrpSpPr>
          <p:cNvPr id="114" name="Shape 114">
            <a:extLst>
              <a:ext uri="{FF2B5EF4-FFF2-40B4-BE49-F238E27FC236}">
                <a16:creationId xmlns:a16="http://schemas.microsoft.com/office/drawing/2014/main" id="{9706BA4F-0E70-D539-BD3C-D8FC179DBD35}"/>
              </a:ext>
            </a:extLst>
          </p:cNvPr>
          <p:cNvGrpSpPr/>
          <p:nvPr/>
        </p:nvGrpSpPr>
        <p:grpSpPr>
          <a:xfrm>
            <a:off x="451742" y="911946"/>
            <a:ext cx="6657778" cy="307800"/>
            <a:chOff x="231770" y="2679946"/>
            <a:chExt cx="6828571" cy="307800"/>
          </a:xfrm>
        </p:grpSpPr>
        <p:sp>
          <p:nvSpPr>
            <p:cNvPr id="115" name="Shape 115">
              <a:extLst>
                <a:ext uri="{FF2B5EF4-FFF2-40B4-BE49-F238E27FC236}">
                  <a16:creationId xmlns:a16="http://schemas.microsoft.com/office/drawing/2014/main" id="{12F2589D-8EA7-B320-A407-E467CCD71164}"/>
                </a:ext>
              </a:extLst>
            </p:cNvPr>
            <p:cNvSpPr/>
            <p:nvPr/>
          </p:nvSpPr>
          <p:spPr>
            <a:xfrm>
              <a:off x="231770" y="2679946"/>
              <a:ext cx="6617492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dirty="0">
                  <a:solidFill>
                    <a:srgbClr val="00C855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TOP COMPETIDORES - ARGENTINA</a:t>
              </a:r>
              <a:endParaRPr lang="pt-BR" b="1" cap="none" dirty="0">
                <a:solidFill>
                  <a:srgbClr val="00C85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endParaRPr>
            </a:p>
          </p:txBody>
        </p:sp>
        <p:cxnSp>
          <p:nvCxnSpPr>
            <p:cNvPr id="116" name="Shape 116">
              <a:extLst>
                <a:ext uri="{FF2B5EF4-FFF2-40B4-BE49-F238E27FC236}">
                  <a16:creationId xmlns:a16="http://schemas.microsoft.com/office/drawing/2014/main" id="{05E72033-27A8-9824-C94A-31B8E9E3EF0B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00C85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8DD8CCF4-0361-C351-A60C-0E430CB6CF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0409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D6D6A11E-E45A-B4BE-D3E2-DD1DB2067B4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C1A1A84C-ABCD-AE26-E0AB-D3469FD4FE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03AB3F01-7051-7F00-D3C0-823481E788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pic>
        <p:nvPicPr>
          <p:cNvPr id="15" name="Imagen 14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084B17C7-0AD0-C947-DB05-E93E1CF3B6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4564" y="87643"/>
            <a:ext cx="524888" cy="342806"/>
          </a:xfrm>
          <a:prstGeom prst="rect">
            <a:avLst/>
          </a:prstGeom>
        </p:spPr>
      </p:pic>
      <p:sp>
        <p:nvSpPr>
          <p:cNvPr id="16" name="Shape 115">
            <a:extLst>
              <a:ext uri="{FF2B5EF4-FFF2-40B4-BE49-F238E27FC236}">
                <a16:creationId xmlns:a16="http://schemas.microsoft.com/office/drawing/2014/main" id="{8004497A-963A-9481-7363-88A850593972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/>
            <a:r>
              <a:rPr lang="pt-BR" sz="1800" b="1" cap="none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NAPSE </a:t>
            </a:r>
            <a:r>
              <a:rPr lang="pt-BR" sz="1800" b="1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VTOL</a:t>
            </a:r>
            <a:endParaRPr lang="pt-BR" sz="1800">
              <a:solidFill>
                <a:schemeClr val="bg1"/>
              </a:solidFill>
              <a:latin typeface="Century Gothic"/>
              <a:ea typeface="Dosis"/>
              <a:cs typeface="Dosis"/>
            </a:endParaRPr>
          </a:p>
          <a:p>
            <a:pPr marL="0" marR="0" lvl="0" indent="0" algn="ctr">
              <a:spcBef>
                <a:spcPts val="0"/>
              </a:spcBef>
              <a:buNone/>
            </a:pPr>
            <a:endParaRPr lang="pt-BR" sz="1800" b="1" cap="none" dirty="0">
              <a:solidFill>
                <a:schemeClr val="bg1"/>
              </a:solidFill>
              <a:latin typeface="Century Gothic" panose="020B0502020202020204" pitchFamily="34" charset="0"/>
              <a:ea typeface="Dosis"/>
              <a:cs typeface="Dosis"/>
            </a:endParaRPr>
          </a:p>
        </p:txBody>
      </p:sp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08EB3F17-D9B2-80C2-5A95-AF36C18DBCFE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7E6F5A9B-3612-7A3C-9DFF-5DBBB3C73E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138185"/>
              </p:ext>
            </p:extLst>
          </p:nvPr>
        </p:nvGraphicFramePr>
        <p:xfrm>
          <a:off x="414564" y="1818031"/>
          <a:ext cx="6672036" cy="5952951"/>
        </p:xfrm>
        <a:graphic>
          <a:graphicData uri="http://schemas.openxmlformats.org/drawingml/2006/table">
            <a:tbl>
              <a:tblPr bandRow="1">
                <a:tableStyleId>{2A488322-F2BA-4B5B-9748-0D474271808F}</a:tableStyleId>
              </a:tblPr>
              <a:tblGrid>
                <a:gridCol w="1147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83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9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57719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Hasar</a:t>
                      </a:r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 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Alta integración con hardware y soluciones para el punto de venta físico. Ofrecen soporte técnico robusto y soluciones a medida para grandes retailers.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No es SaaS. 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Su foco principal está en soluciones físicas, lo que puede dejar atrás el desarrollo de soluciones más avanzadas para e-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commerce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 o pagos móviles.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s-ES" sz="900" b="0" i="0" u="none" strike="noStrike" noProof="0" dirty="0" err="1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Vtol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 tiene una mayor flexibilidad para integrarse con múltiples canales, incluyendo pagos digitales, e-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commerce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 y servicios adicionales como corresponsalía bancaria.</a:t>
                      </a:r>
                      <a:endParaRPr lang="es-VE" sz="900" b="0" i="0" u="none" strike="noStrike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183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Mercado Pago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Plataforma consolidada, ampliamente aceptada en toda América Latina, integración con MercadoLibre y soluciones de pagos tanto en línea como en puntos de venta físicos. Gran alcance en el mercado.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Son servicios integrales pero con un costo por transacción mayor. 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Puede ser percibida como demasiado ligada a MercadoLibre, lo que podría limitar a otros retailers en términos de personalización o independencia.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s-ES" sz="900" b="0" i="0" u="none" strike="noStrike" noProof="0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Vtol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 está diseñado para ser más adaptable a las necesidades específicas de grandes cadenas comerciales y retailers con infraestructura compleja, ofreciendo mayor flexibilidad y personalización.</a:t>
                      </a:r>
                      <a:endParaRPr lang="es-VE" sz="900" b="0" i="0" u="none" strike="noStrike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7183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Todo Pago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Fácil implementación para comercios pequeños y medianos, variedad de métodos de pago, buena integración con plataformas locales.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Enfocado principalmente en pequeñas y medianas empresas, menos robusto para retailers de gran escala o cadenas multinacionales.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s-ES" sz="900" b="0" i="0" u="none" strike="noStrike" noProof="0" dirty="0" err="1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Vtol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 está más enfocado en grandes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retailers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 con necesidades complejas, ofreciendo servicios multiempresa y mejor adaptabilidad para operaciones internacionales.</a:t>
                      </a:r>
                      <a:endParaRPr lang="es-VE" sz="900" b="0" i="0" u="none" strike="noStrike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6646498"/>
                  </a:ext>
                </a:extLst>
              </a:tr>
              <a:tr h="1237384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WonderSoft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Gateway + Servicio de conciliación. S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oluciones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 de software accesibles, centradas en facilitar la gestión de ventas y pagos para comercios. Orientado a comercios minoristas con necesidades básicas.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Solo presencia en Argentina.</a:t>
                      </a:r>
                      <a:b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</a:br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Solo servicio de tarjetas. No maneja otros servicios. 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Menos sofisticado en términos de capacidad de personalización o soporte para grandes operaciones. Su enfoque es más limitado en comparación con soluciones más avanzadas.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s-ES" sz="900" b="0" i="0" u="none" strike="noStrike" noProof="0" dirty="0" err="1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Vtol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 ofrece una mayor capacidad de adaptación para retailers grandes, con funcionalidades avanzadas como la integración de pagos físicos y digitales, y soluciones de alta disponibilidad.</a:t>
                      </a:r>
                      <a:endParaRPr lang="es-VE" sz="900" b="0" i="0" u="none" strike="noStrike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7238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Decidir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Alta especialización en procesamiento de pagos con un enfoque fuerte en la seguridad (cumplimiento de normativas PCI y EMV). Buena capacidad de análisis y reportes. Es de Prisma.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ES" sz="900" dirty="0">
                        <a:solidFill>
                          <a:srgbClr val="411E5A"/>
                        </a:solidFill>
                        <a:latin typeface="Noto Sans LIGHT" panose="020B0604020202020204"/>
                      </a:endParaRPr>
                    </a:p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Aunque es sólido en seguridad, puede carecer de algunas de las capacidades adicionales que ofrece VTOL, como la integración de múltiples servicios en el punto de venta, y el hecho de que sea solo para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ecommerce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.</a:t>
                      </a:r>
                    </a:p>
                    <a:p>
                      <a:pPr algn="l" fontAlgn="ctr"/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s-ES" sz="900" b="0" i="0" u="none" strike="noStrike" noProof="0" dirty="0" err="1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Vtol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 ofrece una mayor flexibilidad en la transformación del punto de venta en un centro de servicios, mientras que Decidir está más enfocado en el procesamiento puro de pagos.</a:t>
                      </a:r>
                      <a:endParaRPr lang="es-VE" sz="900" b="0" i="0" u="none" strike="noStrike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51426177"/>
                  </a:ext>
                </a:extLst>
              </a:tr>
            </a:tbl>
          </a:graphicData>
        </a:graphic>
      </p:graphicFrame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BBB7A4A7-FF25-FF8F-6AF6-F036B449AE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5301"/>
              </p:ext>
            </p:extLst>
          </p:nvPr>
        </p:nvGraphicFramePr>
        <p:xfrm>
          <a:off x="0" y="1445977"/>
          <a:ext cx="6858682" cy="221577"/>
        </p:xfrm>
        <a:graphic>
          <a:graphicData uri="http://schemas.openxmlformats.org/drawingml/2006/table">
            <a:tbl>
              <a:tblPr>
                <a:noFill/>
                <a:tableStyleId>{DAF28E36-1456-476B-9332-12F4C292C0E6}</a:tableStyleId>
              </a:tblPr>
              <a:tblGrid>
                <a:gridCol w="1639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61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24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1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1577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000" b="1" u="none" strike="noStrike" cap="none" dirty="0">
                          <a:solidFill>
                            <a:srgbClr val="00C855"/>
                          </a:solidFill>
                          <a:latin typeface="Noto Sans LIGHT" panose="020B0604020202020204"/>
                          <a:ea typeface="Arial"/>
                          <a:cs typeface="Arial"/>
                          <a:sym typeface="Arial"/>
                        </a:rPr>
                        <a:t>COMPETIDORES</a:t>
                      </a:r>
                    </a:p>
                  </a:txBody>
                  <a:tcPr marL="144000" marR="144000" marT="9525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000" b="1" u="none" strike="noStrike" cap="none" dirty="0">
                          <a:solidFill>
                            <a:srgbClr val="00C855"/>
                          </a:solidFill>
                          <a:latin typeface="Noto Sans LIGHT" panose="020B0604020202020204"/>
                          <a:ea typeface="Arial"/>
                          <a:cs typeface="Arial"/>
                          <a:sym typeface="Arial"/>
                        </a:rPr>
                        <a:t>PUNTOS </a:t>
                      </a:r>
                      <a:r>
                        <a:rPr lang="pt-BR" sz="1000" b="1" dirty="0">
                          <a:solidFill>
                            <a:srgbClr val="00C855"/>
                          </a:solidFill>
                          <a:latin typeface="Noto Sans LIGHT" panose="020B0604020202020204"/>
                          <a:ea typeface="Arial"/>
                          <a:cs typeface="Arial"/>
                          <a:sym typeface="Arial"/>
                        </a:rPr>
                        <a:t>FUERTES</a:t>
                      </a:r>
                    </a:p>
                  </a:txBody>
                  <a:tcPr marL="144000" marR="144000" marT="9525" marB="0" anchor="ctr">
                    <a:lnL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57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pt-BR" sz="1000" b="1" dirty="0">
                          <a:solidFill>
                            <a:srgbClr val="00C855"/>
                          </a:solidFill>
                          <a:latin typeface="Noto Sans LIGHT" panose="020B0604020202020204"/>
                          <a:ea typeface="Arial"/>
                          <a:cs typeface="Arial"/>
                          <a:sym typeface="Arial"/>
                        </a:rPr>
                        <a:t>PUNTOS DÉBILES</a:t>
                      </a:r>
                    </a:p>
                  </a:txBody>
                  <a:tcPr marL="144000" marR="144000" marT="9525" marB="0" anchor="ctr">
                    <a:lnL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57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000" b="1" u="none" strike="noStrike" cap="none" dirty="0">
                          <a:solidFill>
                            <a:srgbClr val="00C855"/>
                          </a:solidFill>
                          <a:latin typeface="Noto Sans LIGHT" panose="020B0604020202020204"/>
                          <a:ea typeface="Arial"/>
                          <a:cs typeface="Arial"/>
                          <a:sym typeface="Arial"/>
                        </a:rPr>
                        <a:t>DIFERENCIAL VTOL</a:t>
                      </a:r>
                    </a:p>
                  </a:txBody>
                  <a:tcPr marL="144000" marR="144000" marT="9525" marB="0" anchor="ctr">
                    <a:lnL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4782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0D95AD4E-B74D-F1AF-3D0B-92325D64B4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Shape 89">
            <a:extLst>
              <a:ext uri="{FF2B5EF4-FFF2-40B4-BE49-F238E27FC236}">
                <a16:creationId xmlns:a16="http://schemas.microsoft.com/office/drawing/2014/main" id="{F0310ACC-E60D-2E6B-D7AC-AB63957E8FA4}"/>
              </a:ext>
            </a:extLst>
          </p:cNvPr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>
              <a:extLst>
                <a:ext uri="{FF2B5EF4-FFF2-40B4-BE49-F238E27FC236}">
                  <a16:creationId xmlns:a16="http://schemas.microsoft.com/office/drawing/2014/main" id="{91BC315B-7B5B-8D79-8FBF-2E4D80570825}"/>
                </a:ext>
              </a:extLst>
            </p:cNvPr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>
              <a:extLst>
                <a:ext uri="{FF2B5EF4-FFF2-40B4-BE49-F238E27FC236}">
                  <a16:creationId xmlns:a16="http://schemas.microsoft.com/office/drawing/2014/main" id="{7B90B4B6-CD22-55DD-452F-E85092AD4452}"/>
                </a:ext>
              </a:extLst>
            </p:cNvPr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>
              <a:extLst>
                <a:ext uri="{FF2B5EF4-FFF2-40B4-BE49-F238E27FC236}">
                  <a16:creationId xmlns:a16="http://schemas.microsoft.com/office/drawing/2014/main" id="{DD73063E-F2EC-E2D8-189C-05408EDA02E9}"/>
                </a:ext>
              </a:extLst>
            </p:cNvPr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grpSp>
        <p:nvGrpSpPr>
          <p:cNvPr id="114" name="Shape 114">
            <a:extLst>
              <a:ext uri="{FF2B5EF4-FFF2-40B4-BE49-F238E27FC236}">
                <a16:creationId xmlns:a16="http://schemas.microsoft.com/office/drawing/2014/main" id="{7AF25A0A-57E1-C649-F242-D1D3B377F42E}"/>
              </a:ext>
            </a:extLst>
          </p:cNvPr>
          <p:cNvGrpSpPr/>
          <p:nvPr/>
        </p:nvGrpSpPr>
        <p:grpSpPr>
          <a:xfrm>
            <a:off x="451742" y="911946"/>
            <a:ext cx="6657778" cy="307800"/>
            <a:chOff x="231770" y="2679946"/>
            <a:chExt cx="6828571" cy="307800"/>
          </a:xfrm>
        </p:grpSpPr>
        <p:sp>
          <p:nvSpPr>
            <p:cNvPr id="115" name="Shape 115">
              <a:extLst>
                <a:ext uri="{FF2B5EF4-FFF2-40B4-BE49-F238E27FC236}">
                  <a16:creationId xmlns:a16="http://schemas.microsoft.com/office/drawing/2014/main" id="{78F2FD38-3B14-1713-5E6A-FEDFE5B4D746}"/>
                </a:ext>
              </a:extLst>
            </p:cNvPr>
            <p:cNvSpPr/>
            <p:nvPr/>
          </p:nvSpPr>
          <p:spPr>
            <a:xfrm>
              <a:off x="231770" y="2679946"/>
              <a:ext cx="6617492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dirty="0">
                  <a:solidFill>
                    <a:srgbClr val="00C855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TOP COMPETIDORES - MÉXICO</a:t>
              </a:r>
              <a:endParaRPr lang="pt-BR" b="1" cap="none" dirty="0">
                <a:solidFill>
                  <a:srgbClr val="00C85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endParaRPr>
            </a:p>
          </p:txBody>
        </p:sp>
        <p:cxnSp>
          <p:nvCxnSpPr>
            <p:cNvPr id="116" name="Shape 116">
              <a:extLst>
                <a:ext uri="{FF2B5EF4-FFF2-40B4-BE49-F238E27FC236}">
                  <a16:creationId xmlns:a16="http://schemas.microsoft.com/office/drawing/2014/main" id="{AEB21210-DDFE-55FB-B273-15EC1C9283E5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00C85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2020860E-AE03-F634-1DEE-30252443D3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0409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DEE2133C-ED07-F946-5321-A0819071C1B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5A6BE056-BF60-88D2-174B-F19B9BF568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0273A2B0-F67F-3B3D-5387-0F58ECF657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pic>
        <p:nvPicPr>
          <p:cNvPr id="15" name="Imagen 14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C7C31821-7268-1757-CD24-A646BFD248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4564" y="87643"/>
            <a:ext cx="524888" cy="342806"/>
          </a:xfrm>
          <a:prstGeom prst="rect">
            <a:avLst/>
          </a:prstGeom>
        </p:spPr>
      </p:pic>
      <p:sp>
        <p:nvSpPr>
          <p:cNvPr id="16" name="Shape 115">
            <a:extLst>
              <a:ext uri="{FF2B5EF4-FFF2-40B4-BE49-F238E27FC236}">
                <a16:creationId xmlns:a16="http://schemas.microsoft.com/office/drawing/2014/main" id="{2EEA6045-BAB2-485D-0044-FEBB666C5AE5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/>
            <a:r>
              <a:rPr lang="pt-BR" sz="1800" b="1" cap="none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NAPSE </a:t>
            </a:r>
            <a:r>
              <a:rPr lang="pt-BR" sz="1800" b="1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VTOL</a:t>
            </a:r>
            <a:endParaRPr lang="pt-BR" sz="1800" dirty="0">
              <a:solidFill>
                <a:schemeClr val="bg1"/>
              </a:solidFill>
              <a:latin typeface="Century Gothic"/>
              <a:ea typeface="Dosis"/>
              <a:cs typeface="Dosis"/>
              <a:sym typeface="Dosis"/>
            </a:endParaRPr>
          </a:p>
          <a:p>
            <a:pPr marL="0" marR="0" lvl="0" indent="0" algn="ctr">
              <a:spcBef>
                <a:spcPts val="0"/>
              </a:spcBef>
              <a:buNone/>
            </a:pPr>
            <a:endParaRPr lang="pt-BR" sz="1800" b="1" cap="none" dirty="0">
              <a:solidFill>
                <a:schemeClr val="bg1"/>
              </a:solidFill>
              <a:latin typeface="Century Gothic" panose="020B0502020202020204" pitchFamily="34" charset="0"/>
              <a:ea typeface="Dosis"/>
              <a:cs typeface="Dosis"/>
            </a:endParaRPr>
          </a:p>
        </p:txBody>
      </p:sp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0FED92D8-FFBF-E42F-033D-984AFB2DA7F9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4DA97118-6C3A-3DD7-7B9A-A537DF957DE6}"/>
              </a:ext>
            </a:extLst>
          </p:cNvPr>
          <p:cNvGraphicFramePr>
            <a:graphicFrameLocks noGrp="1"/>
          </p:cNvGraphicFramePr>
          <p:nvPr/>
        </p:nvGraphicFramePr>
        <p:xfrm>
          <a:off x="0" y="1445977"/>
          <a:ext cx="6858682" cy="221577"/>
        </p:xfrm>
        <a:graphic>
          <a:graphicData uri="http://schemas.openxmlformats.org/drawingml/2006/table">
            <a:tbl>
              <a:tblPr>
                <a:noFill/>
                <a:tableStyleId>{DAF28E36-1456-476B-9332-12F4C292C0E6}</a:tableStyleId>
              </a:tblPr>
              <a:tblGrid>
                <a:gridCol w="1639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61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24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1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1577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000" b="1" u="none" strike="noStrike" cap="none" dirty="0">
                          <a:solidFill>
                            <a:srgbClr val="00C855"/>
                          </a:solidFill>
                          <a:latin typeface="Noto Sans LIGHT" panose="020B0604020202020204"/>
                          <a:ea typeface="Arial"/>
                          <a:cs typeface="Arial"/>
                          <a:sym typeface="Arial"/>
                        </a:rPr>
                        <a:t>COMPETIDORES</a:t>
                      </a:r>
                    </a:p>
                  </a:txBody>
                  <a:tcPr marL="144000" marR="144000" marT="9525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000" b="1" u="none" strike="noStrike" cap="none" dirty="0">
                          <a:solidFill>
                            <a:srgbClr val="00C855"/>
                          </a:solidFill>
                          <a:latin typeface="Noto Sans LIGHT" panose="020B0604020202020204"/>
                          <a:ea typeface="Arial"/>
                          <a:cs typeface="Arial"/>
                          <a:sym typeface="Arial"/>
                        </a:rPr>
                        <a:t>PUNTOS </a:t>
                      </a:r>
                      <a:r>
                        <a:rPr lang="pt-BR" sz="1000" b="1" dirty="0">
                          <a:solidFill>
                            <a:srgbClr val="00C855"/>
                          </a:solidFill>
                          <a:latin typeface="Noto Sans LIGHT" panose="020B0604020202020204"/>
                          <a:ea typeface="Arial"/>
                          <a:cs typeface="Arial"/>
                          <a:sym typeface="Arial"/>
                        </a:rPr>
                        <a:t>FUERTES</a:t>
                      </a:r>
                    </a:p>
                  </a:txBody>
                  <a:tcPr marL="144000" marR="144000" marT="9525" marB="0" anchor="ctr">
                    <a:lnL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57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pt-BR" sz="1000" b="1" dirty="0">
                          <a:solidFill>
                            <a:srgbClr val="00C855"/>
                          </a:solidFill>
                          <a:latin typeface="Noto Sans LIGHT" panose="020B0604020202020204"/>
                          <a:ea typeface="Arial"/>
                          <a:cs typeface="Arial"/>
                          <a:sym typeface="Arial"/>
                        </a:rPr>
                        <a:t>PUNTOS DÉBILES</a:t>
                      </a:r>
                    </a:p>
                  </a:txBody>
                  <a:tcPr marL="144000" marR="144000" marT="9525" marB="0" anchor="ctr">
                    <a:lnL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57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000" b="1" u="none" strike="noStrike" cap="none" dirty="0">
                          <a:solidFill>
                            <a:srgbClr val="00C855"/>
                          </a:solidFill>
                          <a:latin typeface="Noto Sans LIGHT" panose="020B0604020202020204"/>
                          <a:ea typeface="Arial"/>
                          <a:cs typeface="Arial"/>
                          <a:sym typeface="Arial"/>
                        </a:rPr>
                        <a:t>DIFERENCIAL VTOL</a:t>
                      </a:r>
                    </a:p>
                  </a:txBody>
                  <a:tcPr marL="144000" marR="144000" marT="9525" marB="0" anchor="ctr">
                    <a:lnL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0288227"/>
              </p:ext>
            </p:extLst>
          </p:nvPr>
        </p:nvGraphicFramePr>
        <p:xfrm>
          <a:off x="414450" y="1877693"/>
          <a:ext cx="6805613" cy="6465465"/>
        </p:xfrm>
        <a:graphic>
          <a:graphicData uri="http://schemas.openxmlformats.org/drawingml/2006/table">
            <a:tbl>
              <a:tblPr bandRow="1">
                <a:tableStyleId>{2A488322-F2BA-4B5B-9748-0D474271808F}</a:tableStyleId>
              </a:tblPr>
              <a:tblGrid>
                <a:gridCol w="11244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99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83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28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29153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MIT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 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Amplia experiencia en soluciones de pagos y comercio electrónico, con una infraestructura robusta para procesar grandes volúmenes de transacciones. </a:t>
                      </a:r>
                      <a:r>
                        <a:rPr lang="es-VE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Serv</a:t>
                      </a:r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. </a:t>
                      </a:r>
                      <a:r>
                        <a:rPr lang="es-VE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Hosteado</a:t>
                      </a:r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, Tienen soluciones por verticales. Altísima penetración.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Software con arquitectura obsoleta, con evolución y alcance limitado a servicios Bancarios. 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Mayor complejidad en la implementación y falta de personalización en comparación con algunos competidores más ágiles.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s-ES" sz="900" b="0" i="0" u="none" strike="noStrike" noProof="0" dirty="0" err="1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Vtol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</a:rPr>
                        <a:t> se destaca por su flexibilidad y capacidad para adaptarse rápidamente a las normativas locales, mientras que MIT tiene una oferta más rígida. </a:t>
                      </a:r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</a:rPr>
                        <a:t>Operación en modelo de Gateway con múltiples opciones de servicios de valor agregado.</a:t>
                      </a:r>
                      <a:endParaRPr lang="es-VE" sz="900" b="0" i="0" u="none" strike="noStrike">
                        <a:solidFill>
                          <a:srgbClr val="411E5A"/>
                        </a:solidFill>
                        <a:effectLst/>
                        <a:latin typeface="Noto Sans LIGHT"/>
                        <a:ea typeface="Noto Sans LIGHT" panose="020B0604020202020204" charset="0"/>
                        <a:cs typeface="Noto Sans LIGHT" panose="020B060402020202020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6305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NETPAY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 </a:t>
                      </a:r>
                      <a:r>
                        <a:rPr lang="es-VE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Serv</a:t>
                      </a:r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. </a:t>
                      </a:r>
                      <a:r>
                        <a:rPr lang="es-VE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Hosteado</a:t>
                      </a:r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. 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Terminales de pago inteligentes y con soporte para múltiples métodos de pago (tarjeta,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contactless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, QR). Proveen soluciones sencillas para PYMES, sin comisiones ocultas y con acceso a internet incluido.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Su enfoque está en pequeños negocios, lo que puede no satisfacer completamente a retailers de gran escala.</a:t>
                      </a:r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 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s-ES" sz="900" b="0" i="0" u="none" strike="noStrike" noProof="0" dirty="0" err="1">
                          <a:solidFill>
                            <a:srgbClr val="411E5A"/>
                          </a:solidFill>
                          <a:latin typeface="Noto Sans LIGHT"/>
                        </a:rPr>
                        <a:t>Vtol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</a:rPr>
                        <a:t> ofrece una integración más compleja y avanzada, ideal para retailers grandes que requieren operaciones multiempresa y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</a:rPr>
                        <a:t>multi-tienda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</a:rPr>
                        <a:t>, algo que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</a:rPr>
                        <a:t>NetPay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</a:rPr>
                        <a:t> no cubre con la misma profundidad</a:t>
                      </a:r>
                      <a:endParaRPr lang="es-VE" sz="900" b="0" i="0" u="none" strike="noStrike">
                        <a:solidFill>
                          <a:srgbClr val="411E5A"/>
                        </a:solidFill>
                        <a:effectLst/>
                        <a:latin typeface="Noto Sans LIGHT"/>
                        <a:ea typeface="Noto Sans LIGHT" panose="020B0604020202020204" charset="0"/>
                        <a:cs typeface="Noto Sans LIGHT" panose="020B060402020202020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82390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SMART BT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 </a:t>
                      </a:r>
                      <a:r>
                        <a:rPr lang="es-VE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Serv</a:t>
                      </a:r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. </a:t>
                      </a:r>
                      <a:r>
                        <a:rPr lang="es-VE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Hosteado</a:t>
                      </a:r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. 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Plataforma sólida y tecnología avanzada para la gestión de pagos digitales.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Modelo de licenciamiento poco flexible. 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Menos conocida y con menor presencia internacional en comparación con otras plataformas.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s-ES" sz="900" b="0" i="0" u="none" strike="noStrike" noProof="0" dirty="0" err="1">
                          <a:solidFill>
                            <a:srgbClr val="411E5A"/>
                          </a:solidFill>
                          <a:latin typeface="Noto Sans LIGHT"/>
                        </a:rPr>
                        <a:t>Vtol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</a:rPr>
                        <a:t> tiene una mayor capacidad de adaptación a diversos entornos de retail y cumple con normativas internacionales de seguridad. </a:t>
                      </a:r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</a:rPr>
                        <a:t>Operación en modelo de Gateway con múltiples opciones de servicios de valor agregado.</a:t>
                      </a:r>
                      <a:endParaRPr lang="es-VE" sz="900" b="0" i="0" u="none" strike="noStrike">
                        <a:solidFill>
                          <a:srgbClr val="411E5A"/>
                        </a:solidFill>
                        <a:effectLst/>
                        <a:latin typeface="Noto Sans LIGHT"/>
                        <a:ea typeface="Noto Sans LIGHT" panose="020B0604020202020204" charset="0"/>
                        <a:cs typeface="Noto Sans LIGHT" panose="020B060402020202020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83113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ePayment</a:t>
                      </a:r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 (</a:t>
                      </a:r>
                      <a:r>
                        <a:rPr lang="es-VE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Ingenico</a:t>
                      </a:r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)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Experiencia global y soluciones de pago versátiles con hardware robusto.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Ingenico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 es un líder reconocido a nivel mundial en el sector de pagos.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No ofrece los mismos servicios en todos los países. No posee librerías de integración a los </a:t>
                      </a:r>
                      <a:r>
                        <a:rPr lang="es-VE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pinpad</a:t>
                      </a:r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 de cada país, sino que ofrece sus propios </a:t>
                      </a:r>
                      <a:r>
                        <a:rPr lang="es-VE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pinpads</a:t>
                      </a:r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 que no están certificados por los adquirientes/bancos. 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La a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lta dependencia del hardware puede generar costos elevados.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</a:rPr>
                        <a:t>Mientras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</a:rPr>
                        <a:t>Ingenico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</a:rPr>
                        <a:t> se enfoca principalmente en hardware, </a:t>
                      </a:r>
                      <a:r>
                        <a:rPr lang="es-ES" sz="900" b="0" i="0" u="none" strike="noStrike" noProof="0" dirty="0" err="1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Vtol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</a:rPr>
                        <a:t> se distingue por su flexibilidad en la integración de software y su enfoque en la optimización de la experiencia de pago digital.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/>
                        <a:ea typeface="Noto Sans LIGHT" panose="020B0604020202020204" charset="0"/>
                        <a:cs typeface="Noto Sans LIGHT" panose="020B060402020202020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94504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PayU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Es un agregador. Tiene presencia en 7 países de Latinoamérica. Se integra </a:t>
                      </a:r>
                      <a:r>
                        <a:rPr lang="es-VE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ecommerce</a:t>
                      </a:r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 y celulares.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Su foco principal está en el e-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commerce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</a:rPr>
                        <a:t>, por lo que no ofrece una solución tan completa para retailers físicos.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s-ES" sz="900" b="0" i="0" u="none" strike="noStrike" noProof="0" dirty="0" err="1">
                          <a:solidFill>
                            <a:srgbClr val="411E5A"/>
                          </a:solidFill>
                          <a:latin typeface="Noto Sans LIGHT"/>
                        </a:rPr>
                        <a:t>Vtol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</a:rPr>
                        <a:t> tiene una mayor integración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</a:rPr>
                        <a:t>omnicanal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</a:rPr>
                        <a:t>, abarcando tanto el entorno físico como virtual, lo que lo hace más adecuado para retailers que operan en ambos mundos.</a:t>
                      </a:r>
                      <a:endParaRPr lang="es-VE" sz="900" b="0" i="0" u="none" strike="noStrike">
                        <a:solidFill>
                          <a:srgbClr val="411E5A"/>
                        </a:solidFill>
                        <a:effectLst/>
                        <a:latin typeface="Noto Sans LIGHT"/>
                        <a:ea typeface="Noto Sans LIGHT" panose="020B0604020202020204" charset="0"/>
                        <a:cs typeface="Noto Sans LIGHT" panose="020B060402020202020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1610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CF53C4F6-12C9-6D4F-A08D-CB77B9C938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Shape 89">
            <a:extLst>
              <a:ext uri="{FF2B5EF4-FFF2-40B4-BE49-F238E27FC236}">
                <a16:creationId xmlns:a16="http://schemas.microsoft.com/office/drawing/2014/main" id="{E14148DC-1423-3BC8-11D9-021679AFBD45}"/>
              </a:ext>
            </a:extLst>
          </p:cNvPr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>
              <a:extLst>
                <a:ext uri="{FF2B5EF4-FFF2-40B4-BE49-F238E27FC236}">
                  <a16:creationId xmlns:a16="http://schemas.microsoft.com/office/drawing/2014/main" id="{CA4F9F6F-DDFA-4357-D0B3-5F008B274F1B}"/>
                </a:ext>
              </a:extLst>
            </p:cNvPr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>
              <a:extLst>
                <a:ext uri="{FF2B5EF4-FFF2-40B4-BE49-F238E27FC236}">
                  <a16:creationId xmlns:a16="http://schemas.microsoft.com/office/drawing/2014/main" id="{BDC5B340-F5EC-FC93-B1EE-2EE36B736FCF}"/>
                </a:ext>
              </a:extLst>
            </p:cNvPr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>
              <a:extLst>
                <a:ext uri="{FF2B5EF4-FFF2-40B4-BE49-F238E27FC236}">
                  <a16:creationId xmlns:a16="http://schemas.microsoft.com/office/drawing/2014/main" id="{829D6698-911D-B93D-A3E9-0402B2870C8D}"/>
                </a:ext>
              </a:extLst>
            </p:cNvPr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sp>
        <p:nvSpPr>
          <p:cNvPr id="103" name="Shape 103">
            <a:extLst>
              <a:ext uri="{FF2B5EF4-FFF2-40B4-BE49-F238E27FC236}">
                <a16:creationId xmlns:a16="http://schemas.microsoft.com/office/drawing/2014/main" id="{132C8846-DD34-28C6-6256-B9EE89CAFC92}"/>
              </a:ext>
            </a:extLst>
          </p:cNvPr>
          <p:cNvSpPr/>
          <p:nvPr/>
        </p:nvSpPr>
        <p:spPr>
          <a:xfrm>
            <a:off x="451742" y="1338396"/>
            <a:ext cx="6657778" cy="15502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 marL="171450" lvl="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Cafam</a:t>
            </a:r>
          </a:p>
          <a:p>
            <a:pPr marL="17145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Chedraui</a:t>
            </a:r>
          </a:p>
          <a:p>
            <a:pPr marL="17145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Cinépilis</a:t>
            </a: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Cotsco</a:t>
            </a: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Farmacias San Pablo</a:t>
            </a:r>
          </a:p>
          <a:p>
            <a:pPr marL="17145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Marti</a:t>
            </a: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Pan American Energy</a:t>
            </a:r>
          </a:p>
          <a:p>
            <a:pPr marL="171450" lvl="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Sony</a:t>
            </a:r>
          </a:p>
        </p:txBody>
      </p:sp>
      <p:grpSp>
        <p:nvGrpSpPr>
          <p:cNvPr id="114" name="Shape 114">
            <a:extLst>
              <a:ext uri="{FF2B5EF4-FFF2-40B4-BE49-F238E27FC236}">
                <a16:creationId xmlns:a16="http://schemas.microsoft.com/office/drawing/2014/main" id="{82D5F102-D165-35C9-11A9-EAA982B30FCE}"/>
              </a:ext>
            </a:extLst>
          </p:cNvPr>
          <p:cNvGrpSpPr/>
          <p:nvPr/>
        </p:nvGrpSpPr>
        <p:grpSpPr>
          <a:xfrm>
            <a:off x="451742" y="911946"/>
            <a:ext cx="6657778" cy="307800"/>
            <a:chOff x="231770" y="2679946"/>
            <a:chExt cx="6828571" cy="307800"/>
          </a:xfrm>
        </p:grpSpPr>
        <p:sp>
          <p:nvSpPr>
            <p:cNvPr id="115" name="Shape 115">
              <a:extLst>
                <a:ext uri="{FF2B5EF4-FFF2-40B4-BE49-F238E27FC236}">
                  <a16:creationId xmlns:a16="http://schemas.microsoft.com/office/drawing/2014/main" id="{9571813C-2FB1-8C05-C655-5591BBEDE148}"/>
                </a:ext>
              </a:extLst>
            </p:cNvPr>
            <p:cNvSpPr/>
            <p:nvPr/>
          </p:nvSpPr>
          <p:spPr>
            <a:xfrm>
              <a:off x="231770" y="2679946"/>
              <a:ext cx="4757402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9650FF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CLIENTES DESTACADOS</a:t>
              </a:r>
            </a:p>
          </p:txBody>
        </p:sp>
        <p:cxnSp>
          <p:nvCxnSpPr>
            <p:cNvPr id="116" name="Shape 116">
              <a:extLst>
                <a:ext uri="{FF2B5EF4-FFF2-40B4-BE49-F238E27FC236}">
                  <a16:creationId xmlns:a16="http://schemas.microsoft.com/office/drawing/2014/main" id="{377F659B-D792-9A5C-5F35-F4C109EF6986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D3A2FCB4-FD80-E5DC-ECA1-F552B109FD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0409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727A157D-AD24-7F12-D4CD-8FD31EDFC75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7ED0C30-9180-E43B-C983-A41679C79A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3B18C7F3-B76B-AA38-4482-2D1913D3FF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pic>
        <p:nvPicPr>
          <p:cNvPr id="15" name="Imagen 14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26CC05A1-11BF-BA46-4061-C150C59FEC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4564" y="87643"/>
            <a:ext cx="524888" cy="342806"/>
          </a:xfrm>
          <a:prstGeom prst="rect">
            <a:avLst/>
          </a:prstGeom>
        </p:spPr>
      </p:pic>
      <p:sp>
        <p:nvSpPr>
          <p:cNvPr id="16" name="Shape 115">
            <a:extLst>
              <a:ext uri="{FF2B5EF4-FFF2-40B4-BE49-F238E27FC236}">
                <a16:creationId xmlns:a16="http://schemas.microsoft.com/office/drawing/2014/main" id="{7E8EAFA1-39C8-B175-91A0-F02304B22E32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/>
            <a:r>
              <a:rPr lang="pt-BR" sz="1800" b="1" cap="none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NAPSE </a:t>
            </a:r>
            <a:r>
              <a:rPr lang="pt-BR" sz="1800" b="1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VTOL</a:t>
            </a:r>
            <a:endParaRPr lang="pt-BR" sz="1800">
              <a:solidFill>
                <a:schemeClr val="bg1"/>
              </a:solidFill>
              <a:latin typeface="Century Gothic"/>
              <a:ea typeface="Dosis"/>
              <a:cs typeface="Dosis"/>
            </a:endParaRPr>
          </a:p>
          <a:p>
            <a:pPr marL="0" marR="0" lvl="0" indent="0" algn="ctr">
              <a:spcBef>
                <a:spcPts val="0"/>
              </a:spcBef>
              <a:buNone/>
            </a:pPr>
            <a:endParaRPr lang="pt-BR" sz="1800" b="1" cap="none" dirty="0">
              <a:solidFill>
                <a:schemeClr val="bg1"/>
              </a:solidFill>
              <a:latin typeface="Century Gothic" panose="020B0502020202020204" pitchFamily="34" charset="0"/>
              <a:ea typeface="Dosis"/>
              <a:cs typeface="Dosis"/>
            </a:endParaRPr>
          </a:p>
        </p:txBody>
      </p:sp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B90C488C-92D4-A47C-1BB4-DF286F9A0D0B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7327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437de88-ebab-46ce-b0b9-86d2daaabf59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FE89FD330FA2A4991E94F6F882AF49B" ma:contentTypeVersion="14" ma:contentTypeDescription="Crear nuevo documento." ma:contentTypeScope="" ma:versionID="b49b03ede3dacfbfd6e5c77fd85ab41a">
  <xsd:schema xmlns:xsd="http://www.w3.org/2001/XMLSchema" xmlns:xs="http://www.w3.org/2001/XMLSchema" xmlns:p="http://schemas.microsoft.com/office/2006/metadata/properties" xmlns:ns2="3437de88-ebab-46ce-b0b9-86d2daaabf59" xmlns:ns3="782ae34a-78d9-46c2-aa0f-a2553bf9c5bb" targetNamespace="http://schemas.microsoft.com/office/2006/metadata/properties" ma:root="true" ma:fieldsID="253194ff7e3f2ff3335ed9523e6898f5" ns2:_="" ns3:_="">
    <xsd:import namespace="3437de88-ebab-46ce-b0b9-86d2daaabf59"/>
    <xsd:import namespace="782ae34a-78d9-46c2-aa0f-a2553bf9c5b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7de88-ebab-46ce-b0b9-86d2daaab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f21ea24c-48a7-40a6-9b14-e25d63badf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2ae34a-78d9-46c2-aa0f-a2553bf9c5bb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F3AA75F-D115-4B25-986E-15F08B632EF4}">
  <ds:schemaRefs>
    <ds:schemaRef ds:uri="http://purl.org/dc/dcmitype/"/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6234a34a-4a13-43d4-bb2e-2ffe243263a6"/>
    <ds:schemaRef ds:uri="0becfa71-c250-44ff-a7f0-7da2546575dd"/>
    <ds:schemaRef ds:uri="http://schemas.microsoft.com/office/infopath/2007/PartnerControls"/>
    <ds:schemaRef ds:uri="http://schemas.openxmlformats.org/package/2006/metadata/core-properties"/>
    <ds:schemaRef ds:uri="ea11fb09-ed0a-4726-8e7b-b2a9c5c9a327"/>
    <ds:schemaRef ds:uri="5a81ff38-0732-44d4-a198-8f4c7fa068b4"/>
    <ds:schemaRef ds:uri="3437de88-ebab-46ce-b0b9-86d2daaabf59"/>
  </ds:schemaRefs>
</ds:datastoreItem>
</file>

<file path=customXml/itemProps2.xml><?xml version="1.0" encoding="utf-8"?>
<ds:datastoreItem xmlns:ds="http://schemas.openxmlformats.org/officeDocument/2006/customXml" ds:itemID="{A2D9FD27-F2B8-4835-8536-761FDD9522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7de88-ebab-46ce-b0b9-86d2daaabf59"/>
    <ds:schemaRef ds:uri="782ae34a-78d9-46c2-aa0f-a2553bf9c5b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9D77F25-DA64-4298-81A3-2211F0AFEA9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2123</TotalTime>
  <Words>2473</Words>
  <Application>Microsoft Office PowerPoint</Application>
  <PresentationFormat>Personalizado</PresentationFormat>
  <Paragraphs>198</Paragraphs>
  <Slides>8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do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Cláudio</dc:creator>
  <cp:lastModifiedBy>Rocío Fernández</cp:lastModifiedBy>
  <cp:revision>214</cp:revision>
  <dcterms:modified xsi:type="dcterms:W3CDTF">2024-10-28T15:34:01Z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0x010100EFE89FD330FA2A4991E94F6F882AF49B</vt:lpwstr>
  </property>
  <property fmtid="{D5CDD505-2E9C-101B-9397-08002B2CF9AE}" pid="3" name="MediaServiceImageTags">
    <vt:lpwstr/>
  </property>
</Properties>
</file>