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webextensions/webextension1.xml" ContentType="application/vnd.ms-office.webextension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334" r:id="rId6"/>
    <p:sldId id="2147481115" r:id="rId7"/>
    <p:sldId id="2147481116" r:id="rId8"/>
    <p:sldId id="2147481117" r:id="rId9"/>
    <p:sldId id="433" r:id="rId10"/>
    <p:sldId id="475" r:id="rId11"/>
    <p:sldId id="2147481120" r:id="rId12"/>
    <p:sldId id="2147481121" r:id="rId13"/>
    <p:sldId id="2147481123" r:id="rId14"/>
    <p:sldId id="2147481124" r:id="rId15"/>
    <p:sldId id="379" r:id="rId16"/>
    <p:sldId id="11241" r:id="rId17"/>
    <p:sldId id="2147481145" r:id="rId18"/>
    <p:sldId id="2147481135" r:id="rId19"/>
    <p:sldId id="2147481131" r:id="rId20"/>
    <p:sldId id="2147481134" r:id="rId21"/>
    <p:sldId id="343" r:id="rId22"/>
    <p:sldId id="380" r:id="rId23"/>
    <p:sldId id="267" r:id="rId24"/>
    <p:sldId id="2147481109" r:id="rId25"/>
    <p:sldId id="2147481081" r:id="rId26"/>
    <p:sldId id="440" r:id="rId27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  <p:embeddedFont>
      <p:font typeface="Noto Sans" panose="020B0502040504020204" pitchFamily="34" charset="0"/>
      <p:regular r:id="rId33"/>
      <p:bold r:id="rId34"/>
      <p:italic r:id="rId35"/>
      <p:boldItalic r:id="rId36"/>
    </p:embeddedFont>
    <p:embeddedFont>
      <p:font typeface="Noto Sans Light" panose="020B0604020202020204" charset="0"/>
      <p:regular r:id="rId37"/>
      <p:bold r:id="rId38"/>
      <p:italic r:id="rId39"/>
      <p:boldItalic r:id="rId40"/>
    </p:embeddedFont>
    <p:embeddedFont>
      <p:font typeface="Nunito" pitchFamily="2" charset="0"/>
      <p:regular r:id="rId41"/>
      <p:bold r:id="rId42"/>
      <p:italic r:id="rId43"/>
      <p:boldItalic r:id="rId44"/>
    </p:embeddedFont>
    <p:embeddedFont>
      <p:font typeface="Roboto" panose="02000000000000000000" pitchFamily="2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0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08AC"/>
    <a:srgbClr val="CC99FF"/>
    <a:srgbClr val="5D00A5"/>
    <a:srgbClr val="FA9600"/>
    <a:srgbClr val="D3CEEA"/>
    <a:srgbClr val="F0462D"/>
    <a:srgbClr val="C994F2"/>
    <a:srgbClr val="411E5A"/>
    <a:srgbClr val="FF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FD841A-ED85-31A4-22B7-8512C42131DE}" v="3" dt="2026-01-22T11:06:50.691"/>
    <p1510:client id="{EAF82E17-D814-1C99-BFBF-5EA986BD8563}" v="46" dt="2026-01-21T19:47:19.051"/>
    <p1510:client id="{F35A5586-D88D-06E6-FD26-3D8698990E52}" v="3" dt="2026-01-22T13:46:32.89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104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102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101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10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103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6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CDDD0E23-EFE4-BB2F-3E4B-5373119C3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>
            <a:extLst>
              <a:ext uri="{FF2B5EF4-FFF2-40B4-BE49-F238E27FC236}">
                <a16:creationId xmlns:a16="http://schemas.microsoft.com/office/drawing/2014/main" id="{38451F8D-1BF2-A459-1BBA-BC0792EF49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>
            <a:extLst>
              <a:ext uri="{FF2B5EF4-FFF2-40B4-BE49-F238E27FC236}">
                <a16:creationId xmlns:a16="http://schemas.microsoft.com/office/drawing/2014/main" id="{3A80ACDF-7A13-2943-D1E9-452914D97A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979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D900EFA6-315C-908E-8F42-D7730154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A5A8E514-8EE5-3652-9B6E-71FA72DE34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B3CCDE2E-24C9-919E-DD0B-6B4CCE5A32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7411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4F8F0F8-7408-00AE-393E-9CCF65B3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F8BD39BC-D4AE-27AF-A6C3-D374CF269C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69950ABF-CEBD-2ABD-5B5D-FA4D4556B67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66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47F35AE6-1694-06E7-7501-670BC385A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52C6E7C3-82FD-8387-E236-ED2F2E201C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0B1A3460-BB9F-52BB-2E9A-1F7E241B1F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0349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FFE27D35-70D1-B0E1-CC92-4773302BA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>
            <a:extLst>
              <a:ext uri="{FF2B5EF4-FFF2-40B4-BE49-F238E27FC236}">
                <a16:creationId xmlns:a16="http://schemas.microsoft.com/office/drawing/2014/main" id="{0856CBC3-581F-918B-848D-57A4867DB6F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198" name="Google Shape;198;p11:notes">
            <a:extLst>
              <a:ext uri="{FF2B5EF4-FFF2-40B4-BE49-F238E27FC236}">
                <a16:creationId xmlns:a16="http://schemas.microsoft.com/office/drawing/2014/main" id="{0230292F-9656-2A5E-2486-F35754CDE4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6711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03638A11-7AB5-0C90-F55A-BAADA4958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>
            <a:extLst>
              <a:ext uri="{FF2B5EF4-FFF2-40B4-BE49-F238E27FC236}">
                <a16:creationId xmlns:a16="http://schemas.microsoft.com/office/drawing/2014/main" id="{B5AF6405-7A96-C24C-55DE-B6BB80B5C8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198" name="Google Shape;198;p11:notes">
            <a:extLst>
              <a:ext uri="{FF2B5EF4-FFF2-40B4-BE49-F238E27FC236}">
                <a16:creationId xmlns:a16="http://schemas.microsoft.com/office/drawing/2014/main" id="{F9D73F70-AB0A-0349-AE05-EEE355449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0965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10557BF1-FB74-7201-CBC0-257C7A0DD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0D1D752B-AF37-3FD5-B03E-0027FB07D3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744B022F-0CD0-BAA1-905A-432BC8F5DA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9838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F83999B2-1957-AD79-A5FD-E172C0EB6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D4CCBD04-13A6-2ACD-F63F-99ABDE7D85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1C4D0AE8-DC91-DC1E-4B6C-7F9EEC3934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3155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>
          <a:extLst>
            <a:ext uri="{FF2B5EF4-FFF2-40B4-BE49-F238E27FC236}">
              <a16:creationId xmlns:a16="http://schemas.microsoft.com/office/drawing/2014/main" id="{BFF3B6F3-684F-6B51-76DE-78F663A46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>
            <a:extLst>
              <a:ext uri="{FF2B5EF4-FFF2-40B4-BE49-F238E27FC236}">
                <a16:creationId xmlns:a16="http://schemas.microsoft.com/office/drawing/2014/main" id="{5A8E9021-95E2-D043-21E0-485A131223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>
            <a:extLst>
              <a:ext uri="{FF2B5EF4-FFF2-40B4-BE49-F238E27FC236}">
                <a16:creationId xmlns:a16="http://schemas.microsoft.com/office/drawing/2014/main" id="{41431772-A631-BFD6-54E9-CFD6F1A46AC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1295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A97BA1B-F7B5-B480-A6EA-CE42F86D7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763AC61F-0066-4A8E-6189-A2E2F86889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C4496513-8527-FD90-2BD1-2F62AE1EC4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001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ED45DFE-CD30-2BB9-BB08-6CD129979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5577766B-7BDD-4BBC-8D85-FFE5E8A5A4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D4CAF3C1-6685-FEA1-A246-259E7935CC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57893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>
          <a:extLst>
            <a:ext uri="{FF2B5EF4-FFF2-40B4-BE49-F238E27FC236}">
              <a16:creationId xmlns:a16="http://schemas.microsoft.com/office/drawing/2014/main" id="{4738A297-DFB1-C8CF-D76E-0912BC1A5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>
            <a:extLst>
              <a:ext uri="{FF2B5EF4-FFF2-40B4-BE49-F238E27FC236}">
                <a16:creationId xmlns:a16="http://schemas.microsoft.com/office/drawing/2014/main" id="{0C984683-D425-88C4-A220-B76B1706D8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>
            <a:extLst>
              <a:ext uri="{FF2B5EF4-FFF2-40B4-BE49-F238E27FC236}">
                <a16:creationId xmlns:a16="http://schemas.microsoft.com/office/drawing/2014/main" id="{9759C3C9-2B12-85A2-03B1-7C344F6C8A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3385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>
          <a:extLst>
            <a:ext uri="{FF2B5EF4-FFF2-40B4-BE49-F238E27FC236}">
              <a16:creationId xmlns:a16="http://schemas.microsoft.com/office/drawing/2014/main" id="{7EF49F84-81F7-392B-D80B-6986C6EDF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>
            <a:extLst>
              <a:ext uri="{FF2B5EF4-FFF2-40B4-BE49-F238E27FC236}">
                <a16:creationId xmlns:a16="http://schemas.microsoft.com/office/drawing/2014/main" id="{D6523CE0-FA87-DF0D-C5DF-059E791326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>
            <a:extLst>
              <a:ext uri="{FF2B5EF4-FFF2-40B4-BE49-F238E27FC236}">
                <a16:creationId xmlns:a16="http://schemas.microsoft.com/office/drawing/2014/main" id="{499336B8-E8E6-2D71-37B0-B333FDE18B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098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D900EFA6-315C-908E-8F42-D7730154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A5A8E514-8EE5-3652-9B6E-71FA72DE34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B3CCDE2E-24C9-919E-DD0B-6B4CCE5A32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741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>
          <a:extLst>
            <a:ext uri="{FF2B5EF4-FFF2-40B4-BE49-F238E27FC236}">
              <a16:creationId xmlns:a16="http://schemas.microsoft.com/office/drawing/2014/main" id="{718814B2-4BBC-12D3-B4BC-F2BF4C717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>
            <a:extLst>
              <a:ext uri="{FF2B5EF4-FFF2-40B4-BE49-F238E27FC236}">
                <a16:creationId xmlns:a16="http://schemas.microsoft.com/office/drawing/2014/main" id="{2E7E97F3-5D57-C16F-ABB0-662607F2FD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>
            <a:extLst>
              <a:ext uri="{FF2B5EF4-FFF2-40B4-BE49-F238E27FC236}">
                <a16:creationId xmlns:a16="http://schemas.microsoft.com/office/drawing/2014/main" id="{E379641D-68C3-4598-3B2E-4AFA8AFB0BF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8949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8ECF01BC-D629-1A34-39BF-F7AC7E15F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F95BFBA6-5D02-209B-A3F3-C7B6BDA4CF1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69714C67-3B23-7272-010E-8B66910CB1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8702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009CBD0D-6BBA-0C2B-AA56-E6F3628B8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159BFE65-C83B-5FA5-8C75-775ECC8036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23A6C1B2-0B16-2CEA-EA15-BA98DC6233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619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065DB29C-7680-0A87-6223-FDC81111F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490DD55A-12A8-5B43-0F68-DC5F8890B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1C9DD3C5-A04D-1FEB-A087-8912EBFEC0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9126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E3FDE474-943E-565B-1EF8-DB797D431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EF76848F-6614-EA35-1C39-824C6D88EF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5F6A843B-587A-468D-C07B-C90F12081F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995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14F365CA-6BEC-6F0E-0C43-867FFCECC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A19C04BC-33C9-D43D-0362-1D7A0FB43C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AD266328-4F1C-0F32-3306-3EAD866939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3587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000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D9D27115-4AE2-44D0-8CB5-3CF3F959C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3790" y="4627378"/>
            <a:ext cx="1129289" cy="280829"/>
          </a:xfrm>
          <a:prstGeom prst="rect">
            <a:avLst/>
          </a:prstGeom>
        </p:spPr>
      </p:pic>
      <p:pic>
        <p:nvPicPr>
          <p:cNvPr id="21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2014FCDF-428A-4F55-9038-99757503A9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8" t="5232" r="41893" b="28817"/>
          <a:stretch/>
        </p:blipFill>
        <p:spPr>
          <a:xfrm flipH="1">
            <a:off x="-1" y="0"/>
            <a:ext cx="192608" cy="5143500"/>
          </a:xfrm>
          <a:prstGeom prst="rect">
            <a:avLst/>
          </a:prstGeom>
        </p:spPr>
      </p:pic>
      <p:sp>
        <p:nvSpPr>
          <p:cNvPr id="17" name="Espaço Reservado para Texto 2">
            <a:extLst>
              <a:ext uri="{FF2B5EF4-FFF2-40B4-BE49-F238E27FC236}">
                <a16:creationId xmlns:a16="http://schemas.microsoft.com/office/drawing/2014/main" id="{988F4F98-CE3C-42C9-9215-005D59E2E1B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89268" y="343145"/>
            <a:ext cx="3721101" cy="387012"/>
          </a:xfrm>
        </p:spPr>
        <p:txBody>
          <a:bodyPr anchor="ctr">
            <a:noAutofit/>
          </a:bodyPr>
          <a:lstStyle>
            <a:lvl1pPr marL="0" indent="0" algn="l">
              <a:buNone/>
              <a:defRPr lang="pt-BR" sz="2100" kern="1200" noProof="0" dirty="0">
                <a:gradFill>
                  <a:gsLst>
                    <a:gs pos="0">
                      <a:srgbClr val="00A868"/>
                    </a:gs>
                    <a:gs pos="100000">
                      <a:srgbClr val="00734D"/>
                    </a:gs>
                  </a:gsLst>
                  <a:path path="circle">
                    <a:fillToRect l="100000" t="100000"/>
                  </a:path>
                </a:gradFill>
                <a:latin typeface="Dosis Medium" panose="02010603020202060003" pitchFamily="2" charset="0"/>
                <a:ea typeface="+mn-ea"/>
                <a:cs typeface="+mn-cs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noProof="0"/>
              <a:t>Subtítulo</a:t>
            </a:r>
          </a:p>
        </p:txBody>
      </p:sp>
      <p:sp>
        <p:nvSpPr>
          <p:cNvPr id="8" name="Retângulo: Cantos Arredondados 26">
            <a:extLst>
              <a:ext uri="{FF2B5EF4-FFF2-40B4-BE49-F238E27FC236}">
                <a16:creationId xmlns:a16="http://schemas.microsoft.com/office/drawing/2014/main" id="{12A0256B-943F-4201-953B-C28AA8B8925E}"/>
              </a:ext>
            </a:extLst>
          </p:cNvPr>
          <p:cNvSpPr/>
          <p:nvPr userDrawn="1"/>
        </p:nvSpPr>
        <p:spPr>
          <a:xfrm>
            <a:off x="415872" y="239900"/>
            <a:ext cx="4250132" cy="593502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gradFill>
                <a:gsLst>
                  <a:gs pos="72000">
                    <a:srgbClr val="425C7F"/>
                  </a:gs>
                  <a:gs pos="0">
                    <a:srgbClr val="280A3C"/>
                  </a:gs>
                  <a:gs pos="100000">
                    <a:srgbClr val="62C0CF"/>
                  </a:gs>
                </a:gsLst>
                <a:lin ang="0" scaled="1"/>
              </a:gra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4ACF7B-921A-4BED-AA9C-1D56018FCDC0}"/>
              </a:ext>
            </a:extLst>
          </p:cNvPr>
          <p:cNvCxnSpPr>
            <a:cxnSpLocks/>
          </p:cNvCxnSpPr>
          <p:nvPr userDrawn="1"/>
        </p:nvCxnSpPr>
        <p:spPr>
          <a:xfrm>
            <a:off x="851615" y="239900"/>
            <a:ext cx="1795413" cy="0"/>
          </a:xfrm>
          <a:prstGeom prst="line">
            <a:avLst/>
          </a:prstGeom>
          <a:ln w="114300" cap="rnd">
            <a:gradFill flip="none" rotWithShape="1">
              <a:gsLst>
                <a:gs pos="0">
                  <a:srgbClr val="00734D">
                    <a:alpha val="0"/>
                  </a:srgbClr>
                </a:gs>
                <a:gs pos="100000">
                  <a:srgbClr val="00734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B15FFDD-1CB1-4584-897E-FE04F40EA9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632" y="268990"/>
            <a:ext cx="4036860" cy="537731"/>
          </a:xfrm>
        </p:spPr>
        <p:txBody>
          <a:bodyPr>
            <a:normAutofit/>
          </a:bodyPr>
          <a:lstStyle>
            <a:lvl1pPr algn="ctr">
              <a:defRPr lang="en-US" sz="3000" kern="1200" dirty="0">
                <a:solidFill>
                  <a:schemeClr val="bg1"/>
                </a:solidFill>
                <a:latin typeface="Dosis ExtraBold" pitchFamily="2" charset="0"/>
                <a:ea typeface="+mn-ea"/>
                <a:cs typeface="+mn-cs"/>
              </a:defRPr>
            </a:lvl1pPr>
          </a:lstStyle>
          <a:p>
            <a:r>
              <a:rPr lang="pt-BR" noProof="0"/>
              <a:t>Assunto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125F95-1341-4469-94C8-737BA3508812}"/>
              </a:ext>
            </a:extLst>
          </p:cNvPr>
          <p:cNvSpPr/>
          <p:nvPr userDrawn="1"/>
        </p:nvSpPr>
        <p:spPr>
          <a:xfrm>
            <a:off x="415871" y="957532"/>
            <a:ext cx="8457208" cy="3669845"/>
          </a:xfrm>
          <a:prstGeom prst="roundRect">
            <a:avLst>
              <a:gd name="adj" fmla="val 9668"/>
            </a:avLst>
          </a:prstGeom>
          <a:solidFill>
            <a:schemeClr val="bg1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/>
          <a:lstStyle/>
          <a:p>
            <a:pPr marL="257175" indent="-257175"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pt-BR" sz="135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2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456156398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4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hyperlink" Target="https://www.gov.br/nfse/pt-br/municipios/monitoramento-adeso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hare.linx.com.br/display/DMS/Integrador+NFSe+-+Plugins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hare.linx.com.br/display/DMS/Integrador+NFSe+-+Plugins" TargetMode="External"/><Relationship Id="rId11" Type="http://schemas.openxmlformats.org/officeDocument/2006/relationships/image" Target="../media/image37.png"/><Relationship Id="rId5" Type="http://schemas.openxmlformats.org/officeDocument/2006/relationships/image" Target="../media/image10.svg"/><Relationship Id="rId10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7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3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hyperlink" Target="https://share.linx.com.br/pages/viewpage.action?pageId=42808382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641835600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2" name="Add-In 1" title="Showmaster">
                <a:extLst>
                  <a:ext uri="{FF2B5EF4-FFF2-40B4-BE49-F238E27FC236}">
                    <a16:creationId xmlns:a16="http://schemas.microsoft.com/office/drawing/2014/main" id="{FDCC7F09-4AE7-C841-8ED1-6F6AD551A19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" y="0"/>
              <a:ext cx="9143999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Add-In 1" title="Showmaster">
                <a:extLst>
                  <a:ext uri="{FF2B5EF4-FFF2-40B4-BE49-F238E27FC236}">
                    <a16:creationId xmlns:a16="http://schemas.microsoft.com/office/drawing/2014/main" id="{FDCC7F09-4AE7-C841-8ED1-6F6AD551A19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" y="0"/>
                <a:ext cx="9143999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5971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91C335C1-09F2-A0DC-8042-5950656E6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425DEBE4-D662-7E93-E6DC-FE11A473765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DAE87563-13BD-3A2E-EB3F-00492083C2DF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55EA414-4DED-2122-330E-03E4109D9B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B4CD68DF-5381-83D2-6DB4-39AF2853D7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043CFB49-BFAD-72A8-C26B-04B2ECF1C0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3" name="Google Shape;66;g1f56a173a82_1_53">
            <a:extLst>
              <a:ext uri="{FF2B5EF4-FFF2-40B4-BE49-F238E27FC236}">
                <a16:creationId xmlns:a16="http://schemas.microsoft.com/office/drawing/2014/main" id="{BEFBE68B-0623-AB43-5AEB-0B14FF645809}"/>
              </a:ext>
            </a:extLst>
          </p:cNvPr>
          <p:cNvSpPr txBox="1"/>
          <p:nvPr/>
        </p:nvSpPr>
        <p:spPr>
          <a:xfrm>
            <a:off x="4965443" y="1283376"/>
            <a:ext cx="3924668" cy="1815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Incluído na regra de </a:t>
            </a:r>
            <a:r>
              <a:rPr lang="pt-BR" b="1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Cálculo do DIFAL ST o indicador de IE igual a "2 – Contribuinte ISENTO </a:t>
            </a: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de inscrição no </a:t>
            </a:r>
            <a:r>
              <a:rPr lang="pt-BR" b="1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cadastro de Contribuinte do ICMS</a:t>
            </a: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."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B2FD361-E2DD-7D56-2B86-3BDB0D2B0D4E}"/>
              </a:ext>
            </a:extLst>
          </p:cNvPr>
          <p:cNvSpPr txBox="1"/>
          <p:nvPr/>
        </p:nvSpPr>
        <p:spPr>
          <a:xfrm>
            <a:off x="1997266" y="88464"/>
            <a:ext cx="595717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Cálculo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DIFAL ST – Pessoa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Isenta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de IE.</a:t>
            </a:r>
            <a:endParaRPr lang="pt-BR" sz="2000" b="1">
              <a:solidFill>
                <a:srgbClr val="FFB200"/>
              </a:solidFill>
              <a:latin typeface="Nunito"/>
              <a:ea typeface="Noto Sans Light"/>
              <a:cs typeface="Noto Sans Light"/>
            </a:endParaRPr>
          </a:p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2C319B6-3605-B936-4952-7CB796A3B0F8}"/>
              </a:ext>
            </a:extLst>
          </p:cNvPr>
          <p:cNvSpPr txBox="1"/>
          <p:nvPr/>
        </p:nvSpPr>
        <p:spPr>
          <a:xfrm>
            <a:off x="191110" y="4813788"/>
            <a:ext cx="863111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 b="1">
                <a:solidFill>
                  <a:srgbClr val="377FEF"/>
                </a:solidFill>
                <a:latin typeface="Nunito"/>
                <a:ea typeface="Noto Sans Light"/>
                <a:cs typeface="Noto Sans Light"/>
              </a:rPr>
              <a:t>Link da documentação:</a:t>
            </a:r>
            <a:r>
              <a:rPr lang="pt-BR" sz="1400" baseline="0">
                <a:solidFill>
                  <a:srgbClr val="FFFFFF"/>
                </a:solidFill>
                <a:latin typeface="Noto Sans"/>
              </a:rPr>
              <a:t> </a:t>
            </a:r>
            <a:r>
              <a:rPr lang="pt-BR" sz="1100" u="sng">
                <a:solidFill>
                  <a:srgbClr val="00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https://share.linx.com.br/pages/viewpage.action?pageId=456156398</a:t>
            </a:r>
            <a:endParaRPr lang="pt-BR" sz="1100" u="sng">
              <a:solidFill>
                <a:srgbClr val="0055CC"/>
              </a:solidFill>
              <a:highlight>
                <a:srgbClr val="F1F2F4"/>
              </a:highlight>
            </a:endParaRPr>
          </a:p>
        </p:txBody>
      </p:sp>
      <p:pic>
        <p:nvPicPr>
          <p:cNvPr id="16" name="Imagem 15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542965E0-060B-D396-F3EE-8895A1E69C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7060" y="684296"/>
            <a:ext cx="4814340" cy="367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2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>
          <a:extLst>
            <a:ext uri="{FF2B5EF4-FFF2-40B4-BE49-F238E27FC236}">
              <a16:creationId xmlns:a16="http://schemas.microsoft.com/office/drawing/2014/main" id="{18F0AD24-F9F4-DB84-C618-BC76335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0D214E3-1EF7-C501-C2D6-3B1C8DBDC7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366" t="9023" r="39058" b="148"/>
          <a:stretch>
            <a:fillRect/>
          </a:stretch>
        </p:blipFill>
        <p:spPr>
          <a:xfrm>
            <a:off x="5023413" y="7620"/>
            <a:ext cx="3363164" cy="4270959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D3CE805D-BE24-1E5F-BC0B-66040D8E13E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22D947FC-14A7-7509-34EA-FAC13288FAEB}"/>
              </a:ext>
            </a:extLst>
          </p:cNvPr>
          <p:cNvSpPr/>
          <p:nvPr/>
        </p:nvSpPr>
        <p:spPr>
          <a:xfrm>
            <a:off x="5670765" y="3774201"/>
            <a:ext cx="3473236" cy="983171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A7DE993-C7F1-0047-CF99-E97F04C5CAFD}"/>
              </a:ext>
            </a:extLst>
          </p:cNvPr>
          <p:cNvSpPr txBox="1"/>
          <p:nvPr/>
        </p:nvSpPr>
        <p:spPr>
          <a:xfrm>
            <a:off x="5925387" y="3953714"/>
            <a:ext cx="2755354" cy="6497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4999"/>
              </a:lnSpc>
            </a:pPr>
            <a:r>
              <a:rPr lang="pt-BR" sz="800" b="1">
                <a:solidFill>
                  <a:srgbClr val="FFFFFF"/>
                </a:solidFill>
                <a:latin typeface="Noto Sans Light"/>
                <a:ea typeface="Noto Sans Light"/>
                <a:cs typeface="Noto Sans Light"/>
              </a:rPr>
              <a:t>Link da documentação:</a:t>
            </a:r>
            <a:r>
              <a:rPr lang="pt-BR" sz="80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 https://share.linx.com.br/pages/viewpage.action?pageId=618039706</a:t>
            </a:r>
          </a:p>
          <a:p>
            <a:pPr lvl="0">
              <a:lnSpc>
                <a:spcPct val="114999"/>
              </a:lnSpc>
              <a:buSzPts val="1400"/>
            </a:pPr>
            <a:endParaRPr lang="pt-BR" sz="800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4744F1C2-9D43-C88D-A3CE-541754F5B3E2}"/>
              </a:ext>
            </a:extLst>
          </p:cNvPr>
          <p:cNvSpPr>
            <a:spLocks/>
          </p:cNvSpPr>
          <p:nvPr/>
        </p:nvSpPr>
        <p:spPr>
          <a:xfrm>
            <a:off x="1" y="1215607"/>
            <a:ext cx="538480" cy="826553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B0B7C48-A778-4EBB-406A-F333A525E8B4}"/>
              </a:ext>
            </a:extLst>
          </p:cNvPr>
          <p:cNvSpPr>
            <a:spLocks/>
          </p:cNvSpPr>
          <p:nvPr/>
        </p:nvSpPr>
        <p:spPr>
          <a:xfrm>
            <a:off x="4709379" y="1215607"/>
            <a:ext cx="323668" cy="826553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88A5E33F-14C2-FC6B-13A0-B7607B2670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9" name="Google Shape;222;p13">
            <a:extLst>
              <a:ext uri="{FF2B5EF4-FFF2-40B4-BE49-F238E27FC236}">
                <a16:creationId xmlns:a16="http://schemas.microsoft.com/office/drawing/2014/main" id="{34A2DB1A-935B-1488-8435-A169E3B64A15}"/>
              </a:ext>
            </a:extLst>
          </p:cNvPr>
          <p:cNvSpPr txBox="1"/>
          <p:nvPr/>
        </p:nvSpPr>
        <p:spPr>
          <a:xfrm>
            <a:off x="662099" y="2413726"/>
            <a:ext cx="3837329" cy="1995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Realizadas as seguintes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implementações </a:t>
            </a: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para atendimento da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Reforma Tributária</a:t>
            </a: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:</a:t>
            </a:r>
          </a:p>
          <a:p>
            <a:pPr>
              <a:lnSpc>
                <a:spcPct val="114999"/>
              </a:lnSpc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 marL="171450" indent="-171450">
              <a:lnSpc>
                <a:spcPct val="114999"/>
              </a:lnSpc>
              <a:buChar char="•"/>
            </a:pP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Incluída opção de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Referenciar uma NF Débito do Tipo 6 – Pagamento Antecipado.</a:t>
            </a:r>
          </a:p>
          <a:p>
            <a:pPr marL="171450" indent="-171450">
              <a:lnSpc>
                <a:spcPct val="114999"/>
              </a:lnSpc>
              <a:buChar char="•"/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 marL="171450" indent="-171450">
              <a:lnSpc>
                <a:spcPct val="114999"/>
              </a:lnSpc>
              <a:buChar char="•"/>
            </a:pP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Indicador de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Operação de Doação</a:t>
            </a: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.</a:t>
            </a:r>
          </a:p>
          <a:p>
            <a:pPr marL="171450" indent="-171450">
              <a:lnSpc>
                <a:spcPct val="114999"/>
              </a:lnSpc>
              <a:buChar char="•"/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 marL="171450" indent="-171450">
              <a:lnSpc>
                <a:spcPct val="114999"/>
              </a:lnSpc>
              <a:buChar char="•"/>
            </a:pP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Regra de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referenciar uma NF-e</a:t>
            </a: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 na emissão de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NF Crédito do Tipo 01, 03 e 04.</a:t>
            </a:r>
          </a:p>
          <a:p>
            <a:pPr marL="171450" indent="-171450">
              <a:lnSpc>
                <a:spcPct val="114999"/>
              </a:lnSpc>
              <a:buChar char="•"/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 marL="171450" indent="-171450">
              <a:lnSpc>
                <a:spcPct val="114999"/>
              </a:lnSpc>
              <a:buChar char="•"/>
            </a:pPr>
            <a:r>
              <a:rPr lang="pt-BR" sz="1000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Regra de </a:t>
            </a:r>
            <a:r>
              <a:rPr lang="pt-BR" sz="1000" b="1">
                <a:solidFill>
                  <a:srgbClr val="595959"/>
                </a:solidFill>
                <a:latin typeface="Noto Sans Light"/>
                <a:ea typeface="Noto Sans Light"/>
                <a:cs typeface="Noto Sans Light"/>
              </a:rPr>
              <a:t>referenciar uma NF-e na emissão de NF Débito do Tipo 03 e 04.</a:t>
            </a:r>
          </a:p>
          <a:p>
            <a:pPr>
              <a:lnSpc>
                <a:spcPct val="114999"/>
              </a:lnSpc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endParaRPr lang="pt-BR" sz="1000">
              <a:solidFill>
                <a:srgbClr val="595959"/>
              </a:solidFill>
              <a:latin typeface="Noto Sans Light"/>
              <a:ea typeface="Noto Sans Light"/>
              <a:cs typeface="Noto Sans Light"/>
            </a:endParaRPr>
          </a:p>
          <a:p>
            <a:pPr lvl="0">
              <a:lnSpc>
                <a:spcPct val="114999"/>
              </a:lnSpc>
              <a:buSzPts val="1100"/>
            </a:pPr>
            <a:endParaRPr lang="pt-BR" sz="1000">
              <a:solidFill>
                <a:schemeClr val="bg2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10" name="Google Shape;224;p13">
            <a:extLst>
              <a:ext uri="{FF2B5EF4-FFF2-40B4-BE49-F238E27FC236}">
                <a16:creationId xmlns:a16="http://schemas.microsoft.com/office/drawing/2014/main" id="{82627A0D-DA38-388B-E93F-098AA2FE2AE1}"/>
              </a:ext>
            </a:extLst>
          </p:cNvPr>
          <p:cNvSpPr txBox="1">
            <a:spLocks/>
          </p:cNvSpPr>
          <p:nvPr/>
        </p:nvSpPr>
        <p:spPr>
          <a:xfrm>
            <a:off x="637787" y="1243872"/>
            <a:ext cx="3934213" cy="798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Clr>
                <a:schemeClr val="dk1"/>
              </a:buClr>
              <a:buSzPts val="1100"/>
            </a:pPr>
            <a:r>
              <a:rPr lang="pt-BR" sz="2500">
                <a:solidFill>
                  <a:srgbClr val="377FEF"/>
                </a:solidFill>
                <a:latin typeface="Nunito"/>
              </a:rPr>
              <a:t>Reforma Tributária</a:t>
            </a:r>
            <a:endParaRPr lang="pt-BR" sz="2500">
              <a:solidFill>
                <a:srgbClr val="377FEF"/>
              </a:solidFill>
              <a:ea typeface="Nunito"/>
              <a:cs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762489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9E8386C-63F0-DDA5-904C-D13B09608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essoas sentadas ao redor de uma mesa com um laptop e um computador&#10;&#10;O conteúdo gerado por IA pode estar incorreto.">
            <a:extLst>
              <a:ext uri="{FF2B5EF4-FFF2-40B4-BE49-F238E27FC236}">
                <a16:creationId xmlns:a16="http://schemas.microsoft.com/office/drawing/2014/main" id="{326E42E7-2F0A-7EC1-DC9B-ECBCBB9A23F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4000"/>
          </a:blip>
          <a:stretch>
            <a:fillRect/>
          </a:stretch>
        </p:blipFill>
        <p:spPr>
          <a:xfrm>
            <a:off x="-2314" y="850"/>
            <a:ext cx="9154979" cy="5145692"/>
          </a:xfrm>
          <a:prstGeom prst="rect">
            <a:avLst/>
          </a:prstGeom>
        </p:spPr>
      </p:pic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E1887279-39C3-478C-E9AC-DEA1F4DCBF9E}"/>
              </a:ext>
            </a:extLst>
          </p:cNvPr>
          <p:cNvSpPr txBox="1">
            <a:spLocks/>
          </p:cNvSpPr>
          <p:nvPr/>
        </p:nvSpPr>
        <p:spPr>
          <a:xfrm>
            <a:off x="4246515" y="878948"/>
            <a:ext cx="4484074" cy="2103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5000">
                <a:solidFill>
                  <a:srgbClr val="F5F3FD"/>
                </a:solidFill>
                <a:latin typeface="Nunito"/>
                <a:ea typeface="Noto Sans Light"/>
                <a:cs typeface="Noto Sans Light"/>
              </a:rPr>
              <a:t>EVOLUÇÕES </a:t>
            </a:r>
            <a:r>
              <a:rPr lang="pt-BR" sz="5000">
                <a:solidFill>
                  <a:srgbClr val="7708AC"/>
                </a:solidFill>
                <a:latin typeface="Nunito"/>
                <a:ea typeface="Noto Sans Light"/>
                <a:cs typeface="Noto Sans Light"/>
              </a:rPr>
              <a:t>FISCAIS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D541125-7A40-AEA6-0D5F-54DCB0459DB7}"/>
              </a:ext>
            </a:extLst>
          </p:cNvPr>
          <p:cNvSpPr txBox="1"/>
          <p:nvPr/>
        </p:nvSpPr>
        <p:spPr>
          <a:xfrm>
            <a:off x="4245720" y="3605857"/>
            <a:ext cx="3371568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Apresentadores: Elisangela Cruz da Silva</a:t>
            </a: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7B8E6196-4D1E-5E82-0D96-337E80DA74C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28839C0-798A-CBF1-DAA1-3D010828BB9C}"/>
              </a:ext>
            </a:extLst>
          </p:cNvPr>
          <p:cNvSpPr txBox="1"/>
          <p:nvPr/>
        </p:nvSpPr>
        <p:spPr>
          <a:xfrm>
            <a:off x="4246562" y="2778125"/>
            <a:ext cx="4572000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100" baseline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Novidades fiscais </a:t>
            </a: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no sistema para atender à </a:t>
            </a:r>
            <a:r>
              <a:rPr lang="pt-BR" sz="1100" b="1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emissão de Notas</a:t>
            </a: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 </a:t>
            </a:r>
            <a:r>
              <a:rPr lang="pt-BR" sz="1100" b="1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Fiscais de Serviços (NFS-e)</a:t>
            </a: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, com foco na adequação dos municípios à Reforma Tributária e na obrigatoriedade do envio das informações ao Portal Nacional.</a:t>
            </a:r>
            <a:endParaRPr lang="pt-BR"/>
          </a:p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900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4594AB8-30A1-66A2-7E0B-B0EE13574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B14953D1-E91C-34E9-E1CA-E037A89F8DF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"/>
          </a:blip>
          <a:stretch>
            <a:fillRect/>
          </a:stretch>
        </p:blipFill>
        <p:spPr>
          <a:xfrm>
            <a:off x="2807" y="0"/>
            <a:ext cx="9138384" cy="5143500"/>
          </a:xfrm>
          <a:prstGeom prst="rect">
            <a:avLst/>
          </a:prstGeom>
        </p:spPr>
      </p:pic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9AC4C8B6-DB6E-23DB-F0D4-38DE8222A14F}"/>
              </a:ext>
            </a:extLst>
          </p:cNvPr>
          <p:cNvSpPr txBox="1">
            <a:spLocks/>
          </p:cNvSpPr>
          <p:nvPr/>
        </p:nvSpPr>
        <p:spPr>
          <a:xfrm>
            <a:off x="3413452" y="793650"/>
            <a:ext cx="5730258" cy="246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38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De olho no Manual:</a:t>
            </a:r>
            <a:r>
              <a:rPr lang="pt-BR" sz="3800">
                <a:solidFill>
                  <a:srgbClr val="FFC000"/>
                </a:solidFill>
                <a:latin typeface="Noto Sans Light"/>
                <a:ea typeface="Noto Sans Light"/>
                <a:cs typeface="Noto Sans Light"/>
              </a:rPr>
              <a:t> Reforma Tributária </a:t>
            </a:r>
            <a:r>
              <a:rPr lang="pt-BR" sz="3800" err="1">
                <a:solidFill>
                  <a:srgbClr val="FFC000"/>
                </a:solidFill>
                <a:latin typeface="Noto Sans Light"/>
                <a:ea typeface="Noto Sans Light"/>
                <a:cs typeface="Noto Sans Light"/>
              </a:rPr>
              <a:t>NFSe</a:t>
            </a:r>
            <a:endParaRPr lang="pt-BR" sz="3800">
              <a:solidFill>
                <a:srgbClr val="FFC000"/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3FBFAE37-17D4-B537-A5F0-9621EE3B2862}"/>
              </a:ext>
            </a:extLst>
          </p:cNvPr>
          <p:cNvSpPr txBox="1"/>
          <p:nvPr/>
        </p:nvSpPr>
        <p:spPr>
          <a:xfrm>
            <a:off x="3416452" y="2918499"/>
            <a:ext cx="4108987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pt-BR" sz="13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 Light"/>
              </a:rPr>
              <a:t>Apresentadora: Elisangela Cruz</a:t>
            </a:r>
            <a:endParaRPr lang="pt-BR" sz="1300" err="1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DCE5B602-9BEA-7382-608E-C559B4813062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4C94E5A-72E6-17AC-3CD2-30AF55E249E6}"/>
              </a:ext>
            </a:extLst>
          </p:cNvPr>
          <p:cNvSpPr txBox="1"/>
          <p:nvPr/>
        </p:nvSpPr>
        <p:spPr>
          <a:xfrm>
            <a:off x="109905" y="4784481"/>
            <a:ext cx="835269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C994F2"/>
                </a:solidFill>
                <a:latin typeface="Noto Sans"/>
              </a:rPr>
              <a:t>Linx Share:</a:t>
            </a:r>
            <a:r>
              <a:rPr lang="en-US">
                <a:latin typeface="Noto Sans"/>
              </a:rPr>
              <a:t> </a:t>
            </a:r>
            <a:r>
              <a:rPr lang="en-US">
                <a:solidFill>
                  <a:srgbClr val="0070C0"/>
                </a:solidFill>
                <a:latin typeface="Noto Sans"/>
              </a:rPr>
              <a:t>https://share.linx.com.br/pages/viewpage.action?pageId=618039706</a:t>
            </a:r>
            <a:endParaRPr lang="pt-BR">
              <a:solidFill>
                <a:srgbClr val="0070C0"/>
              </a:solidFill>
            </a:endParaRPr>
          </a:p>
          <a:p>
            <a:pPr algn="ctr"/>
            <a:endParaRPr lang="pt-BR"/>
          </a:p>
        </p:txBody>
      </p:sp>
      <p:pic>
        <p:nvPicPr>
          <p:cNvPr id="2" name="Imagem 1" descr="Ícone&#10;&#10;O conteúdo gerado por IA pode estar incorreto.">
            <a:extLst>
              <a:ext uri="{FF2B5EF4-FFF2-40B4-BE49-F238E27FC236}">
                <a16:creationId xmlns:a16="http://schemas.microsoft.com/office/drawing/2014/main" id="{81C000AB-9541-450C-6859-177800425D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675" y="1386681"/>
            <a:ext cx="22098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207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99">
          <a:extLst>
            <a:ext uri="{FF2B5EF4-FFF2-40B4-BE49-F238E27FC236}">
              <a16:creationId xmlns:a16="http://schemas.microsoft.com/office/drawing/2014/main" id="{16086EF5-3EBC-4621-DDE4-5943B09FE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18;g2d8ac072432_10_50">
            <a:extLst>
              <a:ext uri="{FF2B5EF4-FFF2-40B4-BE49-F238E27FC236}">
                <a16:creationId xmlns:a16="http://schemas.microsoft.com/office/drawing/2014/main" id="{FBA161CD-89E5-9EF7-1BE4-72ABC0DBD1A0}"/>
              </a:ext>
            </a:extLst>
          </p:cNvPr>
          <p:cNvSpPr txBox="1"/>
          <p:nvPr/>
        </p:nvSpPr>
        <p:spPr>
          <a:xfrm>
            <a:off x="-837893" y="3897191"/>
            <a:ext cx="3180167" cy="4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32" scaled="0"/>
                </a:gradFill>
                <a:latin typeface="Nunito"/>
                <a:ea typeface="Noto Sans"/>
                <a:cs typeface="Noto Sans"/>
                <a:sym typeface="Roboto Black"/>
              </a:rPr>
              <a:t>NFSe</a:t>
            </a:r>
            <a:endParaRPr lang="pt-BR" sz="2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3500032" scaled="0"/>
              </a:gradFill>
              <a:latin typeface="Nunito" pitchFamily="2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8" name="Gráfico 27">
            <a:extLst>
              <a:ext uri="{FF2B5EF4-FFF2-40B4-BE49-F238E27FC236}">
                <a16:creationId xmlns:a16="http://schemas.microsoft.com/office/drawing/2014/main" id="{95B257C7-F0EF-F915-66F5-11629475C5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6" y="193237"/>
            <a:ext cx="181868" cy="200055"/>
          </a:xfrm>
          <a:prstGeom prst="rect">
            <a:avLst/>
          </a:prstGeom>
        </p:spPr>
      </p:pic>
      <p:sp>
        <p:nvSpPr>
          <p:cNvPr id="70" name="CaixaDeTexto 69">
            <a:extLst>
              <a:ext uri="{FF2B5EF4-FFF2-40B4-BE49-F238E27FC236}">
                <a16:creationId xmlns:a16="http://schemas.microsoft.com/office/drawing/2014/main" id="{336386A2-A2C5-2056-FF79-5FD2010EE434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Linx • 2026</a:t>
            </a:r>
            <a:endParaRPr lang="pt-BR" sz="700">
              <a:ln>
                <a:solidFill>
                  <a:schemeClr val="bg1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8C87660C-C0A1-3329-73E6-F0DDBB0F8E3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3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121;p5">
            <a:extLst>
              <a:ext uri="{FF2B5EF4-FFF2-40B4-BE49-F238E27FC236}">
                <a16:creationId xmlns:a16="http://schemas.microsoft.com/office/drawing/2014/main" id="{B02BAD89-6E77-DCE5-DF36-2F57D09E2954}"/>
              </a:ext>
            </a:extLst>
          </p:cNvPr>
          <p:cNvSpPr/>
          <p:nvPr/>
        </p:nvSpPr>
        <p:spPr>
          <a:xfrm>
            <a:off x="1787777" y="600374"/>
            <a:ext cx="5624129" cy="35099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 cap="flat" cmpd="sng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6" name="Google Shape;122;p5">
            <a:extLst>
              <a:ext uri="{FF2B5EF4-FFF2-40B4-BE49-F238E27FC236}">
                <a16:creationId xmlns:a16="http://schemas.microsoft.com/office/drawing/2014/main" id="{80C1E78C-F2BA-98FF-BE8E-790C8E991309}"/>
              </a:ext>
            </a:extLst>
          </p:cNvPr>
          <p:cNvSpPr txBox="1"/>
          <p:nvPr/>
        </p:nvSpPr>
        <p:spPr>
          <a:xfrm>
            <a:off x="3137719" y="629367"/>
            <a:ext cx="5239441" cy="243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pt-BR" sz="1950">
                <a:solidFill>
                  <a:schemeClr val="bg1">
                    <a:lumMod val="95000"/>
                  </a:schemeClr>
                </a:solidFill>
                <a:latin typeface="Nunito"/>
                <a:ea typeface="Noto Sans"/>
                <a:cs typeface="Noto Sans"/>
              </a:rPr>
              <a:t>Os primeiros 15 dias...</a:t>
            </a:r>
            <a:endParaRPr lang="pt-BR"/>
          </a:p>
        </p:txBody>
      </p:sp>
      <p:sp>
        <p:nvSpPr>
          <p:cNvPr id="10" name="Google Shape;121;p5">
            <a:extLst>
              <a:ext uri="{FF2B5EF4-FFF2-40B4-BE49-F238E27FC236}">
                <a16:creationId xmlns:a16="http://schemas.microsoft.com/office/drawing/2014/main" id="{3465A143-490D-8216-B4B4-5E9BE4F3EDC3}"/>
              </a:ext>
            </a:extLst>
          </p:cNvPr>
          <p:cNvSpPr/>
          <p:nvPr/>
        </p:nvSpPr>
        <p:spPr>
          <a:xfrm>
            <a:off x="3037340" y="1776718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2" name="Google Shape;121;p5">
            <a:extLst>
              <a:ext uri="{FF2B5EF4-FFF2-40B4-BE49-F238E27FC236}">
                <a16:creationId xmlns:a16="http://schemas.microsoft.com/office/drawing/2014/main" id="{13AB3F4C-8866-DACF-01E1-CCC1E7F0D601}"/>
              </a:ext>
            </a:extLst>
          </p:cNvPr>
          <p:cNvSpPr/>
          <p:nvPr/>
        </p:nvSpPr>
        <p:spPr>
          <a:xfrm>
            <a:off x="3051627" y="1747933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4" name="Google Shape;121;p5">
            <a:extLst>
              <a:ext uri="{FF2B5EF4-FFF2-40B4-BE49-F238E27FC236}">
                <a16:creationId xmlns:a16="http://schemas.microsoft.com/office/drawing/2014/main" id="{AC799B3D-7B9E-67E2-4AE7-4D3ED6BFA681}"/>
              </a:ext>
            </a:extLst>
          </p:cNvPr>
          <p:cNvSpPr/>
          <p:nvPr/>
        </p:nvSpPr>
        <p:spPr>
          <a:xfrm>
            <a:off x="3036973" y="2200929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chemeClr val="bg1">
                  <a:lumMod val="95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8" name="Google Shape;137;p5">
            <a:extLst>
              <a:ext uri="{FF2B5EF4-FFF2-40B4-BE49-F238E27FC236}">
                <a16:creationId xmlns:a16="http://schemas.microsoft.com/office/drawing/2014/main" id="{6F256306-4210-E0C1-CB3B-2FB79AAE972C}"/>
              </a:ext>
            </a:extLst>
          </p:cNvPr>
          <p:cNvSpPr txBox="1"/>
          <p:nvPr/>
        </p:nvSpPr>
        <p:spPr>
          <a:xfrm>
            <a:off x="2105080" y="3558411"/>
            <a:ext cx="5170751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43" indent="-285743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3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Troca de série de numérico para alfanuméricos;</a:t>
            </a:r>
            <a:endParaRPr lang="pt-BR" sz="13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3" name="Google Shape;137;p5">
            <a:extLst>
              <a:ext uri="{FF2B5EF4-FFF2-40B4-BE49-F238E27FC236}">
                <a16:creationId xmlns:a16="http://schemas.microsoft.com/office/drawing/2014/main" id="{10EEDE3A-6F09-E929-7C10-2D9A3A100151}"/>
              </a:ext>
            </a:extLst>
          </p:cNvPr>
          <p:cNvSpPr txBox="1"/>
          <p:nvPr/>
        </p:nvSpPr>
        <p:spPr>
          <a:xfrm>
            <a:off x="2105080" y="3998709"/>
            <a:ext cx="5929617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115" indent="-285115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25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Volume alto de abertura </a:t>
            </a:r>
            <a:r>
              <a:rPr lang="pt-BR" sz="1250" err="1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issues</a:t>
            </a:r>
            <a:r>
              <a:rPr lang="pt-BR" sz="125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: 32 (janeiro);</a:t>
            </a:r>
            <a:endParaRPr lang="pt-BR" sz="788"/>
          </a:p>
          <a:p>
            <a:pPr>
              <a:lnSpc>
                <a:spcPct val="90000"/>
              </a:lnSpc>
              <a:buClr>
                <a:schemeClr val="bg1"/>
              </a:buClr>
            </a:pPr>
            <a:br>
              <a:rPr lang="en-US" sz="1850"/>
            </a:br>
            <a:br>
              <a:rPr lang="en-US" sz="1850"/>
            </a:br>
            <a:endParaRPr lang="en-US" sz="1867"/>
          </a:p>
          <a:p>
            <a:pPr marL="285115" indent="-2851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3" name="Google Shape;218;g2d8ac072432_10_50">
            <a:extLst>
              <a:ext uri="{FF2B5EF4-FFF2-40B4-BE49-F238E27FC236}">
                <a16:creationId xmlns:a16="http://schemas.microsoft.com/office/drawing/2014/main" id="{106DB9F6-3E07-5630-F13B-0B748BA2398D}"/>
              </a:ext>
            </a:extLst>
          </p:cNvPr>
          <p:cNvSpPr txBox="1"/>
          <p:nvPr/>
        </p:nvSpPr>
        <p:spPr>
          <a:xfrm>
            <a:off x="-768013" y="1912836"/>
            <a:ext cx="3180167" cy="43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sz="2800" b="1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32" scaled="0"/>
                </a:gradFill>
                <a:latin typeface="Nunito"/>
                <a:ea typeface="Noto Sans"/>
                <a:cs typeface="Noto Sans"/>
                <a:sym typeface="Roboto Black"/>
              </a:rPr>
              <a:t>NFe</a:t>
            </a:r>
            <a:endParaRPr lang="pt-BR" sz="2800" b="1" err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3500032" scaled="0"/>
              </a:gradFill>
              <a:latin typeface="Nunito" pitchFamily="2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2" name="Google Shape;337;p3">
            <a:extLst>
              <a:ext uri="{FF2B5EF4-FFF2-40B4-BE49-F238E27FC236}">
                <a16:creationId xmlns:a16="http://schemas.microsoft.com/office/drawing/2014/main" id="{B74B1E4E-0BC5-D5C3-33FC-5A039E4224E5}"/>
              </a:ext>
            </a:extLst>
          </p:cNvPr>
          <p:cNvSpPr txBox="1"/>
          <p:nvPr/>
        </p:nvSpPr>
        <p:spPr>
          <a:xfrm>
            <a:off x="2143446" y="111026"/>
            <a:ext cx="7092411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defRPr/>
            </a:pPr>
            <a:r>
              <a:rPr lang="pt-BR" sz="2000" b="1">
                <a:solidFill>
                  <a:srgbClr val="CC99FF"/>
                </a:solidFill>
                <a:latin typeface="Nunito"/>
                <a:ea typeface="Roboto"/>
                <a:cs typeface="Roboto"/>
              </a:rPr>
              <a:t>Reforma Tributária 2026: </a:t>
            </a:r>
            <a:r>
              <a:rPr lang="pt-BR" sz="2000" b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Acompanhamento</a:t>
            </a:r>
            <a:endParaRPr lang="pt-BR" sz="2000">
              <a:solidFill>
                <a:srgbClr val="FA9600"/>
              </a:solidFill>
              <a:latin typeface="Nunito"/>
            </a:endParaRPr>
          </a:p>
        </p:txBody>
      </p:sp>
      <p:sp>
        <p:nvSpPr>
          <p:cNvPr id="9" name="Google Shape;137;p5">
            <a:extLst>
              <a:ext uri="{FF2B5EF4-FFF2-40B4-BE49-F238E27FC236}">
                <a16:creationId xmlns:a16="http://schemas.microsoft.com/office/drawing/2014/main" id="{9F9F2EC1-E4BE-D9AB-86CF-6C14784AE166}"/>
              </a:ext>
            </a:extLst>
          </p:cNvPr>
          <p:cNvSpPr txBox="1"/>
          <p:nvPr/>
        </p:nvSpPr>
        <p:spPr>
          <a:xfrm>
            <a:off x="2097460" y="4424407"/>
            <a:ext cx="6833870" cy="4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115" indent="-2851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250" err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Plugin_Nacional</a:t>
            </a:r>
            <a:r>
              <a:rPr lang="pt-BR" sz="125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estável apesar da instabilidade Sefaz.</a:t>
            </a:r>
            <a:endParaRPr lang="pt-BR" sz="125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pic>
        <p:nvPicPr>
          <p:cNvPr id="5" name="Imagem 4" descr="Logotipo&#10;&#10;O conteúdo gerado por IA pode estar incorreto.">
            <a:extLst>
              <a:ext uri="{FF2B5EF4-FFF2-40B4-BE49-F238E27FC236}">
                <a16:creationId xmlns:a16="http://schemas.microsoft.com/office/drawing/2014/main" id="{1ED8803E-A6D5-6797-9814-E38B196A22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016" y="4810318"/>
            <a:ext cx="1506985" cy="347084"/>
          </a:xfrm>
          <a:prstGeom prst="rect">
            <a:avLst/>
          </a:prstGeom>
        </p:spPr>
      </p:pic>
      <p:sp>
        <p:nvSpPr>
          <p:cNvPr id="11" name="Smiley 10">
            <a:extLst>
              <a:ext uri="{FF2B5EF4-FFF2-40B4-BE49-F238E27FC236}">
                <a16:creationId xmlns:a16="http://schemas.microsoft.com/office/drawing/2014/main" id="{EB70211C-27EF-5EAE-60E4-421F94BEE270}"/>
              </a:ext>
            </a:extLst>
          </p:cNvPr>
          <p:cNvSpPr/>
          <p:nvPr/>
        </p:nvSpPr>
        <p:spPr>
          <a:xfrm>
            <a:off x="2205990" y="4663440"/>
            <a:ext cx="365760" cy="308610"/>
          </a:xfrm>
          <a:prstGeom prst="smileyFac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miley 16">
            <a:extLst>
              <a:ext uri="{FF2B5EF4-FFF2-40B4-BE49-F238E27FC236}">
                <a16:creationId xmlns:a16="http://schemas.microsoft.com/office/drawing/2014/main" id="{6C768B9C-814D-025C-10EF-95F0FD57EB9C}"/>
              </a:ext>
            </a:extLst>
          </p:cNvPr>
          <p:cNvSpPr/>
          <p:nvPr/>
        </p:nvSpPr>
        <p:spPr>
          <a:xfrm>
            <a:off x="1725929" y="4335780"/>
            <a:ext cx="377190" cy="342900"/>
          </a:xfrm>
          <a:prstGeom prst="smileyFac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BBC352A-2D6A-D125-23C5-3AAB89FF96E2}"/>
              </a:ext>
            </a:extLst>
          </p:cNvPr>
          <p:cNvSpPr txBox="1"/>
          <p:nvPr/>
        </p:nvSpPr>
        <p:spPr>
          <a:xfrm>
            <a:off x="2207172" y="1698078"/>
            <a:ext cx="6733189" cy="10002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pt-BR" sz="1300">
                <a:solidFill>
                  <a:srgbClr val="FFFFFF"/>
                </a:solidFill>
                <a:latin typeface="Wingdings"/>
                <a:ea typeface="Noto Sans"/>
                <a:cs typeface="Noto Sans"/>
                <a:sym typeface="Wingdings"/>
              </a:rPr>
              <a:t>ü </a:t>
            </a:r>
            <a:r>
              <a:rPr lang="pt-BR" sz="13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Linx DMS</a:t>
            </a:r>
            <a:r>
              <a:rPr lang="pt-BR" sz="1300" b="0" i="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: </a:t>
            </a:r>
            <a:r>
              <a:rPr lang="pt-BR" sz="800" b="0" i="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(</a:t>
            </a:r>
            <a:r>
              <a:rPr lang="pt-BR" sz="8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Havia paliativo</a:t>
            </a:r>
            <a:r>
              <a:rPr lang="pt-BR" sz="800" b="0" i="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)</a:t>
            </a:r>
            <a:endParaRPr lang="pt-BR"/>
          </a:p>
          <a:p>
            <a:pPr>
              <a:buFont typeface="Arial"/>
              <a:buChar char="•"/>
            </a:pPr>
            <a:r>
              <a:rPr lang="pt-BR" sz="12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             -&gt; Recebimento de Veículos em processos de Montadora com mais de 1 opcional;</a:t>
            </a:r>
            <a:endParaRPr lang="pt-BR"/>
          </a:p>
          <a:p>
            <a:pPr>
              <a:buFont typeface="Arial"/>
              <a:buChar char="•"/>
            </a:pPr>
            <a:r>
              <a:rPr lang="pt-BR" sz="12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             -&gt; Recebimento de Veículos sem IBS/CBS no XML.</a:t>
            </a:r>
            <a:endParaRPr lang="pt-BR"/>
          </a:p>
          <a:p>
            <a:pPr marL="283210" indent="-283210" algn="l">
              <a:buFont typeface="Wingdings"/>
              <a:buChar char="ü"/>
            </a:pPr>
            <a:endParaRPr lang="pt-BR" sz="800" b="0" i="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756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99">
          <a:extLst>
            <a:ext uri="{FF2B5EF4-FFF2-40B4-BE49-F238E27FC236}">
              <a16:creationId xmlns:a16="http://schemas.microsoft.com/office/drawing/2014/main" id="{FBBF8544-9C0F-97D6-1060-5CE0A6015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áfico 27">
            <a:extLst>
              <a:ext uri="{FF2B5EF4-FFF2-40B4-BE49-F238E27FC236}">
                <a16:creationId xmlns:a16="http://schemas.microsoft.com/office/drawing/2014/main" id="{8623A2FC-D6EA-82AD-E68D-C18FFA42A7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6" y="193237"/>
            <a:ext cx="181868" cy="200055"/>
          </a:xfrm>
          <a:prstGeom prst="rect">
            <a:avLst/>
          </a:prstGeom>
        </p:spPr>
      </p:pic>
      <p:sp>
        <p:nvSpPr>
          <p:cNvPr id="70" name="CaixaDeTexto 69">
            <a:extLst>
              <a:ext uri="{FF2B5EF4-FFF2-40B4-BE49-F238E27FC236}">
                <a16:creationId xmlns:a16="http://schemas.microsoft.com/office/drawing/2014/main" id="{CFC300A0-C17E-5BA1-3CA9-688774F46BE2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Linx • 2026</a:t>
            </a:r>
            <a:endParaRPr lang="pt-BR" sz="700">
              <a:ln>
                <a:solidFill>
                  <a:schemeClr val="bg1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0F2199FF-F9A2-BE9F-8FB2-E72DC2F3632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3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121;p5">
            <a:extLst>
              <a:ext uri="{FF2B5EF4-FFF2-40B4-BE49-F238E27FC236}">
                <a16:creationId xmlns:a16="http://schemas.microsoft.com/office/drawing/2014/main" id="{4148686D-DDD0-9AD2-DB58-F731491E9C56}"/>
              </a:ext>
            </a:extLst>
          </p:cNvPr>
          <p:cNvSpPr/>
          <p:nvPr/>
        </p:nvSpPr>
        <p:spPr>
          <a:xfrm>
            <a:off x="245254" y="533089"/>
            <a:ext cx="4179467" cy="40068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 cap="flat" cmpd="sng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6" name="Google Shape;122;p5">
            <a:extLst>
              <a:ext uri="{FF2B5EF4-FFF2-40B4-BE49-F238E27FC236}">
                <a16:creationId xmlns:a16="http://schemas.microsoft.com/office/drawing/2014/main" id="{F22E2374-0022-6888-F9EF-29CA5C83BC66}"/>
              </a:ext>
            </a:extLst>
          </p:cNvPr>
          <p:cNvSpPr txBox="1"/>
          <p:nvPr/>
        </p:nvSpPr>
        <p:spPr>
          <a:xfrm>
            <a:off x="1588425" y="577688"/>
            <a:ext cx="2135159" cy="243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bg1"/>
              </a:buClr>
              <a:buSzPct val="120000"/>
            </a:pPr>
            <a:r>
              <a:rPr lang="pt-BR" sz="1988" i="0" u="none" strike="noStrike" cap="none">
                <a:solidFill>
                  <a:schemeClr val="bg1">
                    <a:lumMod val="95000"/>
                  </a:schemeClr>
                </a:solidFill>
                <a:latin typeface="Noto Sans"/>
                <a:ea typeface="Noto Sans"/>
                <a:cs typeface="Noto Sans"/>
              </a:rPr>
              <a:t>Desafios </a:t>
            </a:r>
          </a:p>
        </p:txBody>
      </p:sp>
      <p:sp>
        <p:nvSpPr>
          <p:cNvPr id="10" name="Google Shape;121;p5">
            <a:extLst>
              <a:ext uri="{FF2B5EF4-FFF2-40B4-BE49-F238E27FC236}">
                <a16:creationId xmlns:a16="http://schemas.microsoft.com/office/drawing/2014/main" id="{B22E8E23-CAD2-74A5-82BB-32F4BB7EB73F}"/>
              </a:ext>
            </a:extLst>
          </p:cNvPr>
          <p:cNvSpPr/>
          <p:nvPr/>
        </p:nvSpPr>
        <p:spPr>
          <a:xfrm>
            <a:off x="3502160" y="1670038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2" name="Google Shape;121;p5">
            <a:extLst>
              <a:ext uri="{FF2B5EF4-FFF2-40B4-BE49-F238E27FC236}">
                <a16:creationId xmlns:a16="http://schemas.microsoft.com/office/drawing/2014/main" id="{69316D8D-6112-4A25-5D42-B41430FB4CD7}"/>
              </a:ext>
            </a:extLst>
          </p:cNvPr>
          <p:cNvSpPr/>
          <p:nvPr/>
        </p:nvSpPr>
        <p:spPr>
          <a:xfrm>
            <a:off x="3516447" y="1641253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4" name="Google Shape;121;p5">
            <a:extLst>
              <a:ext uri="{FF2B5EF4-FFF2-40B4-BE49-F238E27FC236}">
                <a16:creationId xmlns:a16="http://schemas.microsoft.com/office/drawing/2014/main" id="{2B759B89-7BFC-BDAA-03DE-838A5F860121}"/>
              </a:ext>
            </a:extLst>
          </p:cNvPr>
          <p:cNvSpPr/>
          <p:nvPr/>
        </p:nvSpPr>
        <p:spPr>
          <a:xfrm>
            <a:off x="3501793" y="2094249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chemeClr val="bg1">
                  <a:lumMod val="95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8" name="Google Shape;137;p5">
            <a:extLst>
              <a:ext uri="{FF2B5EF4-FFF2-40B4-BE49-F238E27FC236}">
                <a16:creationId xmlns:a16="http://schemas.microsoft.com/office/drawing/2014/main" id="{5AF2D244-5B58-80B5-F74C-FBFBB778F36C}"/>
              </a:ext>
            </a:extLst>
          </p:cNvPr>
          <p:cNvSpPr txBox="1"/>
          <p:nvPr/>
        </p:nvSpPr>
        <p:spPr>
          <a:xfrm>
            <a:off x="244204" y="4007561"/>
            <a:ext cx="6353177" cy="57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Certificados: ausência(não fornecem) ou vencidos;</a:t>
            </a: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3" name="Google Shape;137;p5">
            <a:extLst>
              <a:ext uri="{FF2B5EF4-FFF2-40B4-BE49-F238E27FC236}">
                <a16:creationId xmlns:a16="http://schemas.microsoft.com/office/drawing/2014/main" id="{025A6EDB-D7D3-A3B7-555C-F227DAE29BCD}"/>
              </a:ext>
            </a:extLst>
          </p:cNvPr>
          <p:cNvSpPr txBox="1"/>
          <p:nvPr/>
        </p:nvSpPr>
        <p:spPr>
          <a:xfrm>
            <a:off x="251293" y="4194296"/>
            <a:ext cx="5462484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Falta autorização CNPJ em ambiente homologação ou produção;</a:t>
            </a:r>
            <a:br>
              <a:rPr lang="en-US" sz="1100"/>
            </a:br>
            <a:br>
              <a:rPr lang="en-US" sz="1100"/>
            </a:br>
            <a:endParaRPr lang="en-US" sz="1100"/>
          </a:p>
          <a:p>
            <a:pPr marL="285743" indent="-285743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endParaRPr lang="pt-BR" sz="11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5" name="Google Shape;137;p5">
            <a:extLst>
              <a:ext uri="{FF2B5EF4-FFF2-40B4-BE49-F238E27FC236}">
                <a16:creationId xmlns:a16="http://schemas.microsoft.com/office/drawing/2014/main" id="{42410B8F-9FBF-A07B-2DE7-6323A8098994}"/>
              </a:ext>
            </a:extLst>
          </p:cNvPr>
          <p:cNvSpPr txBox="1"/>
          <p:nvPr/>
        </p:nvSpPr>
        <p:spPr>
          <a:xfrm>
            <a:off x="252487" y="1923990"/>
            <a:ext cx="4811381" cy="105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43" indent="-285743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Testes: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   Falta de ambiente;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   Necessidade de desabilitar produção para testes homologação;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>
              <a:lnSpc>
                <a:spcPct val="90000"/>
              </a:lnSpc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" name="Google Shape;337;p3">
            <a:extLst>
              <a:ext uri="{FF2B5EF4-FFF2-40B4-BE49-F238E27FC236}">
                <a16:creationId xmlns:a16="http://schemas.microsoft.com/office/drawing/2014/main" id="{E653C90F-56E4-E82C-5EA0-A777584F42AF}"/>
              </a:ext>
            </a:extLst>
          </p:cNvPr>
          <p:cNvSpPr txBox="1"/>
          <p:nvPr/>
        </p:nvSpPr>
        <p:spPr>
          <a:xfrm>
            <a:off x="2656843" y="42446"/>
            <a:ext cx="7092411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783">
              <a:defRPr/>
            </a:pPr>
            <a:r>
              <a:rPr lang="pt-BR" sz="2000" b="1">
                <a:solidFill>
                  <a:srgbClr val="CC99FF"/>
                </a:solidFill>
                <a:latin typeface="Nunito"/>
                <a:ea typeface="Roboto"/>
                <a:cs typeface="Roboto"/>
              </a:rPr>
              <a:t>Reforma Tributária </a:t>
            </a:r>
            <a:r>
              <a:rPr lang="pt-BR" sz="2000" b="1">
                <a:solidFill>
                  <a:srgbClr val="D3CEEA"/>
                </a:solidFill>
                <a:latin typeface="Nunito"/>
                <a:ea typeface="Roboto"/>
                <a:cs typeface="Roboto"/>
              </a:rPr>
              <a:t>2026: </a:t>
            </a:r>
            <a:r>
              <a:rPr lang="pt-BR" sz="2000" b="1" err="1">
                <a:solidFill>
                  <a:srgbClr val="D3CEEA"/>
                </a:solidFill>
                <a:latin typeface="Nunito"/>
                <a:ea typeface="Roboto"/>
                <a:cs typeface="Roboto"/>
              </a:rPr>
              <a:t>NFSe</a:t>
            </a:r>
            <a:endParaRPr lang="pt-BR" sz="2000">
              <a:solidFill>
                <a:srgbClr val="D3CEEA"/>
              </a:solidFill>
              <a:latin typeface="Nunito"/>
            </a:endParaRPr>
          </a:p>
        </p:txBody>
      </p:sp>
      <p:sp>
        <p:nvSpPr>
          <p:cNvPr id="7" name="Google Shape;121;p5">
            <a:extLst>
              <a:ext uri="{FF2B5EF4-FFF2-40B4-BE49-F238E27FC236}">
                <a16:creationId xmlns:a16="http://schemas.microsoft.com/office/drawing/2014/main" id="{06F1D277-B040-F689-3936-72E04BE647B0}"/>
              </a:ext>
            </a:extLst>
          </p:cNvPr>
          <p:cNvSpPr/>
          <p:nvPr/>
        </p:nvSpPr>
        <p:spPr>
          <a:xfrm>
            <a:off x="13238" y="1078527"/>
            <a:ext cx="233842" cy="1837619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wordArtVert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lang="pt-BR" sz="800" b="0" i="0" u="none" strike="noStrike" cap="none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Técnicos</a:t>
            </a:r>
            <a:endParaRPr sz="800" b="0" i="0" u="none" strike="noStrike" cap="none">
              <a:solidFill>
                <a:schemeClr val="bg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8" name="Google Shape;121;p5">
            <a:extLst>
              <a:ext uri="{FF2B5EF4-FFF2-40B4-BE49-F238E27FC236}">
                <a16:creationId xmlns:a16="http://schemas.microsoft.com/office/drawing/2014/main" id="{09ACCEAE-038D-D4C3-7342-6EFCB2C1D2F8}"/>
              </a:ext>
            </a:extLst>
          </p:cNvPr>
          <p:cNvSpPr/>
          <p:nvPr/>
        </p:nvSpPr>
        <p:spPr>
          <a:xfrm>
            <a:off x="13238" y="3450572"/>
            <a:ext cx="235505" cy="1577633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vert="wordArtVert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r>
              <a:rPr lang="pt-BR" sz="800" b="0" i="0" u="none" strike="noStrike" cap="none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Clientes</a:t>
            </a:r>
            <a:endParaRPr sz="800" b="0" i="0" u="none" strike="noStrike" cap="none">
              <a:solidFill>
                <a:schemeClr val="bg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" name="Google Shape;137;p5">
            <a:extLst>
              <a:ext uri="{FF2B5EF4-FFF2-40B4-BE49-F238E27FC236}">
                <a16:creationId xmlns:a16="http://schemas.microsoft.com/office/drawing/2014/main" id="{222B81AD-8197-E913-B352-7251782841FC}"/>
              </a:ext>
            </a:extLst>
          </p:cNvPr>
          <p:cNvSpPr txBox="1"/>
          <p:nvPr/>
        </p:nvSpPr>
        <p:spPr>
          <a:xfrm>
            <a:off x="3516446" y="4545885"/>
            <a:ext cx="5372187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43" indent="-285743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endParaRPr lang="pt-BR" sz="13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5" name="Google Shape;137;p5">
            <a:extLst>
              <a:ext uri="{FF2B5EF4-FFF2-40B4-BE49-F238E27FC236}">
                <a16:creationId xmlns:a16="http://schemas.microsoft.com/office/drawing/2014/main" id="{BCA6EA55-7D07-486D-4F1D-54C80B40589A}"/>
              </a:ext>
            </a:extLst>
          </p:cNvPr>
          <p:cNvSpPr txBox="1"/>
          <p:nvPr/>
        </p:nvSpPr>
        <p:spPr>
          <a:xfrm>
            <a:off x="244204" y="4405510"/>
            <a:ext cx="5653345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Ausência de logs;</a:t>
            </a: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234D7ABA-8FF3-001C-DFDC-B4D0B1A6A939}"/>
              </a:ext>
            </a:extLst>
          </p:cNvPr>
          <p:cNvSpPr txBox="1"/>
          <p:nvPr/>
        </p:nvSpPr>
        <p:spPr>
          <a:xfrm>
            <a:off x="244204" y="3789310"/>
            <a:ext cx="7913555" cy="2446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Divergência informação entre prefeitura e site Sefaz em relação aderência;</a:t>
            </a:r>
          </a:p>
        </p:txBody>
      </p:sp>
      <p:sp>
        <p:nvSpPr>
          <p:cNvPr id="19" name="Google Shape;137;p5">
            <a:extLst>
              <a:ext uri="{FF2B5EF4-FFF2-40B4-BE49-F238E27FC236}">
                <a16:creationId xmlns:a16="http://schemas.microsoft.com/office/drawing/2014/main" id="{E1A092FC-3B91-E955-604A-501E7FC5A941}"/>
              </a:ext>
            </a:extLst>
          </p:cNvPr>
          <p:cNvSpPr txBox="1"/>
          <p:nvPr/>
        </p:nvSpPr>
        <p:spPr>
          <a:xfrm>
            <a:off x="252487" y="927592"/>
            <a:ext cx="6186054" cy="298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274" indent="-285274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Documentação:</a:t>
            </a:r>
            <a:endParaRPr lang="pt-BR" sz="788"/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Ausência de manual ou pouca informação;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Em desacordo com o XML/Comunicação(Desatualizada);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>
              <a:lnSpc>
                <a:spcPct val="90000"/>
              </a:lnSpc>
              <a:buClr>
                <a:schemeClr val="bg1"/>
              </a:buClr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>
              <a:lnSpc>
                <a:spcPct val="90000"/>
              </a:lnSpc>
              <a:buClr>
                <a:schemeClr val="bg1"/>
              </a:buClr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285274" indent="-285274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</a:pPr>
            <a:r>
              <a:rPr lang="pt-BR" sz="1088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 </a:t>
            </a: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A90AB6A-92F8-EEE6-E258-885709DB11C7}"/>
              </a:ext>
            </a:extLst>
          </p:cNvPr>
          <p:cNvSpPr txBox="1"/>
          <p:nvPr/>
        </p:nvSpPr>
        <p:spPr>
          <a:xfrm>
            <a:off x="252487" y="1434327"/>
            <a:ext cx="5806731" cy="37404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274" indent="-285274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Ausência XSD: necessidade de construção XML manual ;</a:t>
            </a:r>
            <a:endParaRPr lang="pt-BR" sz="788"/>
          </a:p>
          <a:p>
            <a:pPr marL="285274" indent="-285274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088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Retornos/mensagem de erros com pouco entendimento;</a:t>
            </a:r>
            <a:endParaRPr lang="pt-BR" sz="1088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31C4BCC-9A65-AD20-D012-2317EB028AC6}"/>
              </a:ext>
            </a:extLst>
          </p:cNvPr>
          <p:cNvSpPr txBox="1"/>
          <p:nvPr/>
        </p:nvSpPr>
        <p:spPr>
          <a:xfrm>
            <a:off x="252487" y="1769415"/>
            <a:ext cx="5806731" cy="2446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43" indent="-285743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Dificuldades contato com o prestador/prefeitura;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07A934CF-EB9C-6F2C-A453-FCE3837B2BAC}"/>
              </a:ext>
            </a:extLst>
          </p:cNvPr>
          <p:cNvSpPr txBox="1"/>
          <p:nvPr/>
        </p:nvSpPr>
        <p:spPr>
          <a:xfrm>
            <a:off x="252487" y="2467452"/>
            <a:ext cx="5806731" cy="854080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0974" indent="-170974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Cada prestador/prefeitura tem sua particularidade:</a:t>
            </a:r>
            <a:endParaRPr lang="pt-BR" sz="788"/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088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Layout;</a:t>
            </a:r>
            <a:endParaRPr lang="pt-BR" sz="1088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Informação requerida;</a:t>
            </a: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Comunicação;</a:t>
            </a:r>
          </a:p>
          <a:p>
            <a:pPr lvl="2">
              <a:lnSpc>
                <a:spcPct val="90000"/>
              </a:lnSpc>
              <a:buClr>
                <a:schemeClr val="bg1"/>
              </a:buClr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          </a:t>
            </a:r>
          </a:p>
        </p:txBody>
      </p:sp>
      <p:sp>
        <p:nvSpPr>
          <p:cNvPr id="24" name="Google Shape;137;p5">
            <a:extLst>
              <a:ext uri="{FF2B5EF4-FFF2-40B4-BE49-F238E27FC236}">
                <a16:creationId xmlns:a16="http://schemas.microsoft.com/office/drawing/2014/main" id="{F1DBB1C6-D48C-F9FA-E3F1-7AA2033FA94D}"/>
              </a:ext>
            </a:extLst>
          </p:cNvPr>
          <p:cNvSpPr txBox="1"/>
          <p:nvPr/>
        </p:nvSpPr>
        <p:spPr>
          <a:xfrm>
            <a:off x="244204" y="4579902"/>
            <a:ext cx="5244404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Abertura + de um caso para o mesmo cliente/prestador;</a:t>
            </a: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EE5F0B6-6858-BDD3-A424-9DA7ED4788B1}"/>
              </a:ext>
            </a:extLst>
          </p:cNvPr>
          <p:cNvSpPr txBox="1"/>
          <p:nvPr/>
        </p:nvSpPr>
        <p:spPr>
          <a:xfrm>
            <a:off x="5587063" y="1002391"/>
            <a:ext cx="3557025" cy="345415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Mobilizações das equipes:</a:t>
            </a:r>
            <a:endParaRPr lang="pt-BR" sz="788">
              <a:ea typeface="Noto Sans"/>
            </a:endParaRP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</a:rPr>
              <a:t>-&gt; P&amp;D(novos desenvolvedores e QS);</a:t>
            </a: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</a:rPr>
              <a:t>-&gt; RC;</a:t>
            </a: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</a:rPr>
              <a:t>-&gt; Serviços;</a:t>
            </a: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</a:rPr>
              <a:t>-&gt; Apoio da Franquias;</a:t>
            </a: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1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088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1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pt-BR" sz="1100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Acesso ao plugin no DVI com validação interna:</a:t>
            </a:r>
            <a:endParaRPr lang="pt-BR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-&gt; Cliente que não abriu atendimento;</a:t>
            </a:r>
            <a:endParaRPr lang="pt-BR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671195" lvl="1" indent="-213995">
              <a:lnSpc>
                <a:spcPct val="90000"/>
              </a:lnSpc>
              <a:buClr>
                <a:schemeClr val="bg1"/>
              </a:buClr>
              <a:buFont typeface="Courier New" panose="05000000000000000000" pitchFamily="2" charset="2"/>
              <a:buChar char="o"/>
            </a:pP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-&gt; Franquias com acesso para apoio;</a:t>
            </a:r>
            <a:endParaRPr lang="pt-BR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  <a:buClr>
                <a:schemeClr val="bg1"/>
              </a:buClr>
            </a:pP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           </a:t>
            </a:r>
            <a:endParaRPr lang="pt-BR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1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/>
              <a:buChar char="v"/>
            </a:pPr>
            <a:endParaRPr lang="pt-BR" sz="11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Contato direto do RC (time de </a:t>
            </a:r>
            <a:r>
              <a:rPr lang="pt-BR" err="1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NFSe</a:t>
            </a: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) à P&amp;D</a:t>
            </a:r>
            <a:r>
              <a:rPr lang="pt-BR" sz="900">
                <a:solidFill>
                  <a:srgbClr val="FA9600"/>
                </a:solidFill>
                <a:latin typeface="Noto Sans"/>
                <a:ea typeface="Noto Sans"/>
                <a:cs typeface="Noto Sans"/>
                <a:sym typeface="Noto Sans"/>
              </a:rPr>
              <a:t>;</a:t>
            </a:r>
            <a:endParaRPr lang="pt-BR" sz="9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9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  <a:buClr>
                <a:schemeClr val="bg1"/>
              </a:buClr>
            </a:pPr>
            <a:endParaRPr lang="pt-BR" sz="9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</a:pPr>
            <a:endParaRPr lang="pt-BR" sz="90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r>
              <a:rPr lang="pt-BR">
                <a:solidFill>
                  <a:srgbClr val="FA9600"/>
                </a:solidFill>
                <a:latin typeface="Noto Sans"/>
                <a:ea typeface="Noto Sans"/>
                <a:cs typeface="Noto Sans"/>
              </a:rPr>
              <a:t>Horas extras;</a:t>
            </a:r>
            <a:endParaRPr lang="pt-BR" sz="105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05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050">
              <a:solidFill>
                <a:srgbClr val="FA9600"/>
              </a:solidFill>
              <a:latin typeface="Noto Sans"/>
              <a:ea typeface="Noto Sans"/>
              <a:cs typeface="Noto Sans"/>
            </a:endParaRPr>
          </a:p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  <a:p>
            <a:pPr marL="213995" indent="-21399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v"/>
            </a:pPr>
            <a:endParaRPr lang="pt-BR" sz="11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6" name="Google Shape;121;p5">
            <a:extLst>
              <a:ext uri="{FF2B5EF4-FFF2-40B4-BE49-F238E27FC236}">
                <a16:creationId xmlns:a16="http://schemas.microsoft.com/office/drawing/2014/main" id="{DA036952-4DE5-DC7E-F8B8-DAE8BAED4F11}"/>
              </a:ext>
            </a:extLst>
          </p:cNvPr>
          <p:cNvSpPr/>
          <p:nvPr/>
        </p:nvSpPr>
        <p:spPr>
          <a:xfrm>
            <a:off x="5253299" y="524807"/>
            <a:ext cx="3718715" cy="40068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 cap="flat" cmpd="sng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7" name="Google Shape;122;p5">
            <a:extLst>
              <a:ext uri="{FF2B5EF4-FFF2-40B4-BE49-F238E27FC236}">
                <a16:creationId xmlns:a16="http://schemas.microsoft.com/office/drawing/2014/main" id="{AC585036-6F42-4BAF-F182-46E8547FAB7B}"/>
              </a:ext>
            </a:extLst>
          </p:cNvPr>
          <p:cNvSpPr txBox="1"/>
          <p:nvPr/>
        </p:nvSpPr>
        <p:spPr>
          <a:xfrm>
            <a:off x="5898330" y="579013"/>
            <a:ext cx="5000719" cy="235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bg1"/>
              </a:buClr>
              <a:buSzPct val="120000"/>
            </a:pPr>
            <a:r>
              <a:rPr lang="pt-BR" sz="1988" i="0" u="none" strike="noStrike" cap="none">
                <a:solidFill>
                  <a:schemeClr val="bg1">
                    <a:lumMod val="95000"/>
                  </a:schemeClr>
                </a:solidFill>
                <a:latin typeface="Noto Sans"/>
                <a:ea typeface="Noto Sans"/>
                <a:cs typeface="Noto Sans"/>
              </a:rPr>
              <a:t>Ações da Força Tarefa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B6944BC2-BAD3-10AF-04ED-7DDD3444903D}"/>
              </a:ext>
            </a:extLst>
          </p:cNvPr>
          <p:cNvSpPr txBox="1"/>
          <p:nvPr/>
        </p:nvSpPr>
        <p:spPr>
          <a:xfrm>
            <a:off x="244204" y="3579557"/>
            <a:ext cx="5806731" cy="2446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46" indent="-171446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Prefeitura/prestador sem ambiente para emissão OnLine(sem paliativo);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B05E2D46-405B-CA1F-E459-858984C65E6C}"/>
              </a:ext>
            </a:extLst>
          </p:cNvPr>
          <p:cNvSpPr txBox="1"/>
          <p:nvPr/>
        </p:nvSpPr>
        <p:spPr>
          <a:xfrm>
            <a:off x="244204" y="4803901"/>
            <a:ext cx="5874833" cy="24468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0815" indent="-170815">
              <a:lnSpc>
                <a:spcPct val="90000"/>
              </a:lnSpc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Abertura </a:t>
            </a:r>
            <a:r>
              <a:rPr lang="pt-BR" sz="1100" err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issues</a:t>
            </a:r>
            <a:r>
              <a:rPr lang="pt-BR" sz="110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no qual o prestador/prefeitura adiou as alterações;</a:t>
            </a:r>
            <a:endParaRPr lang="pt-BR"/>
          </a:p>
        </p:txBody>
      </p:sp>
      <p:pic>
        <p:nvPicPr>
          <p:cNvPr id="3" name="Imagem 2" descr="Logotipo&#10;&#10;O conteúdo gerado por IA pode estar incorreto.">
            <a:extLst>
              <a:ext uri="{FF2B5EF4-FFF2-40B4-BE49-F238E27FC236}">
                <a16:creationId xmlns:a16="http://schemas.microsoft.com/office/drawing/2014/main" id="{74FD9B0C-02B4-5673-2D06-C1FB9C7C6E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016" y="4810318"/>
            <a:ext cx="1506985" cy="34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19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0F35A0C1-58B6-04DD-403E-6668C1EAF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164D0C3-C82D-201D-BC76-3E9F1DDB93E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6C905476-EC2D-FB45-279F-22D4ECE18C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F96990A9-3985-42C5-9D1E-C83FC0B4E61C}"/>
              </a:ext>
            </a:extLst>
          </p:cNvPr>
          <p:cNvSpPr txBox="1"/>
          <p:nvPr/>
        </p:nvSpPr>
        <p:spPr>
          <a:xfrm>
            <a:off x="132750" y="14210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2CCAEA90-D0A4-494F-085D-94C34C86B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Google Shape;337;p3">
            <a:extLst>
              <a:ext uri="{FF2B5EF4-FFF2-40B4-BE49-F238E27FC236}">
                <a16:creationId xmlns:a16="http://schemas.microsoft.com/office/drawing/2014/main" id="{7FDF644E-3969-23DE-63DF-6254B5AFC8C7}"/>
              </a:ext>
            </a:extLst>
          </p:cNvPr>
          <p:cNvSpPr txBox="1"/>
          <p:nvPr/>
        </p:nvSpPr>
        <p:spPr>
          <a:xfrm>
            <a:off x="1519845" y="517717"/>
            <a:ext cx="8511010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000" b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Portal Integrador </a:t>
            </a:r>
            <a:r>
              <a:rPr lang="pt-BR" sz="2000" b="1" err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NFSe</a:t>
            </a:r>
            <a:r>
              <a:rPr lang="pt-BR" sz="2000" b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 – Plugins | </a:t>
            </a:r>
            <a:r>
              <a:rPr lang="pt-BR" sz="2000" b="1">
                <a:solidFill>
                  <a:srgbClr val="F0462D"/>
                </a:solidFill>
                <a:latin typeface="Nunito"/>
                <a:ea typeface="Roboto"/>
                <a:cs typeface="Roboto"/>
              </a:rPr>
              <a:t>Emissor Nacional</a:t>
            </a:r>
            <a:endParaRPr lang="pt-BR" sz="2000" b="1">
              <a:solidFill>
                <a:srgbClr val="FA9600"/>
              </a:solidFill>
              <a:latin typeface="Nunito"/>
              <a:ea typeface="Roboto"/>
              <a:cs typeface="Roboto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90F3C21-1E0E-06A4-B729-DA8EA7B962FB}"/>
              </a:ext>
            </a:extLst>
          </p:cNvPr>
          <p:cNvSpPr txBox="1"/>
          <p:nvPr/>
        </p:nvSpPr>
        <p:spPr>
          <a:xfrm>
            <a:off x="70024" y="3246548"/>
            <a:ext cx="4701630" cy="11233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175"/>
              </a:lnSpc>
            </a:pPr>
            <a:r>
              <a:rPr lang="pt-BR" sz="1000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🔗</a:t>
            </a:r>
            <a:r>
              <a:rPr lang="pt-BR" sz="1000" b="1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DVI: </a:t>
            </a:r>
            <a:r>
              <a:rPr lang="pt-BR" sz="800">
                <a:solidFill>
                  <a:schemeClr val="accent1"/>
                </a:solidFill>
                <a:latin typeface="Noto Sans"/>
                <a:cs typeface="Segoe U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https://share.linx.com.br/display/DMS/Integrador+NFSe+-+Plugins</a:t>
            </a:r>
            <a:endParaRPr lang="pt-BR" sz="80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>
              <a:lnSpc>
                <a:spcPts val="2175"/>
              </a:lnSpc>
            </a:pPr>
            <a:endParaRPr lang="pt-BR" sz="10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>
              <a:lnSpc>
                <a:spcPts val="2175"/>
              </a:lnSpc>
            </a:pPr>
            <a:endParaRPr lang="pt-BR" sz="1000">
              <a:solidFill>
                <a:srgbClr val="0070C0"/>
              </a:solidFill>
              <a:latin typeface="Noto Sans"/>
              <a:cs typeface="Segoe UI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pt-BR" sz="1200">
              <a:solidFill>
                <a:srgbClr val="FFFFFF"/>
              </a:solidFill>
              <a:latin typeface="-apple-system"/>
              <a:cs typeface="Segoe UI"/>
            </a:endParaRPr>
          </a:p>
        </p:txBody>
      </p:sp>
      <p:sp>
        <p:nvSpPr>
          <p:cNvPr id="8" name="Google Shape;337;p3">
            <a:extLst>
              <a:ext uri="{FF2B5EF4-FFF2-40B4-BE49-F238E27FC236}">
                <a16:creationId xmlns:a16="http://schemas.microsoft.com/office/drawing/2014/main" id="{7A065719-41C7-FE09-08AD-843A6E666D5C}"/>
              </a:ext>
            </a:extLst>
          </p:cNvPr>
          <p:cNvSpPr txBox="1"/>
          <p:nvPr/>
        </p:nvSpPr>
        <p:spPr>
          <a:xfrm>
            <a:off x="3219068" y="44324"/>
            <a:ext cx="6233132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000" b="1" err="1">
                <a:solidFill>
                  <a:srgbClr val="CC99FF"/>
                </a:solidFill>
                <a:latin typeface="Nunito"/>
                <a:ea typeface="Roboto"/>
                <a:cs typeface="Roboto"/>
              </a:rPr>
              <a:t>NFSe</a:t>
            </a:r>
            <a:r>
              <a:rPr lang="pt-BR" sz="2000" b="1">
                <a:solidFill>
                  <a:srgbClr val="CC99FF"/>
                </a:solidFill>
                <a:latin typeface="Nunito"/>
                <a:ea typeface="Roboto"/>
                <a:cs typeface="Roboto"/>
              </a:rPr>
              <a:t> Nacional 2026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B99041C-680E-6260-860F-995CD95EBAB2}"/>
              </a:ext>
            </a:extLst>
          </p:cNvPr>
          <p:cNvSpPr txBox="1"/>
          <p:nvPr/>
        </p:nvSpPr>
        <p:spPr>
          <a:xfrm>
            <a:off x="4767216" y="4809037"/>
            <a:ext cx="5764876" cy="11233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175"/>
              </a:lnSpc>
            </a:pPr>
            <a:r>
              <a:rPr lang="pt-BR" sz="1000">
                <a:solidFill>
                  <a:srgbClr val="DFA9FF"/>
                </a:solidFill>
              </a:rPr>
              <a:t>🔗</a:t>
            </a:r>
            <a:r>
              <a:rPr lang="pt-BR" sz="1000" b="1">
                <a:solidFill>
                  <a:srgbClr val="DFA9FF"/>
                </a:solidFill>
                <a:latin typeface="Noto Sans"/>
                <a:cs typeface="Segoe UI"/>
              </a:rPr>
              <a:t>Sefaz:</a:t>
            </a:r>
            <a:r>
              <a:rPr lang="pt-BR" sz="800" b="1">
                <a:solidFill>
                  <a:srgbClr val="DFA9FF"/>
                </a:solidFill>
                <a:latin typeface="Noto Sans"/>
                <a:cs typeface="Segoe UI"/>
              </a:rPr>
              <a:t> </a:t>
            </a:r>
            <a:r>
              <a:rPr lang="pt-BR" sz="800">
                <a:solidFill>
                  <a:schemeClr val="accent1"/>
                </a:solidFill>
                <a:latin typeface="Noto Sans"/>
                <a:ea typeface="Noto Sans"/>
                <a:cs typeface="No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https://www.gov.br/nfse/pt-br/municipios/monitoramento-adesoes</a:t>
            </a:r>
            <a:endParaRPr lang="pt-BR" sz="800">
              <a:solidFill>
                <a:schemeClr val="accent1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ts val="2175"/>
              </a:lnSpc>
            </a:pPr>
            <a:endParaRPr lang="pt-BR" sz="10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>
              <a:lnSpc>
                <a:spcPts val="2175"/>
              </a:lnSpc>
            </a:pPr>
            <a:endParaRPr lang="pt-BR" sz="1000">
              <a:solidFill>
                <a:srgbClr val="0070C0"/>
              </a:solidFill>
              <a:latin typeface="Noto Sans"/>
              <a:cs typeface="Segoe UI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pt-BR" sz="1200">
              <a:solidFill>
                <a:srgbClr val="FFFFFF"/>
              </a:solidFill>
              <a:latin typeface="-apple-system"/>
              <a:cs typeface="Segoe UI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8661D3BB-0970-20CD-6D51-6F1E34AC8A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9055" y="3393629"/>
            <a:ext cx="4835236" cy="1505160"/>
          </a:xfrm>
          <a:prstGeom prst="rect">
            <a:avLst/>
          </a:prstGeom>
        </p:spPr>
      </p:pic>
      <p:sp>
        <p:nvSpPr>
          <p:cNvPr id="5" name="Arrow: Bent 4">
            <a:extLst>
              <a:ext uri="{FF2B5EF4-FFF2-40B4-BE49-F238E27FC236}">
                <a16:creationId xmlns:a16="http://schemas.microsoft.com/office/drawing/2014/main" id="{8D370834-5071-DB5A-7AFB-F384CF7BB89D}"/>
              </a:ext>
            </a:extLst>
          </p:cNvPr>
          <p:cNvSpPr/>
          <p:nvPr/>
        </p:nvSpPr>
        <p:spPr>
          <a:xfrm rot="5400000">
            <a:off x="7457374" y="2497385"/>
            <a:ext cx="967740" cy="714058"/>
          </a:xfrm>
          <a:prstGeom prst="bentArrow">
            <a:avLst/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12F2EEAB-ECE0-7AE6-FB4B-1A3DF35B26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00" y="891876"/>
            <a:ext cx="7421563" cy="243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24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2AB2FB6F-0F9E-DC53-99D7-8E631A992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3DA7C1DB-4D91-A2C5-3C41-9A63E8F2DA7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C67A57AC-B3CA-A34B-DB32-A49BCB75D2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8F3DF391-5E34-2DAD-00FE-0A9266A476F9}"/>
              </a:ext>
            </a:extLst>
          </p:cNvPr>
          <p:cNvSpPr txBox="1"/>
          <p:nvPr/>
        </p:nvSpPr>
        <p:spPr>
          <a:xfrm>
            <a:off x="993810" y="136010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60B8EF6F-460A-0345-D9C6-0E543B2B6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494" y="187067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Google Shape;337;p3">
            <a:extLst>
              <a:ext uri="{FF2B5EF4-FFF2-40B4-BE49-F238E27FC236}">
                <a16:creationId xmlns:a16="http://schemas.microsoft.com/office/drawing/2014/main" id="{F40E4ED3-404A-6EA2-D259-B72074CAFD6D}"/>
              </a:ext>
            </a:extLst>
          </p:cNvPr>
          <p:cNvSpPr txBox="1"/>
          <p:nvPr/>
        </p:nvSpPr>
        <p:spPr>
          <a:xfrm>
            <a:off x="1695105" y="517717"/>
            <a:ext cx="8511010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000" b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Portal Integrador </a:t>
            </a:r>
            <a:r>
              <a:rPr lang="pt-BR" sz="2000" b="1" err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NFSe</a:t>
            </a:r>
            <a:r>
              <a:rPr lang="pt-BR" sz="2000" b="1">
                <a:solidFill>
                  <a:srgbClr val="FA9600"/>
                </a:solidFill>
                <a:latin typeface="Nunito"/>
                <a:ea typeface="Roboto"/>
                <a:cs typeface="Roboto"/>
              </a:rPr>
              <a:t> – Plugins |</a:t>
            </a:r>
            <a:r>
              <a:rPr lang="pt-BR" sz="2000" b="1">
                <a:solidFill>
                  <a:srgbClr val="F0462D"/>
                </a:solidFill>
                <a:latin typeface="Nunito"/>
                <a:ea typeface="Roboto"/>
                <a:cs typeface="Roboto"/>
              </a:rPr>
              <a:t> Emissor Próprio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8DE869D-0F7D-8ED0-BB93-36240740C756}"/>
              </a:ext>
            </a:extLst>
          </p:cNvPr>
          <p:cNvSpPr txBox="1"/>
          <p:nvPr/>
        </p:nvSpPr>
        <p:spPr>
          <a:xfrm>
            <a:off x="490890" y="4808663"/>
            <a:ext cx="4701630" cy="3361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175"/>
              </a:lnSpc>
            </a:pPr>
            <a:r>
              <a:rPr lang="pt-BR" sz="1000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🔗</a:t>
            </a:r>
            <a:r>
              <a:rPr lang="pt-BR" sz="1000" b="1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DVI:</a:t>
            </a:r>
            <a:r>
              <a:rPr lang="pt-BR" sz="800" b="1">
                <a:solidFill>
                  <a:srgbClr val="DFA9FF"/>
                </a:solidFill>
                <a:latin typeface="Noto Sans"/>
                <a:ea typeface="Noto Sans"/>
                <a:cs typeface="Noto Sans"/>
              </a:rPr>
              <a:t> </a:t>
            </a:r>
            <a:r>
              <a:rPr lang="pt-BR" sz="800">
                <a:solidFill>
                  <a:schemeClr val="accent1"/>
                </a:solidFill>
                <a:latin typeface="Noto Sans"/>
                <a:cs typeface="Segoe U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https://share.linx.com.br/display/DMS/Integrador+NFSe+-+Plugins</a:t>
            </a:r>
            <a:endParaRPr lang="pt-BR" sz="800">
              <a:solidFill>
                <a:schemeClr val="accent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Google Shape;337;p3">
            <a:extLst>
              <a:ext uri="{FF2B5EF4-FFF2-40B4-BE49-F238E27FC236}">
                <a16:creationId xmlns:a16="http://schemas.microsoft.com/office/drawing/2014/main" id="{44F3F4C0-3CB2-BEFC-51A8-1FFC5BACEBA5}"/>
              </a:ext>
            </a:extLst>
          </p:cNvPr>
          <p:cNvSpPr txBox="1"/>
          <p:nvPr/>
        </p:nvSpPr>
        <p:spPr>
          <a:xfrm>
            <a:off x="3219068" y="44324"/>
            <a:ext cx="6233132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r>
              <a:rPr lang="pt-BR" sz="2000" b="1">
                <a:solidFill>
                  <a:srgbClr val="CC99FF"/>
                </a:solidFill>
                <a:latin typeface="Nunito"/>
                <a:ea typeface="Roboto"/>
                <a:cs typeface="Roboto"/>
              </a:rPr>
              <a:t>NFSe Nacional 2026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017C872-DDEB-D3A5-EECF-AE112D8A6B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137" y="3597850"/>
            <a:ext cx="8217681" cy="120720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AFE43C0B-871A-DE7C-DA3A-3731B440B9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8577" y="1006244"/>
            <a:ext cx="7048861" cy="323867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FF2568FE-8E3D-ECEB-93B1-84E1C4F8C7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7627" y="1371160"/>
            <a:ext cx="7029811" cy="463574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:a16="http://schemas.microsoft.com/office/drawing/2014/main" id="{0DE19FA2-9869-7DAB-1FF5-E815C7A038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7627" y="1868437"/>
            <a:ext cx="7029811" cy="254013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5172E209-E7C7-50DC-222C-5FFB7FAF8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3978" y="2169050"/>
            <a:ext cx="7023460" cy="135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898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67">
          <a:extLst>
            <a:ext uri="{FF2B5EF4-FFF2-40B4-BE49-F238E27FC236}">
              <a16:creationId xmlns:a16="http://schemas.microsoft.com/office/drawing/2014/main" id="{8AB4323F-E87D-3A04-15F6-810D93589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1156;p40">
            <a:extLst>
              <a:ext uri="{FF2B5EF4-FFF2-40B4-BE49-F238E27FC236}">
                <a16:creationId xmlns:a16="http://schemas.microsoft.com/office/drawing/2014/main" id="{30BCCC97-E326-C87F-95D2-F40F057AE411}"/>
              </a:ext>
            </a:extLst>
          </p:cNvPr>
          <p:cNvSpPr txBox="1">
            <a:spLocks/>
          </p:cNvSpPr>
          <p:nvPr/>
        </p:nvSpPr>
        <p:spPr>
          <a:xfrm>
            <a:off x="4509798" y="1289166"/>
            <a:ext cx="4428671" cy="1130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4500">
                <a:solidFill>
                  <a:schemeClr val="bg1"/>
                </a:solidFill>
                <a:latin typeface="Nunito"/>
                <a:ea typeface="Noto Sans Light"/>
                <a:cs typeface="Noto Sans Light"/>
              </a:rPr>
              <a:t>DÚVIDAS?</a:t>
            </a:r>
            <a:endParaRPr lang="pt-BR" sz="4500">
              <a:solidFill>
                <a:schemeClr val="bg1"/>
              </a:solidFill>
              <a:latin typeface="Nunito"/>
              <a:ea typeface="Noto Sans"/>
              <a:cs typeface="Noto Sans"/>
            </a:endParaRPr>
          </a:p>
          <a:p>
            <a:pPr algn="l"/>
            <a:br>
              <a:rPr lang="en-US" sz="4500">
                <a:latin typeface="Nunito" pitchFamily="2" charset="0"/>
                <a:ea typeface="Noto Sans Light" panose="020B0402040504020204" pitchFamily="34" charset="0"/>
                <a:cs typeface="Noto Sans Light" panose="020B0402040504020204" pitchFamily="34" charset="0"/>
              </a:rPr>
            </a:br>
            <a:r>
              <a:rPr lang="en-US" sz="4500">
                <a:solidFill>
                  <a:srgbClr val="A47BE6"/>
                </a:solidFill>
                <a:latin typeface="Nunito"/>
                <a:ea typeface="Noto Sans"/>
                <a:cs typeface="Noto Sans"/>
              </a:rPr>
              <a:t>PERGUNTAS E RESPOSTAS</a:t>
            </a:r>
            <a:endParaRPr lang="pt-BR" sz="4500">
              <a:latin typeface="Nunito"/>
              <a:ea typeface="Noto Sans"/>
              <a:cs typeface="Noto Sans"/>
            </a:endParaRP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0D58A1FB-F902-30A3-4329-F09F5130BBED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chemeClr val="bg1"/>
                </a:solidFill>
                <a:latin typeface="Noto Sans"/>
                <a:ea typeface="Noto Sans"/>
                <a:cs typeface="Noto Sans"/>
              </a:rPr>
              <a:t>Momento Perguntas e Respostas</a:t>
            </a:r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4B3AC1BB-95DD-F72A-10BB-E620404E674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áfico 38">
            <a:extLst>
              <a:ext uri="{FF2B5EF4-FFF2-40B4-BE49-F238E27FC236}">
                <a16:creationId xmlns:a16="http://schemas.microsoft.com/office/drawing/2014/main" id="{E5E473E7-4A5E-C1F3-75EC-1F15D72922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grpSp>
        <p:nvGrpSpPr>
          <p:cNvPr id="4" name="Google Shape;1171;p41">
            <a:extLst>
              <a:ext uri="{FF2B5EF4-FFF2-40B4-BE49-F238E27FC236}">
                <a16:creationId xmlns:a16="http://schemas.microsoft.com/office/drawing/2014/main" id="{8610AF04-DB26-5179-B4D4-02CDACFB4CE5}"/>
              </a:ext>
            </a:extLst>
          </p:cNvPr>
          <p:cNvGrpSpPr/>
          <p:nvPr/>
        </p:nvGrpSpPr>
        <p:grpSpPr>
          <a:xfrm rot="5400000">
            <a:off x="665639" y="1447612"/>
            <a:ext cx="3750028" cy="2566928"/>
            <a:chOff x="2345366" y="140711"/>
            <a:chExt cx="6483441" cy="4437974"/>
          </a:xfrm>
        </p:grpSpPr>
        <p:sp>
          <p:nvSpPr>
            <p:cNvPr id="5" name="Google Shape;1172;p41">
              <a:extLst>
                <a:ext uri="{FF2B5EF4-FFF2-40B4-BE49-F238E27FC236}">
                  <a16:creationId xmlns:a16="http://schemas.microsoft.com/office/drawing/2014/main" id="{B949FC1E-CE07-FEE0-5190-232651A03921}"/>
                </a:ext>
              </a:extLst>
            </p:cNvPr>
            <p:cNvSpPr/>
            <p:nvPr/>
          </p:nvSpPr>
          <p:spPr>
            <a:xfrm>
              <a:off x="2362377" y="163678"/>
              <a:ext cx="6449417" cy="4392004"/>
            </a:xfrm>
            <a:custGeom>
              <a:avLst/>
              <a:gdLst/>
              <a:ahLst/>
              <a:cxnLst/>
              <a:rect l="l" t="t" r="r" b="b"/>
              <a:pathLst>
                <a:path w="7889195" h="6142663" extrusionOk="0">
                  <a:moveTo>
                    <a:pt x="-761" y="5760719"/>
                  </a:moveTo>
                  <a:cubicBezTo>
                    <a:pt x="-761" y="5972461"/>
                    <a:pt x="170183" y="6142933"/>
                    <a:pt x="382397" y="6142933"/>
                  </a:cubicBezTo>
                  <a:lnTo>
                    <a:pt x="7505412" y="6142933"/>
                  </a:lnTo>
                  <a:cubicBezTo>
                    <a:pt x="7717828" y="6142933"/>
                    <a:pt x="7888435" y="5972461"/>
                    <a:pt x="7888435" y="5760719"/>
                  </a:cubicBezTo>
                  <a:lnTo>
                    <a:pt x="7888435" y="382415"/>
                  </a:lnTo>
                  <a:cubicBezTo>
                    <a:pt x="7888435" y="170673"/>
                    <a:pt x="7717828" y="269"/>
                    <a:pt x="7505412" y="269"/>
                  </a:cubicBezTo>
                  <a:lnTo>
                    <a:pt x="382397" y="269"/>
                  </a:lnTo>
                  <a:cubicBezTo>
                    <a:pt x="170251" y="269"/>
                    <a:pt x="-693" y="170471"/>
                    <a:pt x="-693" y="382145"/>
                  </a:cubicBezTo>
                  <a:lnTo>
                    <a:pt x="-693" y="5760449"/>
                  </a:lnTo>
                  <a:close/>
                </a:path>
              </a:pathLst>
            </a:custGeom>
            <a:solidFill>
              <a:srgbClr val="262626"/>
            </a:solidFill>
            <a:ln w="3810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77800" dist="1143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" name="Google Shape;1173;p41">
              <a:extLst>
                <a:ext uri="{FF2B5EF4-FFF2-40B4-BE49-F238E27FC236}">
                  <a16:creationId xmlns:a16="http://schemas.microsoft.com/office/drawing/2014/main" id="{3BD87E55-CB96-5B57-6F46-D3FAA6EEE35B}"/>
                </a:ext>
              </a:extLst>
            </p:cNvPr>
            <p:cNvGrpSpPr/>
            <p:nvPr/>
          </p:nvGrpSpPr>
          <p:grpSpPr>
            <a:xfrm>
              <a:off x="2345366" y="140711"/>
              <a:ext cx="6483441" cy="4437974"/>
              <a:chOff x="390725" y="192901"/>
              <a:chExt cx="9367780" cy="6412330"/>
            </a:xfrm>
          </p:grpSpPr>
          <p:sp>
            <p:nvSpPr>
              <p:cNvPr id="41" name="Google Shape;1174;p41">
                <a:extLst>
                  <a:ext uri="{FF2B5EF4-FFF2-40B4-BE49-F238E27FC236}">
                    <a16:creationId xmlns:a16="http://schemas.microsoft.com/office/drawing/2014/main" id="{E37C863C-A9D1-75D1-C54E-875C24D69D35}"/>
                  </a:ext>
                </a:extLst>
              </p:cNvPr>
              <p:cNvSpPr/>
              <p:nvPr/>
            </p:nvSpPr>
            <p:spPr>
              <a:xfrm>
                <a:off x="433022" y="255001"/>
                <a:ext cx="9309250" cy="6342300"/>
              </a:xfrm>
              <a:custGeom>
                <a:avLst/>
                <a:gdLst/>
                <a:ahLst/>
                <a:cxnLst/>
                <a:rect l="l" t="t" r="r" b="b"/>
                <a:pathLst>
                  <a:path w="7889195" h="6142663" extrusionOk="0">
                    <a:moveTo>
                      <a:pt x="-761" y="5760719"/>
                    </a:moveTo>
                    <a:cubicBezTo>
                      <a:pt x="-761" y="5972461"/>
                      <a:pt x="170183" y="6142933"/>
                      <a:pt x="382397" y="6142933"/>
                    </a:cubicBezTo>
                    <a:lnTo>
                      <a:pt x="7505412" y="6142933"/>
                    </a:lnTo>
                    <a:cubicBezTo>
                      <a:pt x="7717828" y="6142933"/>
                      <a:pt x="7888435" y="5972461"/>
                      <a:pt x="7888435" y="5760719"/>
                    </a:cubicBezTo>
                    <a:lnTo>
                      <a:pt x="7888435" y="382415"/>
                    </a:lnTo>
                    <a:cubicBezTo>
                      <a:pt x="7888435" y="170673"/>
                      <a:pt x="7717828" y="269"/>
                      <a:pt x="7505412" y="269"/>
                    </a:cubicBezTo>
                    <a:lnTo>
                      <a:pt x="382397" y="269"/>
                    </a:lnTo>
                    <a:cubicBezTo>
                      <a:pt x="170251" y="269"/>
                      <a:pt x="-693" y="170471"/>
                      <a:pt x="-693" y="382145"/>
                    </a:cubicBezTo>
                    <a:lnTo>
                      <a:pt x="-693" y="5760449"/>
                    </a:lnTo>
                    <a:close/>
                  </a:path>
                </a:pathLst>
              </a:custGeom>
              <a:gradFill>
                <a:gsLst>
                  <a:gs pos="0">
                    <a:srgbClr val="4E4F51"/>
                  </a:gs>
                  <a:gs pos="15000">
                    <a:srgbClr val="4E4F51"/>
                  </a:gs>
                  <a:gs pos="97000">
                    <a:srgbClr val="000000"/>
                  </a:gs>
                  <a:gs pos="100000">
                    <a:srgbClr val="0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2" name="Google Shape;1175;p41">
                <a:extLst>
                  <a:ext uri="{FF2B5EF4-FFF2-40B4-BE49-F238E27FC236}">
                    <a16:creationId xmlns:a16="http://schemas.microsoft.com/office/drawing/2014/main" id="{3F250278-8DB8-3790-033C-AFA0AC4F0E06}"/>
                  </a:ext>
                </a:extLst>
              </p:cNvPr>
              <p:cNvGrpSpPr/>
              <p:nvPr/>
            </p:nvGrpSpPr>
            <p:grpSpPr>
              <a:xfrm>
                <a:off x="9036093" y="3183174"/>
                <a:ext cx="492960" cy="492960"/>
                <a:chOff x="9132580" y="3159701"/>
                <a:chExt cx="371233" cy="371233"/>
              </a:xfrm>
            </p:grpSpPr>
            <p:sp>
              <p:nvSpPr>
                <p:cNvPr id="61" name="Google Shape;1176;p41">
                  <a:extLst>
                    <a:ext uri="{FF2B5EF4-FFF2-40B4-BE49-F238E27FC236}">
                      <a16:creationId xmlns:a16="http://schemas.microsoft.com/office/drawing/2014/main" id="{811D8BE1-DF41-5526-AA0D-03AD3BF9F088}"/>
                    </a:ext>
                  </a:extLst>
                </p:cNvPr>
                <p:cNvSpPr/>
                <p:nvPr/>
              </p:nvSpPr>
              <p:spPr>
                <a:xfrm>
                  <a:off x="9132580" y="3159701"/>
                  <a:ext cx="371233" cy="3712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679" h="358679" extrusionOk="0">
                      <a:moveTo>
                        <a:pt x="178613" y="269"/>
                      </a:moveTo>
                      <a:cubicBezTo>
                        <a:pt x="277673" y="269"/>
                        <a:pt x="357919" y="80562"/>
                        <a:pt x="357919" y="179608"/>
                      </a:cubicBezTo>
                      <a:cubicBezTo>
                        <a:pt x="357919" y="278655"/>
                        <a:pt x="277673" y="358948"/>
                        <a:pt x="178613" y="358948"/>
                      </a:cubicBezTo>
                      <a:cubicBezTo>
                        <a:pt x="79553" y="358948"/>
                        <a:pt x="-761" y="278655"/>
                        <a:pt x="-761" y="179608"/>
                      </a:cubicBezTo>
                      <a:cubicBezTo>
                        <a:pt x="-761" y="80562"/>
                        <a:pt x="79553" y="269"/>
                        <a:pt x="178613" y="269"/>
                      </a:cubicBezTo>
                      <a:close/>
                    </a:path>
                  </a:pathLst>
                </a:custGeom>
                <a:solidFill>
                  <a:srgbClr val="15151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" name="Google Shape;1177;p41">
                  <a:extLst>
                    <a:ext uri="{FF2B5EF4-FFF2-40B4-BE49-F238E27FC236}">
                      <a16:creationId xmlns:a16="http://schemas.microsoft.com/office/drawing/2014/main" id="{2A646200-51E9-5B88-2839-2F3873EB8587}"/>
                    </a:ext>
                  </a:extLst>
                </p:cNvPr>
                <p:cNvSpPr/>
                <p:nvPr/>
              </p:nvSpPr>
              <p:spPr>
                <a:xfrm>
                  <a:off x="9138858" y="3166118"/>
                  <a:ext cx="267486" cy="358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441" h="346069" extrusionOk="0">
                      <a:moveTo>
                        <a:pt x="172543" y="269"/>
                      </a:moveTo>
                      <a:cubicBezTo>
                        <a:pt x="76788" y="269"/>
                        <a:pt x="-761" y="77750"/>
                        <a:pt x="-761" y="173303"/>
                      </a:cubicBezTo>
                      <a:cubicBezTo>
                        <a:pt x="-761" y="268857"/>
                        <a:pt x="76788" y="346338"/>
                        <a:pt x="172543" y="346338"/>
                      </a:cubicBezTo>
                      <a:cubicBezTo>
                        <a:pt x="188728" y="346338"/>
                        <a:pt x="204912" y="343978"/>
                        <a:pt x="219747" y="339662"/>
                      </a:cubicBezTo>
                      <a:cubicBezTo>
                        <a:pt x="270997" y="207155"/>
                        <a:pt x="269648" y="108769"/>
                        <a:pt x="219747" y="6810"/>
                      </a:cubicBezTo>
                      <a:cubicBezTo>
                        <a:pt x="204238" y="2561"/>
                        <a:pt x="188728" y="269"/>
                        <a:pt x="172543" y="269"/>
                      </a:cubicBezTo>
                      <a:close/>
                    </a:path>
                  </a:pathLst>
                </a:custGeom>
                <a:solidFill>
                  <a:srgbClr val="07070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" name="Google Shape;1178;p41">
                  <a:extLst>
                    <a:ext uri="{FF2B5EF4-FFF2-40B4-BE49-F238E27FC236}">
                      <a16:creationId xmlns:a16="http://schemas.microsoft.com/office/drawing/2014/main" id="{523850E7-403C-DA94-B606-EB355A59D21A}"/>
                    </a:ext>
                  </a:extLst>
                </p:cNvPr>
                <p:cNvSpPr/>
                <p:nvPr/>
              </p:nvSpPr>
              <p:spPr>
                <a:xfrm>
                  <a:off x="9249765" y="3279048"/>
                  <a:ext cx="129816" cy="1303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26" h="125898" extrusionOk="0">
                      <a:moveTo>
                        <a:pt x="-761" y="98857"/>
                      </a:moveTo>
                      <a:cubicBezTo>
                        <a:pt x="-761" y="113962"/>
                        <a:pt x="11377" y="126167"/>
                        <a:pt x="26213" y="126167"/>
                      </a:cubicBezTo>
                      <a:lnTo>
                        <a:pt x="97692" y="126167"/>
                      </a:lnTo>
                      <a:cubicBezTo>
                        <a:pt x="112527" y="126167"/>
                        <a:pt x="124666" y="113962"/>
                        <a:pt x="124666" y="98857"/>
                      </a:cubicBezTo>
                      <a:lnTo>
                        <a:pt x="124666" y="27579"/>
                      </a:lnTo>
                      <a:cubicBezTo>
                        <a:pt x="124666" y="12474"/>
                        <a:pt x="112527" y="269"/>
                        <a:pt x="97692" y="269"/>
                      </a:cubicBezTo>
                      <a:lnTo>
                        <a:pt x="26213" y="269"/>
                      </a:lnTo>
                      <a:cubicBezTo>
                        <a:pt x="11377" y="269"/>
                        <a:pt x="-761" y="12474"/>
                        <a:pt x="-761" y="27579"/>
                      </a:cubicBezTo>
                      <a:lnTo>
                        <a:pt x="-761" y="98857"/>
                      </a:lnTo>
                      <a:close/>
                      <a:moveTo>
                        <a:pt x="9354" y="96429"/>
                      </a:moveTo>
                      <a:lnTo>
                        <a:pt x="9354" y="30007"/>
                      </a:lnTo>
                      <a:cubicBezTo>
                        <a:pt x="9354" y="19352"/>
                        <a:pt x="18120" y="10721"/>
                        <a:pt x="28910" y="10721"/>
                      </a:cubicBezTo>
                      <a:lnTo>
                        <a:pt x="94995" y="10721"/>
                      </a:lnTo>
                      <a:cubicBezTo>
                        <a:pt x="105784" y="10721"/>
                        <a:pt x="114551" y="19352"/>
                        <a:pt x="114551" y="30007"/>
                      </a:cubicBezTo>
                      <a:lnTo>
                        <a:pt x="114551" y="96429"/>
                      </a:lnTo>
                      <a:cubicBezTo>
                        <a:pt x="114551" y="107083"/>
                        <a:pt x="105784" y="115580"/>
                        <a:pt x="94995" y="115580"/>
                      </a:cubicBezTo>
                      <a:lnTo>
                        <a:pt x="28910" y="115580"/>
                      </a:lnTo>
                      <a:cubicBezTo>
                        <a:pt x="18120" y="115580"/>
                        <a:pt x="9354" y="107083"/>
                        <a:pt x="9354" y="96429"/>
                      </a:cubicBezTo>
                      <a:close/>
                    </a:path>
                  </a:pathLst>
                </a:custGeom>
                <a:solidFill>
                  <a:srgbClr val="CCCED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" name="Google Shape;1179;p41">
                <a:extLst>
                  <a:ext uri="{FF2B5EF4-FFF2-40B4-BE49-F238E27FC236}">
                    <a16:creationId xmlns:a16="http://schemas.microsoft.com/office/drawing/2014/main" id="{86D5E8F1-DFC1-FFBE-6557-0441B0400860}"/>
                  </a:ext>
                </a:extLst>
              </p:cNvPr>
              <p:cNvGrpSpPr/>
              <p:nvPr/>
            </p:nvGrpSpPr>
            <p:grpSpPr>
              <a:xfrm>
                <a:off x="390725" y="192901"/>
                <a:ext cx="9367780" cy="6412330"/>
                <a:chOff x="1194635" y="234866"/>
                <a:chExt cx="9244824" cy="6489556"/>
              </a:xfrm>
            </p:grpSpPr>
            <p:sp>
              <p:nvSpPr>
                <p:cNvPr id="44" name="Google Shape;1180;p41">
                  <a:extLst>
                    <a:ext uri="{FF2B5EF4-FFF2-40B4-BE49-F238E27FC236}">
                      <a16:creationId xmlns:a16="http://schemas.microsoft.com/office/drawing/2014/main" id="{8B957B52-1A22-8F70-8D97-03650E483BFB}"/>
                    </a:ext>
                  </a:extLst>
                </p:cNvPr>
                <p:cNvSpPr/>
                <p:nvPr/>
              </p:nvSpPr>
              <p:spPr>
                <a:xfrm>
                  <a:off x="1217565" y="240980"/>
                  <a:ext cx="9221894" cy="6483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21894" h="6483314" extrusionOk="0">
                      <a:moveTo>
                        <a:pt x="0" y="6063936"/>
                      </a:moveTo>
                      <a:cubicBezTo>
                        <a:pt x="0" y="6296301"/>
                        <a:pt x="187014" y="6483315"/>
                        <a:pt x="419380" y="6483315"/>
                      </a:cubicBezTo>
                      <a:lnTo>
                        <a:pt x="8802005" y="6483315"/>
                      </a:lnTo>
                      <a:cubicBezTo>
                        <a:pt x="9034371" y="6483315"/>
                        <a:pt x="9221895" y="6296301"/>
                        <a:pt x="9221895" y="6063936"/>
                      </a:cubicBezTo>
                      <a:lnTo>
                        <a:pt x="9221895" y="419634"/>
                      </a:lnTo>
                      <a:cubicBezTo>
                        <a:pt x="9221895" y="187269"/>
                        <a:pt x="9034371" y="0"/>
                        <a:pt x="8802005" y="0"/>
                      </a:cubicBezTo>
                      <a:lnTo>
                        <a:pt x="419380" y="0"/>
                      </a:lnTo>
                      <a:cubicBezTo>
                        <a:pt x="187014" y="0"/>
                        <a:pt x="0" y="187141"/>
                        <a:pt x="0" y="419634"/>
                      </a:cubicBezTo>
                      <a:lnTo>
                        <a:pt x="0" y="6063936"/>
                      </a:lnTo>
                      <a:lnTo>
                        <a:pt x="0" y="6063936"/>
                      </a:lnTo>
                      <a:lnTo>
                        <a:pt x="0" y="6063936"/>
                      </a:lnTo>
                      <a:close/>
                      <a:moveTo>
                        <a:pt x="16052" y="6040495"/>
                      </a:moveTo>
                      <a:lnTo>
                        <a:pt x="16052" y="432119"/>
                      </a:lnTo>
                      <a:cubicBezTo>
                        <a:pt x="16052" y="200772"/>
                        <a:pt x="202301" y="14523"/>
                        <a:pt x="433648" y="14523"/>
                      </a:cubicBezTo>
                      <a:lnTo>
                        <a:pt x="8782642" y="14523"/>
                      </a:lnTo>
                      <a:cubicBezTo>
                        <a:pt x="9014244" y="14650"/>
                        <a:pt x="9200365" y="200772"/>
                        <a:pt x="9200365" y="432119"/>
                      </a:cubicBezTo>
                      <a:lnTo>
                        <a:pt x="9200365" y="6051196"/>
                      </a:lnTo>
                      <a:cubicBezTo>
                        <a:pt x="9200365" y="6282543"/>
                        <a:pt x="9014244" y="6468792"/>
                        <a:pt x="8782642" y="6468792"/>
                      </a:cubicBezTo>
                      <a:lnTo>
                        <a:pt x="433648" y="6457964"/>
                      </a:lnTo>
                      <a:cubicBezTo>
                        <a:pt x="202556" y="6457964"/>
                        <a:pt x="16306" y="6271714"/>
                        <a:pt x="16306" y="6040368"/>
                      </a:cubicBezTo>
                      <a:lnTo>
                        <a:pt x="16052" y="6040368"/>
                      </a:lnTo>
                      <a:close/>
                    </a:path>
                  </a:pathLst>
                </a:custGeom>
                <a:solidFill>
                  <a:srgbClr val="DCDDE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5" name="Google Shape;1181;p41">
                  <a:extLst>
                    <a:ext uri="{FF2B5EF4-FFF2-40B4-BE49-F238E27FC236}">
                      <a16:creationId xmlns:a16="http://schemas.microsoft.com/office/drawing/2014/main" id="{440CFA8C-5ECA-0863-95E9-475A322D165E}"/>
                    </a:ext>
                  </a:extLst>
                </p:cNvPr>
                <p:cNvSpPr/>
                <p:nvPr/>
              </p:nvSpPr>
              <p:spPr>
                <a:xfrm>
                  <a:off x="2119512" y="237923"/>
                  <a:ext cx="97838" cy="152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38" h="15287" extrusionOk="0">
                      <a:moveTo>
                        <a:pt x="0" y="0"/>
                      </a:moveTo>
                      <a:lnTo>
                        <a:pt x="0" y="15287"/>
                      </a:lnTo>
                      <a:lnTo>
                        <a:pt x="97838" y="15287"/>
                      </a:lnTo>
                      <a:lnTo>
                        <a:pt x="97838" y="8790"/>
                      </a:lnTo>
                      <a:cubicBezTo>
                        <a:pt x="97838" y="4204"/>
                        <a:pt x="92615" y="0"/>
                        <a:pt x="84207" y="0"/>
                      </a:cubicBez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" name="Google Shape;1182;p41">
                  <a:extLst>
                    <a:ext uri="{FF2B5EF4-FFF2-40B4-BE49-F238E27FC236}">
                      <a16:creationId xmlns:a16="http://schemas.microsoft.com/office/drawing/2014/main" id="{BCC4ECF2-2FFC-7BC0-96EB-D5CCE8D1C4F4}"/>
                    </a:ext>
                  </a:extLst>
                </p:cNvPr>
                <p:cNvSpPr/>
                <p:nvPr/>
              </p:nvSpPr>
              <p:spPr>
                <a:xfrm>
                  <a:off x="2510865" y="234866"/>
                  <a:ext cx="203320" cy="183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320" h="18344" extrusionOk="0">
                      <a:moveTo>
                        <a:pt x="0" y="7261"/>
                      </a:moveTo>
                      <a:lnTo>
                        <a:pt x="0" y="18345"/>
                      </a:lnTo>
                      <a:lnTo>
                        <a:pt x="203320" y="18345"/>
                      </a:lnTo>
                      <a:lnTo>
                        <a:pt x="203320" y="10701"/>
                      </a:lnTo>
                      <a:cubicBezTo>
                        <a:pt x="187906" y="9045"/>
                        <a:pt x="124591" y="0"/>
                        <a:pt x="107648" y="0"/>
                      </a:cubicBezTo>
                      <a:lnTo>
                        <a:pt x="3567" y="0"/>
                      </a:lnTo>
                      <a:cubicBezTo>
                        <a:pt x="1401" y="0"/>
                        <a:pt x="0" y="3312"/>
                        <a:pt x="0" y="7261"/>
                      </a:cubicBezTo>
                      <a:lnTo>
                        <a:pt x="0" y="7261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" name="Google Shape;1183;p41">
                  <a:extLst>
                    <a:ext uri="{FF2B5EF4-FFF2-40B4-BE49-F238E27FC236}">
                      <a16:creationId xmlns:a16="http://schemas.microsoft.com/office/drawing/2014/main" id="{1714B1BE-63B0-04F7-9CEF-B88E2B350549}"/>
                    </a:ext>
                  </a:extLst>
                </p:cNvPr>
                <p:cNvSpPr/>
                <p:nvPr/>
              </p:nvSpPr>
              <p:spPr>
                <a:xfrm>
                  <a:off x="2831897" y="234866"/>
                  <a:ext cx="201791" cy="183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91" h="18344" extrusionOk="0">
                      <a:moveTo>
                        <a:pt x="201791" y="7261"/>
                      </a:moveTo>
                      <a:lnTo>
                        <a:pt x="201791" y="18345"/>
                      </a:lnTo>
                      <a:lnTo>
                        <a:pt x="0" y="18345"/>
                      </a:lnTo>
                      <a:lnTo>
                        <a:pt x="0" y="10701"/>
                      </a:lnTo>
                      <a:cubicBezTo>
                        <a:pt x="15415" y="9045"/>
                        <a:pt x="78220" y="0"/>
                        <a:pt x="94908" y="0"/>
                      </a:cubicBezTo>
                      <a:lnTo>
                        <a:pt x="198224" y="0"/>
                      </a:lnTo>
                      <a:cubicBezTo>
                        <a:pt x="200390" y="0"/>
                        <a:pt x="201791" y="3312"/>
                        <a:pt x="201791" y="7261"/>
                      </a:cubicBezTo>
                      <a:lnTo>
                        <a:pt x="201791" y="7261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8" name="Google Shape;1184;p41">
                  <a:extLst>
                    <a:ext uri="{FF2B5EF4-FFF2-40B4-BE49-F238E27FC236}">
                      <a16:creationId xmlns:a16="http://schemas.microsoft.com/office/drawing/2014/main" id="{87AC3D98-A48D-269F-42F9-5D359007FBA9}"/>
                    </a:ext>
                  </a:extLst>
                </p:cNvPr>
                <p:cNvSpPr/>
                <p:nvPr/>
              </p:nvSpPr>
              <p:spPr>
                <a:xfrm>
                  <a:off x="2510865" y="245567"/>
                  <a:ext cx="203320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320" h="7643" extrusionOk="0">
                      <a:moveTo>
                        <a:pt x="0" y="0"/>
                      </a:moveTo>
                      <a:lnTo>
                        <a:pt x="203320" y="0"/>
                      </a:lnTo>
                      <a:lnTo>
                        <a:pt x="203320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3A3B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9" name="Google Shape;1185;p41">
                  <a:extLst>
                    <a:ext uri="{FF2B5EF4-FFF2-40B4-BE49-F238E27FC236}">
                      <a16:creationId xmlns:a16="http://schemas.microsoft.com/office/drawing/2014/main" id="{166F0001-FA1F-AF7D-78EA-44D6F05AAF35}"/>
                    </a:ext>
                  </a:extLst>
                </p:cNvPr>
                <p:cNvSpPr/>
                <p:nvPr/>
              </p:nvSpPr>
              <p:spPr>
                <a:xfrm>
                  <a:off x="2831897" y="245567"/>
                  <a:ext cx="201791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91" h="7643" extrusionOk="0">
                      <a:moveTo>
                        <a:pt x="0" y="0"/>
                      </a:moveTo>
                      <a:lnTo>
                        <a:pt x="201791" y="0"/>
                      </a:lnTo>
                      <a:lnTo>
                        <a:pt x="201791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444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" name="Google Shape;1186;p41">
                  <a:extLst>
                    <a:ext uri="{FF2B5EF4-FFF2-40B4-BE49-F238E27FC236}">
                      <a16:creationId xmlns:a16="http://schemas.microsoft.com/office/drawing/2014/main" id="{A35B0903-47F2-8A47-B103-DE440CA2C587}"/>
                    </a:ext>
                  </a:extLst>
                </p:cNvPr>
                <p:cNvSpPr/>
                <p:nvPr/>
              </p:nvSpPr>
              <p:spPr>
                <a:xfrm>
                  <a:off x="2119512" y="245567"/>
                  <a:ext cx="97838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38" h="7643" extrusionOk="0">
                      <a:moveTo>
                        <a:pt x="0" y="0"/>
                      </a:moveTo>
                      <a:lnTo>
                        <a:pt x="97838" y="0"/>
                      </a:lnTo>
                      <a:lnTo>
                        <a:pt x="97838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53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" name="Google Shape;1187;p41">
                  <a:extLst>
                    <a:ext uri="{FF2B5EF4-FFF2-40B4-BE49-F238E27FC236}">
                      <a16:creationId xmlns:a16="http://schemas.microsoft.com/office/drawing/2014/main" id="{6D362A3C-9D67-91B8-B412-29774075D5C5}"/>
                    </a:ext>
                  </a:extLst>
                </p:cNvPr>
                <p:cNvSpPr/>
                <p:nvPr/>
              </p:nvSpPr>
              <p:spPr>
                <a:xfrm>
                  <a:off x="1217565" y="251681"/>
                  <a:ext cx="9221894" cy="6472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21894" h="6472613" extrusionOk="0">
                      <a:moveTo>
                        <a:pt x="0" y="6053234"/>
                      </a:moveTo>
                      <a:cubicBezTo>
                        <a:pt x="0" y="6285600"/>
                        <a:pt x="187014" y="6472614"/>
                        <a:pt x="419380" y="6472614"/>
                      </a:cubicBezTo>
                      <a:lnTo>
                        <a:pt x="8802005" y="6472614"/>
                      </a:lnTo>
                      <a:cubicBezTo>
                        <a:pt x="9034371" y="6472614"/>
                        <a:pt x="9221895" y="6285600"/>
                        <a:pt x="9221895" y="6053234"/>
                      </a:cubicBezTo>
                      <a:lnTo>
                        <a:pt x="9221895" y="419634"/>
                      </a:lnTo>
                      <a:cubicBezTo>
                        <a:pt x="9221895" y="187269"/>
                        <a:pt x="9034371" y="0"/>
                        <a:pt x="8802005" y="0"/>
                      </a:cubicBezTo>
                      <a:lnTo>
                        <a:pt x="419380" y="0"/>
                      </a:lnTo>
                      <a:cubicBezTo>
                        <a:pt x="187014" y="0"/>
                        <a:pt x="0" y="187269"/>
                        <a:pt x="0" y="419634"/>
                      </a:cubicBezTo>
                      <a:lnTo>
                        <a:pt x="0" y="6053234"/>
                      </a:lnTo>
                      <a:lnTo>
                        <a:pt x="0" y="6053234"/>
                      </a:lnTo>
                      <a:lnTo>
                        <a:pt x="0" y="6053234"/>
                      </a:lnTo>
                      <a:close/>
                      <a:moveTo>
                        <a:pt x="16052" y="6040622"/>
                      </a:moveTo>
                      <a:lnTo>
                        <a:pt x="16052" y="432246"/>
                      </a:lnTo>
                      <a:cubicBezTo>
                        <a:pt x="16052" y="200900"/>
                        <a:pt x="202301" y="14650"/>
                        <a:pt x="433648" y="14650"/>
                      </a:cubicBezTo>
                      <a:lnTo>
                        <a:pt x="8782642" y="14650"/>
                      </a:lnTo>
                      <a:cubicBezTo>
                        <a:pt x="9014244" y="14650"/>
                        <a:pt x="9200365" y="200900"/>
                        <a:pt x="9200365" y="432246"/>
                      </a:cubicBezTo>
                      <a:lnTo>
                        <a:pt x="9200365" y="6040622"/>
                      </a:lnTo>
                      <a:cubicBezTo>
                        <a:pt x="9200365" y="6271969"/>
                        <a:pt x="9014244" y="6458218"/>
                        <a:pt x="8782642" y="6458218"/>
                      </a:cubicBezTo>
                      <a:lnTo>
                        <a:pt x="433648" y="6458218"/>
                      </a:lnTo>
                      <a:cubicBezTo>
                        <a:pt x="202556" y="6458218"/>
                        <a:pt x="16306" y="6271969"/>
                        <a:pt x="16306" y="6040622"/>
                      </a:cubicBezTo>
                      <a:lnTo>
                        <a:pt x="16052" y="6040622"/>
                      </a:lnTo>
                      <a:close/>
                    </a:path>
                  </a:pathLst>
                </a:custGeom>
                <a:solidFill>
                  <a:srgbClr val="989AA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" name="Google Shape;1188;p41">
                  <a:extLst>
                    <a:ext uri="{FF2B5EF4-FFF2-40B4-BE49-F238E27FC236}">
                      <a16:creationId xmlns:a16="http://schemas.microsoft.com/office/drawing/2014/main" id="{25AD6202-DF0A-A297-3E83-2FB6A1CE9423}"/>
                    </a:ext>
                  </a:extLst>
                </p:cNvPr>
                <p:cNvSpPr/>
                <p:nvPr/>
              </p:nvSpPr>
              <p:spPr>
                <a:xfrm>
                  <a:off x="1232853" y="266969"/>
                  <a:ext cx="9184950" cy="6442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4950" h="6442039" extrusionOk="0">
                      <a:moveTo>
                        <a:pt x="0" y="6024571"/>
                      </a:moveTo>
                      <a:cubicBezTo>
                        <a:pt x="0" y="6255917"/>
                        <a:pt x="186249" y="6442040"/>
                        <a:pt x="417596" y="6442040"/>
                      </a:cubicBezTo>
                      <a:lnTo>
                        <a:pt x="8767227" y="6442040"/>
                      </a:lnTo>
                      <a:cubicBezTo>
                        <a:pt x="8998829" y="6442040"/>
                        <a:pt x="9184951" y="6255917"/>
                        <a:pt x="9184951" y="6024571"/>
                      </a:cubicBezTo>
                      <a:lnTo>
                        <a:pt x="9184951" y="417469"/>
                      </a:lnTo>
                      <a:cubicBezTo>
                        <a:pt x="9184951" y="186122"/>
                        <a:pt x="8998829" y="0"/>
                        <a:pt x="8767227" y="0"/>
                      </a:cubicBezTo>
                      <a:lnTo>
                        <a:pt x="417596" y="0"/>
                      </a:lnTo>
                      <a:cubicBezTo>
                        <a:pt x="186504" y="0"/>
                        <a:pt x="255" y="186122"/>
                        <a:pt x="255" y="417469"/>
                      </a:cubicBezTo>
                      <a:lnTo>
                        <a:pt x="255" y="6024571"/>
                      </a:lnTo>
                      <a:lnTo>
                        <a:pt x="0" y="6024571"/>
                      </a:lnTo>
                      <a:lnTo>
                        <a:pt x="0" y="6024571"/>
                      </a:lnTo>
                      <a:close/>
                      <a:moveTo>
                        <a:pt x="28791" y="6016672"/>
                      </a:moveTo>
                      <a:lnTo>
                        <a:pt x="28791" y="425495"/>
                      </a:lnTo>
                      <a:cubicBezTo>
                        <a:pt x="28791" y="205358"/>
                        <a:pt x="205995" y="28154"/>
                        <a:pt x="426132" y="28154"/>
                      </a:cubicBezTo>
                      <a:lnTo>
                        <a:pt x="8743659" y="28154"/>
                      </a:lnTo>
                      <a:cubicBezTo>
                        <a:pt x="8964051" y="28154"/>
                        <a:pt x="9141127" y="205358"/>
                        <a:pt x="9141127" y="425495"/>
                      </a:cubicBezTo>
                      <a:lnTo>
                        <a:pt x="9141127" y="6016672"/>
                      </a:lnTo>
                      <a:cubicBezTo>
                        <a:pt x="9141127" y="6236808"/>
                        <a:pt x="8964051" y="6414013"/>
                        <a:pt x="8743659" y="6414013"/>
                      </a:cubicBezTo>
                      <a:lnTo>
                        <a:pt x="426132" y="6414013"/>
                      </a:lnTo>
                      <a:cubicBezTo>
                        <a:pt x="205741" y="6414013"/>
                        <a:pt x="28409" y="6236808"/>
                        <a:pt x="28409" y="6016672"/>
                      </a:cubicBezTo>
                      <a:lnTo>
                        <a:pt x="28791" y="6016672"/>
                      </a:lnTo>
                      <a:close/>
                    </a:path>
                  </a:pathLst>
                </a:custGeom>
                <a:solidFill>
                  <a:srgbClr val="EAEAEC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" name="Google Shape;1189;p41">
                  <a:extLst>
                    <a:ext uri="{FF2B5EF4-FFF2-40B4-BE49-F238E27FC236}">
                      <a16:creationId xmlns:a16="http://schemas.microsoft.com/office/drawing/2014/main" id="{765EC7BF-7270-C245-73E7-BC1D5AA13674}"/>
                    </a:ext>
                  </a:extLst>
                </p:cNvPr>
                <p:cNvSpPr/>
                <p:nvPr/>
              </p:nvSpPr>
              <p:spPr>
                <a:xfrm>
                  <a:off x="1261898" y="294486"/>
                  <a:ext cx="8971056" cy="6387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71056" h="6387005" extrusionOk="0">
                      <a:moveTo>
                        <a:pt x="255" y="5989665"/>
                      </a:moveTo>
                      <a:cubicBezTo>
                        <a:pt x="255" y="6209801"/>
                        <a:pt x="177459" y="6387006"/>
                        <a:pt x="397595" y="6387006"/>
                      </a:cubicBezTo>
                      <a:lnTo>
                        <a:pt x="8714232" y="6387006"/>
                      </a:lnTo>
                      <a:cubicBezTo>
                        <a:pt x="8811433" y="6387006"/>
                        <a:pt x="8900990" y="6351972"/>
                        <a:pt x="8970292" y="6293881"/>
                      </a:cubicBezTo>
                      <a:cubicBezTo>
                        <a:pt x="8902392" y="6348023"/>
                        <a:pt x="8815637" y="6380381"/>
                        <a:pt x="8721875" y="6380381"/>
                      </a:cubicBezTo>
                      <a:lnTo>
                        <a:pt x="401035" y="6380254"/>
                      </a:lnTo>
                      <a:cubicBezTo>
                        <a:pt x="180899" y="6380254"/>
                        <a:pt x="3567" y="6203431"/>
                        <a:pt x="3567" y="5983677"/>
                      </a:cubicBezTo>
                      <a:lnTo>
                        <a:pt x="3567" y="403073"/>
                      </a:lnTo>
                      <a:cubicBezTo>
                        <a:pt x="3567" y="183319"/>
                        <a:pt x="180899" y="6497"/>
                        <a:pt x="401162" y="6497"/>
                      </a:cubicBezTo>
                      <a:lnTo>
                        <a:pt x="8722002" y="6497"/>
                      </a:lnTo>
                      <a:cubicBezTo>
                        <a:pt x="8816401" y="6497"/>
                        <a:pt x="8902519" y="38982"/>
                        <a:pt x="8971057" y="93507"/>
                      </a:cubicBezTo>
                      <a:cubicBezTo>
                        <a:pt x="8901755" y="35161"/>
                        <a:pt x="8812197" y="0"/>
                        <a:pt x="8714232" y="0"/>
                      </a:cubicBezTo>
                      <a:lnTo>
                        <a:pt x="397595" y="0"/>
                      </a:lnTo>
                      <a:cubicBezTo>
                        <a:pt x="177205" y="0"/>
                        <a:pt x="0" y="177205"/>
                        <a:pt x="0" y="397341"/>
                      </a:cubicBezTo>
                      <a:lnTo>
                        <a:pt x="0" y="5989665"/>
                      </a:lnTo>
                      <a:lnTo>
                        <a:pt x="255" y="5989665"/>
                      </a:lnTo>
                      <a:lnTo>
                        <a:pt x="255" y="5989665"/>
                      </a:lnTo>
                      <a:close/>
                    </a:path>
                  </a:pathLst>
                </a:custGeom>
                <a:solidFill>
                  <a:srgbClr val="000000">
                    <a:alpha val="2392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" name="Google Shape;1190;p41">
                  <a:extLst>
                    <a:ext uri="{FF2B5EF4-FFF2-40B4-BE49-F238E27FC236}">
                      <a16:creationId xmlns:a16="http://schemas.microsoft.com/office/drawing/2014/main" id="{3C210FBA-95D0-36D6-C6B4-E61720B389B1}"/>
                    </a:ext>
                  </a:extLst>
                </p:cNvPr>
                <p:cNvSpPr/>
                <p:nvPr/>
              </p:nvSpPr>
              <p:spPr>
                <a:xfrm>
                  <a:off x="1266484" y="294484"/>
                  <a:ext cx="9114629" cy="6380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4629" h="6380892" extrusionOk="0">
                      <a:moveTo>
                        <a:pt x="0" y="5984316"/>
                      </a:moveTo>
                      <a:cubicBezTo>
                        <a:pt x="0" y="6204070"/>
                        <a:pt x="177332" y="6380892"/>
                        <a:pt x="397468" y="6380892"/>
                      </a:cubicBezTo>
                      <a:lnTo>
                        <a:pt x="8717289" y="6380892"/>
                      </a:lnTo>
                      <a:cubicBezTo>
                        <a:pt x="8937679" y="6380892"/>
                        <a:pt x="9114629" y="6204070"/>
                        <a:pt x="9114629" y="5984316"/>
                      </a:cubicBezTo>
                      <a:lnTo>
                        <a:pt x="9114629" y="396578"/>
                      </a:lnTo>
                      <a:cubicBezTo>
                        <a:pt x="9114629" y="176824"/>
                        <a:pt x="8937679" y="2"/>
                        <a:pt x="8717289" y="2"/>
                      </a:cubicBezTo>
                      <a:lnTo>
                        <a:pt x="397468" y="2"/>
                      </a:lnTo>
                      <a:cubicBezTo>
                        <a:pt x="177459" y="-635"/>
                        <a:pt x="127" y="163575"/>
                        <a:pt x="127" y="383202"/>
                      </a:cubicBezTo>
                      <a:lnTo>
                        <a:pt x="127" y="5983679"/>
                      </a:lnTo>
                      <a:lnTo>
                        <a:pt x="0" y="5984316"/>
                      </a:lnTo>
                      <a:lnTo>
                        <a:pt x="0" y="5984316"/>
                      </a:lnTo>
                      <a:close/>
                      <a:moveTo>
                        <a:pt x="8663" y="5979475"/>
                      </a:moveTo>
                      <a:lnTo>
                        <a:pt x="8663" y="389826"/>
                      </a:lnTo>
                      <a:cubicBezTo>
                        <a:pt x="8663" y="170582"/>
                        <a:pt x="185740" y="6626"/>
                        <a:pt x="405494" y="6626"/>
                      </a:cubicBezTo>
                      <a:lnTo>
                        <a:pt x="8712066" y="6626"/>
                      </a:lnTo>
                      <a:cubicBezTo>
                        <a:pt x="8931692" y="6626"/>
                        <a:pt x="9108770" y="183066"/>
                        <a:pt x="9108770" y="402311"/>
                      </a:cubicBezTo>
                      <a:lnTo>
                        <a:pt x="9108770" y="5979348"/>
                      </a:lnTo>
                      <a:cubicBezTo>
                        <a:pt x="9108770" y="6198592"/>
                        <a:pt x="8931820" y="6375032"/>
                        <a:pt x="8712066" y="6375032"/>
                      </a:cubicBezTo>
                      <a:lnTo>
                        <a:pt x="405494" y="6375032"/>
                      </a:lnTo>
                      <a:cubicBezTo>
                        <a:pt x="185995" y="6375032"/>
                        <a:pt x="8918" y="6198465"/>
                        <a:pt x="8918" y="5979348"/>
                      </a:cubicBezTo>
                      <a:lnTo>
                        <a:pt x="8663" y="5979475"/>
                      </a:lnTo>
                      <a:close/>
                    </a:path>
                  </a:pathLst>
                </a:custGeom>
                <a:solidFill>
                  <a:srgbClr val="A6A7A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" name="Google Shape;1191;p41">
                  <a:extLst>
                    <a:ext uri="{FF2B5EF4-FFF2-40B4-BE49-F238E27FC236}">
                      <a16:creationId xmlns:a16="http://schemas.microsoft.com/office/drawing/2014/main" id="{47EE8644-A1E9-4A47-1C5C-D19B9C834DD5}"/>
                    </a:ext>
                  </a:extLst>
                </p:cNvPr>
                <p:cNvSpPr/>
                <p:nvPr/>
              </p:nvSpPr>
              <p:spPr>
                <a:xfrm>
                  <a:off x="1217565" y="6135737"/>
                  <a:ext cx="434157" cy="588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157" h="588685" extrusionOk="0">
                      <a:moveTo>
                        <a:pt x="127" y="169561"/>
                      </a:moveTo>
                      <a:cubicBezTo>
                        <a:pt x="127" y="401799"/>
                        <a:pt x="187269" y="588686"/>
                        <a:pt x="419889" y="588686"/>
                      </a:cubicBezTo>
                      <a:lnTo>
                        <a:pt x="434157" y="574163"/>
                      </a:lnTo>
                      <a:cubicBezTo>
                        <a:pt x="202556" y="574163"/>
                        <a:pt x="16052" y="388041"/>
                        <a:pt x="16052" y="156949"/>
                      </a:cubicBezTo>
                      <a:lnTo>
                        <a:pt x="16052" y="0"/>
                      </a:lnTo>
                      <a:lnTo>
                        <a:pt x="0" y="0"/>
                      </a:lnTo>
                      <a:lnTo>
                        <a:pt x="127" y="169561"/>
                      </a:lnTo>
                      <a:lnTo>
                        <a:pt x="127" y="169561"/>
                      </a:lnTo>
                      <a:lnTo>
                        <a:pt x="127" y="169561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" name="Google Shape;1192;p41">
                  <a:extLst>
                    <a:ext uri="{FF2B5EF4-FFF2-40B4-BE49-F238E27FC236}">
                      <a16:creationId xmlns:a16="http://schemas.microsoft.com/office/drawing/2014/main" id="{A3410195-5FA1-64A8-E34A-A1C9C4B6BB3B}"/>
                    </a:ext>
                  </a:extLst>
                </p:cNvPr>
                <p:cNvSpPr/>
                <p:nvPr/>
              </p:nvSpPr>
              <p:spPr>
                <a:xfrm>
                  <a:off x="1217565" y="251681"/>
                  <a:ext cx="843855" cy="3364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855" h="3364719" extrusionOk="0">
                      <a:moveTo>
                        <a:pt x="16052" y="432374"/>
                      </a:moveTo>
                      <a:cubicBezTo>
                        <a:pt x="16052" y="201027"/>
                        <a:pt x="202301" y="14778"/>
                        <a:pt x="433648" y="14778"/>
                      </a:cubicBezTo>
                      <a:lnTo>
                        <a:pt x="843855" y="14778"/>
                      </a:lnTo>
                      <a:lnTo>
                        <a:pt x="843855" y="0"/>
                      </a:lnTo>
                      <a:lnTo>
                        <a:pt x="419380" y="0"/>
                      </a:lnTo>
                      <a:cubicBezTo>
                        <a:pt x="187014" y="0"/>
                        <a:pt x="0" y="187269"/>
                        <a:pt x="0" y="419762"/>
                      </a:cubicBezTo>
                      <a:lnTo>
                        <a:pt x="0" y="3364720"/>
                      </a:lnTo>
                      <a:lnTo>
                        <a:pt x="16052" y="3364720"/>
                      </a:lnTo>
                      <a:lnTo>
                        <a:pt x="16052" y="432374"/>
                      </a:lnTo>
                      <a:lnTo>
                        <a:pt x="16052" y="432374"/>
                      </a:lnTo>
                      <a:lnTo>
                        <a:pt x="16052" y="432374"/>
                      </a:lnTo>
                      <a:close/>
                    </a:path>
                  </a:pathLst>
                </a:custGeom>
                <a:solidFill>
                  <a:srgbClr val="5D5E6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" name="Google Shape;1193;p41">
                  <a:extLst>
                    <a:ext uri="{FF2B5EF4-FFF2-40B4-BE49-F238E27FC236}">
                      <a16:creationId xmlns:a16="http://schemas.microsoft.com/office/drawing/2014/main" id="{DD8C998B-400D-BE4D-CC19-5D48F8DD8D4A}"/>
                    </a:ext>
                  </a:extLst>
                </p:cNvPr>
                <p:cNvSpPr/>
                <p:nvPr/>
              </p:nvSpPr>
              <p:spPr>
                <a:xfrm>
                  <a:off x="9999061" y="251681"/>
                  <a:ext cx="438743" cy="4326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743" h="432628" extrusionOk="0">
                      <a:moveTo>
                        <a:pt x="0" y="14650"/>
                      </a:moveTo>
                      <a:cubicBezTo>
                        <a:pt x="231601" y="14650"/>
                        <a:pt x="417723" y="201027"/>
                        <a:pt x="417723" y="432629"/>
                      </a:cubicBezTo>
                      <a:lnTo>
                        <a:pt x="438744" y="419889"/>
                      </a:lnTo>
                      <a:cubicBezTo>
                        <a:pt x="438744" y="187269"/>
                        <a:pt x="251857" y="0"/>
                        <a:pt x="19618" y="0"/>
                      </a:cubicBezTo>
                      <a:lnTo>
                        <a:pt x="0" y="14650"/>
                      </a:lnTo>
                      <a:lnTo>
                        <a:pt x="0" y="14650"/>
                      </a:lnTo>
                      <a:lnTo>
                        <a:pt x="0" y="14650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" name="Google Shape;1194;p41">
                  <a:extLst>
                    <a:ext uri="{FF2B5EF4-FFF2-40B4-BE49-F238E27FC236}">
                      <a16:creationId xmlns:a16="http://schemas.microsoft.com/office/drawing/2014/main" id="{1464D15B-94BD-9404-550C-80E0B012EEB0}"/>
                    </a:ext>
                  </a:extLst>
                </p:cNvPr>
                <p:cNvSpPr/>
                <p:nvPr/>
              </p:nvSpPr>
              <p:spPr>
                <a:xfrm>
                  <a:off x="10000589" y="6291667"/>
                  <a:ext cx="438743" cy="4326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743" h="432628" extrusionOk="0">
                      <a:moveTo>
                        <a:pt x="18854" y="432629"/>
                      </a:moveTo>
                      <a:cubicBezTo>
                        <a:pt x="251221" y="432629"/>
                        <a:pt x="438744" y="245360"/>
                        <a:pt x="438744" y="12612"/>
                      </a:cubicBezTo>
                      <a:lnTo>
                        <a:pt x="417087" y="0"/>
                      </a:lnTo>
                      <a:cubicBezTo>
                        <a:pt x="417087" y="231601"/>
                        <a:pt x="230965" y="418106"/>
                        <a:pt x="0" y="418106"/>
                      </a:cubicBezTo>
                      <a:lnTo>
                        <a:pt x="18854" y="432629"/>
                      </a:lnTo>
                      <a:lnTo>
                        <a:pt x="18854" y="432629"/>
                      </a:lnTo>
                      <a:lnTo>
                        <a:pt x="18854" y="432629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" name="Google Shape;1195;p41">
                  <a:extLst>
                    <a:ext uri="{FF2B5EF4-FFF2-40B4-BE49-F238E27FC236}">
                      <a16:creationId xmlns:a16="http://schemas.microsoft.com/office/drawing/2014/main" id="{8D6431C3-1BD0-2F21-C8F5-8460AD77E976}"/>
                    </a:ext>
                  </a:extLst>
                </p:cNvPr>
                <p:cNvSpPr/>
                <p:nvPr/>
              </p:nvSpPr>
              <p:spPr>
                <a:xfrm>
                  <a:off x="1194635" y="927377"/>
                  <a:ext cx="19873" cy="337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73" h="337847" extrusionOk="0">
                      <a:moveTo>
                        <a:pt x="0" y="328930"/>
                      </a:moveTo>
                      <a:lnTo>
                        <a:pt x="0" y="8918"/>
                      </a:lnTo>
                      <a:cubicBezTo>
                        <a:pt x="0" y="3949"/>
                        <a:pt x="4331" y="0"/>
                        <a:pt x="9555" y="0"/>
                      </a:cubicBezTo>
                      <a:lnTo>
                        <a:pt x="19873" y="0"/>
                      </a:lnTo>
                      <a:lnTo>
                        <a:pt x="19873" y="337848"/>
                      </a:lnTo>
                      <a:lnTo>
                        <a:pt x="9555" y="337848"/>
                      </a:lnTo>
                      <a:cubicBezTo>
                        <a:pt x="4331" y="337848"/>
                        <a:pt x="0" y="333899"/>
                        <a:pt x="0" y="328930"/>
                      </a:cubicBezTo>
                      <a:lnTo>
                        <a:pt x="0" y="328930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" name="Google Shape;1196;p41">
                  <a:extLst>
                    <a:ext uri="{FF2B5EF4-FFF2-40B4-BE49-F238E27FC236}">
                      <a16:creationId xmlns:a16="http://schemas.microsoft.com/office/drawing/2014/main" id="{B4641F55-DE7F-CC1D-7F46-EA4A683EB529}"/>
                    </a:ext>
                  </a:extLst>
                </p:cNvPr>
                <p:cNvSpPr/>
                <p:nvPr/>
              </p:nvSpPr>
              <p:spPr>
                <a:xfrm>
                  <a:off x="1200749" y="925848"/>
                  <a:ext cx="13758" cy="339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58" h="339376" extrusionOk="0">
                      <a:moveTo>
                        <a:pt x="13759" y="339376"/>
                      </a:moveTo>
                      <a:lnTo>
                        <a:pt x="3057" y="339376"/>
                      </a:lnTo>
                      <a:cubicBezTo>
                        <a:pt x="1911" y="339376"/>
                        <a:pt x="1019" y="338994"/>
                        <a:pt x="0" y="338740"/>
                      </a:cubicBezTo>
                      <a:cubicBezTo>
                        <a:pt x="3949" y="337593"/>
                        <a:pt x="6879" y="334408"/>
                        <a:pt x="6879" y="330332"/>
                      </a:cubicBezTo>
                      <a:lnTo>
                        <a:pt x="6879" y="8918"/>
                      </a:lnTo>
                      <a:cubicBezTo>
                        <a:pt x="6879" y="4968"/>
                        <a:pt x="3949" y="1529"/>
                        <a:pt x="0" y="382"/>
                      </a:cubicBezTo>
                      <a:cubicBezTo>
                        <a:pt x="1019" y="127"/>
                        <a:pt x="1911" y="0"/>
                        <a:pt x="3057" y="0"/>
                      </a:cubicBezTo>
                      <a:lnTo>
                        <a:pt x="13759" y="0"/>
                      </a:lnTo>
                      <a:lnTo>
                        <a:pt x="13759" y="339376"/>
                      </a:lnTo>
                      <a:lnTo>
                        <a:pt x="13759" y="339376"/>
                      </a:lnTo>
                      <a:lnTo>
                        <a:pt x="13759" y="33937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5" name="Google Shape;1197;p41">
              <a:extLst>
                <a:ext uri="{FF2B5EF4-FFF2-40B4-BE49-F238E27FC236}">
                  <a16:creationId xmlns:a16="http://schemas.microsoft.com/office/drawing/2014/main" id="{57CEC361-0765-AEAE-A21F-EDF53A1AC248}"/>
                </a:ext>
              </a:extLst>
            </p:cNvPr>
            <p:cNvSpPr/>
            <p:nvPr/>
          </p:nvSpPr>
          <p:spPr>
            <a:xfrm>
              <a:off x="2893720" y="349978"/>
              <a:ext cx="5332800" cy="4001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1198;p41">
              <a:extLst>
                <a:ext uri="{FF2B5EF4-FFF2-40B4-BE49-F238E27FC236}">
                  <a16:creationId xmlns:a16="http://schemas.microsoft.com/office/drawing/2014/main" id="{CFEB97A7-25D3-A6DF-0ED6-A8267123101A}"/>
                </a:ext>
              </a:extLst>
            </p:cNvPr>
            <p:cNvSpPr/>
            <p:nvPr/>
          </p:nvSpPr>
          <p:spPr>
            <a:xfrm rot="5829469">
              <a:off x="2617236" y="2327108"/>
              <a:ext cx="65007" cy="65007"/>
            </a:xfrm>
            <a:prstGeom prst="ellipse">
              <a:avLst/>
            </a:prstGeom>
            <a:gradFill>
              <a:gsLst>
                <a:gs pos="0">
                  <a:srgbClr val="424242"/>
                </a:gs>
                <a:gs pos="100000">
                  <a:srgbClr val="01010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4" name="Imagem 63" descr="Ícone&#10;&#10;O conteúdo gerado por IA pode estar incorreto.">
            <a:extLst>
              <a:ext uri="{FF2B5EF4-FFF2-40B4-BE49-F238E27FC236}">
                <a16:creationId xmlns:a16="http://schemas.microsoft.com/office/drawing/2014/main" id="{A037215C-D97A-BF9F-E11F-D32A97C5D54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19000"/>
          </a:blip>
          <a:srcRect l="-934" t="6748" r="934" b="8479"/>
          <a:stretch>
            <a:fillRect/>
          </a:stretch>
        </p:blipFill>
        <p:spPr>
          <a:xfrm>
            <a:off x="1374763" y="1151956"/>
            <a:ext cx="2335521" cy="3158446"/>
          </a:xfrm>
          <a:prstGeom prst="rect">
            <a:avLst/>
          </a:prstGeom>
        </p:spPr>
      </p:pic>
      <p:pic>
        <p:nvPicPr>
          <p:cNvPr id="3" name="Graphic 7" descr="Customer review outline">
            <a:extLst>
              <a:ext uri="{FF2B5EF4-FFF2-40B4-BE49-F238E27FC236}">
                <a16:creationId xmlns:a16="http://schemas.microsoft.com/office/drawing/2014/main" id="{ECE18618-F813-4997-B91B-7C6FCAA8D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40970" y="1632833"/>
            <a:ext cx="2210539" cy="220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19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6A797963-B280-8AAB-2EED-05B71F6F0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0918DA5-63BD-7E11-917F-8DB663FADCB0}"/>
              </a:ext>
            </a:extLst>
          </p:cNvPr>
          <p:cNvSpPr txBox="1"/>
          <p:nvPr/>
        </p:nvSpPr>
        <p:spPr>
          <a:xfrm>
            <a:off x="627595" y="2286740"/>
            <a:ext cx="3420017" cy="8925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600" b="1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Obrigado</a:t>
            </a:r>
            <a:r>
              <a:rPr lang="pt-BR" sz="260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 a todos pela </a:t>
            </a:r>
            <a:r>
              <a:rPr lang="pt-BR" sz="2600" b="1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participação</a:t>
            </a:r>
            <a:r>
              <a:rPr lang="pt-BR" sz="260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!</a:t>
            </a:r>
            <a:endParaRPr lang="pt-BR" sz="2600" baseline="30000">
              <a:solidFill>
                <a:schemeClr val="bg1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3" name="Imagem 2" descr="Desenho de personagem&#10;&#10;O conteúdo gerado por IA pode estar incorreto.">
            <a:extLst>
              <a:ext uri="{FF2B5EF4-FFF2-40B4-BE49-F238E27FC236}">
                <a16:creationId xmlns:a16="http://schemas.microsoft.com/office/drawing/2014/main" id="{7E33F6E3-3280-B605-E485-7C2130D838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224" t="9045" r="30614" b="18860"/>
          <a:stretch>
            <a:fillRect/>
          </a:stretch>
        </p:blipFill>
        <p:spPr>
          <a:xfrm>
            <a:off x="3871167" y="1566235"/>
            <a:ext cx="1816894" cy="1982692"/>
          </a:xfrm>
          <a:prstGeom prst="rect">
            <a:avLst/>
          </a:prstGeom>
        </p:spPr>
      </p:pic>
      <p:grpSp>
        <p:nvGrpSpPr>
          <p:cNvPr id="4" name="Google Shape;70;p1">
            <a:extLst>
              <a:ext uri="{FF2B5EF4-FFF2-40B4-BE49-F238E27FC236}">
                <a16:creationId xmlns:a16="http://schemas.microsoft.com/office/drawing/2014/main" id="{E1236F08-FEC2-CB08-24A3-E4ABA6CA177E}"/>
              </a:ext>
            </a:extLst>
          </p:cNvPr>
          <p:cNvGrpSpPr/>
          <p:nvPr/>
        </p:nvGrpSpPr>
        <p:grpSpPr>
          <a:xfrm>
            <a:off x="6097427" y="2204721"/>
            <a:ext cx="1175728" cy="680648"/>
            <a:chOff x="9367582" y="1467536"/>
            <a:chExt cx="2674755" cy="1548458"/>
          </a:xfrm>
        </p:grpSpPr>
        <p:grpSp>
          <p:nvGrpSpPr>
            <p:cNvPr id="5" name="Google Shape;71;p1">
              <a:extLst>
                <a:ext uri="{FF2B5EF4-FFF2-40B4-BE49-F238E27FC236}">
                  <a16:creationId xmlns:a16="http://schemas.microsoft.com/office/drawing/2014/main" id="{A9BB2152-BE97-4C2A-5247-4B3DF1452A85}"/>
                </a:ext>
              </a:extLst>
            </p:cNvPr>
            <p:cNvGrpSpPr/>
            <p:nvPr/>
          </p:nvGrpSpPr>
          <p:grpSpPr>
            <a:xfrm>
              <a:off x="9367582" y="2309180"/>
              <a:ext cx="1742036" cy="706814"/>
              <a:chOff x="9367582" y="2309180"/>
              <a:chExt cx="1742036" cy="706814"/>
            </a:xfrm>
          </p:grpSpPr>
          <p:sp>
            <p:nvSpPr>
              <p:cNvPr id="7" name="Google Shape;72;p1">
                <a:extLst>
                  <a:ext uri="{FF2B5EF4-FFF2-40B4-BE49-F238E27FC236}">
                    <a16:creationId xmlns:a16="http://schemas.microsoft.com/office/drawing/2014/main" id="{4BD34258-4A10-EAFC-3564-25A863306DDA}"/>
                  </a:ext>
                </a:extLst>
              </p:cNvPr>
              <p:cNvSpPr/>
              <p:nvPr/>
            </p:nvSpPr>
            <p:spPr>
              <a:xfrm>
                <a:off x="10028817" y="2441049"/>
                <a:ext cx="490044" cy="574945"/>
              </a:xfrm>
              <a:custGeom>
                <a:avLst/>
                <a:gdLst/>
                <a:ahLst/>
                <a:cxnLst/>
                <a:rect l="l" t="t" r="r" b="b"/>
                <a:pathLst>
                  <a:path w="490044" h="574945" extrusionOk="0">
                    <a:moveTo>
                      <a:pt x="490045" y="245030"/>
                    </a:moveTo>
                    <a:lnTo>
                      <a:pt x="490045" y="540825"/>
                    </a:lnTo>
                    <a:cubicBezTo>
                      <a:pt x="490045" y="560922"/>
                      <a:pt x="476020" y="574945"/>
                      <a:pt x="455889" y="574945"/>
                    </a:cubicBezTo>
                    <a:cubicBezTo>
                      <a:pt x="435768" y="574945"/>
                      <a:pt x="421744" y="560933"/>
                      <a:pt x="421744" y="540825"/>
                    </a:cubicBezTo>
                    <a:lnTo>
                      <a:pt x="421744" y="245030"/>
                    </a:lnTo>
                    <a:cubicBezTo>
                      <a:pt x="421744" y="147587"/>
                      <a:pt x="342451" y="68356"/>
                      <a:pt x="245028" y="68356"/>
                    </a:cubicBezTo>
                    <a:cubicBezTo>
                      <a:pt x="147615" y="68356"/>
                      <a:pt x="68332" y="147587"/>
                      <a:pt x="68332" y="245030"/>
                    </a:cubicBezTo>
                    <a:lnTo>
                      <a:pt x="68332" y="540825"/>
                    </a:lnTo>
                    <a:cubicBezTo>
                      <a:pt x="68332" y="560922"/>
                      <a:pt x="54255" y="574945"/>
                      <a:pt x="34124" y="574945"/>
                    </a:cubicBezTo>
                    <a:cubicBezTo>
                      <a:pt x="14035" y="574945"/>
                      <a:pt x="0" y="560933"/>
                      <a:pt x="0" y="540825"/>
                    </a:cubicBezTo>
                    <a:lnTo>
                      <a:pt x="0" y="245030"/>
                    </a:lnTo>
                    <a:cubicBezTo>
                      <a:pt x="0" y="109898"/>
                      <a:pt x="109921" y="0"/>
                      <a:pt x="245017" y="0"/>
                    </a:cubicBezTo>
                    <a:cubicBezTo>
                      <a:pt x="380134" y="0"/>
                      <a:pt x="490045" y="109898"/>
                      <a:pt x="490045" y="2450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" name="Google Shape;73;p1">
                <a:extLst>
                  <a:ext uri="{FF2B5EF4-FFF2-40B4-BE49-F238E27FC236}">
                    <a16:creationId xmlns:a16="http://schemas.microsoft.com/office/drawing/2014/main" id="{B6184D80-0718-ECF1-7C9B-11FFE8703643}"/>
                  </a:ext>
                </a:extLst>
              </p:cNvPr>
              <p:cNvGrpSpPr/>
              <p:nvPr/>
            </p:nvGrpSpPr>
            <p:grpSpPr>
              <a:xfrm>
                <a:off x="9810238" y="2309180"/>
                <a:ext cx="84157" cy="706803"/>
                <a:chOff x="9810238" y="2309180"/>
                <a:chExt cx="84157" cy="706803"/>
              </a:xfrm>
            </p:grpSpPr>
            <p:sp>
              <p:nvSpPr>
                <p:cNvPr id="14" name="Google Shape;74;p1">
                  <a:extLst>
                    <a:ext uri="{FF2B5EF4-FFF2-40B4-BE49-F238E27FC236}">
                      <a16:creationId xmlns:a16="http://schemas.microsoft.com/office/drawing/2014/main" id="{2EB0A097-28F3-D93C-E6D8-77D00A4E0399}"/>
                    </a:ext>
                  </a:extLst>
                </p:cNvPr>
                <p:cNvSpPr/>
                <p:nvPr/>
              </p:nvSpPr>
              <p:spPr>
                <a:xfrm>
                  <a:off x="9818145" y="2480201"/>
                  <a:ext cx="68332" cy="535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32" h="535782" extrusionOk="0">
                      <a:moveTo>
                        <a:pt x="68332" y="34162"/>
                      </a:moveTo>
                      <a:lnTo>
                        <a:pt x="68332" y="501662"/>
                      </a:lnTo>
                      <a:cubicBezTo>
                        <a:pt x="68332" y="519233"/>
                        <a:pt x="51718" y="535782"/>
                        <a:pt x="34166" y="535782"/>
                      </a:cubicBezTo>
                      <a:cubicBezTo>
                        <a:pt x="16614" y="535782"/>
                        <a:pt x="0" y="519233"/>
                        <a:pt x="0" y="501662"/>
                      </a:cubicBezTo>
                      <a:lnTo>
                        <a:pt x="0" y="34162"/>
                      </a:lnTo>
                      <a:cubicBezTo>
                        <a:pt x="0" y="16602"/>
                        <a:pt x="16614" y="0"/>
                        <a:pt x="34166" y="0"/>
                      </a:cubicBezTo>
                      <a:cubicBezTo>
                        <a:pt x="51728" y="0"/>
                        <a:pt x="68332" y="16602"/>
                        <a:pt x="68332" y="34162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75;p1">
                  <a:extLst>
                    <a:ext uri="{FF2B5EF4-FFF2-40B4-BE49-F238E27FC236}">
                      <a16:creationId xmlns:a16="http://schemas.microsoft.com/office/drawing/2014/main" id="{BB6F3E20-3135-1DE2-4023-7D933A9D781E}"/>
                    </a:ext>
                  </a:extLst>
                </p:cNvPr>
                <p:cNvSpPr/>
                <p:nvPr/>
              </p:nvSpPr>
              <p:spPr>
                <a:xfrm>
                  <a:off x="9810238" y="2309180"/>
                  <a:ext cx="84157" cy="841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57" h="84189" extrusionOk="0">
                      <a:moveTo>
                        <a:pt x="84157" y="42121"/>
                      </a:moveTo>
                      <a:cubicBezTo>
                        <a:pt x="84157" y="64534"/>
                        <a:pt x="64437" y="84189"/>
                        <a:pt x="42084" y="84189"/>
                      </a:cubicBezTo>
                      <a:cubicBezTo>
                        <a:pt x="19658" y="84189"/>
                        <a:pt x="0" y="64534"/>
                        <a:pt x="0" y="42121"/>
                      </a:cubicBezTo>
                      <a:cubicBezTo>
                        <a:pt x="0" y="19697"/>
                        <a:pt x="19658" y="0"/>
                        <a:pt x="42084" y="0"/>
                      </a:cubicBezTo>
                      <a:cubicBezTo>
                        <a:pt x="64447" y="0"/>
                        <a:pt x="84157" y="19708"/>
                        <a:pt x="84157" y="42121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>
                  <a:noFill/>
                </a:ln>
              </p:spPr>
              <p:txBody>
                <a:bodyPr spcFirstLastPara="1" wrap="square" lIns="68575" tIns="34275" rIns="68575" bIns="3427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9" name="Google Shape;76;p1">
                <a:extLst>
                  <a:ext uri="{FF2B5EF4-FFF2-40B4-BE49-F238E27FC236}">
                    <a16:creationId xmlns:a16="http://schemas.microsoft.com/office/drawing/2014/main" id="{EF5C2F8F-694F-31C5-A4E9-562EA059D53A}"/>
                  </a:ext>
                </a:extLst>
              </p:cNvPr>
              <p:cNvSpPr/>
              <p:nvPr/>
            </p:nvSpPr>
            <p:spPr>
              <a:xfrm>
                <a:off x="10638183" y="2440491"/>
                <a:ext cx="471435" cy="575481"/>
              </a:xfrm>
              <a:custGeom>
                <a:avLst/>
                <a:gdLst/>
                <a:ahLst/>
                <a:cxnLst/>
                <a:rect l="l" t="t" r="r" b="b"/>
                <a:pathLst>
                  <a:path w="471435" h="575481" extrusionOk="0">
                    <a:moveTo>
                      <a:pt x="460092" y="512579"/>
                    </a:moveTo>
                    <a:cubicBezTo>
                      <a:pt x="462671" y="515685"/>
                      <a:pt x="484560" y="543594"/>
                      <a:pt x="459228" y="565091"/>
                    </a:cubicBezTo>
                    <a:cubicBezTo>
                      <a:pt x="451837" y="571397"/>
                      <a:pt x="444783" y="574576"/>
                      <a:pt x="438233" y="574576"/>
                    </a:cubicBezTo>
                    <a:cubicBezTo>
                      <a:pt x="422682" y="574576"/>
                      <a:pt x="410143" y="556838"/>
                      <a:pt x="410048" y="556701"/>
                    </a:cubicBezTo>
                    <a:lnTo>
                      <a:pt x="409416" y="555795"/>
                    </a:lnTo>
                    <a:lnTo>
                      <a:pt x="408700" y="554879"/>
                    </a:lnTo>
                    <a:lnTo>
                      <a:pt x="260812" y="368330"/>
                    </a:lnTo>
                    <a:lnTo>
                      <a:pt x="238627" y="340379"/>
                    </a:lnTo>
                    <a:lnTo>
                      <a:pt x="216149" y="368098"/>
                    </a:lnTo>
                    <a:cubicBezTo>
                      <a:pt x="191911" y="397944"/>
                      <a:pt x="124368" y="481818"/>
                      <a:pt x="88054" y="526834"/>
                    </a:cubicBezTo>
                    <a:cubicBezTo>
                      <a:pt x="73693" y="544678"/>
                      <a:pt x="63922" y="556795"/>
                      <a:pt x="63206" y="557648"/>
                    </a:cubicBezTo>
                    <a:lnTo>
                      <a:pt x="62827" y="558122"/>
                    </a:lnTo>
                    <a:lnTo>
                      <a:pt x="62627" y="558354"/>
                    </a:lnTo>
                    <a:cubicBezTo>
                      <a:pt x="61669" y="559448"/>
                      <a:pt x="48034" y="575482"/>
                      <a:pt x="32620" y="575482"/>
                    </a:cubicBezTo>
                    <a:cubicBezTo>
                      <a:pt x="26408" y="575482"/>
                      <a:pt x="20259" y="572861"/>
                      <a:pt x="13784" y="567418"/>
                    </a:cubicBezTo>
                    <a:cubicBezTo>
                      <a:pt x="665" y="556353"/>
                      <a:pt x="191" y="547141"/>
                      <a:pt x="33" y="544141"/>
                    </a:cubicBezTo>
                    <a:cubicBezTo>
                      <a:pt x="-620" y="531413"/>
                      <a:pt x="8583" y="518570"/>
                      <a:pt x="12057" y="514853"/>
                    </a:cubicBezTo>
                    <a:lnTo>
                      <a:pt x="13068" y="513801"/>
                    </a:lnTo>
                    <a:lnTo>
                      <a:pt x="13910" y="512716"/>
                    </a:lnTo>
                    <a:cubicBezTo>
                      <a:pt x="16542" y="509411"/>
                      <a:pt x="152080" y="340506"/>
                      <a:pt x="181561" y="303869"/>
                    </a:cubicBezTo>
                    <a:lnTo>
                      <a:pt x="195870" y="286130"/>
                    </a:lnTo>
                    <a:lnTo>
                      <a:pt x="181709" y="268191"/>
                    </a:lnTo>
                    <a:lnTo>
                      <a:pt x="19638" y="63218"/>
                    </a:lnTo>
                    <a:lnTo>
                      <a:pt x="19448" y="62924"/>
                    </a:lnTo>
                    <a:lnTo>
                      <a:pt x="19217" y="62692"/>
                    </a:lnTo>
                    <a:cubicBezTo>
                      <a:pt x="16637" y="59586"/>
                      <a:pt x="-5263" y="31636"/>
                      <a:pt x="20059" y="10117"/>
                    </a:cubicBezTo>
                    <a:cubicBezTo>
                      <a:pt x="27492" y="3822"/>
                      <a:pt x="34557" y="621"/>
                      <a:pt x="41106" y="621"/>
                    </a:cubicBezTo>
                    <a:cubicBezTo>
                      <a:pt x="56552" y="621"/>
                      <a:pt x="69113" y="18318"/>
                      <a:pt x="69145" y="18371"/>
                    </a:cubicBezTo>
                    <a:lnTo>
                      <a:pt x="69819" y="19371"/>
                    </a:lnTo>
                    <a:lnTo>
                      <a:pt x="70545" y="20276"/>
                    </a:lnTo>
                    <a:lnTo>
                      <a:pt x="215853" y="204499"/>
                    </a:lnTo>
                    <a:lnTo>
                      <a:pt x="238175" y="232787"/>
                    </a:lnTo>
                    <a:lnTo>
                      <a:pt x="260696" y="204594"/>
                    </a:lnTo>
                    <a:cubicBezTo>
                      <a:pt x="267803" y="195772"/>
                      <a:pt x="281680" y="178401"/>
                      <a:pt x="281838" y="178222"/>
                    </a:cubicBezTo>
                    <a:lnTo>
                      <a:pt x="408163" y="18192"/>
                    </a:lnTo>
                    <a:lnTo>
                      <a:pt x="408300" y="18034"/>
                    </a:lnTo>
                    <a:lnTo>
                      <a:pt x="408542" y="17708"/>
                    </a:lnTo>
                    <a:cubicBezTo>
                      <a:pt x="408637" y="17518"/>
                      <a:pt x="422661" y="0"/>
                      <a:pt x="438697" y="0"/>
                    </a:cubicBezTo>
                    <a:cubicBezTo>
                      <a:pt x="444804" y="0"/>
                      <a:pt x="450900" y="2569"/>
                      <a:pt x="457354" y="7875"/>
                    </a:cubicBezTo>
                    <a:cubicBezTo>
                      <a:pt x="470567" y="18697"/>
                      <a:pt x="471189" y="27867"/>
                      <a:pt x="471378" y="30867"/>
                    </a:cubicBezTo>
                    <a:cubicBezTo>
                      <a:pt x="472242" y="43606"/>
                      <a:pt x="463166" y="56628"/>
                      <a:pt x="459628" y="60534"/>
                    </a:cubicBezTo>
                    <a:lnTo>
                      <a:pt x="458881" y="61302"/>
                    </a:lnTo>
                    <a:lnTo>
                      <a:pt x="458207" y="62208"/>
                    </a:lnTo>
                    <a:lnTo>
                      <a:pt x="294704" y="268760"/>
                    </a:lnTo>
                    <a:lnTo>
                      <a:pt x="280648" y="286541"/>
                    </a:lnTo>
                    <a:lnTo>
                      <a:pt x="294767" y="304290"/>
                    </a:lnTo>
                    <a:lnTo>
                      <a:pt x="459681" y="512085"/>
                    </a:lnTo>
                    <a:lnTo>
                      <a:pt x="460092" y="512579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77;p1">
                <a:extLst>
                  <a:ext uri="{FF2B5EF4-FFF2-40B4-BE49-F238E27FC236}">
                    <a16:creationId xmlns:a16="http://schemas.microsoft.com/office/drawing/2014/main" id="{9822A806-3939-9046-E4A6-3837E0854A13}"/>
                  </a:ext>
                </a:extLst>
              </p:cNvPr>
              <p:cNvSpPr/>
              <p:nvPr/>
            </p:nvSpPr>
            <p:spPr>
              <a:xfrm>
                <a:off x="9367582" y="2310686"/>
                <a:ext cx="339304" cy="698697"/>
              </a:xfrm>
              <a:custGeom>
                <a:avLst/>
                <a:gdLst/>
                <a:ahLst/>
                <a:cxnLst/>
                <a:rect l="l" t="t" r="r" b="b"/>
                <a:pathLst>
                  <a:path w="339304" h="698697" extrusionOk="0">
                    <a:moveTo>
                      <a:pt x="339304" y="664914"/>
                    </a:moveTo>
                    <a:cubicBezTo>
                      <a:pt x="339304" y="683580"/>
                      <a:pt x="324132" y="698697"/>
                      <a:pt x="305528" y="698697"/>
                    </a:cubicBezTo>
                    <a:lnTo>
                      <a:pt x="278785" y="698697"/>
                    </a:lnTo>
                    <a:cubicBezTo>
                      <a:pt x="194101" y="698697"/>
                      <a:pt x="126400" y="673273"/>
                      <a:pt x="77557" y="623141"/>
                    </a:cubicBezTo>
                    <a:cubicBezTo>
                      <a:pt x="128" y="543773"/>
                      <a:pt x="-220" y="432106"/>
                      <a:pt x="22" y="419631"/>
                    </a:cubicBezTo>
                    <a:lnTo>
                      <a:pt x="22" y="33783"/>
                    </a:lnTo>
                    <a:cubicBezTo>
                      <a:pt x="22" y="15181"/>
                      <a:pt x="15184" y="0"/>
                      <a:pt x="33799" y="0"/>
                    </a:cubicBezTo>
                    <a:cubicBezTo>
                      <a:pt x="52414" y="0"/>
                      <a:pt x="67533" y="15181"/>
                      <a:pt x="67533" y="33783"/>
                    </a:cubicBezTo>
                    <a:lnTo>
                      <a:pt x="67533" y="420305"/>
                    </a:lnTo>
                    <a:cubicBezTo>
                      <a:pt x="67533" y="426095"/>
                      <a:pt x="68049" y="517054"/>
                      <a:pt x="126200" y="576387"/>
                    </a:cubicBezTo>
                    <a:cubicBezTo>
                      <a:pt x="161882" y="612792"/>
                      <a:pt x="213211" y="631205"/>
                      <a:pt x="278774" y="631205"/>
                    </a:cubicBezTo>
                    <a:lnTo>
                      <a:pt x="305517" y="631205"/>
                    </a:lnTo>
                    <a:cubicBezTo>
                      <a:pt x="324132" y="631194"/>
                      <a:pt x="339304" y="646322"/>
                      <a:pt x="339304" y="6649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Arial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78;p1">
              <a:extLst>
                <a:ext uri="{FF2B5EF4-FFF2-40B4-BE49-F238E27FC236}">
                  <a16:creationId xmlns:a16="http://schemas.microsoft.com/office/drawing/2014/main" id="{23A0F72C-D13B-F27B-034F-58A502518710}"/>
                </a:ext>
              </a:extLst>
            </p:cNvPr>
            <p:cNvSpPr/>
            <p:nvPr/>
          </p:nvSpPr>
          <p:spPr>
            <a:xfrm>
              <a:off x="11237435" y="1467536"/>
              <a:ext cx="804902" cy="883788"/>
            </a:xfrm>
            <a:custGeom>
              <a:avLst/>
              <a:gdLst/>
              <a:ahLst/>
              <a:cxnLst/>
              <a:rect l="l" t="t" r="r" b="b"/>
              <a:pathLst>
                <a:path w="804902" h="883788" extrusionOk="0">
                  <a:moveTo>
                    <a:pt x="445328" y="787228"/>
                  </a:moveTo>
                  <a:cubicBezTo>
                    <a:pt x="436326" y="787228"/>
                    <a:pt x="427313" y="787112"/>
                    <a:pt x="418311" y="787270"/>
                  </a:cubicBezTo>
                  <a:cubicBezTo>
                    <a:pt x="411878" y="787385"/>
                    <a:pt x="405445" y="787680"/>
                    <a:pt x="399032" y="788228"/>
                  </a:cubicBezTo>
                  <a:cubicBezTo>
                    <a:pt x="388977" y="789080"/>
                    <a:pt x="378922" y="790112"/>
                    <a:pt x="368899" y="791281"/>
                  </a:cubicBezTo>
                  <a:cubicBezTo>
                    <a:pt x="362223" y="792060"/>
                    <a:pt x="355558" y="793060"/>
                    <a:pt x="348947" y="794218"/>
                  </a:cubicBezTo>
                  <a:cubicBezTo>
                    <a:pt x="342103" y="795418"/>
                    <a:pt x="335301" y="796829"/>
                    <a:pt x="328510" y="798324"/>
                  </a:cubicBezTo>
                  <a:cubicBezTo>
                    <a:pt x="321372" y="799892"/>
                    <a:pt x="314244" y="801514"/>
                    <a:pt x="307179" y="803356"/>
                  </a:cubicBezTo>
                  <a:cubicBezTo>
                    <a:pt x="299082" y="805451"/>
                    <a:pt x="291059" y="807809"/>
                    <a:pt x="283004" y="810062"/>
                  </a:cubicBezTo>
                  <a:cubicBezTo>
                    <a:pt x="276708" y="811820"/>
                    <a:pt x="270370" y="813473"/>
                    <a:pt x="264126" y="815399"/>
                  </a:cubicBezTo>
                  <a:cubicBezTo>
                    <a:pt x="258483" y="817126"/>
                    <a:pt x="252955" y="819200"/>
                    <a:pt x="247343" y="821042"/>
                  </a:cubicBezTo>
                  <a:cubicBezTo>
                    <a:pt x="241794" y="822864"/>
                    <a:pt x="236182" y="824537"/>
                    <a:pt x="230645" y="826380"/>
                  </a:cubicBezTo>
                  <a:cubicBezTo>
                    <a:pt x="225201" y="828201"/>
                    <a:pt x="219810" y="830180"/>
                    <a:pt x="214377" y="832044"/>
                  </a:cubicBezTo>
                  <a:cubicBezTo>
                    <a:pt x="210081" y="833517"/>
                    <a:pt x="205733" y="834876"/>
                    <a:pt x="201437" y="836370"/>
                  </a:cubicBezTo>
                  <a:cubicBezTo>
                    <a:pt x="195067" y="838581"/>
                    <a:pt x="188729" y="840887"/>
                    <a:pt x="182359" y="843119"/>
                  </a:cubicBezTo>
                  <a:cubicBezTo>
                    <a:pt x="177137" y="844951"/>
                    <a:pt x="171893" y="846709"/>
                    <a:pt x="166661" y="848519"/>
                  </a:cubicBezTo>
                  <a:cubicBezTo>
                    <a:pt x="161491" y="850309"/>
                    <a:pt x="156332" y="852120"/>
                    <a:pt x="151173" y="853931"/>
                  </a:cubicBezTo>
                  <a:cubicBezTo>
                    <a:pt x="145813" y="855815"/>
                    <a:pt x="140454" y="857699"/>
                    <a:pt x="135095" y="859584"/>
                  </a:cubicBezTo>
                  <a:cubicBezTo>
                    <a:pt x="129673" y="861479"/>
                    <a:pt x="124250" y="863395"/>
                    <a:pt x="118807" y="865248"/>
                  </a:cubicBezTo>
                  <a:cubicBezTo>
                    <a:pt x="113490" y="867069"/>
                    <a:pt x="108183" y="868890"/>
                    <a:pt x="102824" y="870596"/>
                  </a:cubicBezTo>
                  <a:cubicBezTo>
                    <a:pt x="96528" y="872596"/>
                    <a:pt x="90211" y="874575"/>
                    <a:pt x="83841" y="876333"/>
                  </a:cubicBezTo>
                  <a:cubicBezTo>
                    <a:pt x="80113" y="877355"/>
                    <a:pt x="76270" y="877923"/>
                    <a:pt x="72470" y="878702"/>
                  </a:cubicBezTo>
                  <a:cubicBezTo>
                    <a:pt x="67068" y="879807"/>
                    <a:pt x="61561" y="880555"/>
                    <a:pt x="56318" y="882155"/>
                  </a:cubicBezTo>
                  <a:cubicBezTo>
                    <a:pt x="51370" y="883661"/>
                    <a:pt x="46505" y="883229"/>
                    <a:pt x="41757" y="882355"/>
                  </a:cubicBezTo>
                  <a:cubicBezTo>
                    <a:pt x="36103" y="881313"/>
                    <a:pt x="30449" y="879744"/>
                    <a:pt x="25111" y="877607"/>
                  </a:cubicBezTo>
                  <a:cubicBezTo>
                    <a:pt x="14761" y="873459"/>
                    <a:pt x="7338" y="866100"/>
                    <a:pt x="3210" y="855573"/>
                  </a:cubicBezTo>
                  <a:cubicBezTo>
                    <a:pt x="52" y="847519"/>
                    <a:pt x="-506" y="839108"/>
                    <a:pt x="378" y="830707"/>
                  </a:cubicBezTo>
                  <a:cubicBezTo>
                    <a:pt x="989" y="824822"/>
                    <a:pt x="2442" y="818968"/>
                    <a:pt x="4095" y="813273"/>
                  </a:cubicBezTo>
                  <a:cubicBezTo>
                    <a:pt x="6117" y="806314"/>
                    <a:pt x="8338" y="799366"/>
                    <a:pt x="11212" y="792723"/>
                  </a:cubicBezTo>
                  <a:cubicBezTo>
                    <a:pt x="14550" y="785017"/>
                    <a:pt x="18119" y="777279"/>
                    <a:pt x="22626" y="770236"/>
                  </a:cubicBezTo>
                  <a:cubicBezTo>
                    <a:pt x="29870" y="758919"/>
                    <a:pt x="37492" y="747759"/>
                    <a:pt x="45852" y="737253"/>
                  </a:cubicBezTo>
                  <a:cubicBezTo>
                    <a:pt x="55760" y="724820"/>
                    <a:pt x="66510" y="713050"/>
                    <a:pt x="77102" y="701175"/>
                  </a:cubicBezTo>
                  <a:cubicBezTo>
                    <a:pt x="87673" y="689331"/>
                    <a:pt x="98571" y="677782"/>
                    <a:pt x="109183" y="665970"/>
                  </a:cubicBezTo>
                  <a:cubicBezTo>
                    <a:pt x="120344" y="653537"/>
                    <a:pt x="131305" y="640925"/>
                    <a:pt x="142391" y="628418"/>
                  </a:cubicBezTo>
                  <a:cubicBezTo>
                    <a:pt x="152541" y="616985"/>
                    <a:pt x="162754" y="605605"/>
                    <a:pt x="172936" y="594193"/>
                  </a:cubicBezTo>
                  <a:cubicBezTo>
                    <a:pt x="182917" y="583002"/>
                    <a:pt x="192898" y="571811"/>
                    <a:pt x="202859" y="560589"/>
                  </a:cubicBezTo>
                  <a:cubicBezTo>
                    <a:pt x="215114" y="546777"/>
                    <a:pt x="227317" y="532912"/>
                    <a:pt x="239583" y="519110"/>
                  </a:cubicBezTo>
                  <a:cubicBezTo>
                    <a:pt x="251239" y="505982"/>
                    <a:pt x="262968" y="492928"/>
                    <a:pt x="274602" y="479789"/>
                  </a:cubicBezTo>
                  <a:cubicBezTo>
                    <a:pt x="286458" y="466419"/>
                    <a:pt x="298229" y="452986"/>
                    <a:pt x="310053" y="439584"/>
                  </a:cubicBezTo>
                  <a:cubicBezTo>
                    <a:pt x="324530" y="423193"/>
                    <a:pt x="339092" y="406865"/>
                    <a:pt x="353495" y="390410"/>
                  </a:cubicBezTo>
                  <a:cubicBezTo>
                    <a:pt x="365687" y="376471"/>
                    <a:pt x="377838" y="362480"/>
                    <a:pt x="389777" y="348320"/>
                  </a:cubicBezTo>
                  <a:cubicBezTo>
                    <a:pt x="403802" y="331676"/>
                    <a:pt x="417574" y="314811"/>
                    <a:pt x="431451" y="298041"/>
                  </a:cubicBezTo>
                  <a:cubicBezTo>
                    <a:pt x="433735" y="295282"/>
                    <a:pt x="435031" y="292040"/>
                    <a:pt x="433483" y="288713"/>
                  </a:cubicBezTo>
                  <a:cubicBezTo>
                    <a:pt x="431882" y="285281"/>
                    <a:pt x="428997" y="282818"/>
                    <a:pt x="424912" y="282839"/>
                  </a:cubicBezTo>
                  <a:cubicBezTo>
                    <a:pt x="421911" y="282860"/>
                    <a:pt x="419659" y="284786"/>
                    <a:pt x="417689" y="286839"/>
                  </a:cubicBezTo>
                  <a:cubicBezTo>
                    <a:pt x="410256" y="294609"/>
                    <a:pt x="402980" y="302525"/>
                    <a:pt x="395484" y="310242"/>
                  </a:cubicBezTo>
                  <a:cubicBezTo>
                    <a:pt x="379501" y="326676"/>
                    <a:pt x="363455" y="343057"/>
                    <a:pt x="347367" y="359385"/>
                  </a:cubicBezTo>
                  <a:cubicBezTo>
                    <a:pt x="335733" y="371186"/>
                    <a:pt x="323951" y="382851"/>
                    <a:pt x="312296" y="394621"/>
                  </a:cubicBezTo>
                  <a:cubicBezTo>
                    <a:pt x="298735" y="408317"/>
                    <a:pt x="285247" y="422077"/>
                    <a:pt x="271717" y="435805"/>
                  </a:cubicBezTo>
                  <a:cubicBezTo>
                    <a:pt x="270064" y="437479"/>
                    <a:pt x="268453" y="439205"/>
                    <a:pt x="266674" y="440732"/>
                  </a:cubicBezTo>
                  <a:cubicBezTo>
                    <a:pt x="262052" y="444732"/>
                    <a:pt x="258283" y="444017"/>
                    <a:pt x="253913" y="440563"/>
                  </a:cubicBezTo>
                  <a:cubicBezTo>
                    <a:pt x="246027" y="434342"/>
                    <a:pt x="238394" y="427804"/>
                    <a:pt x="230581" y="421477"/>
                  </a:cubicBezTo>
                  <a:cubicBezTo>
                    <a:pt x="214735" y="408665"/>
                    <a:pt x="198774" y="395990"/>
                    <a:pt x="183001" y="383093"/>
                  </a:cubicBezTo>
                  <a:cubicBezTo>
                    <a:pt x="173662" y="375461"/>
                    <a:pt x="163712" y="368491"/>
                    <a:pt x="155711" y="359322"/>
                  </a:cubicBezTo>
                  <a:cubicBezTo>
                    <a:pt x="151035" y="353963"/>
                    <a:pt x="147519" y="347952"/>
                    <a:pt x="145940" y="340888"/>
                  </a:cubicBezTo>
                  <a:cubicBezTo>
                    <a:pt x="144276" y="333424"/>
                    <a:pt x="144329" y="326002"/>
                    <a:pt x="145950" y="318559"/>
                  </a:cubicBezTo>
                  <a:cubicBezTo>
                    <a:pt x="148951" y="304778"/>
                    <a:pt x="157564" y="295977"/>
                    <a:pt x="170377" y="290787"/>
                  </a:cubicBezTo>
                  <a:cubicBezTo>
                    <a:pt x="175357" y="288766"/>
                    <a:pt x="180506" y="287650"/>
                    <a:pt x="185791" y="286797"/>
                  </a:cubicBezTo>
                  <a:cubicBezTo>
                    <a:pt x="192203" y="285755"/>
                    <a:pt x="198542" y="284313"/>
                    <a:pt x="204922" y="283102"/>
                  </a:cubicBezTo>
                  <a:cubicBezTo>
                    <a:pt x="207618" y="282597"/>
                    <a:pt x="210345" y="282281"/>
                    <a:pt x="213040" y="281818"/>
                  </a:cubicBezTo>
                  <a:cubicBezTo>
                    <a:pt x="217989" y="280975"/>
                    <a:pt x="222927" y="280080"/>
                    <a:pt x="227865" y="279207"/>
                  </a:cubicBezTo>
                  <a:cubicBezTo>
                    <a:pt x="230286" y="278775"/>
                    <a:pt x="232687" y="278280"/>
                    <a:pt x="235119" y="277901"/>
                  </a:cubicBezTo>
                  <a:cubicBezTo>
                    <a:pt x="239868" y="277154"/>
                    <a:pt x="244648" y="276585"/>
                    <a:pt x="249365" y="275722"/>
                  </a:cubicBezTo>
                  <a:cubicBezTo>
                    <a:pt x="255598" y="274575"/>
                    <a:pt x="261778" y="273174"/>
                    <a:pt x="267990" y="271953"/>
                  </a:cubicBezTo>
                  <a:cubicBezTo>
                    <a:pt x="272086" y="271153"/>
                    <a:pt x="276234" y="270606"/>
                    <a:pt x="280319" y="269711"/>
                  </a:cubicBezTo>
                  <a:cubicBezTo>
                    <a:pt x="285384" y="268595"/>
                    <a:pt x="290406" y="267237"/>
                    <a:pt x="295439" y="265995"/>
                  </a:cubicBezTo>
                  <a:cubicBezTo>
                    <a:pt x="299630" y="264952"/>
                    <a:pt x="303851" y="263984"/>
                    <a:pt x="308021" y="262857"/>
                  </a:cubicBezTo>
                  <a:cubicBezTo>
                    <a:pt x="312570" y="261626"/>
                    <a:pt x="317087" y="260267"/>
                    <a:pt x="321603" y="258941"/>
                  </a:cubicBezTo>
                  <a:cubicBezTo>
                    <a:pt x="325099" y="257920"/>
                    <a:pt x="328626" y="256951"/>
                    <a:pt x="332079" y="255793"/>
                  </a:cubicBezTo>
                  <a:cubicBezTo>
                    <a:pt x="338902" y="253509"/>
                    <a:pt x="345746" y="251256"/>
                    <a:pt x="352484" y="248719"/>
                  </a:cubicBezTo>
                  <a:cubicBezTo>
                    <a:pt x="360834" y="245581"/>
                    <a:pt x="369215" y="242465"/>
                    <a:pt x="377332" y="238791"/>
                  </a:cubicBezTo>
                  <a:cubicBezTo>
                    <a:pt x="387788" y="234054"/>
                    <a:pt x="398211" y="229158"/>
                    <a:pt x="408256" y="223621"/>
                  </a:cubicBezTo>
                  <a:cubicBezTo>
                    <a:pt x="419174" y="217609"/>
                    <a:pt x="429777" y="211009"/>
                    <a:pt x="440263" y="204261"/>
                  </a:cubicBezTo>
                  <a:cubicBezTo>
                    <a:pt x="447181" y="199818"/>
                    <a:pt x="453740" y="194807"/>
                    <a:pt x="460289" y="189806"/>
                  </a:cubicBezTo>
                  <a:cubicBezTo>
                    <a:pt x="474630" y="178857"/>
                    <a:pt x="487770" y="166530"/>
                    <a:pt x="500236" y="153517"/>
                  </a:cubicBezTo>
                  <a:cubicBezTo>
                    <a:pt x="508912" y="144464"/>
                    <a:pt x="517314" y="135136"/>
                    <a:pt x="525842" y="125946"/>
                  </a:cubicBezTo>
                  <a:cubicBezTo>
                    <a:pt x="532749" y="118513"/>
                    <a:pt x="539571" y="111007"/>
                    <a:pt x="546605" y="103701"/>
                  </a:cubicBezTo>
                  <a:cubicBezTo>
                    <a:pt x="558913" y="90899"/>
                    <a:pt x="571305" y="78171"/>
                    <a:pt x="583761" y="65506"/>
                  </a:cubicBezTo>
                  <a:cubicBezTo>
                    <a:pt x="595848" y="53210"/>
                    <a:pt x="608041" y="41009"/>
                    <a:pt x="620233" y="28818"/>
                  </a:cubicBezTo>
                  <a:cubicBezTo>
                    <a:pt x="623865" y="25186"/>
                    <a:pt x="627540" y="21606"/>
                    <a:pt x="631383" y="18206"/>
                  </a:cubicBezTo>
                  <a:cubicBezTo>
                    <a:pt x="636826" y="13405"/>
                    <a:pt x="643207" y="10058"/>
                    <a:pt x="649756" y="7057"/>
                  </a:cubicBezTo>
                  <a:cubicBezTo>
                    <a:pt x="654357" y="4941"/>
                    <a:pt x="658958" y="2583"/>
                    <a:pt x="663823" y="1299"/>
                  </a:cubicBezTo>
                  <a:cubicBezTo>
                    <a:pt x="669256" y="-144"/>
                    <a:pt x="674888" y="-449"/>
                    <a:pt x="680637" y="709"/>
                  </a:cubicBezTo>
                  <a:cubicBezTo>
                    <a:pt x="687934" y="2183"/>
                    <a:pt x="693977" y="5731"/>
                    <a:pt x="699252" y="10636"/>
                  </a:cubicBezTo>
                  <a:cubicBezTo>
                    <a:pt x="706433" y="17322"/>
                    <a:pt x="709265" y="25828"/>
                    <a:pt x="708686" y="35545"/>
                  </a:cubicBezTo>
                  <a:cubicBezTo>
                    <a:pt x="708065" y="45936"/>
                    <a:pt x="704611" y="55547"/>
                    <a:pt x="700800" y="65106"/>
                  </a:cubicBezTo>
                  <a:cubicBezTo>
                    <a:pt x="694862" y="80003"/>
                    <a:pt x="686333" y="93384"/>
                    <a:pt x="677047" y="106290"/>
                  </a:cubicBezTo>
                  <a:cubicBezTo>
                    <a:pt x="671045" y="114618"/>
                    <a:pt x="664412" y="122503"/>
                    <a:pt x="658053" y="130578"/>
                  </a:cubicBezTo>
                  <a:cubicBezTo>
                    <a:pt x="651167" y="139316"/>
                    <a:pt x="644281" y="148054"/>
                    <a:pt x="637385" y="156792"/>
                  </a:cubicBezTo>
                  <a:cubicBezTo>
                    <a:pt x="630162" y="165940"/>
                    <a:pt x="622929" y="175067"/>
                    <a:pt x="615684" y="184205"/>
                  </a:cubicBezTo>
                  <a:cubicBezTo>
                    <a:pt x="606893" y="195291"/>
                    <a:pt x="598102" y="206366"/>
                    <a:pt x="589310" y="217441"/>
                  </a:cubicBezTo>
                  <a:cubicBezTo>
                    <a:pt x="581550" y="227221"/>
                    <a:pt x="573790" y="236991"/>
                    <a:pt x="566052" y="246782"/>
                  </a:cubicBezTo>
                  <a:cubicBezTo>
                    <a:pt x="558586" y="256214"/>
                    <a:pt x="551101" y="265626"/>
                    <a:pt x="543699" y="275101"/>
                  </a:cubicBezTo>
                  <a:cubicBezTo>
                    <a:pt x="533465" y="288218"/>
                    <a:pt x="523315" y="301409"/>
                    <a:pt x="513112" y="314558"/>
                  </a:cubicBezTo>
                  <a:cubicBezTo>
                    <a:pt x="505690" y="324117"/>
                    <a:pt x="497941" y="333445"/>
                    <a:pt x="490844" y="343246"/>
                  </a:cubicBezTo>
                  <a:cubicBezTo>
                    <a:pt x="482916" y="354184"/>
                    <a:pt x="475304" y="365375"/>
                    <a:pt x="468049" y="376777"/>
                  </a:cubicBezTo>
                  <a:cubicBezTo>
                    <a:pt x="462711" y="385157"/>
                    <a:pt x="457836" y="393873"/>
                    <a:pt x="453372" y="402748"/>
                  </a:cubicBezTo>
                  <a:cubicBezTo>
                    <a:pt x="449065" y="411318"/>
                    <a:pt x="445454" y="420245"/>
                    <a:pt x="441685" y="429078"/>
                  </a:cubicBezTo>
                  <a:cubicBezTo>
                    <a:pt x="438473" y="436605"/>
                    <a:pt x="437041" y="444596"/>
                    <a:pt x="437137" y="452712"/>
                  </a:cubicBezTo>
                  <a:cubicBezTo>
                    <a:pt x="437210" y="458966"/>
                    <a:pt x="438368" y="465124"/>
                    <a:pt x="440516" y="471125"/>
                  </a:cubicBezTo>
                  <a:cubicBezTo>
                    <a:pt x="445707" y="485622"/>
                    <a:pt x="454014" y="498286"/>
                    <a:pt x="463279" y="510372"/>
                  </a:cubicBezTo>
                  <a:cubicBezTo>
                    <a:pt x="473450" y="523647"/>
                    <a:pt x="485063" y="535617"/>
                    <a:pt x="497656" y="546608"/>
                  </a:cubicBezTo>
                  <a:cubicBezTo>
                    <a:pt x="512702" y="559747"/>
                    <a:pt x="527821" y="572801"/>
                    <a:pt x="542941" y="585845"/>
                  </a:cubicBezTo>
                  <a:cubicBezTo>
                    <a:pt x="551996" y="593656"/>
                    <a:pt x="561166" y="601331"/>
                    <a:pt x="570200" y="609174"/>
                  </a:cubicBezTo>
                  <a:cubicBezTo>
                    <a:pt x="581687" y="619143"/>
                    <a:pt x="593079" y="629229"/>
                    <a:pt x="604524" y="639241"/>
                  </a:cubicBezTo>
                  <a:cubicBezTo>
                    <a:pt x="617232" y="650368"/>
                    <a:pt x="629983" y="661454"/>
                    <a:pt x="642670" y="672603"/>
                  </a:cubicBezTo>
                  <a:cubicBezTo>
                    <a:pt x="655568" y="683931"/>
                    <a:pt x="668424" y="695300"/>
                    <a:pt x="681290" y="706670"/>
                  </a:cubicBezTo>
                  <a:cubicBezTo>
                    <a:pt x="690366" y="714692"/>
                    <a:pt x="699442" y="722693"/>
                    <a:pt x="708455" y="730789"/>
                  </a:cubicBezTo>
                  <a:cubicBezTo>
                    <a:pt x="721047" y="742106"/>
                    <a:pt x="733629" y="753455"/>
                    <a:pt x="746127" y="764867"/>
                  </a:cubicBezTo>
                  <a:cubicBezTo>
                    <a:pt x="755224" y="773184"/>
                    <a:pt x="764426" y="781406"/>
                    <a:pt x="773133" y="790123"/>
                  </a:cubicBezTo>
                  <a:cubicBezTo>
                    <a:pt x="778176" y="795176"/>
                    <a:pt x="782546" y="800956"/>
                    <a:pt x="786842" y="806704"/>
                  </a:cubicBezTo>
                  <a:cubicBezTo>
                    <a:pt x="791601" y="813062"/>
                    <a:pt x="796033" y="819674"/>
                    <a:pt x="800413" y="826306"/>
                  </a:cubicBezTo>
                  <a:cubicBezTo>
                    <a:pt x="803435" y="830896"/>
                    <a:pt x="804625" y="836191"/>
                    <a:pt x="804836" y="841613"/>
                  </a:cubicBezTo>
                  <a:cubicBezTo>
                    <a:pt x="805067" y="847666"/>
                    <a:pt x="804741" y="853667"/>
                    <a:pt x="803235" y="859637"/>
                  </a:cubicBezTo>
                  <a:cubicBezTo>
                    <a:pt x="801666" y="865858"/>
                    <a:pt x="799318" y="871575"/>
                    <a:pt x="794970" y="876281"/>
                  </a:cubicBezTo>
                  <a:cubicBezTo>
                    <a:pt x="789389" y="882324"/>
                    <a:pt x="782188" y="884808"/>
                    <a:pt x="774249" y="883408"/>
                  </a:cubicBezTo>
                  <a:cubicBezTo>
                    <a:pt x="769016" y="882481"/>
                    <a:pt x="763899" y="880397"/>
                    <a:pt x="758982" y="878239"/>
                  </a:cubicBezTo>
                  <a:cubicBezTo>
                    <a:pt x="750643" y="874575"/>
                    <a:pt x="742441" y="870596"/>
                    <a:pt x="734324" y="866458"/>
                  </a:cubicBezTo>
                  <a:cubicBezTo>
                    <a:pt x="726638" y="862553"/>
                    <a:pt x="719173" y="858226"/>
                    <a:pt x="711560" y="854183"/>
                  </a:cubicBezTo>
                  <a:cubicBezTo>
                    <a:pt x="700947" y="848551"/>
                    <a:pt x="690324" y="842919"/>
                    <a:pt x="679637" y="837444"/>
                  </a:cubicBezTo>
                  <a:cubicBezTo>
                    <a:pt x="673109" y="834107"/>
                    <a:pt x="666528" y="830843"/>
                    <a:pt x="659822" y="827906"/>
                  </a:cubicBezTo>
                  <a:cubicBezTo>
                    <a:pt x="651240" y="824137"/>
                    <a:pt x="642533" y="820653"/>
                    <a:pt x="633826" y="817168"/>
                  </a:cubicBezTo>
                  <a:cubicBezTo>
                    <a:pt x="628698" y="815115"/>
                    <a:pt x="623518" y="813126"/>
                    <a:pt x="618253" y="811473"/>
                  </a:cubicBezTo>
                  <a:cubicBezTo>
                    <a:pt x="611873" y="809472"/>
                    <a:pt x="605377" y="807820"/>
                    <a:pt x="598912" y="806082"/>
                  </a:cubicBezTo>
                  <a:cubicBezTo>
                    <a:pt x="592816" y="804451"/>
                    <a:pt x="586720" y="802830"/>
                    <a:pt x="580581" y="801355"/>
                  </a:cubicBezTo>
                  <a:cubicBezTo>
                    <a:pt x="576812" y="800450"/>
                    <a:pt x="572969" y="799871"/>
                    <a:pt x="569168" y="799082"/>
                  </a:cubicBezTo>
                  <a:cubicBezTo>
                    <a:pt x="565220" y="798260"/>
                    <a:pt x="561293" y="797334"/>
                    <a:pt x="557344" y="796492"/>
                  </a:cubicBezTo>
                  <a:cubicBezTo>
                    <a:pt x="555175" y="796029"/>
                    <a:pt x="552996" y="795555"/>
                    <a:pt x="550806" y="795208"/>
                  </a:cubicBezTo>
                  <a:cubicBezTo>
                    <a:pt x="547942" y="794755"/>
                    <a:pt x="545057" y="794460"/>
                    <a:pt x="542193" y="794028"/>
                  </a:cubicBezTo>
                  <a:cubicBezTo>
                    <a:pt x="536834" y="793207"/>
                    <a:pt x="531496" y="792291"/>
                    <a:pt x="526137" y="791491"/>
                  </a:cubicBezTo>
                  <a:cubicBezTo>
                    <a:pt x="522715" y="790975"/>
                    <a:pt x="519293" y="790481"/>
                    <a:pt x="515850" y="790175"/>
                  </a:cubicBezTo>
                  <a:cubicBezTo>
                    <a:pt x="510122" y="789659"/>
                    <a:pt x="504384" y="789228"/>
                    <a:pt x="498646" y="788912"/>
                  </a:cubicBezTo>
                  <a:cubicBezTo>
                    <a:pt x="491234" y="788512"/>
                    <a:pt x="483810" y="788238"/>
                    <a:pt x="476388" y="787943"/>
                  </a:cubicBezTo>
                  <a:cubicBezTo>
                    <a:pt x="466038" y="787522"/>
                    <a:pt x="455688" y="787133"/>
                    <a:pt x="445338" y="786722"/>
                  </a:cubicBezTo>
                  <a:cubicBezTo>
                    <a:pt x="445338" y="786869"/>
                    <a:pt x="445328" y="787049"/>
                    <a:pt x="445328" y="787228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874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7">
          <a:extLst>
            <a:ext uri="{FF2B5EF4-FFF2-40B4-BE49-F238E27FC236}">
              <a16:creationId xmlns:a16="http://schemas.microsoft.com/office/drawing/2014/main" id="{8A88ABDF-31E7-ED5C-EC17-47A97F106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>
            <a:extLst>
              <a:ext uri="{FF2B5EF4-FFF2-40B4-BE49-F238E27FC236}">
                <a16:creationId xmlns:a16="http://schemas.microsoft.com/office/drawing/2014/main" id="{605A5C6E-DE1A-B8AE-F1CD-5F9285371B6D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• 2025</a:t>
            </a:r>
          </a:p>
        </p:txBody>
      </p: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A546DCC6-8145-1DCB-8EAA-2029E4728DD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áfico 61">
            <a:extLst>
              <a:ext uri="{FF2B5EF4-FFF2-40B4-BE49-F238E27FC236}">
                <a16:creationId xmlns:a16="http://schemas.microsoft.com/office/drawing/2014/main" id="{547BDD86-816B-117C-46CC-FC47571326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3" name="Google Shape;218;g2d8ac072432_10_50">
            <a:extLst>
              <a:ext uri="{FF2B5EF4-FFF2-40B4-BE49-F238E27FC236}">
                <a16:creationId xmlns:a16="http://schemas.microsoft.com/office/drawing/2014/main" id="{0498DA21-DAD4-4A66-A908-D5AD9010B4AB}"/>
              </a:ext>
            </a:extLst>
          </p:cNvPr>
          <p:cNvSpPr txBox="1"/>
          <p:nvPr/>
        </p:nvSpPr>
        <p:spPr>
          <a:xfrm>
            <a:off x="76294" y="2033993"/>
            <a:ext cx="3102672" cy="991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algn="r"/>
            <a:r>
              <a:rPr lang="pt-BR" sz="3200" b="1">
                <a:solidFill>
                  <a:srgbClr val="5D00A5"/>
                </a:solidFill>
                <a:latin typeface="Noto Sans"/>
                <a:ea typeface="Noto Sans"/>
                <a:cs typeface="Noto Sans"/>
                <a:sym typeface="Roboto Black"/>
              </a:rPr>
              <a:t>Programação do </a:t>
            </a:r>
            <a:r>
              <a:rPr lang="pt-BR" sz="3200" b="1">
                <a:solidFill>
                  <a:schemeClr val="tx1">
                    <a:lumMod val="50000"/>
                    <a:lumOff val="50000"/>
                  </a:schemeClr>
                </a:solidFill>
                <a:latin typeface="Noto Sans Light"/>
                <a:ea typeface="Noto Sans Light"/>
                <a:cs typeface="Noto Sans Light"/>
                <a:sym typeface="Roboto Black"/>
              </a:rPr>
              <a:t>evento:</a:t>
            </a:r>
            <a:r>
              <a:rPr lang="pt-BR" sz="3000" b="1">
                <a:solidFill>
                  <a:schemeClr val="tx1">
                    <a:lumMod val="50000"/>
                    <a:lumOff val="50000"/>
                  </a:schemeClr>
                </a:solidFill>
                <a:latin typeface="Noto Sans Light"/>
                <a:ea typeface="Noto Sans Light"/>
                <a:cs typeface="Noto Sans Light"/>
                <a:sym typeface="Roboto Black"/>
              </a:rPr>
              <a:t> </a:t>
            </a:r>
            <a:endParaRPr lang="pt-BR" sz="3000" b="1">
              <a:solidFill>
                <a:schemeClr val="tx1">
                  <a:lumMod val="50000"/>
                  <a:lumOff val="50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sp>
        <p:nvSpPr>
          <p:cNvPr id="12" name="Google Shape;137;p5">
            <a:extLst>
              <a:ext uri="{FF2B5EF4-FFF2-40B4-BE49-F238E27FC236}">
                <a16:creationId xmlns:a16="http://schemas.microsoft.com/office/drawing/2014/main" id="{5A0DF7BD-2932-0BCC-7A71-364836B02E6C}"/>
              </a:ext>
            </a:extLst>
          </p:cNvPr>
          <p:cNvSpPr txBox="1"/>
          <p:nvPr/>
        </p:nvSpPr>
        <p:spPr>
          <a:xfrm>
            <a:off x="4365024" y="1339188"/>
            <a:ext cx="3508665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SzPts val="2000"/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Abertura</a:t>
            </a: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5" name="Google Shape;121;p5">
            <a:extLst>
              <a:ext uri="{FF2B5EF4-FFF2-40B4-BE49-F238E27FC236}">
                <a16:creationId xmlns:a16="http://schemas.microsoft.com/office/drawing/2014/main" id="{8A975560-EDAF-4613-3019-6277F25821FD}"/>
              </a:ext>
            </a:extLst>
          </p:cNvPr>
          <p:cNvSpPr/>
          <p:nvPr/>
        </p:nvSpPr>
        <p:spPr>
          <a:xfrm>
            <a:off x="3559509" y="1325199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6" name="Google Shape;122;p5">
            <a:extLst>
              <a:ext uri="{FF2B5EF4-FFF2-40B4-BE49-F238E27FC236}">
                <a16:creationId xmlns:a16="http://schemas.microsoft.com/office/drawing/2014/main" id="{50AAB047-A928-53FB-BFCD-1A96DFB4E124}"/>
              </a:ext>
            </a:extLst>
          </p:cNvPr>
          <p:cNvSpPr txBox="1"/>
          <p:nvPr/>
        </p:nvSpPr>
        <p:spPr>
          <a:xfrm>
            <a:off x="3573449" y="1347663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10:00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9" name="Google Shape;137;p5">
            <a:extLst>
              <a:ext uri="{FF2B5EF4-FFF2-40B4-BE49-F238E27FC236}">
                <a16:creationId xmlns:a16="http://schemas.microsoft.com/office/drawing/2014/main" id="{D584BF66-64D6-E185-2FDB-574E65EA0E3C}"/>
              </a:ext>
            </a:extLst>
          </p:cNvPr>
          <p:cNvSpPr txBox="1"/>
          <p:nvPr/>
        </p:nvSpPr>
        <p:spPr>
          <a:xfrm>
            <a:off x="4462200" y="3451308"/>
            <a:ext cx="4607016" cy="32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SzPts val="2000"/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Perguntas e Respostas</a:t>
            </a: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4" name="Google Shape;121;p5">
            <a:extLst>
              <a:ext uri="{FF2B5EF4-FFF2-40B4-BE49-F238E27FC236}">
                <a16:creationId xmlns:a16="http://schemas.microsoft.com/office/drawing/2014/main" id="{62FA56F5-FD9E-E9AB-B413-3564C049AD2A}"/>
              </a:ext>
            </a:extLst>
          </p:cNvPr>
          <p:cNvSpPr/>
          <p:nvPr/>
        </p:nvSpPr>
        <p:spPr>
          <a:xfrm>
            <a:off x="3559509" y="1812503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5" name="Google Shape;122;p5">
            <a:extLst>
              <a:ext uri="{FF2B5EF4-FFF2-40B4-BE49-F238E27FC236}">
                <a16:creationId xmlns:a16="http://schemas.microsoft.com/office/drawing/2014/main" id="{5B9CF073-AD38-98B7-FF60-055C438388F3}"/>
              </a:ext>
            </a:extLst>
          </p:cNvPr>
          <p:cNvSpPr txBox="1"/>
          <p:nvPr/>
        </p:nvSpPr>
        <p:spPr>
          <a:xfrm>
            <a:off x="3605513" y="1848815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10:05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1" name="Google Shape;121;p5">
            <a:extLst>
              <a:ext uri="{FF2B5EF4-FFF2-40B4-BE49-F238E27FC236}">
                <a16:creationId xmlns:a16="http://schemas.microsoft.com/office/drawing/2014/main" id="{D9E32ED6-3230-37AD-22AE-35CE332EE07A}"/>
              </a:ext>
            </a:extLst>
          </p:cNvPr>
          <p:cNvSpPr/>
          <p:nvPr/>
        </p:nvSpPr>
        <p:spPr>
          <a:xfrm>
            <a:off x="3624622" y="3416771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2" name="Google Shape;122;p5">
            <a:extLst>
              <a:ext uri="{FF2B5EF4-FFF2-40B4-BE49-F238E27FC236}">
                <a16:creationId xmlns:a16="http://schemas.microsoft.com/office/drawing/2014/main" id="{A189D91D-80EA-C5CC-302D-190D576BBBD4}"/>
              </a:ext>
            </a:extLst>
          </p:cNvPr>
          <p:cNvSpPr txBox="1"/>
          <p:nvPr/>
        </p:nvSpPr>
        <p:spPr>
          <a:xfrm>
            <a:off x="3670626" y="3453081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10:50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3" name="Google Shape;121;p5">
            <a:extLst>
              <a:ext uri="{FF2B5EF4-FFF2-40B4-BE49-F238E27FC236}">
                <a16:creationId xmlns:a16="http://schemas.microsoft.com/office/drawing/2014/main" id="{37F66A23-1143-2FF2-EB05-D2E47957A9CB}"/>
              </a:ext>
            </a:extLst>
          </p:cNvPr>
          <p:cNvSpPr/>
          <p:nvPr/>
        </p:nvSpPr>
        <p:spPr>
          <a:xfrm>
            <a:off x="3638562" y="3936237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4" name="Google Shape;122;p5">
            <a:extLst>
              <a:ext uri="{FF2B5EF4-FFF2-40B4-BE49-F238E27FC236}">
                <a16:creationId xmlns:a16="http://schemas.microsoft.com/office/drawing/2014/main" id="{3B60F117-2F28-3CFA-EF52-33EDAC627D6C}"/>
              </a:ext>
            </a:extLst>
          </p:cNvPr>
          <p:cNvSpPr txBox="1"/>
          <p:nvPr/>
        </p:nvSpPr>
        <p:spPr>
          <a:xfrm>
            <a:off x="3684566" y="3972547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11:30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" name="Google Shape;137;p5">
            <a:extLst>
              <a:ext uri="{FF2B5EF4-FFF2-40B4-BE49-F238E27FC236}">
                <a16:creationId xmlns:a16="http://schemas.microsoft.com/office/drawing/2014/main" id="{F2A60190-8825-8BBF-8751-60FB56A5C8C5}"/>
              </a:ext>
            </a:extLst>
          </p:cNvPr>
          <p:cNvSpPr txBox="1"/>
          <p:nvPr/>
        </p:nvSpPr>
        <p:spPr>
          <a:xfrm>
            <a:off x="4477423" y="3969638"/>
            <a:ext cx="4607016" cy="32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Encerramento</a:t>
            </a:r>
            <a:endParaRPr lang="pt-BR"/>
          </a:p>
        </p:txBody>
      </p:sp>
      <p:sp>
        <p:nvSpPr>
          <p:cNvPr id="4" name="Google Shape;137;p5">
            <a:extLst>
              <a:ext uri="{FF2B5EF4-FFF2-40B4-BE49-F238E27FC236}">
                <a16:creationId xmlns:a16="http://schemas.microsoft.com/office/drawing/2014/main" id="{2A69140E-694A-AF00-B350-C6A540506DAF}"/>
              </a:ext>
            </a:extLst>
          </p:cNvPr>
          <p:cNvSpPr txBox="1"/>
          <p:nvPr/>
        </p:nvSpPr>
        <p:spPr>
          <a:xfrm>
            <a:off x="4397847" y="1809478"/>
            <a:ext cx="3997205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Autenticação de </a:t>
            </a:r>
            <a:r>
              <a:rPr lang="pt-BR" sz="1300" err="1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E-mail|Rafael</a:t>
            </a: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 Beretta</a:t>
            </a: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7" name="Google Shape;137;p5">
            <a:extLst>
              <a:ext uri="{FF2B5EF4-FFF2-40B4-BE49-F238E27FC236}">
                <a16:creationId xmlns:a16="http://schemas.microsoft.com/office/drawing/2014/main" id="{ABEC2F0B-D025-F2DE-3D22-FA24C553AE62}"/>
              </a:ext>
            </a:extLst>
          </p:cNvPr>
          <p:cNvSpPr txBox="1"/>
          <p:nvPr/>
        </p:nvSpPr>
        <p:spPr>
          <a:xfrm>
            <a:off x="4412310" y="2435448"/>
            <a:ext cx="3997205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Recados | Evoluções Fiscais | Elisangela Cruz e Pedro Andrades</a:t>
            </a: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8" name="Google Shape;121;p5">
            <a:extLst>
              <a:ext uri="{FF2B5EF4-FFF2-40B4-BE49-F238E27FC236}">
                <a16:creationId xmlns:a16="http://schemas.microsoft.com/office/drawing/2014/main" id="{A7F7312D-1158-AF1F-9E47-D19DAB9BFD23}"/>
              </a:ext>
            </a:extLst>
          </p:cNvPr>
          <p:cNvSpPr/>
          <p:nvPr/>
        </p:nvSpPr>
        <p:spPr>
          <a:xfrm>
            <a:off x="3559509" y="2370688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" name="Google Shape;122;p5">
            <a:extLst>
              <a:ext uri="{FF2B5EF4-FFF2-40B4-BE49-F238E27FC236}">
                <a16:creationId xmlns:a16="http://schemas.microsoft.com/office/drawing/2014/main" id="{8AA13F7A-4D7B-3095-E9E0-EC7F44418C43}"/>
              </a:ext>
            </a:extLst>
          </p:cNvPr>
          <p:cNvSpPr txBox="1"/>
          <p:nvPr/>
        </p:nvSpPr>
        <p:spPr>
          <a:xfrm>
            <a:off x="3605513" y="2407000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10:15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025776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51959" y="0"/>
            <a:ext cx="489204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5">
            <a:alphaModFix/>
          </a:blip>
          <a:srcRect l="1527" t="9" r="42912" b="8"/>
          <a:stretch/>
        </p:blipFill>
        <p:spPr>
          <a:xfrm>
            <a:off x="4375315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22EF3C11-3E1E-5F50-F983-B81D3ECE6A7D}"/>
              </a:ext>
            </a:extLst>
          </p:cNvPr>
          <p:cNvSpPr txBox="1">
            <a:spLocks/>
          </p:cNvSpPr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/>
                <a:ea typeface="Noto Sans"/>
                <a:cs typeface="Noto Sans"/>
              </a:rPr>
              <a:t>Autenticação de E-mail</a:t>
            </a:r>
            <a:endParaRPr lang="pt-BR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CAA9AFCF-383D-F363-C211-051BFE785F0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áfico 7">
            <a:extLst>
              <a:ext uri="{FF2B5EF4-FFF2-40B4-BE49-F238E27FC236}">
                <a16:creationId xmlns:a16="http://schemas.microsoft.com/office/drawing/2014/main" id="{65576B26-A5EE-8E8E-8624-2E1AF02131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Google Shape;222;p13">
            <a:extLst>
              <a:ext uri="{FF2B5EF4-FFF2-40B4-BE49-F238E27FC236}">
                <a16:creationId xmlns:a16="http://schemas.microsoft.com/office/drawing/2014/main" id="{A81FAA92-DB52-5D99-BCC2-8F7B3B58721F}"/>
              </a:ext>
            </a:extLst>
          </p:cNvPr>
          <p:cNvSpPr txBox="1"/>
          <p:nvPr/>
        </p:nvSpPr>
        <p:spPr>
          <a:xfrm>
            <a:off x="843147" y="2184731"/>
            <a:ext cx="3623035" cy="2145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200">
                <a:solidFill>
                  <a:srgbClr val="7F7F7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x</a:t>
            </a:r>
            <a:endParaRPr lang="pt-BR"/>
          </a:p>
        </p:txBody>
      </p:sp>
      <p:sp>
        <p:nvSpPr>
          <p:cNvPr id="13" name="Google Shape;224;p13">
            <a:extLst>
              <a:ext uri="{FF2B5EF4-FFF2-40B4-BE49-F238E27FC236}">
                <a16:creationId xmlns:a16="http://schemas.microsoft.com/office/drawing/2014/main" id="{41B2364E-6E94-16A3-B4BE-19DEC779068A}"/>
              </a:ext>
            </a:extLst>
          </p:cNvPr>
          <p:cNvSpPr txBox="1">
            <a:spLocks/>
          </p:cNvSpPr>
          <p:nvPr/>
        </p:nvSpPr>
        <p:spPr>
          <a:xfrm>
            <a:off x="843147" y="1244052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x </a:t>
            </a:r>
            <a:r>
              <a:rPr lang="pt-BR" sz="2400" err="1">
                <a:solidFill>
                  <a:srgbClr val="5D00A5"/>
                </a:solidFill>
                <a:latin typeface="Noto Sans"/>
                <a:ea typeface="Noto Sans"/>
                <a:cs typeface="Noto Sans"/>
              </a:rPr>
              <a:t>x</a:t>
            </a:r>
          </a:p>
        </p:txBody>
      </p:sp>
      <p:sp>
        <p:nvSpPr>
          <p:cNvPr id="10" name="Google Shape;222;p13">
            <a:extLst>
              <a:ext uri="{FF2B5EF4-FFF2-40B4-BE49-F238E27FC236}">
                <a16:creationId xmlns:a16="http://schemas.microsoft.com/office/drawing/2014/main" id="{7B7EB288-B09B-E8BA-5886-D9D53A541CC6}"/>
              </a:ext>
            </a:extLst>
          </p:cNvPr>
          <p:cNvSpPr txBox="1"/>
          <p:nvPr/>
        </p:nvSpPr>
        <p:spPr>
          <a:xfrm>
            <a:off x="843147" y="4235668"/>
            <a:ext cx="3050673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200" b="1">
                <a:solidFill>
                  <a:srgbClr val="5D00A5"/>
                </a:solidFill>
                <a:latin typeface="Noto Sans"/>
                <a:ea typeface="Noto Sans"/>
                <a:cs typeface="Noto Sans"/>
                <a:sym typeface="Noto Sans Light"/>
              </a:rPr>
              <a:t>x</a:t>
            </a:r>
            <a:endParaRPr lang="pt-BR"/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9B074F91-339F-FF6B-A8A9-F649CB47C06F}"/>
              </a:ext>
            </a:extLst>
          </p:cNvPr>
          <p:cNvSpPr/>
          <p:nvPr/>
        </p:nvSpPr>
        <p:spPr>
          <a:xfrm>
            <a:off x="913708" y="1126467"/>
            <a:ext cx="1158931" cy="240329"/>
          </a:xfrm>
          <a:prstGeom prst="roundRect">
            <a:avLst>
              <a:gd name="adj" fmla="val 50000"/>
            </a:avLst>
          </a:prstGeom>
          <a:noFill/>
          <a:ln w="12700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800" b="1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</a:rPr>
              <a:t>&gt;  x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0">
          <a:extLst>
            <a:ext uri="{FF2B5EF4-FFF2-40B4-BE49-F238E27FC236}">
              <a16:creationId xmlns:a16="http://schemas.microsoft.com/office/drawing/2014/main" id="{9910E637-7E8E-5D70-C06F-EA667B687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>
            <a:extLst>
              <a:ext uri="{FF2B5EF4-FFF2-40B4-BE49-F238E27FC236}">
                <a16:creationId xmlns:a16="http://schemas.microsoft.com/office/drawing/2014/main" id="{F89FDAE7-C8D3-8B2D-2C19-845066FA7C3C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 amt="9000"/>
          </a:blip>
          <a:srcRect l="33134" t="6756" r="20595" b="6756"/>
          <a:stretch/>
        </p:blipFill>
        <p:spPr>
          <a:xfrm>
            <a:off x="4251959" y="0"/>
            <a:ext cx="489204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A337ADD-9FB9-988A-D7CF-ACB973BD6F05}"/>
              </a:ext>
            </a:extLst>
          </p:cNvPr>
          <p:cNvSpPr txBox="1">
            <a:spLocks/>
          </p:cNvSpPr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/>
                <a:ea typeface="Noto Sans"/>
                <a:cs typeface="Noto Sans"/>
              </a:rPr>
              <a:t>x</a:t>
            </a:r>
            <a:endParaRPr lang="pt-BR"/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DE69A27B-C0DF-869B-C97C-93D3F276F55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áfico 7">
            <a:extLst>
              <a:ext uri="{FF2B5EF4-FFF2-40B4-BE49-F238E27FC236}">
                <a16:creationId xmlns:a16="http://schemas.microsoft.com/office/drawing/2014/main" id="{92F74133-1524-725B-35F0-D0A9698FCD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Google Shape;222;p13">
            <a:extLst>
              <a:ext uri="{FF2B5EF4-FFF2-40B4-BE49-F238E27FC236}">
                <a16:creationId xmlns:a16="http://schemas.microsoft.com/office/drawing/2014/main" id="{428A8F26-CD38-3BAE-0097-29DCDD33C44A}"/>
              </a:ext>
            </a:extLst>
          </p:cNvPr>
          <p:cNvSpPr txBox="1"/>
          <p:nvPr/>
        </p:nvSpPr>
        <p:spPr>
          <a:xfrm>
            <a:off x="239298" y="750589"/>
            <a:ext cx="7321610" cy="2145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100">
                <a:solidFill>
                  <a:srgbClr val="7F7F7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x</a:t>
            </a:r>
            <a:endParaRPr lang="pt-BR" sz="1100">
              <a:solidFill>
                <a:srgbClr val="7F7F7F"/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13" name="Google Shape;224;p13">
            <a:extLst>
              <a:ext uri="{FF2B5EF4-FFF2-40B4-BE49-F238E27FC236}">
                <a16:creationId xmlns:a16="http://schemas.microsoft.com/office/drawing/2014/main" id="{6BD81096-6056-7272-ADF9-D7DE79347F54}"/>
              </a:ext>
            </a:extLst>
          </p:cNvPr>
          <p:cNvSpPr txBox="1">
            <a:spLocks/>
          </p:cNvSpPr>
          <p:nvPr/>
        </p:nvSpPr>
        <p:spPr>
          <a:xfrm>
            <a:off x="206949" y="295146"/>
            <a:ext cx="9344620" cy="744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lnSpc>
                <a:spcPct val="80000"/>
              </a:lnSpc>
            </a:pPr>
            <a:r>
              <a:rPr lang="pt-BR" sz="2000">
                <a:solidFill>
                  <a:srgbClr val="7F7F7F"/>
                </a:solidFill>
                <a:latin typeface="Noto Sans Light"/>
                <a:ea typeface="Noto Sans Light"/>
                <a:cs typeface="Noto Sans Light"/>
              </a:rPr>
              <a:t>x </a:t>
            </a:r>
            <a:r>
              <a:rPr lang="pt-BR" sz="2000" err="1">
                <a:solidFill>
                  <a:srgbClr val="5D00A5"/>
                </a:solidFill>
                <a:latin typeface="Noto Sans"/>
                <a:ea typeface="Noto Sans"/>
                <a:cs typeface="Noto Sans"/>
              </a:rPr>
              <a:t>x</a:t>
            </a:r>
            <a:endParaRPr lang="pt-BR" sz="2000" err="1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562975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47">
          <a:extLst>
            <a:ext uri="{FF2B5EF4-FFF2-40B4-BE49-F238E27FC236}">
              <a16:creationId xmlns:a16="http://schemas.microsoft.com/office/drawing/2014/main" id="{6F884EE2-F1E7-7335-3FBC-39D81B764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F03C09D4-F403-501A-08D2-2C9F96B95A23}"/>
              </a:ext>
            </a:extLst>
          </p:cNvPr>
          <p:cNvSpPr txBox="1"/>
          <p:nvPr/>
        </p:nvSpPr>
        <p:spPr>
          <a:xfrm>
            <a:off x="129540" y="168842"/>
            <a:ext cx="637534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Recados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/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Evoluções Fiscais</a:t>
            </a:r>
            <a:r>
              <a:rPr kumimoji="0" lang="pt-BR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Noto Sans"/>
                <a:ea typeface="Noto Sans"/>
                <a:cs typeface="Noto Sans"/>
                <a:sym typeface="Arial"/>
              </a:rPr>
              <a:t> • </a:t>
            </a:r>
            <a:r>
              <a:rPr lang="pt-BR" sz="700">
                <a:solidFill>
                  <a:srgbClr val="FFFFFF">
                    <a:lumMod val="65000"/>
                  </a:srgbClr>
                </a:solidFill>
                <a:latin typeface="Noto Sans"/>
                <a:ea typeface="Noto Sans"/>
                <a:cs typeface="Noto Sans"/>
              </a:rPr>
              <a:t>Linx</a:t>
            </a:r>
            <a:endParaRPr lang="pt-BR" sz="700">
              <a:latin typeface="Noto Sans"/>
              <a:ea typeface="Noto Sans"/>
              <a:cs typeface="Noto Sans"/>
            </a:endParaRPr>
          </a:p>
          <a:p>
            <a:pPr>
              <a:defRPr/>
            </a:pPr>
            <a:endParaRPr lang="pt-BR" sz="700">
              <a:solidFill>
                <a:srgbClr val="A6A6A6"/>
              </a:solidFill>
              <a:latin typeface="Noto Sans"/>
              <a:ea typeface="Noto Sans"/>
              <a:cs typeface="Noto Sans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09AC1DB-6DEE-E3DE-4EE5-3F7A5FDAD98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14BA032A-FDB3-D836-7085-D39E6324A5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5" name="Google Shape;337;p3">
            <a:extLst>
              <a:ext uri="{FF2B5EF4-FFF2-40B4-BE49-F238E27FC236}">
                <a16:creationId xmlns:a16="http://schemas.microsoft.com/office/drawing/2014/main" id="{FB48963E-98DE-D9A4-C332-BF14D9B136C3}"/>
              </a:ext>
            </a:extLst>
          </p:cNvPr>
          <p:cNvSpPr txBox="1"/>
          <p:nvPr/>
        </p:nvSpPr>
        <p:spPr>
          <a:xfrm>
            <a:off x="2740116" y="-3032"/>
            <a:ext cx="3393067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685800">
              <a:defRPr/>
            </a:pPr>
            <a:r>
              <a:rPr lang="pt-BR" sz="2400" b="1">
                <a:solidFill>
                  <a:srgbClr val="CC99FF"/>
                </a:solidFill>
                <a:latin typeface="Roboto"/>
                <a:ea typeface="Roboto"/>
                <a:cs typeface="Roboto"/>
              </a:rPr>
              <a:t>x</a:t>
            </a:r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5E44883-B2D1-2F6B-D153-A1BD514C7668}"/>
              </a:ext>
            </a:extLst>
          </p:cNvPr>
          <p:cNvSpPr txBox="1"/>
          <p:nvPr/>
        </p:nvSpPr>
        <p:spPr>
          <a:xfrm>
            <a:off x="64170" y="1382963"/>
            <a:ext cx="9010293" cy="9464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685800">
              <a:defRPr/>
            </a:pPr>
            <a:endParaRPr lang="fr-FR" sz="1800">
              <a:solidFill>
                <a:srgbClr val="DFA9FF"/>
              </a:solidFill>
              <a:latin typeface="Noto San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lang="pt-BR" sz="21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Noto Sans"/>
                <a:cs typeface="Arial"/>
              </a:rPr>
            </a:b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-apple-system"/>
              <a:cs typeface="Arial"/>
              <a:sym typeface="Arial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B87F6961-E1F8-7F12-720E-FF7F9F198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54" y="1893532"/>
            <a:ext cx="8739592" cy="3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D86A1A5-35E8-E2D8-44CC-0B2C96D45F9C}"/>
              </a:ext>
            </a:extLst>
          </p:cNvPr>
          <p:cNvSpPr txBox="1"/>
          <p:nvPr/>
        </p:nvSpPr>
        <p:spPr>
          <a:xfrm>
            <a:off x="4365978" y="1659291"/>
            <a:ext cx="470464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175"/>
              </a:lnSpc>
            </a:pPr>
            <a:r>
              <a:rPr lang="pt-BR" sz="1500" err="1">
                <a:solidFill>
                  <a:srgbClr val="DFA9FF"/>
                </a:solidFill>
                <a:latin typeface="Noto Sans"/>
                <a:cs typeface="Segoe UI"/>
              </a:rPr>
              <a:t>xx</a:t>
            </a:r>
            <a:endParaRPr lang="pt-BR" err="1"/>
          </a:p>
          <a:p>
            <a:pPr marL="285750" indent="-285750">
              <a:lnSpc>
                <a:spcPts val="2625"/>
              </a:lnSpc>
              <a:buFont typeface="Courier New"/>
              <a:buChar char="o"/>
            </a:pPr>
            <a:endParaRPr lang="pt-BR" sz="1500">
              <a:solidFill>
                <a:srgbClr val="FFFFFF"/>
              </a:solidFill>
              <a:latin typeface="-apple-system"/>
              <a:cs typeface="Segoe UI"/>
            </a:endParaRPr>
          </a:p>
          <a:p>
            <a:endParaRPr lang="pt-BR" sz="1200">
              <a:solidFill>
                <a:srgbClr val="FFFFFF"/>
              </a:solidFill>
              <a:latin typeface="-apple-system"/>
              <a:cs typeface="Segoe UI"/>
            </a:endParaRPr>
          </a:p>
          <a:p>
            <a:endParaRPr lang="pt-BR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270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20">
          <a:extLst>
            <a:ext uri="{FF2B5EF4-FFF2-40B4-BE49-F238E27FC236}">
              <a16:creationId xmlns:a16="http://schemas.microsoft.com/office/drawing/2014/main" id="{18F0AD24-F9F4-DB84-C618-BC76335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0D214E3-1EF7-C501-C2D6-3B1C8DBDC7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366" t="9023" r="39058" b="148"/>
          <a:stretch>
            <a:fillRect/>
          </a:stretch>
        </p:blipFill>
        <p:spPr>
          <a:xfrm>
            <a:off x="5023413" y="7620"/>
            <a:ext cx="3363164" cy="4270959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D3CE805D-BE24-1E5F-BC0B-66040D8E13E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22D947FC-14A7-7509-34EA-FAC13288FAEB}"/>
              </a:ext>
            </a:extLst>
          </p:cNvPr>
          <p:cNvSpPr/>
          <p:nvPr/>
        </p:nvSpPr>
        <p:spPr>
          <a:xfrm>
            <a:off x="5670765" y="3774201"/>
            <a:ext cx="3473236" cy="983171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A7DE993-C7F1-0047-CF99-E97F04C5CAFD}"/>
              </a:ext>
            </a:extLst>
          </p:cNvPr>
          <p:cNvSpPr txBox="1"/>
          <p:nvPr/>
        </p:nvSpPr>
        <p:spPr>
          <a:xfrm>
            <a:off x="5925387" y="3953714"/>
            <a:ext cx="2755354" cy="649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Lorem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ipsum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dolor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sit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amet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consectetur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adipiscing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elit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Nam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sodales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turpis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turpis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consectetur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vulputate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sapien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ornare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at.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Mauris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nec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velit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ligula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Vestibulum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ante ipsum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primis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in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faucibus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orci</a:t>
            </a:r>
            <a:r>
              <a:rPr lang="pt-BR" sz="8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8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luctus</a:t>
            </a:r>
            <a:endParaRPr lang="pt-BR" sz="800" b="1">
              <a:solidFill>
                <a:schemeClr val="bg1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  <a:sym typeface="Noto Sans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4744F1C2-9D43-C88D-A3CE-541754F5B3E2}"/>
              </a:ext>
            </a:extLst>
          </p:cNvPr>
          <p:cNvSpPr>
            <a:spLocks/>
          </p:cNvSpPr>
          <p:nvPr/>
        </p:nvSpPr>
        <p:spPr>
          <a:xfrm>
            <a:off x="1" y="1215607"/>
            <a:ext cx="538480" cy="826553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B0B7C48-A778-4EBB-406A-F333A525E8B4}"/>
              </a:ext>
            </a:extLst>
          </p:cNvPr>
          <p:cNvSpPr>
            <a:spLocks/>
          </p:cNvSpPr>
          <p:nvPr/>
        </p:nvSpPr>
        <p:spPr>
          <a:xfrm>
            <a:off x="4709379" y="1215607"/>
            <a:ext cx="323668" cy="826553"/>
          </a:xfrm>
          <a:prstGeom prst="rect">
            <a:avLst/>
          </a:prstGeom>
          <a:solidFill>
            <a:srgbClr val="377F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88A5E33F-14C2-FC6B-13A0-B7607B2670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9" name="Google Shape;222;p13">
            <a:extLst>
              <a:ext uri="{FF2B5EF4-FFF2-40B4-BE49-F238E27FC236}">
                <a16:creationId xmlns:a16="http://schemas.microsoft.com/office/drawing/2014/main" id="{34A2DB1A-935B-1488-8435-A169E3B64A15}"/>
              </a:ext>
            </a:extLst>
          </p:cNvPr>
          <p:cNvSpPr txBox="1"/>
          <p:nvPr/>
        </p:nvSpPr>
        <p:spPr>
          <a:xfrm>
            <a:off x="662099" y="2413726"/>
            <a:ext cx="3837329" cy="1995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Lorem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ipsum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dolor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sit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amet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consectetur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adipiscing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elit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Nam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sodales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turpis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turpis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consectetur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vulputate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sapien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ornare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at.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Mauris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nec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velit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ligula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Vestibulum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ante ipsum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primis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in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faucibus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orci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luctus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et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ultrices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posuere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cubilia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curae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;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Vestibulum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sit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amet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ipsum id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nisi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euismod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commodo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Vestibulum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ante ipsum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primis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in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faucibus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orci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luctus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et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ultrices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posuere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cubilia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curae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;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Phasellus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in sem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venenatis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erat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dictum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posuere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Sed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vitae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dolor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ut felis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malesuada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luctus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.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Mauris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tincidunt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accumsan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lorem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sed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sodales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neque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1000" err="1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ultricies</a:t>
            </a:r>
            <a:r>
              <a:rPr lang="pt-BR" sz="1000">
                <a:solidFill>
                  <a:schemeClr val="bg2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ut.</a:t>
            </a:r>
            <a:endParaRPr lang="pt-BR" sz="1000">
              <a:solidFill>
                <a:schemeClr val="bg2"/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  <a:sym typeface="Noto Sans Light"/>
            </a:endParaRPr>
          </a:p>
        </p:txBody>
      </p:sp>
      <p:sp>
        <p:nvSpPr>
          <p:cNvPr id="10" name="Google Shape;224;p13">
            <a:extLst>
              <a:ext uri="{FF2B5EF4-FFF2-40B4-BE49-F238E27FC236}">
                <a16:creationId xmlns:a16="http://schemas.microsoft.com/office/drawing/2014/main" id="{82627A0D-DA38-388B-E93F-098AA2FE2AE1}"/>
              </a:ext>
            </a:extLst>
          </p:cNvPr>
          <p:cNvSpPr txBox="1">
            <a:spLocks/>
          </p:cNvSpPr>
          <p:nvPr/>
        </p:nvSpPr>
        <p:spPr>
          <a:xfrm>
            <a:off x="637787" y="1243872"/>
            <a:ext cx="3934213" cy="798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l">
              <a:buClr>
                <a:schemeClr val="dk1"/>
              </a:buClr>
              <a:buSzPts val="1100"/>
            </a:pP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Lorem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 ipsum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dolor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sit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amet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,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consectetur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adipiscing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 </a:t>
            </a:r>
            <a:r>
              <a:rPr lang="pt-BR" sz="2500" err="1">
                <a:solidFill>
                  <a:srgbClr val="377FEF"/>
                </a:solidFill>
                <a:latin typeface="Nunito" pitchFamily="2" charset="0"/>
              </a:rPr>
              <a:t>elit</a:t>
            </a:r>
            <a:r>
              <a:rPr lang="pt-BR" sz="2500">
                <a:solidFill>
                  <a:srgbClr val="377FEF"/>
                </a:solidFill>
                <a:latin typeface="Nunito" pitchFamily="2" charset="0"/>
              </a:rPr>
              <a:t>.</a:t>
            </a:r>
            <a:endParaRPr lang="pt-BR" sz="2500">
              <a:solidFill>
                <a:srgbClr val="377FEF"/>
              </a:solidFill>
              <a:latin typeface="Nunito" pitchFamily="2" charset="0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240301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68CDE6E-E168-1F96-68E9-4CADCDD52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1;p12">
            <a:extLst>
              <a:ext uri="{FF2B5EF4-FFF2-40B4-BE49-F238E27FC236}">
                <a16:creationId xmlns:a16="http://schemas.microsoft.com/office/drawing/2014/main" id="{2CABEE5D-75C8-2DA9-22AE-CBB4B1F661A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4241799" y="0"/>
            <a:ext cx="48920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A5C302E-5538-BE89-CED1-DC6010258727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Linx • 2026</a:t>
            </a:r>
            <a:endParaRPr lang="pt-BR" sz="700">
              <a:ln>
                <a:solidFill>
                  <a:schemeClr val="bg1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E035FAB-2627-DCD5-1A3D-C1F5B55B3DB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78D20065-ED58-240B-D3D2-EB35219366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9" name="Google Shape;156;p6">
            <a:extLst>
              <a:ext uri="{FF2B5EF4-FFF2-40B4-BE49-F238E27FC236}">
                <a16:creationId xmlns:a16="http://schemas.microsoft.com/office/drawing/2014/main" id="{E90E00C7-7061-2938-7BBB-03C14E1B180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15188" y="1346386"/>
            <a:ext cx="4490212" cy="2206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l"/>
            <a:r>
              <a:rPr lang="pt-BR" sz="4500">
                <a:solidFill>
                  <a:schemeClr val="bg1">
                    <a:lumMod val="95000"/>
                  </a:schemeClr>
                </a:solidFill>
                <a:latin typeface="Nunito"/>
                <a:ea typeface="Noto Sans Light"/>
                <a:cs typeface="Noto Sans Light"/>
              </a:rPr>
              <a:t>Iniciaremos</a:t>
            </a:r>
            <a:r>
              <a:rPr lang="pt-BR" sz="4500">
                <a:solidFill>
                  <a:schemeClr val="bg1">
                    <a:lumMod val="95000"/>
                  </a:schemeClr>
                </a:solidFill>
                <a:latin typeface="Nunito"/>
                <a:ea typeface="Noto Sans"/>
                <a:cs typeface="Noto Sans"/>
              </a:rPr>
              <a:t> </a:t>
            </a:r>
            <a:r>
              <a:rPr lang="pt-BR" sz="450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0800000" scaled="0"/>
                </a:gradFill>
                <a:latin typeface="Nunito"/>
                <a:ea typeface="Noto Sans"/>
                <a:cs typeface="Noto Sans"/>
              </a:rPr>
              <a:t>dentro de momentos. </a:t>
            </a:r>
          </a:p>
        </p:txBody>
      </p:sp>
      <p:pic>
        <p:nvPicPr>
          <p:cNvPr id="10" name="Imagem 9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76AB90FD-4C56-0558-669F-8AF21D799C7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259"/>
          <a:stretch/>
        </p:blipFill>
        <p:spPr>
          <a:xfrm>
            <a:off x="4251959" y="-233443"/>
            <a:ext cx="5082393" cy="53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78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211;p12">
            <a:extLst>
              <a:ext uri="{FF2B5EF4-FFF2-40B4-BE49-F238E27FC236}">
                <a16:creationId xmlns:a16="http://schemas.microsoft.com/office/drawing/2014/main" id="{EB296030-7A4E-47AF-BB1E-C5BEA166EBE7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 l="33134" t="6756" r="20595" b="6756"/>
          <a:stretch/>
        </p:blipFill>
        <p:spPr>
          <a:xfrm>
            <a:off x="0" y="0"/>
            <a:ext cx="4892041" cy="51435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83" name="Google Shape;183;p9"/>
          <p:cNvPicPr preferRelativeResize="0">
            <a:picLocks/>
          </p:cNvPicPr>
          <p:nvPr/>
        </p:nvPicPr>
        <p:blipFill rotWithShape="1">
          <a:blip r:embed="rId5">
            <a:alphaModFix/>
          </a:blip>
          <a:srcRect l="1574" b="8382"/>
          <a:stretch/>
        </p:blipFill>
        <p:spPr>
          <a:xfrm>
            <a:off x="0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56;p6">
            <a:extLst>
              <a:ext uri="{FF2B5EF4-FFF2-40B4-BE49-F238E27FC236}">
                <a16:creationId xmlns:a16="http://schemas.microsoft.com/office/drawing/2014/main" id="{F256B9D4-5343-3FCA-94C4-8297E3F0F64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043074" y="446757"/>
            <a:ext cx="4754074" cy="2159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pt-BR" sz="3000">
                <a:solidFill>
                  <a:schemeClr val="bg1">
                    <a:lumMod val="95000"/>
                  </a:schemeClr>
                </a:solidFill>
                <a:latin typeface="Nunito"/>
                <a:ea typeface="Noto Sans Light"/>
                <a:cs typeface="Noto Sans Light"/>
              </a:rPr>
              <a:t>Webinar</a:t>
            </a:r>
            <a:r>
              <a:rPr lang="pt-BR" sz="3000">
                <a:solidFill>
                  <a:schemeClr val="bg1">
                    <a:lumMod val="95000"/>
                  </a:schemeClr>
                </a:solidFill>
                <a:latin typeface="Nunito"/>
                <a:ea typeface="Noto Sans"/>
                <a:cs typeface="Noto Sans"/>
              </a:rPr>
              <a:t> Novidades </a:t>
            </a:r>
            <a:r>
              <a:rPr lang="pt-BR" sz="3000">
                <a:gradFill>
                  <a:gsLst>
                    <a:gs pos="0">
                      <a:srgbClr val="F0462D"/>
                    </a:gs>
                    <a:gs pos="100000">
                      <a:srgbClr val="5D00A5"/>
                    </a:gs>
                  </a:gsLst>
                  <a:lin ang="10800000" scaled="0"/>
                </a:gradFill>
                <a:latin typeface="Nunito"/>
                <a:ea typeface="Noto Sans"/>
                <a:cs typeface="Noto Sans"/>
              </a:rPr>
              <a:t>Linx DMS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98F2E7F-B9A2-F91E-FF08-8D466955FC8C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Linx • 2026</a:t>
            </a:r>
            <a:endParaRPr lang="pt-BR" sz="700">
              <a:ln>
                <a:solidFill>
                  <a:schemeClr val="bg1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C5F2247-A53C-8AC9-B0C0-DF643D1FF54F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áfico 4">
            <a:extLst>
              <a:ext uri="{FF2B5EF4-FFF2-40B4-BE49-F238E27FC236}">
                <a16:creationId xmlns:a16="http://schemas.microsoft.com/office/drawing/2014/main" id="{AA76EBC4-4A3E-850F-FB9E-CA652358C51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87FF271-47CC-52F8-1F0D-A9F0077999B8}"/>
              </a:ext>
            </a:extLst>
          </p:cNvPr>
          <p:cNvSpPr txBox="1"/>
          <p:nvPr/>
        </p:nvSpPr>
        <p:spPr>
          <a:xfrm>
            <a:off x="5263444" y="2966861"/>
            <a:ext cx="3767667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>
                <a:solidFill>
                  <a:srgbClr val="F2F2F2"/>
                </a:solidFill>
                <a:latin typeface="Nunito"/>
              </a:rPr>
              <a:t>Sejam bem-vindos!</a:t>
            </a:r>
            <a:endParaRPr lang="pt-BR" sz="2000"/>
          </a:p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095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99">
          <a:extLst>
            <a:ext uri="{FF2B5EF4-FFF2-40B4-BE49-F238E27FC236}">
              <a16:creationId xmlns:a16="http://schemas.microsoft.com/office/drawing/2014/main" id="{394D8B5C-626F-656D-3587-D3BBF8807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18;g2d8ac072432_10_50">
            <a:extLst>
              <a:ext uri="{FF2B5EF4-FFF2-40B4-BE49-F238E27FC236}">
                <a16:creationId xmlns:a16="http://schemas.microsoft.com/office/drawing/2014/main" id="{F73AC3C6-709E-978E-D3B8-03950DFAA6AC}"/>
              </a:ext>
            </a:extLst>
          </p:cNvPr>
          <p:cNvSpPr txBox="1"/>
          <p:nvPr/>
        </p:nvSpPr>
        <p:spPr>
          <a:xfrm>
            <a:off x="196969" y="2389278"/>
            <a:ext cx="3180167" cy="868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algn="ctr"/>
            <a:r>
              <a:rPr lang="pt-BR" sz="2800" b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32" scaled="0"/>
                </a:gradFill>
                <a:latin typeface="Nunito"/>
                <a:ea typeface="Noto Sans"/>
                <a:cs typeface="Noto Sans"/>
                <a:sym typeface="Roboto Black"/>
              </a:rPr>
              <a:t>Programação do Webinar:</a:t>
            </a:r>
            <a:endParaRPr lang="pt-BR" sz="2800" b="1">
              <a:gradFill>
                <a:gsLst>
                  <a:gs pos="0">
                    <a:srgbClr val="F0462D"/>
                  </a:gs>
                  <a:gs pos="100000">
                    <a:srgbClr val="FFB200"/>
                  </a:gs>
                </a:gsLst>
                <a:lin ang="13500032" scaled="0"/>
              </a:gradFill>
              <a:latin typeface="Nunito" pitchFamily="2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pic>
        <p:nvPicPr>
          <p:cNvPr id="28" name="Gráfico 27">
            <a:extLst>
              <a:ext uri="{FF2B5EF4-FFF2-40B4-BE49-F238E27FC236}">
                <a16:creationId xmlns:a16="http://schemas.microsoft.com/office/drawing/2014/main" id="{BCFD504A-0879-76E4-E500-D3CE800CD01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70" name="CaixaDeTexto 69">
            <a:extLst>
              <a:ext uri="{FF2B5EF4-FFF2-40B4-BE49-F238E27FC236}">
                <a16:creationId xmlns:a16="http://schemas.microsoft.com/office/drawing/2014/main" id="{607C441A-1192-47F0-8503-DF25AA69B838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>
                <a:ln>
                  <a:solidFill>
                    <a:schemeClr val="bg1"/>
                  </a:solidFill>
                </a:ln>
                <a:solidFill>
                  <a:schemeClr val="bg1">
                    <a:lumMod val="65000"/>
                  </a:schemeClr>
                </a:solidFill>
                <a:latin typeface="Noto Sans Light"/>
                <a:ea typeface="Noto Sans Light"/>
                <a:cs typeface="Noto Sans Light"/>
              </a:rPr>
              <a:t>Linx • 2026</a:t>
            </a:r>
            <a:endParaRPr lang="pt-BR" sz="700">
              <a:ln>
                <a:solidFill>
                  <a:schemeClr val="bg1"/>
                </a:solidFill>
              </a:ln>
              <a:solidFill>
                <a:schemeClr val="bg1">
                  <a:lumMod val="6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</a:endParaRPr>
          </a:p>
        </p:txBody>
      </p: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DC54993B-4496-F0A5-889A-44627BF3AE12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121;p5">
            <a:extLst>
              <a:ext uri="{FF2B5EF4-FFF2-40B4-BE49-F238E27FC236}">
                <a16:creationId xmlns:a16="http://schemas.microsoft.com/office/drawing/2014/main" id="{19394C2C-2A1B-B9DB-0ACD-DDB24A1FD01D}"/>
              </a:ext>
            </a:extLst>
          </p:cNvPr>
          <p:cNvSpPr/>
          <p:nvPr/>
        </p:nvSpPr>
        <p:spPr>
          <a:xfrm>
            <a:off x="4783821" y="1479311"/>
            <a:ext cx="2760271" cy="32361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9050" cap="flat" cmpd="sng"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2700000" scaled="0"/>
            </a:gra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6" name="Google Shape;122;p5">
            <a:extLst>
              <a:ext uri="{FF2B5EF4-FFF2-40B4-BE49-F238E27FC236}">
                <a16:creationId xmlns:a16="http://schemas.microsoft.com/office/drawing/2014/main" id="{B2377D4D-0737-7FDC-3FD4-EC9EED7728EC}"/>
              </a:ext>
            </a:extLst>
          </p:cNvPr>
          <p:cNvSpPr txBox="1"/>
          <p:nvPr/>
        </p:nvSpPr>
        <p:spPr>
          <a:xfrm>
            <a:off x="4781173" y="1530276"/>
            <a:ext cx="3690801" cy="243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lnSpc>
                <a:spcPct val="90000"/>
              </a:lnSpc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r>
              <a:rPr lang="pt-BR" sz="1300">
                <a:solidFill>
                  <a:schemeClr val="bg1">
                    <a:lumMod val="95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Abertura | </a:t>
            </a:r>
            <a:r>
              <a:rPr lang="pt-BR" sz="1300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Edison Mello</a:t>
            </a:r>
            <a:endParaRPr lang="pt-BR" sz="1300" i="0" u="none" strike="noStrike" cap="none">
              <a:solidFill>
                <a:schemeClr val="bg1">
                  <a:lumMod val="95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0" name="Google Shape;121;p5">
            <a:extLst>
              <a:ext uri="{FF2B5EF4-FFF2-40B4-BE49-F238E27FC236}">
                <a16:creationId xmlns:a16="http://schemas.microsoft.com/office/drawing/2014/main" id="{B1D3FEE4-7DAF-3BED-CBEA-22835CE07B15}"/>
              </a:ext>
            </a:extLst>
          </p:cNvPr>
          <p:cNvSpPr/>
          <p:nvPr/>
        </p:nvSpPr>
        <p:spPr>
          <a:xfrm>
            <a:off x="3523590" y="2036749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2" name="Google Shape;121;p5">
            <a:extLst>
              <a:ext uri="{FF2B5EF4-FFF2-40B4-BE49-F238E27FC236}">
                <a16:creationId xmlns:a16="http://schemas.microsoft.com/office/drawing/2014/main" id="{DB909D97-AEE3-6215-8563-6A43EC1077F8}"/>
              </a:ext>
            </a:extLst>
          </p:cNvPr>
          <p:cNvSpPr/>
          <p:nvPr/>
        </p:nvSpPr>
        <p:spPr>
          <a:xfrm>
            <a:off x="3523590" y="2572320"/>
            <a:ext cx="2166791" cy="323615"/>
          </a:xfrm>
          <a:prstGeom prst="roundRect">
            <a:avLst>
              <a:gd name="adj" fmla="val 50000"/>
            </a:avLst>
          </a:prstGeom>
          <a:noFill/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6" name="Google Shape;137;p5">
            <a:extLst>
              <a:ext uri="{FF2B5EF4-FFF2-40B4-BE49-F238E27FC236}">
                <a16:creationId xmlns:a16="http://schemas.microsoft.com/office/drawing/2014/main" id="{82AE339F-A41D-BABB-16C4-387E4208F07D}"/>
              </a:ext>
            </a:extLst>
          </p:cNvPr>
          <p:cNvSpPr txBox="1"/>
          <p:nvPr/>
        </p:nvSpPr>
        <p:spPr>
          <a:xfrm>
            <a:off x="4524144" y="2039560"/>
            <a:ext cx="4435187" cy="267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pt-BR" sz="1300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Recados Fiscais</a:t>
            </a:r>
            <a:r>
              <a:rPr lang="pt-BR" sz="1300" b="0" i="0" u="none" strike="noStrike" cap="none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| </a:t>
            </a:r>
            <a:r>
              <a:rPr lang="pt-BR" sz="1300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Evoluções Fiscais | Elisangela Cruz da Silva</a:t>
            </a:r>
            <a:endParaRPr lang="pt-BR" sz="1300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90000"/>
              </a:lnSpc>
            </a:pPr>
            <a:endParaRPr lang="pt-BR" sz="1300" b="0" i="0" u="none" strike="noStrike" cap="none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18" name="Google Shape;137;p5">
            <a:extLst>
              <a:ext uri="{FF2B5EF4-FFF2-40B4-BE49-F238E27FC236}">
                <a16:creationId xmlns:a16="http://schemas.microsoft.com/office/drawing/2014/main" id="{AE5E7246-5166-D76A-0E02-E881B5ADC0CE}"/>
              </a:ext>
            </a:extLst>
          </p:cNvPr>
          <p:cNvSpPr txBox="1"/>
          <p:nvPr/>
        </p:nvSpPr>
        <p:spPr>
          <a:xfrm>
            <a:off x="4524144" y="2595459"/>
            <a:ext cx="4620228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1300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Perguntas e Respostas </a:t>
            </a:r>
            <a:endParaRPr lang="pt-BR" sz="1300">
              <a:latin typeface="Noto Sans"/>
              <a:ea typeface="Noto Sans"/>
              <a:cs typeface="Noto Sans"/>
              <a:sym typeface="Noto Sans"/>
            </a:endParaRPr>
          </a:p>
          <a:p>
            <a:pPr>
              <a:lnSpc>
                <a:spcPct val="90000"/>
              </a:lnSpc>
            </a:pPr>
            <a:endParaRPr lang="pt-BR" sz="1300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0" name="Google Shape;121;p5">
            <a:extLst>
              <a:ext uri="{FF2B5EF4-FFF2-40B4-BE49-F238E27FC236}">
                <a16:creationId xmlns:a16="http://schemas.microsoft.com/office/drawing/2014/main" id="{A6F1B96D-5F49-4F22-A2D7-3178543AC0DA}"/>
              </a:ext>
            </a:extLst>
          </p:cNvPr>
          <p:cNvSpPr/>
          <p:nvPr/>
        </p:nvSpPr>
        <p:spPr>
          <a:xfrm>
            <a:off x="3686565" y="1991357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2" name="Google Shape;122;p5">
            <a:extLst>
              <a:ext uri="{FF2B5EF4-FFF2-40B4-BE49-F238E27FC236}">
                <a16:creationId xmlns:a16="http://schemas.microsoft.com/office/drawing/2014/main" id="{AC21C088-DA49-4116-8371-033A41AE968E}"/>
              </a:ext>
            </a:extLst>
          </p:cNvPr>
          <p:cNvSpPr txBox="1"/>
          <p:nvPr/>
        </p:nvSpPr>
        <p:spPr>
          <a:xfrm>
            <a:off x="3732569" y="2027667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10:10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4" name="Google Shape;121;p5">
            <a:extLst>
              <a:ext uri="{FF2B5EF4-FFF2-40B4-BE49-F238E27FC236}">
                <a16:creationId xmlns:a16="http://schemas.microsoft.com/office/drawing/2014/main" id="{61CFDDFB-4D18-3C2D-6800-AC98A7D281AA}"/>
              </a:ext>
            </a:extLst>
          </p:cNvPr>
          <p:cNvSpPr/>
          <p:nvPr/>
        </p:nvSpPr>
        <p:spPr>
          <a:xfrm>
            <a:off x="3686565" y="2573408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6" name="Google Shape;122;p5">
            <a:extLst>
              <a:ext uri="{FF2B5EF4-FFF2-40B4-BE49-F238E27FC236}">
                <a16:creationId xmlns:a16="http://schemas.microsoft.com/office/drawing/2014/main" id="{40AF84A7-A801-E5C9-1FDB-C72F0AA723B5}"/>
              </a:ext>
            </a:extLst>
          </p:cNvPr>
          <p:cNvSpPr txBox="1"/>
          <p:nvPr/>
        </p:nvSpPr>
        <p:spPr>
          <a:xfrm>
            <a:off x="3732569" y="2621036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11:00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9" name="Google Shape;121;p5">
            <a:extLst>
              <a:ext uri="{FF2B5EF4-FFF2-40B4-BE49-F238E27FC236}">
                <a16:creationId xmlns:a16="http://schemas.microsoft.com/office/drawing/2014/main" id="{D5E62158-FB50-33D2-F432-AA9B0EE133C0}"/>
              </a:ext>
            </a:extLst>
          </p:cNvPr>
          <p:cNvSpPr/>
          <p:nvPr/>
        </p:nvSpPr>
        <p:spPr>
          <a:xfrm>
            <a:off x="3714712" y="3141014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1" name="Google Shape;122;p5">
            <a:extLst>
              <a:ext uri="{FF2B5EF4-FFF2-40B4-BE49-F238E27FC236}">
                <a16:creationId xmlns:a16="http://schemas.microsoft.com/office/drawing/2014/main" id="{9DFBDC2A-4341-ADB8-4935-822C5E2AA0B1}"/>
              </a:ext>
            </a:extLst>
          </p:cNvPr>
          <p:cNvSpPr txBox="1"/>
          <p:nvPr/>
        </p:nvSpPr>
        <p:spPr>
          <a:xfrm>
            <a:off x="3725913" y="3177324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11:30</a:t>
            </a:r>
            <a:endParaRPr sz="700" b="0" i="0" u="none" strike="noStrike" cap="none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9" name="Google Shape;137;p5">
            <a:extLst>
              <a:ext uri="{FF2B5EF4-FFF2-40B4-BE49-F238E27FC236}">
                <a16:creationId xmlns:a16="http://schemas.microsoft.com/office/drawing/2014/main" id="{B2BEEB85-1306-49DA-E79B-F5E7DA5EEAF7}"/>
              </a:ext>
            </a:extLst>
          </p:cNvPr>
          <p:cNvSpPr txBox="1"/>
          <p:nvPr/>
        </p:nvSpPr>
        <p:spPr>
          <a:xfrm>
            <a:off x="4531387" y="3178153"/>
            <a:ext cx="4620228" cy="458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pt-BR" sz="1300">
                <a:solidFill>
                  <a:schemeClr val="bg1"/>
                </a:solidFill>
                <a:latin typeface="Noto Sans"/>
                <a:ea typeface="Noto Sans"/>
                <a:cs typeface="Noto Sans"/>
                <a:sym typeface="Noto Sans"/>
              </a:rPr>
              <a:t>Encerramento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974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D562D4EC-6042-D2DC-892B-7F8D8FD15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683CB88C-3061-7BC1-8131-B0895865F049}"/>
              </a:ext>
            </a:extLst>
          </p:cNvPr>
          <p:cNvSpPr txBox="1">
            <a:spLocks/>
          </p:cNvSpPr>
          <p:nvPr/>
        </p:nvSpPr>
        <p:spPr>
          <a:xfrm>
            <a:off x="870197" y="1150942"/>
            <a:ext cx="4047512" cy="209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4800">
                <a:solidFill>
                  <a:srgbClr val="F5F3FD"/>
                </a:solidFill>
                <a:latin typeface="Nunito"/>
                <a:ea typeface="Noto Sans Light"/>
                <a:cs typeface="Noto Sans Light"/>
              </a:rPr>
              <a:t>RECADOS</a:t>
            </a:r>
          </a:p>
          <a:p>
            <a:pPr algn="l"/>
            <a:r>
              <a:rPr lang="pt-BR" sz="4800">
                <a:solidFill>
                  <a:srgbClr val="F5F3FD"/>
                </a:solidFill>
                <a:latin typeface="Nunito"/>
                <a:ea typeface="Noto Sans Light"/>
                <a:cs typeface="Noto Sans Light"/>
              </a:rPr>
              <a:t>FISCAIS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79B1229C-35F2-F74C-4F3B-B586FF268770}"/>
              </a:ext>
            </a:extLst>
          </p:cNvPr>
          <p:cNvSpPr txBox="1"/>
          <p:nvPr/>
        </p:nvSpPr>
        <p:spPr>
          <a:xfrm>
            <a:off x="870197" y="3153235"/>
            <a:ext cx="3371568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Novidades fiscais e comunicados técnicos importantes para as operações em conformidade com as novas legislações.</a:t>
            </a: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endParaRPr lang="pt-BR" sz="1100">
              <a:solidFill>
                <a:srgbClr val="F5F3FD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</a:rPr>
              <a:t>Apresentador: Elisangela Cruz da Silva</a:t>
            </a:r>
          </a:p>
        </p:txBody>
      </p:sp>
      <p:pic>
        <p:nvPicPr>
          <p:cNvPr id="3" name="Google Shape;58;p1">
            <a:extLst>
              <a:ext uri="{FF2B5EF4-FFF2-40B4-BE49-F238E27FC236}">
                <a16:creationId xmlns:a16="http://schemas.microsoft.com/office/drawing/2014/main" id="{3D1C7449-E65E-B33A-33EF-5967957E9CBC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2;p1" descr="A red and purple object&#10;&#10;Description automatically generated">
            <a:extLst>
              <a:ext uri="{FF2B5EF4-FFF2-40B4-BE49-F238E27FC236}">
                <a16:creationId xmlns:a16="http://schemas.microsoft.com/office/drawing/2014/main" id="{E78F874E-B9D2-3CF7-0E08-E70D7C88259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4936" r="15691"/>
          <a:stretch/>
        </p:blipFill>
        <p:spPr>
          <a:xfrm>
            <a:off x="3501386" y="-5148"/>
            <a:ext cx="5431537" cy="5151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7846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C68E7798-DA8A-4451-1FAB-7019CC4A6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EA1F5627-4B3C-7153-3887-555CC4B5BD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60497DF6-114F-CE2E-F09A-F0CD93A92E5C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476E7157-82FC-A853-F6AC-E90B69BDE1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F308219A-7807-0C49-621B-E977D305D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41CB48E0-0261-E974-399B-2D6F203413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5" name="Google Shape;66;g1f56a173a82_1_53">
            <a:extLst>
              <a:ext uri="{FF2B5EF4-FFF2-40B4-BE49-F238E27FC236}">
                <a16:creationId xmlns:a16="http://schemas.microsoft.com/office/drawing/2014/main" id="{E154B3BD-3D94-D76A-3DD4-8012FF46AFE8}"/>
              </a:ext>
            </a:extLst>
          </p:cNvPr>
          <p:cNvSpPr txBox="1"/>
          <p:nvPr/>
        </p:nvSpPr>
        <p:spPr>
          <a:xfrm>
            <a:off x="5897888" y="1163061"/>
            <a:ext cx="3368211" cy="210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Será bloqueada a emissão de </a:t>
            </a:r>
            <a:r>
              <a:rPr lang="pt-BR" b="1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NF-e, referente a uma NFC-e </a:t>
            </a: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a partir de </a:t>
            </a:r>
            <a:r>
              <a:rPr lang="pt-BR" b="1">
                <a:solidFill>
                  <a:srgbClr val="D13D29"/>
                </a:solidFill>
                <a:latin typeface="Noto Sans"/>
                <a:ea typeface="Noto Sans"/>
                <a:cs typeface="Noto Sans"/>
              </a:rPr>
              <a:t>04/05/2026</a:t>
            </a: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, conforme Ajuste SINIEF nº 32/2025.  A data anterior era 05/01/2026, e foi prorrogada para 04/05/2026. </a:t>
            </a:r>
          </a:p>
          <a:p>
            <a:pPr>
              <a:lnSpc>
                <a:spcPct val="114999"/>
              </a:lnSpc>
            </a:pPr>
            <a:endParaRPr lang="pt-BR">
              <a:solidFill>
                <a:schemeClr val="bg1"/>
              </a:solidFill>
              <a:latin typeface="Noto Sans"/>
              <a:ea typeface="Noto Sans Light"/>
            </a:endParaRPr>
          </a:p>
          <a:p>
            <a:pPr>
              <a:lnSpc>
                <a:spcPct val="114999"/>
              </a:lnSpc>
            </a:pPr>
            <a:endParaRPr lang="pt-BR">
              <a:solidFill>
                <a:srgbClr val="0070C0"/>
              </a:solidFill>
              <a:latin typeface="Noto Sans"/>
              <a:ea typeface="Noto Sans Light"/>
            </a:endParaRPr>
          </a:p>
        </p:txBody>
      </p:sp>
      <p:pic>
        <p:nvPicPr>
          <p:cNvPr id="10" name="Imagem 9" descr="image-2025-11-7_15-0-35.png">
            <a:extLst>
              <a:ext uri="{FF2B5EF4-FFF2-40B4-BE49-F238E27FC236}">
                <a16:creationId xmlns:a16="http://schemas.microsoft.com/office/drawing/2014/main" id="{FBC77699-9C03-76A4-391E-A4072F05E4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697" y="683655"/>
            <a:ext cx="5612265" cy="4129615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E28A3C52-D8A3-4E90-29D4-CBB3D80FFFAA}"/>
              </a:ext>
            </a:extLst>
          </p:cNvPr>
          <p:cNvSpPr txBox="1"/>
          <p:nvPr/>
        </p:nvSpPr>
        <p:spPr>
          <a:xfrm>
            <a:off x="191110" y="4813788"/>
            <a:ext cx="863111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 b="1">
                <a:solidFill>
                  <a:srgbClr val="377FEF"/>
                </a:solidFill>
                <a:latin typeface="Nunito"/>
                <a:ea typeface="Noto Sans Light"/>
                <a:cs typeface="Noto Sans Light"/>
              </a:rPr>
              <a:t>Link da documentação:</a:t>
            </a:r>
            <a:r>
              <a:rPr lang="pt-BR" sz="1400" baseline="0">
                <a:solidFill>
                  <a:srgbClr val="FFFFFF"/>
                </a:solidFill>
                <a:latin typeface="Noto Sans"/>
              </a:rPr>
              <a:t> </a:t>
            </a:r>
            <a:r>
              <a:rPr lang="pt-BR" sz="1100" u="sng">
                <a:solidFill>
                  <a:srgbClr val="0055CC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https://share.linx.com.br/pages/viewpage.action?pageId=428083824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646A3D2-D78F-2A50-4108-6538FB9934EC}"/>
              </a:ext>
            </a:extLst>
          </p:cNvPr>
          <p:cNvSpPr txBox="1"/>
          <p:nvPr/>
        </p:nvSpPr>
        <p:spPr>
          <a:xfrm>
            <a:off x="2070821" y="195004"/>
            <a:ext cx="6699370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NF-e -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Vedação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de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Referência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à NFC-e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em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NF-e</a:t>
            </a:r>
          </a:p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5678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2DFDB656-7E8E-6642-0EF8-5FA40AED1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C03AB171-D698-07CA-0DF3-12958EC224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6310E238-1FC2-38EE-2DD9-C27CEDEBF657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9BDB8867-D5B7-6672-F1B5-D8E25D4FB4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2995737C-1A44-254B-ADBB-FB33C7AE2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004C67E5-7DD2-241B-2963-68F56F41B0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E4B49C9A-EAC9-A6FF-FCBF-5AC61738A1D0}"/>
              </a:ext>
            </a:extLst>
          </p:cNvPr>
          <p:cNvSpPr txBox="1"/>
          <p:nvPr/>
        </p:nvSpPr>
        <p:spPr>
          <a:xfrm>
            <a:off x="1827933" y="137854"/>
            <a:ext cx="620645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NF-e -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Vedação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emissão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nota fiscal de NFC- e  para Pessoa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Juridica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 </a:t>
            </a:r>
            <a:endParaRPr lang="en-US" sz="2000" b="1" err="1">
              <a:solidFill>
                <a:srgbClr val="FFB200"/>
              </a:solidFill>
              <a:latin typeface="Nunito"/>
              <a:ea typeface="Noto Sans Light"/>
              <a:cs typeface="Noto Sans Light"/>
            </a:endParaRPr>
          </a:p>
          <a:p>
            <a:pPr algn="ctr"/>
            <a:endParaRPr lang="pt-BR" sz="2000" b="1">
              <a:solidFill>
                <a:srgbClr val="FFB200"/>
              </a:solidFill>
              <a:latin typeface="Nunito"/>
              <a:ea typeface="Noto Sans Light"/>
              <a:cs typeface="Noto Sans Light"/>
            </a:endParaRPr>
          </a:p>
        </p:txBody>
      </p:sp>
      <p:sp>
        <p:nvSpPr>
          <p:cNvPr id="3" name="Google Shape;66;g1f56a173a82_1_53">
            <a:extLst>
              <a:ext uri="{FF2B5EF4-FFF2-40B4-BE49-F238E27FC236}">
                <a16:creationId xmlns:a16="http://schemas.microsoft.com/office/drawing/2014/main" id="{EACDE009-1DD8-BFEE-8AAC-1345F7C97C5E}"/>
              </a:ext>
            </a:extLst>
          </p:cNvPr>
          <p:cNvSpPr txBox="1"/>
          <p:nvPr/>
        </p:nvSpPr>
        <p:spPr>
          <a:xfrm>
            <a:off x="5175994" y="1148021"/>
            <a:ext cx="3894591" cy="1785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O </a:t>
            </a:r>
            <a:r>
              <a:rPr lang="pt-BR" b="1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Ajuste SINIEF nº 43, de 05.12.2025 </a:t>
            </a: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altera a vigência da proibição de emissão de NFC-e para Pessoa Jurídica, publicado pelo Ajuste SINIEF nº 11.</a:t>
            </a:r>
          </a:p>
          <a:p>
            <a:pPr>
              <a:lnSpc>
                <a:spcPct val="114999"/>
              </a:lnSpc>
            </a:pPr>
            <a:endParaRPr lang="pt-BR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114999"/>
              </a:lnSpc>
            </a:pPr>
            <a:r>
              <a:rPr lang="pt-BR" b="1">
                <a:solidFill>
                  <a:srgbClr val="F0462D"/>
                </a:solidFill>
                <a:latin typeface="Nunito"/>
                <a:ea typeface="Noto Sans Light"/>
                <a:cs typeface="Noto Sans Light"/>
              </a:rPr>
              <a:t>DE: 05/01/2026 - Para: 04/05/2026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0AF90D3-C148-5AC0-74B2-CA0D44F7B2FB}"/>
              </a:ext>
            </a:extLst>
          </p:cNvPr>
          <p:cNvSpPr txBox="1"/>
          <p:nvPr/>
        </p:nvSpPr>
        <p:spPr>
          <a:xfrm>
            <a:off x="681696" y="3794217"/>
            <a:ext cx="8046118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4F4F4F"/>
                </a:solidFill>
                <a:latin typeface="Noto Sans"/>
              </a:rPr>
              <a:t>A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partir</a:t>
            </a:r>
            <a:r>
              <a:rPr lang="en-US">
                <a:solidFill>
                  <a:srgbClr val="4F4F4F"/>
                </a:solidFill>
                <a:latin typeface="Noto Sans"/>
              </a:rPr>
              <a:t> de </a:t>
            </a:r>
            <a:r>
              <a:rPr lang="en-US" b="1">
                <a:solidFill>
                  <a:srgbClr val="D13D29"/>
                </a:solidFill>
                <a:latin typeface="Noto Sans"/>
              </a:rPr>
              <a:t>04/05/2026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ao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emitir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uma</a:t>
            </a:r>
            <a:r>
              <a:rPr lang="en-US">
                <a:solidFill>
                  <a:srgbClr val="4F4F4F"/>
                </a:solidFill>
                <a:latin typeface="Noto Sans"/>
              </a:rPr>
              <a:t> nota fiscal de NFC- e  para "Pessoa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Juridica</a:t>
            </a:r>
            <a:r>
              <a:rPr lang="en-US">
                <a:solidFill>
                  <a:srgbClr val="4F4F4F"/>
                </a:solidFill>
                <a:latin typeface="Noto Sans"/>
              </a:rPr>
              <a:t> " o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sistema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apresentará</a:t>
            </a:r>
            <a:r>
              <a:rPr lang="en-US">
                <a:solidFill>
                  <a:srgbClr val="4F4F4F"/>
                </a:solidFill>
                <a:latin typeface="Noto Sans"/>
              </a:rPr>
              <a:t> a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mensagem</a:t>
            </a:r>
            <a:r>
              <a:rPr lang="en-US">
                <a:solidFill>
                  <a:srgbClr val="4F4F4F"/>
                </a:solidFill>
                <a:latin typeface="Noto Sans"/>
              </a:rPr>
              <a:t>:</a:t>
            </a:r>
          </a:p>
          <a:p>
            <a:endParaRPr lang="en-US">
              <a:solidFill>
                <a:srgbClr val="4F4F4F"/>
              </a:solidFill>
              <a:latin typeface="Noto Sans"/>
            </a:endParaRPr>
          </a:p>
          <a:p>
            <a:r>
              <a:rPr lang="en-US">
                <a:solidFill>
                  <a:srgbClr val="4F4F4F"/>
                </a:solidFill>
                <a:latin typeface="Noto Sans"/>
              </a:rPr>
              <a:t>"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Não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permitido</a:t>
            </a:r>
            <a:r>
              <a:rPr lang="en-US">
                <a:solidFill>
                  <a:srgbClr val="4F4F4F"/>
                </a:solidFill>
                <a:latin typeface="Noto Sans"/>
              </a:rPr>
              <a:t>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emissão</a:t>
            </a:r>
            <a:r>
              <a:rPr lang="en-US">
                <a:solidFill>
                  <a:srgbClr val="4F4F4F"/>
                </a:solidFill>
                <a:latin typeface="Noto Sans"/>
              </a:rPr>
              <a:t> de NFC-e para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Destinatário</a:t>
            </a:r>
            <a:r>
              <a:rPr lang="en-US">
                <a:solidFill>
                  <a:srgbClr val="4F4F4F"/>
                </a:solidFill>
                <a:latin typeface="Noto Sans"/>
              </a:rPr>
              <a:t> PJ. </a:t>
            </a:r>
            <a:r>
              <a:rPr lang="en-US" err="1">
                <a:solidFill>
                  <a:srgbClr val="4F4F4F"/>
                </a:solidFill>
                <a:latin typeface="Noto Sans"/>
              </a:rPr>
              <a:t>Emita</a:t>
            </a:r>
            <a:r>
              <a:rPr lang="en-US">
                <a:solidFill>
                  <a:srgbClr val="4F4F4F"/>
                </a:solidFill>
                <a:latin typeface="Noto Sans"/>
              </a:rPr>
              <a:t> a NF-e"</a:t>
            </a:r>
          </a:p>
          <a:p>
            <a:pPr algn="ctr"/>
            <a:endParaRPr lang="en-US">
              <a:solidFill>
                <a:srgbClr val="4F4F4F"/>
              </a:solidFill>
            </a:endParaRPr>
          </a:p>
        </p:txBody>
      </p:sp>
      <p:pic>
        <p:nvPicPr>
          <p:cNvPr id="11" name="Imagem 10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E0B837AC-2ACB-4ADE-EC35-1FDA0599CB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920" y="961524"/>
            <a:ext cx="5021588" cy="2701776"/>
          </a:xfrm>
          <a:prstGeom prst="rect">
            <a:avLst/>
          </a:prstGeom>
        </p:spPr>
      </p:pic>
      <p:pic>
        <p:nvPicPr>
          <p:cNvPr id="15" name="Imagem 14" descr="Uma imagem contendo Ícone&#10;&#10;O conteúdo gerado por IA pode estar incorreto.">
            <a:extLst>
              <a:ext uri="{FF2B5EF4-FFF2-40B4-BE49-F238E27FC236}">
                <a16:creationId xmlns:a16="http://schemas.microsoft.com/office/drawing/2014/main" id="{DD04C018-94A1-ACE5-DED8-C010B78147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470" y="4098573"/>
            <a:ext cx="689328" cy="55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48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C1CB0CD7-71F4-14C3-9D1B-037578FB3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982C82B9-B807-415B-C3E5-C5F1A7B493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DC6E6D96-78D2-5AB0-6187-D05632FD9771}"/>
              </a:ext>
            </a:extLst>
          </p:cNvPr>
          <p:cNvPicPr/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7DF7DBEE-38E3-541E-6296-D813C50863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2DF7FFB6-7910-D300-0EC7-196EA1E3B2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pic>
        <p:nvPicPr>
          <p:cNvPr id="19" name="Gráfico 18">
            <a:extLst>
              <a:ext uri="{FF2B5EF4-FFF2-40B4-BE49-F238E27FC236}">
                <a16:creationId xmlns:a16="http://schemas.microsoft.com/office/drawing/2014/main" id="{A93457D9-64E0-B5D2-B466-E713533075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195" y="239671"/>
            <a:ext cx="1442305" cy="163429"/>
          </a:xfrm>
          <a:prstGeom prst="rect">
            <a:avLst/>
          </a:prstGeom>
        </p:spPr>
      </p:pic>
      <p:sp>
        <p:nvSpPr>
          <p:cNvPr id="5" name="Google Shape;66;g1f56a173a82_1_53">
            <a:extLst>
              <a:ext uri="{FF2B5EF4-FFF2-40B4-BE49-F238E27FC236}">
                <a16:creationId xmlns:a16="http://schemas.microsoft.com/office/drawing/2014/main" id="{14C24293-4649-F011-D0AA-3247058E1DAB}"/>
              </a:ext>
            </a:extLst>
          </p:cNvPr>
          <p:cNvSpPr txBox="1"/>
          <p:nvPr/>
        </p:nvSpPr>
        <p:spPr>
          <a:xfrm>
            <a:off x="4957923" y="1148021"/>
            <a:ext cx="4112662" cy="1815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4999"/>
              </a:lnSpc>
            </a:pPr>
            <a:r>
              <a:rPr lang="pt-BR">
                <a:solidFill>
                  <a:srgbClr val="4F4F4F"/>
                </a:solidFill>
                <a:latin typeface="Noto Sans"/>
                <a:ea typeface="Noto Sans"/>
                <a:cs typeface="Noto Sans"/>
              </a:rPr>
              <a:t>Implementado parâmetro para controle do Desconto do valor de ICMS Desonerado na Base de Cálculo do IR.</a:t>
            </a:r>
          </a:p>
          <a:p>
            <a:pPr>
              <a:lnSpc>
                <a:spcPct val="114999"/>
              </a:lnSpc>
            </a:pPr>
            <a:endParaRPr lang="pt-BR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  <a:p>
            <a:pPr>
              <a:lnSpc>
                <a:spcPct val="114999"/>
              </a:lnSpc>
            </a:pPr>
            <a:r>
              <a:rPr lang="pt-BR">
                <a:solidFill>
                  <a:schemeClr val="bg1"/>
                </a:solidFill>
                <a:latin typeface="Noto Sans"/>
                <a:ea typeface="Noto Sans"/>
                <a:cs typeface="Noto Sans"/>
              </a:rPr>
              <a:t>Empresas e Revendas -&gt; Parâmetros -&gt; Geral</a:t>
            </a:r>
          </a:p>
          <a:p>
            <a:pPr>
              <a:lnSpc>
                <a:spcPct val="114999"/>
              </a:lnSpc>
            </a:pPr>
            <a:r>
              <a:rPr lang="pt-BR" sz="1600" b="1">
                <a:solidFill>
                  <a:srgbClr val="F0462D"/>
                </a:solidFill>
                <a:latin typeface="Noto Sans"/>
                <a:ea typeface="Noto Sans"/>
                <a:cs typeface="Noto Sans"/>
              </a:rPr>
              <a:t>"Descontar o ICMS Desonerado da base do IR"</a:t>
            </a:r>
            <a:endParaRPr lang="pt-BR">
              <a:solidFill>
                <a:srgbClr val="F0462D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5325D34-BA1E-6F4E-180A-F90DB3A9FA1B}"/>
              </a:ext>
            </a:extLst>
          </p:cNvPr>
          <p:cNvSpPr txBox="1"/>
          <p:nvPr/>
        </p:nvSpPr>
        <p:spPr>
          <a:xfrm>
            <a:off x="2126736" y="88376"/>
            <a:ext cx="565638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Desconto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do ICMS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Desonerado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</a:t>
            </a:r>
            <a:r>
              <a:rPr lang="en-US" sz="2000" b="1" err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na</a:t>
            </a:r>
            <a:r>
              <a:rPr lang="en-US" sz="2000" b="1">
                <a:solidFill>
                  <a:srgbClr val="FFB200"/>
                </a:solidFill>
                <a:latin typeface="Nunito"/>
                <a:ea typeface="Noto Sans Light"/>
                <a:cs typeface="Noto Sans Light"/>
              </a:rPr>
              <a:t> BC IR</a:t>
            </a:r>
          </a:p>
          <a:p>
            <a:pPr algn="ctr"/>
            <a:endParaRPr lang="pt-BR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407740D-6CF4-2389-284B-E49D21A4FFAC}"/>
              </a:ext>
            </a:extLst>
          </p:cNvPr>
          <p:cNvSpPr txBox="1"/>
          <p:nvPr/>
        </p:nvSpPr>
        <p:spPr>
          <a:xfrm>
            <a:off x="191110" y="4813788"/>
            <a:ext cx="863111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 b="1">
                <a:solidFill>
                  <a:srgbClr val="377FEF"/>
                </a:solidFill>
                <a:latin typeface="Nunito"/>
                <a:ea typeface="Noto Sans Light"/>
                <a:cs typeface="Noto Sans Light"/>
              </a:rPr>
              <a:t>Link da documentação:</a:t>
            </a:r>
            <a:r>
              <a:rPr lang="pt-BR" sz="1400" baseline="0">
                <a:solidFill>
                  <a:srgbClr val="FFFFFF"/>
                </a:solidFill>
                <a:latin typeface="Noto Sans"/>
              </a:rPr>
              <a:t> </a:t>
            </a:r>
            <a:r>
              <a:rPr lang="pt-BR" sz="1100" u="sng">
                <a:solidFill>
                  <a:srgbClr val="0055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https://share.linx.com.br/pages/viewpage.action?pageId=641835600</a:t>
            </a:r>
            <a:endParaRPr lang="pt-BR" sz="1100" u="sng">
              <a:solidFill>
                <a:srgbClr val="0055CC"/>
              </a:solidFill>
            </a:endParaRPr>
          </a:p>
        </p:txBody>
      </p:sp>
      <p:pic>
        <p:nvPicPr>
          <p:cNvPr id="17" name="Imagem 16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8323DFFA-4698-95DF-BB82-E4B94B4238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326" y="684296"/>
            <a:ext cx="4751887" cy="394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70293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webextensions/webextension1.xml><?xml version="1.0" encoding="utf-8"?>
<we:webextension xmlns:we="http://schemas.microsoft.com/office/webextensions/webextension/2010/11" id="{2A4BC865-910E-4E48-99B6-2A17BECFB141}">
  <we:reference id="wa200003676" version="1.0.0.0" store="de-DE" storeType="OMEX"/>
  <we:alternateReferences>
    <we:reference id="wa200003676" version="1.0.0.0" store="wa200003676" storeType="OMEX"/>
  </we:alternateReferences>
  <we:properties>
    <we:property name="256" value="&quot;{\&quot;timelineOption\&quot;:1,\&quot;timelineDurationMinutes\&quot;:18,\&quot;targetTime\&quot;:\&quot;10:05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DMS\&quot;,\&quot; É um prazer ter você para falar sobre inovações do Linx DMS.\&quot;,\&quot;Prepare-se para uma experiência cheia de insights e tendências.\&quot;,\&quot;Juntos, impulsionamos a transformação do setor automotivo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379" value="&quot;{\&quot;timelineOption\&quot;:0,\&quot;timelineDurationMinutes\&quot;:18,\&quot;targetTime\&quot;:\&quot;10:00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Autoshop\&quot;,\&quot;A inovação nasce da curiosidade.\&quot;,\&quot;Grandes equipes criam grandes soluções.\&quot;,\&quot;Pequenas melhorias constroem grandes resultados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true,\&quot;musicVolume\&quot;:0.9,\&quot;tracks\&quot;:[\&quot;lowBeat\&quot;,\&quot;rockInCars\&quot;,\&quot;tickingclock\&quot;,\&quot;funkyJazz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-1" value="&quot;{\&quot;timelineOption\&quot;:0,\&quot;timelineDurationMinutes\&quot;:5,\&quot;targetTime\&quot;:\&quot;10:00\&quot;,\&quot;allowExtraTimeForMusic\&quot;:true,\&quot;countdownEnabled\&quot;:true,\&quot;countdownText\&quot;:\&quot;Iniciaremos dentro de momentos! Sejam be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O primeiro mouse foi criado em 1964, feito de madeira.\&quot;,\&quot;A inovação nasce da curiosidade.\&quot;,\&quot;Mais de 90% dos dados do mundo foram gerados nos últimos dois anos.\&quot;,\&quot;Grandes equipes criam grandes soluções.\&quot;],\&quot;scheduledCountdownMessages\&quot;:[],\&quot;bigMessageEnabled\&quot;:true,\&quot;bigMessage\&quot;:\&quot;WELCOME\&quot;,\&quot;audienceInputEnabled\&quot;:false,\&quot;audienceInputPrompt\&quot;:\&quot;What do you expect from this session?\&quot;,\&quot;finalMessage\&quot;:\&quot;The presentation is about to start in just a few moments...\&quot;,\&quot;musicEnabled\&quot;:true,\&quot;musicVolume\&quot;:0.9,\&quot;tracks\&quot;:[\&quot;lifestyle\&quot;,\&quot;happy\&quot;,\&quot;family\&quot;,\&quot;lowBeat\&quot;,\&quot;tickingclock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2147481083" value="&quot;{\&quot;timelineOption\&quot;:0,\&quot;timelineDurationMinutes\&quot;:5,\&quot;targetTime\&quot;:\&quot;10:00\&quot;,\&quot;allowExtraTimeForMusic\&quot;:true,\&quot;countdownEnabled\&quot;:true,\&quot;countdownText\&quot;:\&quot;The presentation is about to start in\&quot;,\&quot;largeCountdown\&quot;:fals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Join us in Learning\&quot;,\&quot;About our Digital Transformation Journey\&quot;],\&quot;scheduledCountdownMessages\&quot;:[],\&quot;bigMessageEnabled\&quot;:true,\&quot;bigMessage\&quot;:\&quot;WELCOME\&quot;,\&quot;audienceInputEnabled\&quot;:false,\&quot;audienceInputPrompt\&quot;:\&quot;What do you expect from this session?\&quot;,\&quot;finalMessage\&quot;:\&quot;The presentation is about to start in just a few moments...\&quot;,\&quot;musicEnabled\&quot;:true,\&quot;musicVolume\&quot;:0.9,\&quot;tracks\&quot;:[\&quot;lifestyle\&quot;,\&quot;happy\&quot;,\&quot;family\&quot;,\&quot;lowBeat\&quot;,\&quot;tickingclock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510" value="&quot;{\&quot;timelineOption\&quot;:0,\&quot;timelineDurationMinutes\&quot;:18,\&quot;targetTime\&quot;:\&quot;10:00\&quot;,\&quot;allowExtraTimeForMusic\&quot;:true,\&quot;countdownEnabled\&quot;:true,\&quot;countdownText\&quot;:\&quot;Iniciaremos dentro de momentos! \&quot;,\&quot;largeCountdown\&quot;:true,\&quot;theme\&quot;:\&quot;stripes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DMS\&quot;,\&quot;A inovação nasce da curiosidade.\&quot;,\&quot;Grandes equipes criam grandes soluções.\&quot;,\&quot;Pequenas melhorias constroem grandes resultados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tru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334" value="&quot;{\&quot;timelineOption\&quot;:1,\&quot;timelineDurationMinutes\&quot;:18,\&quot;targetTime\&quot;:\&quot;10:00\&quot;,\&quot;allowExtraTimeForMusic\&quot;:true,\&quot;countdownEnabled\&quot;:true,\&quot;countdownText\&quot;:\&quot;Iniciaremos dentro de momentos! \&quot;,\&quot;largeCountdown\&quot;:true,\&quot;theme\&quot;:\&quot;stripes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DMS\&quot;,\&quot;A inovação nasce da curiosidade.\&quot;,\&quot;Grandes equipes criam grandes soluções.\&quot;,\&quot;Pequenas melhorias constroem grandes resultados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tru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336" value="&quot;{\&quot;timelineOption\&quot;:1,\&quot;timelineDurationMinutes\&quot;:18,\&quot;targetTime\&quot;:\&quot;15:05\&quot;,\&quot;allowExtraTimeForMusic\&quot;:true,\&quot;countdownEnabled\&quot;:true,\&quot;countdownText\&quot;:\&quot;Iniciaremos dentro de momentos! \&quot;,\&quot;largeCountdown\&quot;:true,\&quot;theme\&quot;:\&quot;3d-city\&quot;,\&quot;textTheme\&quot;:\&quot;textFadeInFadeOut\&quot;,\&quot;colorSet\&quot;:1,\&quot;backgroundColor\&quot;:\&quot;#15161b\&quot;,\&quot;primaryColor\&quot;:\&quot;#ffffff\&quot;,\&quot;secondaryColor\&quot;:\&quot;#3b32d4\&quot;,\&quot;topics\&quot;:[\&quot;Curiosidades a respeito do setor Automotivo no Brasil:\&quot;,\&quot;O primeiro carro produzido em série no Brasil foi o Romi-Isetta, lançado em 1956.\&quot;,\&quot;A primeira fábrica da Volkswagen no Brasil foi inaugurada em 1959, em São Bernardo do Campo.\&quot;,\&quot;O Fiat 147 lançado em 1976 foi o primeiro carro nacional com motor exclusivamente a ácool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2147481094" value="&quot;{\&quot;timelineOption\&quot;:1,\&quot;timelineDurationMinutes\&quot;:18,\&quot;targetTime\&quot;:\&quot;14:35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Curiosidades a respeito do setor Automotivo no Brasil:\&quot;,\&quot;O primeiro carro produzido em série no Brasil foi o Romi-Isetta, lançado em 1956.\&quot;,\&quot;A primeira fábrica da Volkswagen no Brasil foi inaugurada em 1959, em São Bernardo do Campo.\&quot;,\&quot;O Fiat 147 lançado em 1976 foi o primeiro carro nacional com motor exclusivamente a ácool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2147481092" value="&quot;{\&quot;timelineOption\&quot;:1,\&quot;timelineDurationMinutes\&quot;:18,\&quot;targetTime\&quot;:\&quot;10:05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DMS\&quot;,\&quot; É um prazer ter você para falar sobre inovações do Linx DMS\&quot;,\&quot;Prepare-se para uma experiência cheia de insights e tendências.\&quot;,\&quot;Juntos, impulsionamos a transformação do setor automotivo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264" value="&quot;{\&quot;timelineOption\&quot;:1,\&quot;timelineDurationMinutes\&quot;:18,\&quot;targetTime\&quot;:\&quot;10:05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Sejam bem-vindos! Webinar Novidades Linx DMS\&quot;,\&quot; É um prazer ter você para falar sobre inovações do Linx DMS\&quot;,\&quot;Prepare-se para uma experiência cheia de insights e tendências.\&quot;,\&quot;Juntos, impulsionamos a transformação do setor automotivo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  <we:property name="380" value="&quot;{\&quot;timelineOption\&quot;:1,\&quot;timelineDurationMinutes\&quot;:18,\&quot;targetTime\&quot;:\&quot;14:33\&quot;,\&quot;allowExtraTimeForMusic\&quot;:true,\&quot;countdownEnabled\&quot;:true,\&quot;countdownText\&quot;:\&quot;Iniciaremos dentro de momentos! \&quot;,\&quot;largeCountdown\&quot;:true,\&quot;theme\&quot;:\&quot;technology\&quot;,\&quot;textTheme\&quot;:\&quot;textFadeInFadeOut\&quot;,\&quot;colorSet\&quot;:0,\&quot;backgroundColor\&quot;:\&quot;#15161b\&quot;,\&quot;primaryColor\&quot;:\&quot;#ffffff\&quot;,\&quot;secondaryColor\&quot;:\&quot;#3b32d4\&quot;,\&quot;topics\&quot;:[\&quot;Curiosidades a respeito do setor Automotivo no Brasil:\&quot;,\&quot;O primeiro carro produzido em série no Brasil foi o Romi-Isetta, lançado em 1956.\&quot;,\&quot;A primeira fábrica da Volkswagen no Brasil foi inaugurada em 1959, em São Bernardo do Campo.\&quot;,\&quot;O Fiat 147 lançado em 1976 foi o primeiro carro nacional com motor exclusivamente a ácool.\&quot;],\&quot;scheduledCountdownMessages\&quot;:[],\&quot;bigMessageEnabled\&quot;:false,\&quot;bigMessage\&quot;:\&quot;Sejam bem-vindos!\&quot;,\&quot;audienceInputEnabled\&quot;:false,\&quot;audienceInputPrompt\&quot;:\&quot;What do you expect from this session?\&quot;,\&quot;finalMessage\&quot;:\&quot;Vamos começar! 🔥\&quot;,\&quot;musicEnabled\&quot;:false,\&quot;musicVolume\&quot;:0.9,\&quot;tracks\&quot;:[\&quot;lowBeat\&quot;,\&quot;rockInCars\&quot;,\&quot;tickingclock\&quot;,\&quot;birds\&quot;,\&quot;lifestyle\&quot;,\&quot;happy\&quot;,\&quot;family\&quot;],\&quot;logoFullName\&quot;:\&quot;Select your file\&quot;,\&quot;logoFullSvg\&quot;:null,\&quot;logoIconName\&quot;:\&quot;Select your file\&quot;,\&quot;logoIconSvg\&quot;:null,\&quot;font\&quot;:\&quot;fontHelvetica\&quot;,\&quot;fontSize\&quot;:\&quot;fontSizeNormal\&quot;,\&quot;fontUppercase\&quot;:false,\&quot;customBackground\&quot;:null,\&quot;customBackgroundName\&quot;:\&quot;Select your file\&quot;}&quot;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2cc2aca5dda93595a3ac6b4a6894b353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0206728251082aae40bbb24a1c2a1339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5D1F29A-4D0D-4B20-80FC-289E9A48DE6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23</Slides>
  <Notes>22</Notes>
  <HiddenSlides>5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Linx Claro</vt:lpstr>
      <vt:lpstr>Apresentação do PowerPoint</vt:lpstr>
      <vt:lpstr>Apresentação do PowerPoint</vt:lpstr>
      <vt:lpstr>Iniciaremos dentro de momentos. </vt:lpstr>
      <vt:lpstr>Webinar Novidades Linx DMS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revision>3</cp:revision>
  <dcterms:modified xsi:type="dcterms:W3CDTF">2026-01-26T17:26:24Z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