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webextensions/webextension1.xml" ContentType="application/vnd.ms-office.webextension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378" r:id="rId6"/>
    <p:sldId id="264" r:id="rId7"/>
    <p:sldId id="334" r:id="rId8"/>
    <p:sldId id="261" r:id="rId9"/>
    <p:sldId id="11229" r:id="rId10"/>
    <p:sldId id="2147481071" r:id="rId11"/>
    <p:sldId id="2147481072" r:id="rId12"/>
    <p:sldId id="2147481077" r:id="rId13"/>
    <p:sldId id="2147481080" r:id="rId14"/>
    <p:sldId id="2147481079" r:id="rId15"/>
    <p:sldId id="2147481081" r:id="rId16"/>
    <p:sldId id="336" r:id="rId17"/>
    <p:sldId id="380" r:id="rId18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  <p:embeddedFont>
      <p:font typeface="Noto Sans" panose="020B0502040504020204" pitchFamily="34" charset="0"/>
      <p:regular r:id="rId24"/>
      <p:bold r:id="rId25"/>
      <p:italic r:id="rId26"/>
      <p:boldItalic r:id="rId27"/>
    </p:embeddedFont>
    <p:embeddedFont>
      <p:font typeface="Noto Sans Light" panose="020B0604020202020204" charset="0"/>
      <p:regular r:id="rId28"/>
      <p:bold r:id="rId29"/>
      <p:italic r:id="rId30"/>
      <p:boldItalic r:id="rId31"/>
    </p:embeddedFont>
    <p:embeddedFont>
      <p:font typeface="Roboto" panose="02000000000000000000" pitchFamily="2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411E5A"/>
    <a:srgbClr val="5D00A5"/>
    <a:srgbClr val="D3CEEA"/>
    <a:srgbClr val="C994F2"/>
    <a:srgbClr val="F0462D"/>
    <a:srgbClr val="FFB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EF5E83-1A3C-F51D-CCF2-F1BDC4C74102}" v="75" dt="2025-10-13T18:36:20.348"/>
    <p1510:client id="{D70559AF-FA5B-87C6-37D4-67070B0F7325}" v="45" dt="2025-10-13T13:16:24.651"/>
    <p1510:client id="{FA457825-0163-C19F-107A-55085208ACE2}" v="849" dt="2025-10-13T16:54:27.128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104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10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101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10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10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3ED45DFE-CD30-2BB9-BB08-6CD129979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5577766B-7BDD-4BBC-8D85-FFE5E8A5A4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D4CAF3C1-6685-FEA1-A246-259E7935CC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5789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>
          <a:extLst>
            <a:ext uri="{FF2B5EF4-FFF2-40B4-BE49-F238E27FC236}">
              <a16:creationId xmlns:a16="http://schemas.microsoft.com/office/drawing/2014/main" id="{8155C92F-AE65-16A1-A918-496874232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>
            <a:extLst>
              <a:ext uri="{FF2B5EF4-FFF2-40B4-BE49-F238E27FC236}">
                <a16:creationId xmlns:a16="http://schemas.microsoft.com/office/drawing/2014/main" id="{DE1D13F3-5A3A-A53D-207D-D84A8F30FF3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6" name="Google Shape;646;p50:notes">
            <a:extLst>
              <a:ext uri="{FF2B5EF4-FFF2-40B4-BE49-F238E27FC236}">
                <a16:creationId xmlns:a16="http://schemas.microsoft.com/office/drawing/2014/main" id="{BE7AA18E-27AD-3D43-47A6-752F23AEE33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5349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>
          <a:extLst>
            <a:ext uri="{FF2B5EF4-FFF2-40B4-BE49-F238E27FC236}">
              <a16:creationId xmlns:a16="http://schemas.microsoft.com/office/drawing/2014/main" id="{D826AECE-38AA-0548-A432-F3F622187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>
            <a:extLst>
              <a:ext uri="{FF2B5EF4-FFF2-40B4-BE49-F238E27FC236}">
                <a16:creationId xmlns:a16="http://schemas.microsoft.com/office/drawing/2014/main" id="{48BBE03A-AD0E-11E9-C950-95EC83AB59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6" name="Google Shape;646;p50:notes">
            <a:extLst>
              <a:ext uri="{FF2B5EF4-FFF2-40B4-BE49-F238E27FC236}">
                <a16:creationId xmlns:a16="http://schemas.microsoft.com/office/drawing/2014/main" id="{EE450BF6-B016-D703-28A8-5733F34D82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4211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3C9092DD-3A54-1787-49DB-BD602169A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C1EBD7E4-625E-F8F0-56C3-BCF4E6F0588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82E01973-21DE-7499-EFB9-8F18B43A81A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68804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7A97BA1B-F7B5-B480-A6EA-CE42F86D7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763AC61F-0066-4A8E-6189-A2E2F86889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C4496513-8527-FD90-2BD1-2F62AE1EC4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5001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>
          <a:extLst>
            <a:ext uri="{FF2B5EF4-FFF2-40B4-BE49-F238E27FC236}">
              <a16:creationId xmlns:a16="http://schemas.microsoft.com/office/drawing/2014/main" id="{CDDD0E23-EFE4-BB2F-3E4B-5373119C3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>
            <a:extLst>
              <a:ext uri="{FF2B5EF4-FFF2-40B4-BE49-F238E27FC236}">
                <a16:creationId xmlns:a16="http://schemas.microsoft.com/office/drawing/2014/main" id="{38451F8D-1BF2-A459-1BBA-BC0792EF492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5:notes">
            <a:extLst>
              <a:ext uri="{FF2B5EF4-FFF2-40B4-BE49-F238E27FC236}">
                <a16:creationId xmlns:a16="http://schemas.microsoft.com/office/drawing/2014/main" id="{3A80ACDF-7A13-2943-D1E9-452914D97A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0979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74F8F0F8-7408-00AE-393E-9CCF65B3B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F8BD39BC-D4AE-27AF-A6C3-D374CF269C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69950ABF-CEBD-2ABD-5B5D-FA4D4556B67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566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>
          <a:extLst>
            <a:ext uri="{FF2B5EF4-FFF2-40B4-BE49-F238E27FC236}">
              <a16:creationId xmlns:a16="http://schemas.microsoft.com/office/drawing/2014/main" id="{704E928F-C8E0-7057-8405-FBAF55495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>
            <a:extLst>
              <a:ext uri="{FF2B5EF4-FFF2-40B4-BE49-F238E27FC236}">
                <a16:creationId xmlns:a16="http://schemas.microsoft.com/office/drawing/2014/main" id="{BBD3C469-1A7D-9D9F-9900-7E19A81070F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6" name="Google Shape;646;p50:notes">
            <a:extLst>
              <a:ext uri="{FF2B5EF4-FFF2-40B4-BE49-F238E27FC236}">
                <a16:creationId xmlns:a16="http://schemas.microsoft.com/office/drawing/2014/main" id="{DE1352FD-3F56-F732-41E4-91DB83303BA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035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>
          <a:extLst>
            <a:ext uri="{FF2B5EF4-FFF2-40B4-BE49-F238E27FC236}">
              <a16:creationId xmlns:a16="http://schemas.microsoft.com/office/drawing/2014/main" id="{34F90CF1-B998-021C-50B0-F24E1C6AD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>
            <a:extLst>
              <a:ext uri="{FF2B5EF4-FFF2-40B4-BE49-F238E27FC236}">
                <a16:creationId xmlns:a16="http://schemas.microsoft.com/office/drawing/2014/main" id="{87DED851-DCBF-90DF-6297-622BA713F45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6" name="Google Shape;646;p50:notes">
            <a:extLst>
              <a:ext uri="{FF2B5EF4-FFF2-40B4-BE49-F238E27FC236}">
                <a16:creationId xmlns:a16="http://schemas.microsoft.com/office/drawing/2014/main" id="{0897BD87-BE51-B64F-AF80-4B5FD7BFA8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2222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>
          <a:extLst>
            <a:ext uri="{FF2B5EF4-FFF2-40B4-BE49-F238E27FC236}">
              <a16:creationId xmlns:a16="http://schemas.microsoft.com/office/drawing/2014/main" id="{7EF49F84-81F7-392B-D80B-6986C6EDF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>
            <a:extLst>
              <a:ext uri="{FF2B5EF4-FFF2-40B4-BE49-F238E27FC236}">
                <a16:creationId xmlns:a16="http://schemas.microsoft.com/office/drawing/2014/main" id="{D6523CE0-FA87-DF0D-C5DF-059E7913264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6" name="Google Shape;646;p50:notes">
            <a:extLst>
              <a:ext uri="{FF2B5EF4-FFF2-40B4-BE49-F238E27FC236}">
                <a16:creationId xmlns:a16="http://schemas.microsoft.com/office/drawing/2014/main" id="{499336B8-E8E6-2D71-37B0-B333FDE18B2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0098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>
          <a:extLst>
            <a:ext uri="{FF2B5EF4-FFF2-40B4-BE49-F238E27FC236}">
              <a16:creationId xmlns:a16="http://schemas.microsoft.com/office/drawing/2014/main" id="{83983126-4C41-0A89-9731-04CC59352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>
            <a:extLst>
              <a:ext uri="{FF2B5EF4-FFF2-40B4-BE49-F238E27FC236}">
                <a16:creationId xmlns:a16="http://schemas.microsoft.com/office/drawing/2014/main" id="{823289CA-83B6-B72C-A469-9EF4FA08040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6" name="Google Shape;646;p50:notes">
            <a:extLst>
              <a:ext uri="{FF2B5EF4-FFF2-40B4-BE49-F238E27FC236}">
                <a16:creationId xmlns:a16="http://schemas.microsoft.com/office/drawing/2014/main" id="{5BCD2958-E24F-14DF-9E27-C30475EC30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3644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0004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D9D27115-4AE2-44D0-8CB5-3CF3F959C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43790" y="4627378"/>
            <a:ext cx="1129289" cy="280829"/>
          </a:xfrm>
          <a:prstGeom prst="rect">
            <a:avLst/>
          </a:prstGeom>
        </p:spPr>
      </p:pic>
      <p:pic>
        <p:nvPicPr>
          <p:cNvPr id="21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2014FCDF-428A-4F55-9038-99757503A9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18" t="5232" r="41893" b="28817"/>
          <a:stretch/>
        </p:blipFill>
        <p:spPr>
          <a:xfrm flipH="1">
            <a:off x="-1" y="0"/>
            <a:ext cx="192608" cy="5143500"/>
          </a:xfrm>
          <a:prstGeom prst="rect">
            <a:avLst/>
          </a:prstGeom>
        </p:spPr>
      </p:pic>
      <p:sp>
        <p:nvSpPr>
          <p:cNvPr id="17" name="Espaço Reservado para Texto 2">
            <a:extLst>
              <a:ext uri="{FF2B5EF4-FFF2-40B4-BE49-F238E27FC236}">
                <a16:creationId xmlns:a16="http://schemas.microsoft.com/office/drawing/2014/main" id="{988F4F98-CE3C-42C9-9215-005D59E2E1B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89268" y="343145"/>
            <a:ext cx="3721101" cy="387012"/>
          </a:xfrm>
        </p:spPr>
        <p:txBody>
          <a:bodyPr anchor="ctr">
            <a:noAutofit/>
          </a:bodyPr>
          <a:lstStyle>
            <a:lvl1pPr marL="0" indent="0" algn="l">
              <a:buNone/>
              <a:defRPr lang="pt-BR" sz="2100" kern="1200" noProof="0" dirty="0">
                <a:gradFill>
                  <a:gsLst>
                    <a:gs pos="0">
                      <a:srgbClr val="00A868"/>
                    </a:gs>
                    <a:gs pos="100000">
                      <a:srgbClr val="00734D"/>
                    </a:gs>
                  </a:gsLst>
                  <a:path path="circle">
                    <a:fillToRect l="100000" t="100000"/>
                  </a:path>
                </a:gradFill>
                <a:latin typeface="Dosis Medium" panose="02010603020202060003" pitchFamily="2" charset="0"/>
                <a:ea typeface="+mn-ea"/>
                <a:cs typeface="+mn-cs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noProof="0"/>
              <a:t>Subtítulo</a:t>
            </a:r>
          </a:p>
        </p:txBody>
      </p:sp>
      <p:sp>
        <p:nvSpPr>
          <p:cNvPr id="8" name="Retângulo: Cantos Arredondados 26">
            <a:extLst>
              <a:ext uri="{FF2B5EF4-FFF2-40B4-BE49-F238E27FC236}">
                <a16:creationId xmlns:a16="http://schemas.microsoft.com/office/drawing/2014/main" id="{12A0256B-943F-4201-953B-C28AA8B8925E}"/>
              </a:ext>
            </a:extLst>
          </p:cNvPr>
          <p:cNvSpPr/>
          <p:nvPr userDrawn="1"/>
        </p:nvSpPr>
        <p:spPr>
          <a:xfrm>
            <a:off x="415872" y="239900"/>
            <a:ext cx="4250132" cy="593502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>
              <a:gradFill>
                <a:gsLst>
                  <a:gs pos="72000">
                    <a:srgbClr val="425C7F"/>
                  </a:gs>
                  <a:gs pos="0">
                    <a:srgbClr val="280A3C"/>
                  </a:gs>
                  <a:gs pos="100000">
                    <a:srgbClr val="62C0CF"/>
                  </a:gs>
                </a:gsLst>
                <a:lin ang="0" scaled="1"/>
              </a:gra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4ACF7B-921A-4BED-AA9C-1D56018FCDC0}"/>
              </a:ext>
            </a:extLst>
          </p:cNvPr>
          <p:cNvCxnSpPr>
            <a:cxnSpLocks/>
          </p:cNvCxnSpPr>
          <p:nvPr userDrawn="1"/>
        </p:nvCxnSpPr>
        <p:spPr>
          <a:xfrm>
            <a:off x="851615" y="239900"/>
            <a:ext cx="1795413" cy="0"/>
          </a:xfrm>
          <a:prstGeom prst="line">
            <a:avLst/>
          </a:prstGeom>
          <a:ln w="114300" cap="rnd">
            <a:gradFill flip="none" rotWithShape="1">
              <a:gsLst>
                <a:gs pos="0">
                  <a:srgbClr val="00734D">
                    <a:alpha val="0"/>
                  </a:srgbClr>
                </a:gs>
                <a:gs pos="100000">
                  <a:srgbClr val="00734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B15FFDD-1CB1-4584-897E-FE04F40EA9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632" y="268990"/>
            <a:ext cx="4036860" cy="537731"/>
          </a:xfrm>
        </p:spPr>
        <p:txBody>
          <a:bodyPr>
            <a:normAutofit/>
          </a:bodyPr>
          <a:lstStyle>
            <a:lvl1pPr algn="ctr">
              <a:defRPr lang="en-US" sz="3000" kern="1200" dirty="0">
                <a:solidFill>
                  <a:schemeClr val="bg1"/>
                </a:solidFill>
                <a:latin typeface="Dosis ExtraBold" pitchFamily="2" charset="0"/>
                <a:ea typeface="+mn-ea"/>
                <a:cs typeface="+mn-cs"/>
              </a:defRPr>
            </a:lvl1pPr>
          </a:lstStyle>
          <a:p>
            <a:r>
              <a:rPr lang="pt-BR" noProof="0"/>
              <a:t>Assunto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2125F95-1341-4469-94C8-737BA3508812}"/>
              </a:ext>
            </a:extLst>
          </p:cNvPr>
          <p:cNvSpPr/>
          <p:nvPr userDrawn="1"/>
        </p:nvSpPr>
        <p:spPr>
          <a:xfrm>
            <a:off x="415871" y="957532"/>
            <a:ext cx="8457208" cy="3669845"/>
          </a:xfrm>
          <a:prstGeom prst="roundRect">
            <a:avLst>
              <a:gd name="adj" fmla="val 9668"/>
            </a:avLst>
          </a:prstGeom>
          <a:solidFill>
            <a:schemeClr val="bg1"/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t"/>
          <a:lstStyle/>
          <a:p>
            <a:pPr marL="257175" indent="-257175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pt-BR" sz="1350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92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F4C3DA-A085-1C9A-F5A4-6622445C2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202E9C9-BFD2-0E05-DC01-1894B0CBA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89493D6-A4FA-E8F7-2A35-23F0AA660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1D73-D52C-4912-8D2A-3B3E21FB5ECC}" type="datetimeFigureOut">
              <a:rPr lang="pt-BR" smtClean="0"/>
              <a:t>14/10/2025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300FF90-E8A0-1AFF-D70F-66ACE8B71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52D0FC3-88C2-9D8B-9EC3-FB5E0317A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961F-8F5D-4C1F-91CA-0225771A4C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048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7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2" name="Add-In 1" title="Showmaster">
                <a:extLst>
                  <a:ext uri="{FF2B5EF4-FFF2-40B4-BE49-F238E27FC236}">
                    <a16:creationId xmlns:a16="http://schemas.microsoft.com/office/drawing/2014/main" id="{FDCC7F09-4AE7-C841-8ED1-6F6AD551A19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" y="0"/>
              <a:ext cx="9143999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Add-In 1" title="Showmaster">
                <a:extLst>
                  <a:ext uri="{FF2B5EF4-FFF2-40B4-BE49-F238E27FC236}">
                    <a16:creationId xmlns:a16="http://schemas.microsoft.com/office/drawing/2014/main" id="{FDCC7F09-4AE7-C841-8ED1-6F6AD551A19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" y="0"/>
                <a:ext cx="9143999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5971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7">
          <a:extLst>
            <a:ext uri="{FF2B5EF4-FFF2-40B4-BE49-F238E27FC236}">
              <a16:creationId xmlns:a16="http://schemas.microsoft.com/office/drawing/2014/main" id="{25C0A927-0965-B5FE-ECE6-3D8837A49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04A19F98-5E8F-9469-E424-7A32C47054A4}"/>
              </a:ext>
            </a:extLst>
          </p:cNvPr>
          <p:cNvSpPr txBox="1"/>
          <p:nvPr/>
        </p:nvSpPr>
        <p:spPr>
          <a:xfrm>
            <a:off x="205740" y="208478"/>
            <a:ext cx="308921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Recados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/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Evoluções Fiscais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 • 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Linx</a:t>
            </a:r>
            <a:endParaRPr lang="pt-BR" sz="700">
              <a:latin typeface="Noto Sans"/>
              <a:ea typeface="Noto Sans"/>
              <a:cs typeface="Noto Sans"/>
            </a:endParaRPr>
          </a:p>
          <a:p>
            <a:pPr>
              <a:defRPr/>
            </a:pPr>
            <a:endParaRPr lang="pt-BR" sz="700">
              <a:solidFill>
                <a:srgbClr val="A6A6A6"/>
              </a:solidFill>
              <a:latin typeface="Noto Sans"/>
              <a:ea typeface="Noto Sans"/>
              <a:cs typeface="Noto Sans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D12D2BDD-3224-1542-E8E8-5FD17AAB8B3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A6C8616E-0C39-9FE5-0EC8-51C6A915F3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5" name="Google Shape;337;p3">
            <a:extLst>
              <a:ext uri="{FF2B5EF4-FFF2-40B4-BE49-F238E27FC236}">
                <a16:creationId xmlns:a16="http://schemas.microsoft.com/office/drawing/2014/main" id="{34F68C14-8EF9-367C-1209-387E78FF44B1}"/>
              </a:ext>
            </a:extLst>
          </p:cNvPr>
          <p:cNvSpPr txBox="1"/>
          <p:nvPr/>
        </p:nvSpPr>
        <p:spPr>
          <a:xfrm>
            <a:off x="1930711" y="113018"/>
            <a:ext cx="5983605" cy="4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2400" b="1">
                <a:solidFill>
                  <a:srgbClr val="FFFFFF">
                    <a:lumMod val="95000"/>
                  </a:srgbClr>
                </a:solidFill>
                <a:latin typeface="Roboto"/>
                <a:ea typeface="Roboto"/>
                <a:cs typeface="Roboto"/>
              </a:rPr>
              <a:t> </a:t>
            </a:r>
            <a:r>
              <a:rPr lang="pt-BR" sz="2400" b="1">
                <a:solidFill>
                  <a:srgbClr val="DFA9FF"/>
                </a:solidFill>
                <a:latin typeface="Roboto"/>
                <a:ea typeface="Roboto"/>
                <a:cs typeface="Roboto"/>
              </a:rPr>
              <a:t>MDF-e – Emissor de Manifesto Eletrônico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C34FA251-43B0-FC80-7B3B-F5C51B7AEF93}"/>
              </a:ext>
            </a:extLst>
          </p:cNvPr>
          <p:cNvSpPr txBox="1"/>
          <p:nvPr/>
        </p:nvSpPr>
        <p:spPr>
          <a:xfrm>
            <a:off x="64170" y="1382963"/>
            <a:ext cx="9010293" cy="9464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endParaRPr lang="fr-FR" sz="1800">
              <a:solidFill>
                <a:srgbClr val="DFA9FF"/>
              </a:solidFill>
              <a:latin typeface="Noto San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lang="pt-BR" sz="2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-apple-system"/>
              <a:cs typeface="Arial"/>
              <a:sym typeface="Arial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4861399F-7FBB-56A1-CB34-F5C7AE289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54" y="1893532"/>
            <a:ext cx="8739592" cy="3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" name="Imagem 2" descr="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E8490629-3EE7-EA50-E4A3-1E7CE411E9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692" y="693512"/>
            <a:ext cx="7915175" cy="423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15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7">
          <a:extLst>
            <a:ext uri="{FF2B5EF4-FFF2-40B4-BE49-F238E27FC236}">
              <a16:creationId xmlns:a16="http://schemas.microsoft.com/office/drawing/2014/main" id="{8C0E5314-9C1D-D674-F855-7F7C12329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844F27C4-6B26-6D9C-0333-5113ADB613EB}"/>
              </a:ext>
            </a:extLst>
          </p:cNvPr>
          <p:cNvSpPr txBox="1"/>
          <p:nvPr/>
        </p:nvSpPr>
        <p:spPr>
          <a:xfrm>
            <a:off x="205740" y="208478"/>
            <a:ext cx="308921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Recados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/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Evoluções Fiscais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 • 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Linx</a:t>
            </a:r>
            <a:endParaRPr lang="pt-BR" sz="700">
              <a:latin typeface="Noto Sans"/>
              <a:ea typeface="Noto Sans"/>
              <a:cs typeface="Noto Sans"/>
            </a:endParaRPr>
          </a:p>
          <a:p>
            <a:pPr>
              <a:defRPr/>
            </a:pPr>
            <a:endParaRPr lang="pt-BR" sz="700">
              <a:solidFill>
                <a:srgbClr val="A6A6A6"/>
              </a:solidFill>
              <a:latin typeface="Noto Sans"/>
              <a:ea typeface="Noto Sans"/>
              <a:cs typeface="Noto Sans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9CBB9CE3-1BB9-90D9-9470-A703DD7AB111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C008A35D-7756-DDD5-2299-D8AB225C56E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5" name="Google Shape;337;p3">
            <a:extLst>
              <a:ext uri="{FF2B5EF4-FFF2-40B4-BE49-F238E27FC236}">
                <a16:creationId xmlns:a16="http://schemas.microsoft.com/office/drawing/2014/main" id="{19BC828F-C4E3-51A0-359C-C43FDF7B1BF6}"/>
              </a:ext>
            </a:extLst>
          </p:cNvPr>
          <p:cNvSpPr txBox="1"/>
          <p:nvPr/>
        </p:nvSpPr>
        <p:spPr>
          <a:xfrm>
            <a:off x="1745577" y="80821"/>
            <a:ext cx="5927259" cy="807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2400" b="1">
                <a:solidFill>
                  <a:srgbClr val="FFFFFF">
                    <a:lumMod val="95000"/>
                  </a:srgbClr>
                </a:solidFill>
                <a:latin typeface="Roboto"/>
                <a:ea typeface="Roboto"/>
                <a:cs typeface="Roboto"/>
              </a:rPr>
              <a:t> </a:t>
            </a:r>
            <a:r>
              <a:rPr lang="pt-BR" sz="2400" b="1">
                <a:solidFill>
                  <a:srgbClr val="DFA9FF"/>
                </a:solidFill>
                <a:latin typeface="Roboto"/>
                <a:ea typeface="Roboto"/>
                <a:cs typeface="Roboto"/>
              </a:rPr>
              <a:t>MDF-e – Emissor de Manifesto Eletrônico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8A085A28-3B2A-A302-9A8D-1B7D3D8A9A4B}"/>
              </a:ext>
            </a:extLst>
          </p:cNvPr>
          <p:cNvSpPr txBox="1"/>
          <p:nvPr/>
        </p:nvSpPr>
        <p:spPr>
          <a:xfrm>
            <a:off x="64170" y="1382963"/>
            <a:ext cx="9010293" cy="9464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endParaRPr lang="fr-FR" sz="1800">
              <a:solidFill>
                <a:srgbClr val="DFA9FF"/>
              </a:solidFill>
              <a:latin typeface="Noto San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lang="pt-BR" sz="2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-apple-system"/>
              <a:cs typeface="Arial"/>
              <a:sym typeface="Arial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EE2F155A-C9E8-DCC0-FCAF-5872294CB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54" y="1893532"/>
            <a:ext cx="8739592" cy="3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A9558841-B1BA-479D-86CD-90FC39C717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041" y="675301"/>
            <a:ext cx="7960755" cy="426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614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7">
          <a:extLst>
            <a:ext uri="{FF2B5EF4-FFF2-40B4-BE49-F238E27FC236}">
              <a16:creationId xmlns:a16="http://schemas.microsoft.com/office/drawing/2014/main" id="{AFE23575-8D1B-E09F-27E1-9C657FA40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94C7668D-F1C0-9263-D86A-4263DA19641B}"/>
              </a:ext>
            </a:extLst>
          </p:cNvPr>
          <p:cNvSpPr txBox="1"/>
          <p:nvPr/>
        </p:nvSpPr>
        <p:spPr>
          <a:xfrm>
            <a:off x="205740" y="208478"/>
            <a:ext cx="308921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Recados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/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Evoluções Fiscais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 • 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Linx</a:t>
            </a:r>
            <a:endParaRPr lang="pt-BR" sz="700">
              <a:latin typeface="Noto Sans"/>
              <a:ea typeface="Noto Sans"/>
              <a:cs typeface="Noto Sans"/>
            </a:endParaRPr>
          </a:p>
          <a:p>
            <a:pPr>
              <a:defRPr/>
            </a:pPr>
            <a:endParaRPr lang="pt-BR" sz="700">
              <a:solidFill>
                <a:srgbClr val="A6A6A6"/>
              </a:solidFill>
              <a:latin typeface="Noto Sans"/>
              <a:ea typeface="Noto Sans"/>
              <a:cs typeface="Noto Sans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5CD2D220-A856-57A9-62E2-2D44773F2FA8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EE4EC626-AAB2-DFA4-D897-C31619CB42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5" name="Google Shape;337;p3">
            <a:extLst>
              <a:ext uri="{FF2B5EF4-FFF2-40B4-BE49-F238E27FC236}">
                <a16:creationId xmlns:a16="http://schemas.microsoft.com/office/drawing/2014/main" id="{DC30915A-8B4C-0121-8843-2F612976F6DE}"/>
              </a:ext>
            </a:extLst>
          </p:cNvPr>
          <p:cNvSpPr txBox="1"/>
          <p:nvPr/>
        </p:nvSpPr>
        <p:spPr>
          <a:xfrm>
            <a:off x="1745577" y="80821"/>
            <a:ext cx="5927259" cy="4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defTabSz="685800">
              <a:defRPr/>
            </a:pPr>
            <a:r>
              <a:rPr lang="pt-BR" sz="2400" b="1" dirty="0">
                <a:solidFill>
                  <a:srgbClr val="DFA9FF"/>
                </a:solidFill>
                <a:latin typeface="Roboto"/>
                <a:ea typeface="Roboto"/>
                <a:cs typeface="Roboto"/>
              </a:rPr>
              <a:t>Nota Técnica 2023.004 v 1.21</a:t>
            </a:r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1E0853C5-C878-EF16-F788-5CDE492B5E75}"/>
              </a:ext>
            </a:extLst>
          </p:cNvPr>
          <p:cNvSpPr txBox="1"/>
          <p:nvPr/>
        </p:nvSpPr>
        <p:spPr>
          <a:xfrm>
            <a:off x="64170" y="1382963"/>
            <a:ext cx="9010293" cy="9464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endParaRPr lang="fr-FR" sz="1800">
              <a:solidFill>
                <a:srgbClr val="DFA9FF"/>
              </a:solidFill>
              <a:latin typeface="Noto San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lang="pt-BR" sz="2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-apple-system"/>
              <a:cs typeface="Arial"/>
              <a:sym typeface="Arial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1BADCA46-E5CE-0899-ED03-19BE425ED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54" y="1893532"/>
            <a:ext cx="8739592" cy="3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D4FF866-2609-9BF6-0C1B-CB8C62A1FE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050" y="982013"/>
            <a:ext cx="4363182" cy="353364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50883284-A268-91DC-8C55-A2D0D9CBD7E4}"/>
              </a:ext>
            </a:extLst>
          </p:cNvPr>
          <p:cNvSpPr txBox="1"/>
          <p:nvPr/>
        </p:nvSpPr>
        <p:spPr>
          <a:xfrm>
            <a:off x="4706005" y="871346"/>
            <a:ext cx="4362799" cy="24237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1500" b="1" dirty="0">
                <a:solidFill>
                  <a:srgbClr val="DFA9FF"/>
                </a:solidFill>
                <a:latin typeface="Noto Sans"/>
              </a:rPr>
              <a:t>NT 2023.004 v 1.21inclui novo Código na Tabela de Meios de Pagamento</a:t>
            </a:r>
            <a:endParaRPr lang="pt-BR" sz="1500" b="1">
              <a:solidFill>
                <a:srgbClr val="DFA9FF"/>
              </a:solidFill>
              <a:latin typeface="Noto Sans"/>
            </a:endParaRPr>
          </a:p>
          <a:p>
            <a:pPr defTabSz="685800">
              <a:defRPr/>
            </a:pPr>
            <a:br>
              <a:rPr lang="pt-B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r>
              <a:rPr lang="pt-BR" sz="1500" dirty="0">
                <a:solidFill>
                  <a:srgbClr val="FFFFFF"/>
                </a:solidFill>
                <a:latin typeface="-apple-system"/>
              </a:rPr>
              <a:t>Quando  houver postergação de pagamento na emissão da NF-e deve ser informado o </a:t>
            </a:r>
            <a:r>
              <a:rPr lang="pt-BR" sz="1500" b="1" dirty="0">
                <a:solidFill>
                  <a:srgbClr val="FFC000"/>
                </a:solidFill>
                <a:latin typeface="-apple-system"/>
              </a:rPr>
              <a:t>código 91 – Pagamento Posterior</a:t>
            </a:r>
          </a:p>
          <a:p>
            <a:pPr defTabSz="685800">
              <a:defRPr/>
            </a:pPr>
            <a:endParaRPr lang="pt-BR" sz="1500">
              <a:solidFill>
                <a:srgbClr val="FFFFFF"/>
              </a:solidFill>
            </a:endParaRPr>
          </a:p>
          <a:p>
            <a:pPr defTabSz="685800">
              <a:defRPr/>
            </a:pPr>
            <a:r>
              <a:rPr lang="pt-BR" sz="1500" dirty="0">
                <a:solidFill>
                  <a:srgbClr val="FFFFFF"/>
                </a:solidFill>
                <a:latin typeface="-apple-system"/>
              </a:rPr>
              <a:t>Ativação da regra YA03 - Rejeição "865 - Total dos pagamentos menor que o total da nota"  incluído o código 91 .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09907E9E-C8DB-16DB-128F-164B122C3EAA}"/>
              </a:ext>
            </a:extLst>
          </p:cNvPr>
          <p:cNvSpPr txBox="1"/>
          <p:nvPr/>
        </p:nvSpPr>
        <p:spPr>
          <a:xfrm>
            <a:off x="4705545" y="3657903"/>
            <a:ext cx="2893702" cy="7617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1500" b="1" dirty="0">
                <a:solidFill>
                  <a:srgbClr val="FF0000"/>
                </a:solidFill>
                <a:latin typeface="Noto Sans"/>
              </a:rPr>
              <a:t>Prazos:</a:t>
            </a:r>
          </a:p>
          <a:p>
            <a:pPr defTabSz="685800">
              <a:defRPr/>
            </a:pPr>
            <a:r>
              <a:rPr lang="pt-BR" sz="1500" dirty="0">
                <a:solidFill>
                  <a:srgbClr val="CC99FF"/>
                </a:solidFill>
                <a:latin typeface="Noto Sans"/>
              </a:rPr>
              <a:t>Homologação: </a:t>
            </a:r>
            <a:r>
              <a:rPr lang="pt-BR" sz="1500" dirty="0">
                <a:solidFill>
                  <a:srgbClr val="FFFFFF"/>
                </a:solidFill>
                <a:latin typeface="Noto Sans"/>
              </a:rPr>
              <a:t>20/10/2025 </a:t>
            </a:r>
          </a:p>
          <a:p>
            <a:pPr defTabSz="685800">
              <a:defRPr/>
            </a:pPr>
            <a:r>
              <a:rPr lang="pt-BR" sz="1500" dirty="0">
                <a:solidFill>
                  <a:srgbClr val="CC99FF"/>
                </a:solidFill>
                <a:latin typeface="Noto Sans"/>
              </a:rPr>
              <a:t>Produção:</a:t>
            </a:r>
            <a:r>
              <a:rPr lang="pt-BR" sz="1500" dirty="0">
                <a:solidFill>
                  <a:srgbClr val="00B050"/>
                </a:solidFill>
                <a:latin typeface="Noto Sans"/>
              </a:rPr>
              <a:t> </a:t>
            </a:r>
            <a:r>
              <a:rPr lang="pt-BR" sz="1500" dirty="0">
                <a:solidFill>
                  <a:srgbClr val="FFFFFF"/>
                </a:solidFill>
                <a:latin typeface="Noto Sans"/>
              </a:rPr>
              <a:t> 03/11/2025</a:t>
            </a:r>
          </a:p>
        </p:txBody>
      </p:sp>
    </p:spTree>
    <p:extLst>
      <p:ext uri="{BB962C8B-B14F-4D97-AF65-F5344CB8AC3E}">
        <p14:creationId xmlns:p14="http://schemas.microsoft.com/office/powerpoint/2010/main" val="3156958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79">
          <a:extLst>
            <a:ext uri="{FF2B5EF4-FFF2-40B4-BE49-F238E27FC236}">
              <a16:creationId xmlns:a16="http://schemas.microsoft.com/office/drawing/2014/main" id="{938C773C-179E-453C-87C3-BA3011EF2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78;p50">
            <a:extLst>
              <a:ext uri="{FF2B5EF4-FFF2-40B4-BE49-F238E27FC236}">
                <a16:creationId xmlns:a16="http://schemas.microsoft.com/office/drawing/2014/main" id="{B56899B5-15C0-FD3D-7576-2B54279A89E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813098" y="529071"/>
            <a:ext cx="4969420" cy="235218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 algn="l"/>
            <a:r>
              <a:rPr lang="en" sz="4500" b="1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Century Gothic"/>
              </a:rPr>
              <a:t>Dúvidas</a:t>
            </a:r>
            <a:r>
              <a:rPr lang="en" sz="45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  <a:sym typeface="Century Gothic"/>
              </a:rPr>
              <a:t>? </a:t>
            </a:r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B1F289C-507B-A0D7-78C8-222268477C84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ln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Noto Sans Light"/>
                <a:ea typeface="Noto Sans Light"/>
                <a:cs typeface="Noto Sans Light"/>
              </a:rPr>
              <a:t>Perguntas e Respostas• 2025</a:t>
            </a: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5E81D39D-15C7-9B76-C162-CD8BBE91529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áfico 4">
            <a:extLst>
              <a:ext uri="{FF2B5EF4-FFF2-40B4-BE49-F238E27FC236}">
                <a16:creationId xmlns:a16="http://schemas.microsoft.com/office/drawing/2014/main" id="{2EBECA3E-6CBE-3127-696E-E3EA4C3FF5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51CABC7F-5C16-B967-C776-E3739E0455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6277" y="557213"/>
            <a:ext cx="2790825" cy="4029075"/>
          </a:xfrm>
          <a:prstGeom prst="rect">
            <a:avLst/>
          </a:prstGeom>
        </p:spPr>
      </p:pic>
      <p:pic>
        <p:nvPicPr>
          <p:cNvPr id="7" name="Graphic 7" descr="Customer review outline">
            <a:extLst>
              <a:ext uri="{FF2B5EF4-FFF2-40B4-BE49-F238E27FC236}">
                <a16:creationId xmlns:a16="http://schemas.microsoft.com/office/drawing/2014/main" id="{228E646F-E14C-83A7-7433-ED3D3EC767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50410" y="1473096"/>
            <a:ext cx="2210539" cy="220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748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6A797963-B280-8AAB-2EED-05B71F6F0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273A15C0-05BC-E611-A023-9BCCC844052B}"/>
              </a:ext>
            </a:extLst>
          </p:cNvPr>
          <p:cNvSpPr txBox="1">
            <a:spLocks/>
          </p:cNvSpPr>
          <p:nvPr/>
        </p:nvSpPr>
        <p:spPr>
          <a:xfrm>
            <a:off x="3847394" y="2419474"/>
            <a:ext cx="5442862" cy="1217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36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Obrigado a </a:t>
            </a:r>
            <a:r>
              <a:rPr lang="pt-BR" sz="36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  <a:t>todos pela participação!</a:t>
            </a:r>
            <a:br>
              <a:rPr lang="pt-BR" sz="45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</a:br>
            <a:br>
              <a:rPr lang="pt-BR" sz="4000">
                <a:latin typeface="Noto Sans Light"/>
              </a:rPr>
            </a:br>
            <a:endParaRPr lang="pt-BR" sz="4000">
              <a:solidFill>
                <a:schemeClr val="bg1"/>
              </a:solidFill>
              <a:latin typeface="Noto Sans Light"/>
            </a:endParaRPr>
          </a:p>
          <a:p>
            <a:pPr algn="l">
              <a:buSzPts val="990"/>
            </a:pPr>
            <a:endParaRPr lang="pt-BR"/>
          </a:p>
        </p:txBody>
      </p:sp>
      <p:pic>
        <p:nvPicPr>
          <p:cNvPr id="12" name="Google Shape;58;p1">
            <a:extLst>
              <a:ext uri="{FF2B5EF4-FFF2-40B4-BE49-F238E27FC236}">
                <a16:creationId xmlns:a16="http://schemas.microsoft.com/office/drawing/2014/main" id="{D31F8913-3BF7-C8A0-81B9-5E2917C3673F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435;p33" descr="Homem falando ao telefone celular&#10;&#10;O conteúdo gerado por IA pode estar incorreto.">
            <a:extLst>
              <a:ext uri="{FF2B5EF4-FFF2-40B4-BE49-F238E27FC236}">
                <a16:creationId xmlns:a16="http://schemas.microsoft.com/office/drawing/2014/main" id="{4324193C-542D-4503-E067-F05DF9DE820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21916"/>
          <a:stretch/>
        </p:blipFill>
        <p:spPr>
          <a:xfrm>
            <a:off x="2968" y="500968"/>
            <a:ext cx="3991990" cy="46425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874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968CDE6E-E168-1F96-68E9-4CADCDD52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11;p12">
            <a:extLst>
              <a:ext uri="{FF2B5EF4-FFF2-40B4-BE49-F238E27FC236}">
                <a16:creationId xmlns:a16="http://schemas.microsoft.com/office/drawing/2014/main" id="{2CABEE5D-75C8-2DA9-22AE-CBB4B1F661A5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 l="33134" t="6756" r="20595" b="6756"/>
          <a:stretch/>
        </p:blipFill>
        <p:spPr>
          <a:xfrm>
            <a:off x="4241799" y="0"/>
            <a:ext cx="489204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>
            <a:extLst>
              <a:ext uri="{FF2B5EF4-FFF2-40B4-BE49-F238E27FC236}">
                <a16:creationId xmlns:a16="http://schemas.microsoft.com/office/drawing/2014/main" id="{FB7F8042-78C0-4598-4CF6-106B2DAA9C1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7024" y="2015857"/>
            <a:ext cx="4490212" cy="2206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l"/>
            <a:r>
              <a:rPr lang="pt-BR" sz="45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  <a:t>Iniciaremos dentro de momentos!</a:t>
            </a:r>
            <a:br>
              <a:rPr lang="pt-BR" sz="45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</a:br>
            <a:br>
              <a:rPr lang="pt-BR" sz="45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t-BR" sz="1800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</a:rPr>
              <a:t>Sejam bem-vindos!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A5C302E-5538-BE89-CED1-DC6010258727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ln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Linx • 2025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CE035FAB-2627-DCD5-1A3D-C1F5B55B3DB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>
            <a:extLst>
              <a:ext uri="{FF2B5EF4-FFF2-40B4-BE49-F238E27FC236}">
                <a16:creationId xmlns:a16="http://schemas.microsoft.com/office/drawing/2014/main" id="{78D20065-ED58-240B-D3D2-EB35219366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pic>
        <p:nvPicPr>
          <p:cNvPr id="9" name="Imagem 8" descr="Homem de camisa branca&#10;&#10;O conteúdo gerado por IA pode estar incorreto.">
            <a:extLst>
              <a:ext uri="{FF2B5EF4-FFF2-40B4-BE49-F238E27FC236}">
                <a16:creationId xmlns:a16="http://schemas.microsoft.com/office/drawing/2014/main" id="{439CDC76-872A-488A-4B74-C8BE1C12590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6259"/>
          <a:stretch/>
        </p:blipFill>
        <p:spPr>
          <a:xfrm>
            <a:off x="4165600" y="-233443"/>
            <a:ext cx="5082393" cy="537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38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211;p12">
            <a:extLst>
              <a:ext uri="{FF2B5EF4-FFF2-40B4-BE49-F238E27FC236}">
                <a16:creationId xmlns:a16="http://schemas.microsoft.com/office/drawing/2014/main" id="{EB296030-7A4E-47AF-BB1E-C5BEA166EBE7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 l="33134" t="6756" r="20595" b="6756"/>
          <a:stretch/>
        </p:blipFill>
        <p:spPr>
          <a:xfrm>
            <a:off x="0" y="0"/>
            <a:ext cx="4892041" cy="51435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83" name="Google Shape;183;p9"/>
          <p:cNvPicPr preferRelativeResize="0">
            <a:picLocks/>
          </p:cNvPicPr>
          <p:nvPr/>
        </p:nvPicPr>
        <p:blipFill rotWithShape="1">
          <a:blip r:embed="rId5">
            <a:alphaModFix/>
          </a:blip>
          <a:srcRect l="1574" b="8382"/>
          <a:stretch/>
        </p:blipFill>
        <p:spPr>
          <a:xfrm>
            <a:off x="0" y="431125"/>
            <a:ext cx="4754074" cy="4712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56;p6">
            <a:extLst>
              <a:ext uri="{FF2B5EF4-FFF2-40B4-BE49-F238E27FC236}">
                <a16:creationId xmlns:a16="http://schemas.microsoft.com/office/drawing/2014/main" id="{F256B9D4-5343-3FCA-94C4-8297E3F0F64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423700" y="1286789"/>
            <a:ext cx="5372419" cy="2159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/>
            <a:r>
              <a:rPr lang="pt-BR" sz="4000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</a:rPr>
              <a:t>Webinar</a:t>
            </a:r>
            <a:r>
              <a:rPr lang="pt-BR" sz="4000">
                <a:solidFill>
                  <a:schemeClr val="bg1">
                    <a:lumMod val="95000"/>
                  </a:schemeClr>
                </a:solidFill>
                <a:latin typeface="Noto Sans"/>
                <a:ea typeface="Noto Sans"/>
                <a:cs typeface="Noto Sans"/>
              </a:rPr>
              <a:t> </a:t>
            </a:r>
            <a:r>
              <a:rPr lang="pt-BR" sz="40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  <a:t> Novidades Linx </a:t>
            </a:r>
            <a:r>
              <a:rPr lang="pt-BR" sz="4000" err="1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  <a:t>Autoshop</a:t>
            </a:r>
            <a:br>
              <a:rPr lang="pt-BR" sz="4000">
                <a:latin typeface="Noto Sans"/>
                <a:ea typeface="Noto Sans"/>
                <a:cs typeface="Noto Sans"/>
              </a:rPr>
            </a:br>
            <a:br>
              <a:rPr lang="pt-BR" sz="3600">
                <a:latin typeface="Noto Sans"/>
                <a:ea typeface="Noto Sans"/>
                <a:cs typeface="Noto Sans"/>
              </a:rPr>
            </a:br>
            <a:r>
              <a:rPr lang="pt-BR" sz="1800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</a:rPr>
              <a:t>Sejam bem-vindos!</a:t>
            </a:r>
            <a:r>
              <a:rPr lang="pt-BR" sz="3600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</a:rPr>
              <a:t> 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8F2E7F-B9A2-F91E-FF08-8D466955FC8C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ln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Linx • 2025</a:t>
            </a: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6C5F2247-A53C-8AC9-B0C0-DF643D1FF54F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áfico 4">
            <a:extLst>
              <a:ext uri="{FF2B5EF4-FFF2-40B4-BE49-F238E27FC236}">
                <a16:creationId xmlns:a16="http://schemas.microsoft.com/office/drawing/2014/main" id="{AA76EBC4-4A3E-850F-FB9E-CA652358C5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7">
          <a:extLst>
            <a:ext uri="{FF2B5EF4-FFF2-40B4-BE49-F238E27FC236}">
              <a16:creationId xmlns:a16="http://schemas.microsoft.com/office/drawing/2014/main" id="{8A88ABDF-31E7-ED5C-EC17-47A97F106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aixaDeTexto 58">
            <a:extLst>
              <a:ext uri="{FF2B5EF4-FFF2-40B4-BE49-F238E27FC236}">
                <a16:creationId xmlns:a16="http://schemas.microsoft.com/office/drawing/2014/main" id="{605A5C6E-DE1A-B8AE-F1CD-5F9285371B6D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Linx • 2025</a:t>
            </a:r>
          </a:p>
        </p:txBody>
      </p: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A546DCC6-8145-1DCB-8EAA-2029E4728DD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Gráfico 61">
            <a:extLst>
              <a:ext uri="{FF2B5EF4-FFF2-40B4-BE49-F238E27FC236}">
                <a16:creationId xmlns:a16="http://schemas.microsoft.com/office/drawing/2014/main" id="{547BDD86-816B-117C-46CC-FC47571326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3" name="Google Shape;218;g2d8ac072432_10_50">
            <a:extLst>
              <a:ext uri="{FF2B5EF4-FFF2-40B4-BE49-F238E27FC236}">
                <a16:creationId xmlns:a16="http://schemas.microsoft.com/office/drawing/2014/main" id="{0498DA21-DAD4-4A66-A908-D5AD9010B4AB}"/>
              </a:ext>
            </a:extLst>
          </p:cNvPr>
          <p:cNvSpPr txBox="1"/>
          <p:nvPr/>
        </p:nvSpPr>
        <p:spPr>
          <a:xfrm>
            <a:off x="92623" y="2229936"/>
            <a:ext cx="3102672" cy="929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350" rIns="0" bIns="0" anchor="t" anchorCtr="0">
            <a:spAutoFit/>
          </a:bodyPr>
          <a:lstStyle/>
          <a:p>
            <a:pPr algn="r"/>
            <a:r>
              <a:rPr lang="pt-BR" sz="3000" b="1">
                <a:solidFill>
                  <a:srgbClr val="5D00A5"/>
                </a:solidFill>
                <a:latin typeface="Noto Sans"/>
                <a:ea typeface="Noto Sans"/>
                <a:cs typeface="Noto Sans"/>
                <a:sym typeface="Roboto Black"/>
              </a:rPr>
              <a:t>Programação do </a:t>
            </a:r>
            <a:r>
              <a:rPr lang="pt-BR" sz="3000" b="1">
                <a:solidFill>
                  <a:schemeClr val="tx1">
                    <a:lumMod val="50000"/>
                    <a:lumOff val="50000"/>
                  </a:schemeClr>
                </a:solidFill>
                <a:latin typeface="Noto Sans Light"/>
                <a:ea typeface="Noto Sans Light"/>
                <a:cs typeface="Noto Sans Light"/>
                <a:sym typeface="Roboto Black"/>
              </a:rPr>
              <a:t>Webinar: </a:t>
            </a:r>
            <a:endParaRPr lang="pt-BR" sz="3000" b="1">
              <a:solidFill>
                <a:schemeClr val="tx1">
                  <a:lumMod val="50000"/>
                  <a:lumOff val="50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sp>
        <p:nvSpPr>
          <p:cNvPr id="12" name="Google Shape;137;p5">
            <a:extLst>
              <a:ext uri="{FF2B5EF4-FFF2-40B4-BE49-F238E27FC236}">
                <a16:creationId xmlns:a16="http://schemas.microsoft.com/office/drawing/2014/main" id="{5A0DF7BD-2932-0BCC-7A71-364836B02E6C}"/>
              </a:ext>
            </a:extLst>
          </p:cNvPr>
          <p:cNvSpPr txBox="1"/>
          <p:nvPr/>
        </p:nvSpPr>
        <p:spPr>
          <a:xfrm>
            <a:off x="4465529" y="1421052"/>
            <a:ext cx="3508665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SzPts val="2000"/>
            </a:pP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Abertura</a:t>
            </a:r>
            <a:r>
              <a:rPr lang="pt-BR" sz="1300" b="0" i="0" u="none" strike="noStrike" cap="none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| </a:t>
            </a: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Alberto de Araujo</a:t>
            </a:r>
            <a:endParaRPr lang="pt-BR" sz="13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15" name="Google Shape;121;p5">
            <a:extLst>
              <a:ext uri="{FF2B5EF4-FFF2-40B4-BE49-F238E27FC236}">
                <a16:creationId xmlns:a16="http://schemas.microsoft.com/office/drawing/2014/main" id="{8A975560-EDAF-4613-3019-6277F25821FD}"/>
              </a:ext>
            </a:extLst>
          </p:cNvPr>
          <p:cNvSpPr/>
          <p:nvPr/>
        </p:nvSpPr>
        <p:spPr>
          <a:xfrm>
            <a:off x="3627950" y="1393216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6" name="Google Shape;122;p5">
            <a:extLst>
              <a:ext uri="{FF2B5EF4-FFF2-40B4-BE49-F238E27FC236}">
                <a16:creationId xmlns:a16="http://schemas.microsoft.com/office/drawing/2014/main" id="{50AAB047-A928-53FB-BFCD-1A96DFB4E124}"/>
              </a:ext>
            </a:extLst>
          </p:cNvPr>
          <p:cNvSpPr txBox="1"/>
          <p:nvPr/>
        </p:nvSpPr>
        <p:spPr>
          <a:xfrm>
            <a:off x="3673954" y="1429527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10:00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7" name="Google Shape;137;p5">
            <a:extLst>
              <a:ext uri="{FF2B5EF4-FFF2-40B4-BE49-F238E27FC236}">
                <a16:creationId xmlns:a16="http://schemas.microsoft.com/office/drawing/2014/main" id="{7AA0B560-277A-0586-9E0B-7BE153B56E59}"/>
              </a:ext>
            </a:extLst>
          </p:cNvPr>
          <p:cNvSpPr txBox="1"/>
          <p:nvPr/>
        </p:nvSpPr>
        <p:spPr>
          <a:xfrm>
            <a:off x="4465529" y="1891191"/>
            <a:ext cx="4435187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pt-BR" sz="1300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OS Customizável</a:t>
            </a:r>
            <a:r>
              <a:rPr lang="pt-BR" sz="13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| </a:t>
            </a:r>
            <a:r>
              <a:rPr lang="pt-BR" sz="1300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Cicero Menezes</a:t>
            </a:r>
          </a:p>
          <a:p>
            <a:pPr>
              <a:lnSpc>
                <a:spcPct val="90000"/>
              </a:lnSpc>
            </a:pPr>
            <a:endParaRPr lang="pt-BR" sz="13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18" name="Google Shape;137;p5">
            <a:extLst>
              <a:ext uri="{FF2B5EF4-FFF2-40B4-BE49-F238E27FC236}">
                <a16:creationId xmlns:a16="http://schemas.microsoft.com/office/drawing/2014/main" id="{0F309459-4403-FB99-AAEC-EC3CA6B61D10}"/>
              </a:ext>
            </a:extLst>
          </p:cNvPr>
          <p:cNvSpPr txBox="1"/>
          <p:nvPr/>
        </p:nvSpPr>
        <p:spPr>
          <a:xfrm>
            <a:off x="4465529" y="2338153"/>
            <a:ext cx="4605576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pt-BR" sz="1300">
                <a:solidFill>
                  <a:srgbClr val="7F7F7F"/>
                </a:solidFill>
                <a:latin typeface="Noto Sans"/>
                <a:ea typeface="Noto Sans"/>
                <a:cs typeface="Noto Sans"/>
                <a:sym typeface="Noto Sans"/>
              </a:rPr>
              <a:t>Recados | Evoluções Fiscais </a:t>
            </a:r>
            <a:r>
              <a:rPr lang="pt-BR" sz="1300" b="0" i="0" u="none" strike="noStrike" cap="none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| </a:t>
            </a: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Elisangela Cruz</a:t>
            </a:r>
          </a:p>
          <a:p>
            <a:pPr>
              <a:lnSpc>
                <a:spcPct val="90000"/>
              </a:lnSpc>
            </a:pPr>
            <a:endParaRPr lang="pt-BR" sz="13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1" name="Google Shape;137;p5">
            <a:extLst>
              <a:ext uri="{FF2B5EF4-FFF2-40B4-BE49-F238E27FC236}">
                <a16:creationId xmlns:a16="http://schemas.microsoft.com/office/drawing/2014/main" id="{F5B25153-7F34-F05F-7EF9-A33D99B00313}"/>
              </a:ext>
            </a:extLst>
          </p:cNvPr>
          <p:cNvSpPr txBox="1"/>
          <p:nvPr/>
        </p:nvSpPr>
        <p:spPr>
          <a:xfrm>
            <a:off x="4490426" y="3357765"/>
            <a:ext cx="3508665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Encerramento</a:t>
            </a:r>
            <a:endParaRPr lang="pt-BR"/>
          </a:p>
        </p:txBody>
      </p:sp>
      <p:sp>
        <p:nvSpPr>
          <p:cNvPr id="24" name="Google Shape;121;p5">
            <a:extLst>
              <a:ext uri="{FF2B5EF4-FFF2-40B4-BE49-F238E27FC236}">
                <a16:creationId xmlns:a16="http://schemas.microsoft.com/office/drawing/2014/main" id="{62FA56F5-FD9E-E9AB-B413-3564C049AD2A}"/>
              </a:ext>
            </a:extLst>
          </p:cNvPr>
          <p:cNvSpPr/>
          <p:nvPr/>
        </p:nvSpPr>
        <p:spPr>
          <a:xfrm>
            <a:off x="3627950" y="1842987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5" name="Google Shape;122;p5">
            <a:extLst>
              <a:ext uri="{FF2B5EF4-FFF2-40B4-BE49-F238E27FC236}">
                <a16:creationId xmlns:a16="http://schemas.microsoft.com/office/drawing/2014/main" id="{5B9CF073-AD38-98B7-FF60-055C438388F3}"/>
              </a:ext>
            </a:extLst>
          </p:cNvPr>
          <p:cNvSpPr txBox="1"/>
          <p:nvPr/>
        </p:nvSpPr>
        <p:spPr>
          <a:xfrm>
            <a:off x="3673954" y="1879298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10:05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6" name="Google Shape;121;p5">
            <a:extLst>
              <a:ext uri="{FF2B5EF4-FFF2-40B4-BE49-F238E27FC236}">
                <a16:creationId xmlns:a16="http://schemas.microsoft.com/office/drawing/2014/main" id="{3BEEE873-CBB0-F0C8-E2A5-B0FCA4CE848D}"/>
              </a:ext>
            </a:extLst>
          </p:cNvPr>
          <p:cNvSpPr/>
          <p:nvPr/>
        </p:nvSpPr>
        <p:spPr>
          <a:xfrm>
            <a:off x="3627950" y="2306421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7" name="Google Shape;122;p5">
            <a:extLst>
              <a:ext uri="{FF2B5EF4-FFF2-40B4-BE49-F238E27FC236}">
                <a16:creationId xmlns:a16="http://schemas.microsoft.com/office/drawing/2014/main" id="{59CF16C8-7714-2C7F-FE39-898C73F83590}"/>
              </a:ext>
            </a:extLst>
          </p:cNvPr>
          <p:cNvSpPr txBox="1"/>
          <p:nvPr/>
        </p:nvSpPr>
        <p:spPr>
          <a:xfrm>
            <a:off x="3673954" y="2342732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10:20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3" name="Google Shape;121;p5">
            <a:extLst>
              <a:ext uri="{FF2B5EF4-FFF2-40B4-BE49-F238E27FC236}">
                <a16:creationId xmlns:a16="http://schemas.microsoft.com/office/drawing/2014/main" id="{37F66A23-1143-2FF2-EB05-D2E47957A9CB}"/>
              </a:ext>
            </a:extLst>
          </p:cNvPr>
          <p:cNvSpPr/>
          <p:nvPr/>
        </p:nvSpPr>
        <p:spPr>
          <a:xfrm>
            <a:off x="3652846" y="3298820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4" name="Google Shape;122;p5">
            <a:extLst>
              <a:ext uri="{FF2B5EF4-FFF2-40B4-BE49-F238E27FC236}">
                <a16:creationId xmlns:a16="http://schemas.microsoft.com/office/drawing/2014/main" id="{3B60F117-2F28-3CFA-EF52-33EDAC627D6C}"/>
              </a:ext>
            </a:extLst>
          </p:cNvPr>
          <p:cNvSpPr txBox="1"/>
          <p:nvPr/>
        </p:nvSpPr>
        <p:spPr>
          <a:xfrm>
            <a:off x="3698850" y="3335131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11:00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" name="Google Shape;137;p5">
            <a:extLst>
              <a:ext uri="{FF2B5EF4-FFF2-40B4-BE49-F238E27FC236}">
                <a16:creationId xmlns:a16="http://schemas.microsoft.com/office/drawing/2014/main" id="{554DD868-023F-3C72-6536-BD77BEA77DF2}"/>
              </a:ext>
            </a:extLst>
          </p:cNvPr>
          <p:cNvSpPr txBox="1"/>
          <p:nvPr/>
        </p:nvSpPr>
        <p:spPr>
          <a:xfrm>
            <a:off x="4490426" y="2869757"/>
            <a:ext cx="4607016" cy="32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SzPts val="2000"/>
            </a:pP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Dúvidas</a:t>
            </a:r>
            <a:endParaRPr lang="pt-BR" sz="1300" b="0" i="0" u="none" strike="noStrike" cap="none" err="1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4" name="Google Shape;121;p5">
            <a:extLst>
              <a:ext uri="{FF2B5EF4-FFF2-40B4-BE49-F238E27FC236}">
                <a16:creationId xmlns:a16="http://schemas.microsoft.com/office/drawing/2014/main" id="{62FF6A07-74E2-2CDB-588A-C1673FB62FEF}"/>
              </a:ext>
            </a:extLst>
          </p:cNvPr>
          <p:cNvSpPr/>
          <p:nvPr/>
        </p:nvSpPr>
        <p:spPr>
          <a:xfrm>
            <a:off x="3652846" y="2793742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5" name="Google Shape;122;p5">
            <a:extLst>
              <a:ext uri="{FF2B5EF4-FFF2-40B4-BE49-F238E27FC236}">
                <a16:creationId xmlns:a16="http://schemas.microsoft.com/office/drawing/2014/main" id="{EFD3910F-6DC8-6C8C-BE0A-57FB5A1E0BD3}"/>
              </a:ext>
            </a:extLst>
          </p:cNvPr>
          <p:cNvSpPr txBox="1"/>
          <p:nvPr/>
        </p:nvSpPr>
        <p:spPr>
          <a:xfrm>
            <a:off x="3698850" y="2830053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10:40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102577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87417D78-866C-ECA9-7663-507A7A1187A6}"/>
              </a:ext>
            </a:extLst>
          </p:cNvPr>
          <p:cNvSpPr txBox="1">
            <a:spLocks/>
          </p:cNvSpPr>
          <p:nvPr/>
        </p:nvSpPr>
        <p:spPr>
          <a:xfrm>
            <a:off x="124805" y="2244623"/>
            <a:ext cx="4767892" cy="209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50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OS </a:t>
            </a:r>
            <a:r>
              <a:rPr lang="pt-BR" sz="50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latin typeface="Noto Sans"/>
                <a:ea typeface="Noto Sans"/>
                <a:cs typeface="Noto Sans"/>
              </a:rPr>
              <a:t>Customizável</a:t>
            </a:r>
          </a:p>
        </p:txBody>
      </p:sp>
      <p:sp>
        <p:nvSpPr>
          <p:cNvPr id="11" name="Google Shape;66;g1f56a173a82_1_53">
            <a:extLst>
              <a:ext uri="{FF2B5EF4-FFF2-40B4-BE49-F238E27FC236}">
                <a16:creationId xmlns:a16="http://schemas.microsoft.com/office/drawing/2014/main" id="{83D9960B-DEA4-64DC-58FB-A26DECD070D0}"/>
              </a:ext>
            </a:extLst>
          </p:cNvPr>
          <p:cNvSpPr txBox="1"/>
          <p:nvPr/>
        </p:nvSpPr>
        <p:spPr>
          <a:xfrm>
            <a:off x="122858" y="4163525"/>
            <a:ext cx="3778545" cy="679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b="1" dirty="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Apresentador: Cicero Menezes</a:t>
            </a:r>
            <a:endParaRPr lang="pt-BR" b="1" dirty="0">
              <a:solidFill>
                <a:srgbClr val="F5F3FD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3" name="Google Shape;58;p1">
            <a:extLst>
              <a:ext uri="{FF2B5EF4-FFF2-40B4-BE49-F238E27FC236}">
                <a16:creationId xmlns:a16="http://schemas.microsoft.com/office/drawing/2014/main" id="{992D43C6-7C62-64CA-1EC5-C38E7B63F40F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F9E8386C-63F0-DDA5-904C-D13B09608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E1887279-39C3-478C-E9AC-DEA1F4DCBF9E}"/>
              </a:ext>
            </a:extLst>
          </p:cNvPr>
          <p:cNvSpPr txBox="1">
            <a:spLocks/>
          </p:cNvSpPr>
          <p:nvPr/>
        </p:nvSpPr>
        <p:spPr>
          <a:xfrm>
            <a:off x="3426627" y="1110030"/>
            <a:ext cx="5155841" cy="2123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990"/>
            </a:pPr>
            <a:r>
              <a:rPr lang="pt-BR" sz="44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Recados | Evoluções Fiscais</a:t>
            </a:r>
          </a:p>
        </p:txBody>
      </p:sp>
      <p:sp>
        <p:nvSpPr>
          <p:cNvPr id="11" name="Google Shape;66;g1f56a173a82_1_53">
            <a:extLst>
              <a:ext uri="{FF2B5EF4-FFF2-40B4-BE49-F238E27FC236}">
                <a16:creationId xmlns:a16="http://schemas.microsoft.com/office/drawing/2014/main" id="{8D541125-7A40-AEA6-0D5F-54DCB0459DB7}"/>
              </a:ext>
            </a:extLst>
          </p:cNvPr>
          <p:cNvSpPr txBox="1"/>
          <p:nvPr/>
        </p:nvSpPr>
        <p:spPr>
          <a:xfrm>
            <a:off x="5070120" y="3228569"/>
            <a:ext cx="3371568" cy="679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1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Apresentador: Elisangela Cruz</a:t>
            </a:r>
            <a:endParaRPr lang="pt-BR"/>
          </a:p>
        </p:txBody>
      </p:sp>
      <p:pic>
        <p:nvPicPr>
          <p:cNvPr id="12" name="Google Shape;58;p1">
            <a:extLst>
              <a:ext uri="{FF2B5EF4-FFF2-40B4-BE49-F238E27FC236}">
                <a16:creationId xmlns:a16="http://schemas.microsoft.com/office/drawing/2014/main" id="{7B8E6196-4D1E-5E82-0D96-337E80DA74C9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0463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7">
          <a:extLst>
            <a:ext uri="{FF2B5EF4-FFF2-40B4-BE49-F238E27FC236}">
              <a16:creationId xmlns:a16="http://schemas.microsoft.com/office/drawing/2014/main" id="{8362F15C-B2D4-BE1E-3A45-C20D99CD0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FEB5494B-037B-0BE4-7BE6-EA5E28C2A957}"/>
              </a:ext>
            </a:extLst>
          </p:cNvPr>
          <p:cNvSpPr txBox="1"/>
          <p:nvPr/>
        </p:nvSpPr>
        <p:spPr>
          <a:xfrm>
            <a:off x="205740" y="208478"/>
            <a:ext cx="308921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Recados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/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Evoluções Fiscais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 • 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Linx</a:t>
            </a:r>
            <a:endParaRPr lang="pt-BR" sz="700">
              <a:latin typeface="Noto Sans"/>
              <a:ea typeface="Noto Sans"/>
              <a:cs typeface="Noto Sans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 typeface="Arial"/>
              <a:buNone/>
              <a:tabLst/>
              <a:defRPr/>
            </a:pPr>
            <a:endParaRPr lang="pt-BR" sz="7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F6C8D174-F6BD-6E1D-1DF6-E738C990CEC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E822143E-0667-29A6-1B20-25DC28D2E6D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5" name="Google Shape;337;p3">
            <a:extLst>
              <a:ext uri="{FF2B5EF4-FFF2-40B4-BE49-F238E27FC236}">
                <a16:creationId xmlns:a16="http://schemas.microsoft.com/office/drawing/2014/main" id="{B4503C96-2F03-FADF-3031-1C1708EAC19A}"/>
              </a:ext>
            </a:extLst>
          </p:cNvPr>
          <p:cNvSpPr txBox="1"/>
          <p:nvPr/>
        </p:nvSpPr>
        <p:spPr>
          <a:xfrm>
            <a:off x="1595606" y="901036"/>
            <a:ext cx="6774824" cy="4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pt-BR" sz="2400" b="1">
                <a:solidFill>
                  <a:srgbClr val="FFFFFF">
                    <a:lumMod val="95000"/>
                  </a:srgbClr>
                </a:solidFill>
                <a:latin typeface="Roboto"/>
                <a:ea typeface="Roboto"/>
                <a:cs typeface="Roboto"/>
              </a:rPr>
              <a:t>ATENÇÃO - </a:t>
            </a:r>
            <a:r>
              <a:rPr kumimoji="0" lang="pt-BR" sz="2400" b="1" i="0" u="none" strike="noStrike" kern="0" cap="none" spc="0" normalizeH="0" baseline="0" noProof="0">
                <a:ln>
                  <a:noFill/>
                </a:ln>
                <a:solidFill>
                  <a:srgbClr val="DFA9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Arial"/>
              </a:rPr>
              <a:t>NFC-e para Pessoa Jurídica (PJ)</a:t>
            </a:r>
            <a:r>
              <a:rPr kumimoji="0" lang="pt-BR" sz="24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Arial"/>
              </a:rPr>
              <a:t> </a:t>
            </a: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85BF846-74A7-B4CA-8415-5D5017DB5F18}"/>
              </a:ext>
            </a:extLst>
          </p:cNvPr>
          <p:cNvSpPr txBox="1"/>
          <p:nvPr/>
        </p:nvSpPr>
        <p:spPr>
          <a:xfrm>
            <a:off x="74584" y="3593315"/>
            <a:ext cx="9003116" cy="10387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1500">
                <a:solidFill>
                  <a:srgbClr val="FFFFFF">
                    <a:lumMod val="95000"/>
                  </a:srgbClr>
                </a:solidFill>
              </a:rPr>
              <a:t>A partir de </a:t>
            </a:r>
            <a:r>
              <a:rPr lang="pt-BR" sz="1800" b="1">
                <a:solidFill>
                  <a:srgbClr val="FF0000"/>
                </a:solidFill>
              </a:rPr>
              <a:t>05/01/2026</a:t>
            </a:r>
            <a:r>
              <a:rPr lang="pt-BR" sz="1500">
                <a:solidFill>
                  <a:srgbClr val="FFFFFF">
                    <a:lumMod val="95000"/>
                  </a:srgbClr>
                </a:solidFill>
              </a:rPr>
              <a:t> ao emitir uma nota fiscal modelo NFC-e para "Pessoa </a:t>
            </a:r>
            <a:r>
              <a:rPr lang="pt-BR" sz="1500" err="1">
                <a:solidFill>
                  <a:srgbClr val="FFFFFF">
                    <a:lumMod val="95000"/>
                  </a:srgbClr>
                </a:solidFill>
              </a:rPr>
              <a:t>Juridica</a:t>
            </a:r>
            <a:r>
              <a:rPr lang="pt-BR" sz="1500">
                <a:solidFill>
                  <a:srgbClr val="FFFFFF">
                    <a:lumMod val="95000"/>
                  </a:srgbClr>
                </a:solidFill>
              </a:rPr>
              <a:t>" o sistema apresentará a seguinte mensagem: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pt-BR" sz="1500" b="0" i="0" u="none" strike="noStrike" kern="0" cap="none" spc="0" normalizeH="0" baseline="0" noProof="0">
                <a:ln>
                  <a:noFill/>
                </a:ln>
                <a:solidFill>
                  <a:srgbClr val="DFA9FF"/>
                </a:solidFill>
                <a:effectLst/>
                <a:uLnTx/>
                <a:uFillTx/>
                <a:latin typeface="Noto Sans"/>
                <a:cs typeface="Arial"/>
                <a:sym typeface="Arial"/>
              </a:rPr>
              <a:t>"Não permitido emissão de NFC-e para Destinatário PJ. Emita a NF-e":</a:t>
            </a:r>
            <a:br>
              <a:rPr lang="pt-BR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endParaRPr kumimoji="0" lang="pt-BR" sz="15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Noto Sans"/>
              <a:cs typeface="Arial"/>
              <a:sym typeface="Arial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A977CB8-D9D7-2FDF-807F-7AC64B3243CA}"/>
              </a:ext>
            </a:extLst>
          </p:cNvPr>
          <p:cNvSpPr txBox="1"/>
          <p:nvPr/>
        </p:nvSpPr>
        <p:spPr>
          <a:xfrm>
            <a:off x="4247195" y="1772868"/>
            <a:ext cx="4845756" cy="15465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1500">
                <a:solidFill>
                  <a:srgbClr val="DFA9FF"/>
                </a:solidFill>
                <a:latin typeface="Noto Sans"/>
                <a:ea typeface="Noto Sans"/>
                <a:cs typeface="Noto Sans"/>
              </a:rPr>
              <a:t>AJUSTE </a:t>
            </a:r>
            <a:r>
              <a:rPr kumimoji="0" lang="pt-BR" sz="1500" b="0" i="0" u="none" strike="noStrike" kern="0" cap="none" spc="0" normalizeH="0" baseline="0" noProof="0">
                <a:ln>
                  <a:noFill/>
                </a:ln>
                <a:solidFill>
                  <a:srgbClr val="DFA9FF"/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SINIEF </a:t>
            </a:r>
            <a:r>
              <a:rPr lang="pt-BR" sz="1500">
                <a:solidFill>
                  <a:srgbClr val="DFA9FF"/>
                </a:solidFill>
                <a:latin typeface="Noto Sans"/>
                <a:ea typeface="Noto Sans"/>
                <a:cs typeface="Noto Sans"/>
              </a:rPr>
              <a:t>Nº 30</a:t>
            </a:r>
            <a:r>
              <a:rPr kumimoji="0" lang="pt-BR" sz="1500" b="0" i="0" u="none" strike="noStrike" kern="0" cap="none" spc="0" normalizeH="0" baseline="0" noProof="0">
                <a:ln>
                  <a:noFill/>
                </a:ln>
                <a:solidFill>
                  <a:srgbClr val="DFA9FF"/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, </a:t>
            </a:r>
            <a:r>
              <a:rPr lang="pt-BR" sz="1500">
                <a:solidFill>
                  <a:srgbClr val="DFA9FF"/>
                </a:solidFill>
                <a:latin typeface="Noto Sans"/>
                <a:ea typeface="Noto Sans"/>
                <a:cs typeface="Noto Sans"/>
              </a:rPr>
              <a:t>DE 3 DE OUTUBRO DE 2025, altera a data de vigência publicada pelo Ajuste SINIEF nº 11, de 29 de abril de 2025</a:t>
            </a:r>
            <a:endParaRPr lang="pt-BR" sz="1500">
              <a:solidFill>
                <a:srgbClr val="DFA9FF"/>
              </a:solidFill>
              <a:latin typeface="Noto Sans"/>
            </a:endParaRPr>
          </a:p>
          <a:p>
            <a:pPr defTabSz="685800">
              <a:defRPr/>
            </a:pPr>
            <a:br>
              <a:rPr lang="pt-BR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r>
              <a:rPr lang="pt-BR" sz="1500">
                <a:solidFill>
                  <a:srgbClr val="FFFFFF"/>
                </a:solidFill>
              </a:rPr>
              <a:t>De </a:t>
            </a:r>
            <a:r>
              <a:rPr lang="pt-BR" sz="1800" b="1">
                <a:solidFill>
                  <a:srgbClr val="FF0000"/>
                </a:solidFill>
              </a:rPr>
              <a:t>03/11/2025 </a:t>
            </a:r>
            <a:r>
              <a:rPr lang="pt-BR" sz="1500">
                <a:solidFill>
                  <a:srgbClr val="FFFFFF"/>
                </a:solidFill>
              </a:rPr>
              <a:t>Para </a:t>
            </a:r>
            <a:r>
              <a:rPr lang="pt-BR" sz="1800" b="1">
                <a:solidFill>
                  <a:srgbClr val="FF0000"/>
                </a:solidFill>
              </a:rPr>
              <a:t>05/01/2026</a:t>
            </a:r>
            <a:r>
              <a:rPr kumimoji="0" lang="pt-BR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-apple-system"/>
                <a:cs typeface="Arial"/>
                <a:sym typeface="Arial"/>
              </a:rPr>
              <a:t> a emissão de NFC-e somente para destinatário Pessoa Física </a:t>
            </a:r>
            <a:r>
              <a:rPr lang="pt-BR" sz="1500">
                <a:solidFill>
                  <a:srgbClr val="FFFFFF"/>
                </a:solidFill>
                <a:latin typeface="-apple-system"/>
              </a:rPr>
              <a:t>.</a:t>
            </a:r>
            <a:endParaRPr kumimoji="0" lang="pt-BR" sz="15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Noto Sans"/>
              <a:cs typeface="Arial"/>
              <a:sym typeface="Arial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FCC68156-73C5-EBB8-0366-4D1CD3776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54" y="1757747"/>
            <a:ext cx="8739592" cy="3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pt-BR" sz="788"/>
          </a:p>
        </p:txBody>
      </p:sp>
      <p:graphicFrame>
        <p:nvGraphicFramePr>
          <p:cNvPr id="19" name="Objeto 18">
            <a:extLst>
              <a:ext uri="{FF2B5EF4-FFF2-40B4-BE49-F238E27FC236}">
                <a16:creationId xmlns:a16="http://schemas.microsoft.com/office/drawing/2014/main" id="{B80B0863-274F-00B6-0EAE-344B5D6D49B2}"/>
              </a:ext>
            </a:extLst>
          </p:cNvPr>
          <p:cNvGraphicFramePr>
            <a:graphicFrameLocks/>
          </p:cNvGraphicFramePr>
          <p:nvPr/>
        </p:nvGraphicFramePr>
        <p:xfrm>
          <a:off x="66854" y="1757748"/>
          <a:ext cx="4052653" cy="1475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m" r:id="rId6" imgW="18257143" imgH="6295238" progId="StaticDib">
                  <p:embed/>
                </p:oleObj>
              </mc:Choice>
              <mc:Fallback>
                <p:oleObj name="Imagem" r:id="rId6" imgW="18257143" imgH="6295238" progId="StaticDib">
                  <p:embed/>
                  <p:pic>
                    <p:nvPicPr>
                      <p:cNvPr id="19" name="Objeto 18">
                        <a:extLst>
                          <a:ext uri="{FF2B5EF4-FFF2-40B4-BE49-F238E27FC236}">
                            <a16:creationId xmlns:a16="http://schemas.microsoft.com/office/drawing/2014/main" id="{B80B0863-274F-00B6-0EAE-344B5D6D49B2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54" y="1757748"/>
                        <a:ext cx="4052653" cy="147524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3344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7">
          <a:extLst>
            <a:ext uri="{FF2B5EF4-FFF2-40B4-BE49-F238E27FC236}">
              <a16:creationId xmlns:a16="http://schemas.microsoft.com/office/drawing/2014/main" id="{4E01D0F4-767A-EC17-79AE-EE4DFF13D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ED4DF0BA-205D-7CF2-AD21-3CC978CD0079}"/>
              </a:ext>
            </a:extLst>
          </p:cNvPr>
          <p:cNvSpPr txBox="1"/>
          <p:nvPr/>
        </p:nvSpPr>
        <p:spPr>
          <a:xfrm>
            <a:off x="205740" y="208478"/>
            <a:ext cx="308921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Recados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/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Evoluções Fiscais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 • 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Linx</a:t>
            </a:r>
            <a:endParaRPr lang="pt-BR" sz="700">
              <a:latin typeface="Noto Sans"/>
              <a:ea typeface="Noto Sans"/>
              <a:cs typeface="Noto Sans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 typeface="Arial"/>
              <a:buNone/>
              <a:tabLst/>
              <a:defRPr/>
            </a:pPr>
            <a:endParaRPr lang="pt-BR" sz="7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9377411E-2E92-17C6-39E0-B339D254EF31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C2BABC76-394E-79BA-59F5-33E53D8D07E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5" name="Google Shape;337;p3">
            <a:extLst>
              <a:ext uri="{FF2B5EF4-FFF2-40B4-BE49-F238E27FC236}">
                <a16:creationId xmlns:a16="http://schemas.microsoft.com/office/drawing/2014/main" id="{F1DCB0B9-3EE2-7077-00A3-128E3AC965C4}"/>
              </a:ext>
            </a:extLst>
          </p:cNvPr>
          <p:cNvSpPr txBox="1"/>
          <p:nvPr/>
        </p:nvSpPr>
        <p:spPr>
          <a:xfrm>
            <a:off x="1746416" y="521205"/>
            <a:ext cx="6774824" cy="4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t-BR" sz="2400" b="1">
                <a:solidFill>
                  <a:srgbClr val="FFFFFF">
                    <a:lumMod val="95000"/>
                  </a:srgbClr>
                </a:solidFill>
                <a:latin typeface="Roboto"/>
                <a:ea typeface="Roboto"/>
                <a:cs typeface="Roboto"/>
              </a:rPr>
              <a:t>ADIAMENTO</a:t>
            </a:r>
            <a:r>
              <a:rPr kumimoji="0" lang="pt-BR" sz="24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Arial"/>
              </a:rPr>
              <a:t> - </a:t>
            </a:r>
            <a:r>
              <a:rPr kumimoji="0" lang="pt-BR" sz="2400" b="1" i="0" u="none" strike="noStrike" kern="0" cap="none" spc="0" normalizeH="0" baseline="0" noProof="0" err="1">
                <a:ln>
                  <a:noFill/>
                </a:ln>
                <a:solidFill>
                  <a:srgbClr val="DFA9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Arial"/>
              </a:rPr>
              <a:t>Tag</a:t>
            </a:r>
            <a:r>
              <a:rPr kumimoji="0" lang="pt-BR" sz="2400" b="1" i="0" u="none" strike="noStrike" kern="0" cap="none" spc="0" normalizeH="0" baseline="0" noProof="0">
                <a:ln>
                  <a:noFill/>
                </a:ln>
                <a:solidFill>
                  <a:srgbClr val="DFA9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Arial"/>
              </a:rPr>
              <a:t> Responsável Técnico</a:t>
            </a: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09B1F12-7868-3137-D423-C2A6CDD71E80}"/>
              </a:ext>
            </a:extLst>
          </p:cNvPr>
          <p:cNvSpPr txBox="1"/>
          <p:nvPr/>
        </p:nvSpPr>
        <p:spPr>
          <a:xfrm>
            <a:off x="599569" y="1201438"/>
            <a:ext cx="8092313" cy="32085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pt-BR" sz="2100" b="1" i="0" u="none" strike="noStrike" kern="0" cap="none" spc="0" normalizeH="0" baseline="0" noProof="0">
                <a:ln>
                  <a:noFill/>
                </a:ln>
                <a:solidFill>
                  <a:srgbClr val="DFA9FF"/>
                </a:solidFill>
                <a:effectLst/>
                <a:uLnTx/>
                <a:uFillTx/>
                <a:latin typeface="Noto Sans"/>
                <a:cs typeface="Arial"/>
                <a:sym typeface="Arial"/>
              </a:rPr>
              <a:t>NF-e/NFC-e - Nota Técnica 2018.005 v.1.52</a:t>
            </a:r>
            <a:endParaRPr lang="pt-BR" sz="2100" b="1" i="0" u="none" strike="noStrike" kern="0" cap="none" spc="0" normalizeH="0" baseline="0" noProof="0">
              <a:ln>
                <a:noFill/>
              </a:ln>
              <a:solidFill>
                <a:srgbClr val="DFA9FF"/>
              </a:solidFill>
              <a:effectLst/>
              <a:uLnTx/>
              <a:uFillTx/>
              <a:latin typeface="Noto Sans"/>
              <a:cs typeface="Arial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lang="pt-BR" sz="2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r>
              <a:rPr kumimoji="0" lang="pt-BR" sz="2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-apple-system"/>
                <a:cs typeface="Arial"/>
                <a:sym typeface="Arial"/>
              </a:rPr>
              <a:t>Postergação da regra de validação da informação do identificador do CSRT</a:t>
            </a:r>
            <a:r>
              <a:rPr lang="pt-BR" sz="2100">
                <a:solidFill>
                  <a:srgbClr val="FFFFFF"/>
                </a:solidFill>
                <a:latin typeface="-apple-system"/>
              </a:rPr>
              <a:t>.</a:t>
            </a:r>
            <a:endParaRPr lang="pt-BR" sz="2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-apple-system"/>
              <a:cs typeface="Arial"/>
            </a:endParaRPr>
          </a:p>
          <a:p>
            <a:pPr defTabSz="685800">
              <a:defRPr/>
            </a:pPr>
            <a:endParaRPr lang="pt-BR" sz="2100">
              <a:solidFill>
                <a:srgbClr val="FFFFFF"/>
              </a:solidFill>
              <a:latin typeface="-apple-system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pt-BR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-apple-system"/>
                <a:cs typeface="Arial"/>
                <a:sym typeface="Arial"/>
              </a:rPr>
              <a:t>⏰ </a:t>
            </a:r>
            <a:r>
              <a:rPr lang="pt-BR" sz="2100" b="1">
                <a:solidFill>
                  <a:srgbClr val="FFFFFF"/>
                </a:solidFill>
                <a:latin typeface="-apple-system"/>
              </a:rPr>
              <a:t>Alteração Prazos para regra ZD07-10: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2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-apple-system"/>
              <a:cs typeface="Arial"/>
              <a:sym typeface="Arial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t-BR" sz="2100" b="1">
                <a:solidFill>
                  <a:srgbClr val="DFA9FF"/>
                </a:solidFill>
                <a:latin typeface="Noto Sans"/>
              </a:rPr>
              <a:t>Homologação: </a:t>
            </a:r>
            <a:r>
              <a:rPr lang="pt-BR" sz="2100">
                <a:solidFill>
                  <a:srgbClr val="FFFFFF"/>
                </a:solidFill>
                <a:latin typeface="-apple-system"/>
              </a:rPr>
              <a:t>alterado de 04/08/2025 para </a:t>
            </a:r>
            <a:r>
              <a:rPr lang="pt-BR" sz="2400" b="1">
                <a:solidFill>
                  <a:srgbClr val="FF0000"/>
                </a:solidFill>
                <a:latin typeface="-apple-system"/>
              </a:rPr>
              <a:t>19/01/2026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t-BR" sz="2100" b="1">
                <a:solidFill>
                  <a:srgbClr val="DFA9FF"/>
                </a:solidFill>
                <a:latin typeface="Noto Sans"/>
              </a:rPr>
              <a:t>Produção:</a:t>
            </a:r>
            <a:r>
              <a:rPr lang="pt-BR" sz="2100">
                <a:solidFill>
                  <a:srgbClr val="FFFFFF"/>
                </a:solidFill>
                <a:latin typeface="-apple-system"/>
              </a:rPr>
              <a:t> alterado de 15/09/2025 </a:t>
            </a:r>
            <a:r>
              <a:rPr kumimoji="0" lang="pt-BR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-apple-system"/>
                <a:cs typeface="Arial"/>
                <a:sym typeface="Arial"/>
              </a:rPr>
              <a:t>para 23/02/2026</a:t>
            </a:r>
            <a:endParaRPr kumimoji="0" lang="pt-BR" sz="21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Noto Sans"/>
              <a:cs typeface="Arial"/>
              <a:sym typeface="Arial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A12AA5B8-0666-C59A-C098-F7769536B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421" y="990465"/>
            <a:ext cx="8739592" cy="3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3345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7">
          <a:extLst>
            <a:ext uri="{FF2B5EF4-FFF2-40B4-BE49-F238E27FC236}">
              <a16:creationId xmlns:a16="http://schemas.microsoft.com/office/drawing/2014/main" id="{6F884EE2-F1E7-7335-3FBC-39D81B764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F03C09D4-F403-501A-08D2-2C9F96B95A23}"/>
              </a:ext>
            </a:extLst>
          </p:cNvPr>
          <p:cNvSpPr txBox="1"/>
          <p:nvPr/>
        </p:nvSpPr>
        <p:spPr>
          <a:xfrm>
            <a:off x="205740" y="208478"/>
            <a:ext cx="308921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Recados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/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Evoluções Fiscais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 • 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Linx</a:t>
            </a:r>
            <a:endParaRPr lang="pt-BR" sz="700">
              <a:latin typeface="Noto Sans"/>
              <a:ea typeface="Noto Sans"/>
              <a:cs typeface="Noto Sans"/>
            </a:endParaRPr>
          </a:p>
          <a:p>
            <a:pPr>
              <a:defRPr/>
            </a:pPr>
            <a:endParaRPr lang="pt-BR" sz="700">
              <a:solidFill>
                <a:srgbClr val="A6A6A6"/>
              </a:solidFill>
              <a:latin typeface="Noto Sans"/>
              <a:ea typeface="Noto Sans"/>
              <a:cs typeface="Noto Sans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909AC1DB-6DEE-E3DE-4EE5-3F7A5FDAD981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14BA032A-FDB3-D836-7085-D39E6324A5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5" name="Google Shape;337;p3">
            <a:extLst>
              <a:ext uri="{FF2B5EF4-FFF2-40B4-BE49-F238E27FC236}">
                <a16:creationId xmlns:a16="http://schemas.microsoft.com/office/drawing/2014/main" id="{FB48963E-98DE-D9A4-C332-BF14D9B136C3}"/>
              </a:ext>
            </a:extLst>
          </p:cNvPr>
          <p:cNvSpPr txBox="1"/>
          <p:nvPr/>
        </p:nvSpPr>
        <p:spPr>
          <a:xfrm>
            <a:off x="1866317" y="72772"/>
            <a:ext cx="6233132" cy="4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2400" b="1">
                <a:solidFill>
                  <a:srgbClr val="FFFFFF">
                    <a:lumMod val="95000"/>
                  </a:srgbClr>
                </a:solidFill>
                <a:latin typeface="Roboto"/>
                <a:ea typeface="Roboto"/>
                <a:cs typeface="Roboto"/>
              </a:rPr>
              <a:t> </a:t>
            </a:r>
            <a:r>
              <a:rPr lang="pt-BR" sz="2400" b="1">
                <a:solidFill>
                  <a:srgbClr val="DFA9FF"/>
                </a:solidFill>
                <a:latin typeface="Roboto"/>
                <a:ea typeface="Roboto"/>
                <a:cs typeface="Roboto"/>
              </a:rPr>
              <a:t>MDF-e – Emissor de Manifesto Eletrônico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55E44883-B2D1-2F6B-D153-A1BD514C7668}"/>
              </a:ext>
            </a:extLst>
          </p:cNvPr>
          <p:cNvSpPr txBox="1"/>
          <p:nvPr/>
        </p:nvSpPr>
        <p:spPr>
          <a:xfrm>
            <a:off x="64170" y="1382963"/>
            <a:ext cx="9010293" cy="9464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endParaRPr lang="fr-FR" sz="1800">
              <a:solidFill>
                <a:srgbClr val="DFA9FF"/>
              </a:solidFill>
              <a:latin typeface="Noto San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lang="pt-BR" sz="2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-apple-system"/>
              <a:cs typeface="Arial"/>
              <a:sym typeface="Arial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B87F6961-E1F8-7F12-720E-FF7F9F198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54" y="1893532"/>
            <a:ext cx="8739592" cy="3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6D65387-C0BA-D389-3754-3A866B63DCF5}"/>
              </a:ext>
            </a:extLst>
          </p:cNvPr>
          <p:cNvSpPr txBox="1"/>
          <p:nvPr/>
        </p:nvSpPr>
        <p:spPr>
          <a:xfrm>
            <a:off x="638979" y="1282776"/>
            <a:ext cx="7597507" cy="18979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3062"/>
              </a:lnSpc>
              <a:buFont typeface="Arial,Sans-Serif"/>
              <a:buChar char="•"/>
            </a:pPr>
            <a:r>
              <a:rPr lang="pt-BR" sz="1500">
                <a:solidFill>
                  <a:srgbClr val="FFFFFF"/>
                </a:solidFill>
                <a:latin typeface="-apple-system"/>
              </a:rPr>
              <a:t>MDF-e – Emissor de Manifesto Eletrônico de Documentos Fiscais - Versão 5.19</a:t>
            </a:r>
            <a:r>
              <a:rPr lang="pt-BR" sz="1500">
                <a:latin typeface="-apple-system"/>
              </a:rPr>
              <a:t>​</a:t>
            </a:r>
          </a:p>
          <a:p>
            <a:pPr marL="285750" indent="-285750">
              <a:lnSpc>
                <a:spcPts val="3062"/>
              </a:lnSpc>
              <a:buFont typeface="Arial,Sans-Serif"/>
              <a:buChar char="•"/>
            </a:pPr>
            <a:r>
              <a:rPr lang="pt-BR" sz="1500" b="1">
                <a:solidFill>
                  <a:srgbClr val="FFC000"/>
                </a:solidFill>
                <a:latin typeface="-apple-system"/>
              </a:rPr>
              <a:t>Nota Técnica 2025.001 v 1.03 - Inclusão dos Campos:</a:t>
            </a:r>
            <a:r>
              <a:rPr lang="pt-BR" sz="1500">
                <a:latin typeface="-apple-system"/>
              </a:rPr>
              <a:t>​</a:t>
            </a:r>
          </a:p>
          <a:p>
            <a:pPr marL="285750" indent="-285750">
              <a:lnSpc>
                <a:spcPts val="3062"/>
              </a:lnSpc>
              <a:buFont typeface="Arial,Sans-Serif"/>
              <a:buChar char="•"/>
            </a:pPr>
            <a:r>
              <a:rPr lang="pt-BR" sz="1500" b="1">
                <a:solidFill>
                  <a:srgbClr val="FFFFFF"/>
                </a:solidFill>
                <a:latin typeface="-apple-system"/>
              </a:rPr>
              <a:t>Tipo de pagamento : </a:t>
            </a:r>
            <a:r>
              <a:rPr lang="pt-BR" sz="1500" b="1">
                <a:solidFill>
                  <a:srgbClr val="CC99FF"/>
                </a:solidFill>
                <a:latin typeface="-apple-system"/>
              </a:rPr>
              <a:t>"4 – Frete"</a:t>
            </a:r>
            <a:r>
              <a:rPr lang="pt-BR" sz="1500">
                <a:solidFill>
                  <a:srgbClr val="CC99FF"/>
                </a:solidFill>
                <a:latin typeface="-apple-system"/>
              </a:rPr>
              <a:t>​</a:t>
            </a:r>
          </a:p>
          <a:p>
            <a:pPr marL="285750" indent="-285750">
              <a:lnSpc>
                <a:spcPts val="3062"/>
              </a:lnSpc>
              <a:buFont typeface="Arial,Sans-Serif"/>
              <a:buChar char="•"/>
            </a:pPr>
            <a:r>
              <a:rPr lang="pt-BR" sz="1500" b="1">
                <a:solidFill>
                  <a:srgbClr val="FFFFFF"/>
                </a:solidFill>
                <a:latin typeface="-apple-system"/>
              </a:rPr>
              <a:t>Tipo de Vale Pedágio: </a:t>
            </a:r>
            <a:r>
              <a:rPr lang="pt-BR" sz="1500" b="1">
                <a:solidFill>
                  <a:srgbClr val="CC99FF"/>
                </a:solidFill>
                <a:latin typeface="-apple-system"/>
              </a:rPr>
              <a:t>"04 - Leitura de placa (pela placa de identificação veicular)"</a:t>
            </a:r>
            <a:r>
              <a:rPr lang="en-US" sz="1500">
                <a:solidFill>
                  <a:srgbClr val="CC99FF"/>
                </a:solidFill>
                <a:latin typeface="-apple-system"/>
              </a:rPr>
              <a:t>​</a:t>
            </a:r>
          </a:p>
          <a:p>
            <a:pPr marL="285750" indent="-285750">
              <a:buFont typeface="Arial,Sans-Serif"/>
              <a:buChar char="•"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364252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webextensions/webextension1.xml><?xml version="1.0" encoding="utf-8"?>
<we:webextension xmlns:we="http://schemas.microsoft.com/office/webextensions/webextension/2010/11" id="{2A4BC865-910E-4E48-99B6-2A17BECFB141}">
  <we:reference id="wa200003676" version="1.0.0.0" store="de-DE" storeType="OMEX"/>
  <we:alternateReferences>
    <we:reference id="wa200003676" version="1.0.0.0" store="wa200003676" storeType="OMEX"/>
  </we:alternateReferences>
  <we:properties>
    <we:property name="256" value="&quot;{\&quot;timelineOption\&quot;:1,\&quot;timelineDurationMinutes\&quot;:18,\&quot;targetTime\&quot;:\&quot;10:05\&quot;,\&quot;allowExtraTimeForMusic\&quot;:true,\&quot;countdownEnabled\&quot;:true,\&quot;countdownText\&quot;:\&quot;Iniciaremos dentro de momentos! 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Sejam bem-vindos! Webinar Novidades Linx Autoshop\&quot;,\&quot;A inovação nasce da curiosidade.\&quot;,\&quot;Grandes equipes criam grandes soluções.\&quot;,\&quot;Pequenas melhorias constroem grandes resultados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true,\&quot;musicVolume\&quot;:0.9,\&quot;tracks\&quot;:[\&quot;lowBeat\&quot;,\&quot;rockInCars\&quot;,\&quot;tickingclock\&quot;,\&quot;funkyJazz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,\&quot;audienceInputLiveFeedback\&quot;:false}&quot;"/>
    <we:property name="-1" value="&quot;{\&quot;timelineOption\&quot;:0,\&quot;timelineDurationMinutes\&quot;:5,\&quot;targetTime\&quot;:\&quot;10:00\&quot;,\&quot;allowExtraTimeForMusic\&quot;:true,\&quot;countdownEnabled\&quot;:true,\&quot;countdownText\&quot;:\&quot;Iniciaremos dentro de momentos! Sejam be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O primeiro mouse foi criado em 1964, feito de madeira.\&quot;,\&quot;A inovação nasce da curiosidade.\&quot;,\&quot;Mais de 90% dos dados do mundo foram gerados nos últimos dois anos.\&quot;,\&quot;Grandes equipes criam grandes soluções.\&quot;],\&quot;scheduledCountdownMessages\&quot;:[],\&quot;bigMessageEnabled\&quot;:true,\&quot;bigMessage\&quot;:\&quot;WELCOME\&quot;,\&quot;audienceInputEnabled\&quot;:false,\&quot;audienceInputPrompt\&quot;:\&quot;What do you expect from this session?\&quot;,\&quot;finalMessage\&quot;:\&quot;The presentation is about to start in just a few moments...\&quot;,\&quot;musicEnabled\&quot;:true,\&quot;musicVolume\&quot;:0.9,\&quot;tracks\&quot;:[\&quot;lifestyle\&quot;,\&quot;happy\&quot;,\&quot;family\&quot;,\&quot;lowBeat\&quot;,\&quot;tickingclock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379" value="&quot;{\&quot;timelineOption\&quot;:0,\&quot;timelineDurationMinutes\&quot;:18,\&quot;targetTime\&quot;:\&quot;10:00\&quot;,\&quot;allowExtraTimeForMusic\&quot;:true,\&quot;countdownEnabled\&quot;:true,\&quot;countdownText\&quot;:\&quot;Iniciaremos dentro de momentos! 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Sejam bem-vindos! Webinar Novidades Linx Autoshop\&quot;,\&quot;A inovação nasce da curiosidade.\&quot;,\&quot;Grandes equipes criam grandes soluções.\&quot;,\&quot;Pequenas melhorias constroem grandes resultados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true,\&quot;musicVolume\&quot;:0.9,\&quot;tracks\&quot;:[\&quot;lowBeat\&quot;,\&quot;rockInCars\&quot;,\&quot;tickingclock\&quot;,\&quot;funkyJazz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</we:properties>
  <we:bindings/>
  <we:snapshot xmlns:r="http://schemas.openxmlformats.org/officeDocument/2006/relationships" r:embed="rId1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2cc2aca5dda93595a3ac6b4a6894b353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0206728251082aae40bbb24a1c2a1339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B5D1F29A-4D0D-4B20-80FC-289E9A48DE6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14</Slides>
  <Notes>13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Linx Claro</vt:lpstr>
      <vt:lpstr>Apresentação do PowerPoint</vt:lpstr>
      <vt:lpstr>Iniciaremos dentro de momentos!  Sejam bem-vindos!</vt:lpstr>
      <vt:lpstr>Webinar  Novidades Linx Autoshop  Sejam bem-vindos! 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cp:revision>39</cp:revision>
  <dcterms:modified xsi:type="dcterms:W3CDTF">2025-10-14T14:02:55Z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