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9144000" cx="5144400"/>
  <p:notesSz cx="6858000" cy="9144000"/>
  <p:embeddedFontLst>
    <p:embeddedFont>
      <p:font typeface="Nunito SemiBold"/>
      <p:regular r:id="rId12"/>
      <p:bold r:id="rId13"/>
      <p:italic r:id="rId14"/>
      <p:boldItalic r:id="rId15"/>
    </p:embeddedFont>
    <p:embeddedFont>
      <p:font typeface="Nunito"/>
      <p:regular r:id="rId16"/>
      <p:bold r:id="rId17"/>
      <p:italic r:id="rId18"/>
      <p:boldItalic r:id="rId19"/>
    </p:embeddedFont>
    <p:embeddedFont>
      <p:font typeface="Nunito ExtraBold"/>
      <p:bold r:id="rId20"/>
      <p:boldItalic r:id="rId21"/>
    </p:embeddedFont>
    <p:embeddedFont>
      <p:font typeface="Noto Sans Light"/>
      <p:regular r:id="rId22"/>
      <p:bold r:id="rId23"/>
      <p:italic r:id="rId24"/>
      <p:boldItalic r:id="rId25"/>
    </p:embeddedFont>
    <p:embeddedFont>
      <p:font typeface="Nunito Light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font" Target="fonts/NunitoLight-regular.fntdata"/><Relationship Id="rId8" Type="http://schemas.openxmlformats.org/officeDocument/2006/relationships/slide" Target="slides/slide3.xml"/><Relationship Id="rId13" Type="http://schemas.openxmlformats.org/officeDocument/2006/relationships/font" Target="fonts/NunitoSemiBold-bold.fntdata"/><Relationship Id="rId18" Type="http://schemas.openxmlformats.org/officeDocument/2006/relationships/font" Target="fonts/Nunito-italic.fntdata"/><Relationship Id="rId21" Type="http://schemas.openxmlformats.org/officeDocument/2006/relationships/font" Target="fonts/NunitoExtraBold-boldItalic.fntdata"/><Relationship Id="rId3" Type="http://schemas.openxmlformats.org/officeDocument/2006/relationships/presProps" Target="presProps.xml"/><Relationship Id="rId25" Type="http://schemas.openxmlformats.org/officeDocument/2006/relationships/font" Target="fonts/NotoSansLight-boldItalic.fntdata"/><Relationship Id="rId7" Type="http://schemas.openxmlformats.org/officeDocument/2006/relationships/slide" Target="slides/slide2.xml"/><Relationship Id="rId12" Type="http://schemas.openxmlformats.org/officeDocument/2006/relationships/font" Target="fonts/NunitoSemiBold-regular.fntdata"/><Relationship Id="rId17" Type="http://schemas.openxmlformats.org/officeDocument/2006/relationships/font" Target="fonts/Nunito-bold.fntdata"/><Relationship Id="rId20" Type="http://schemas.openxmlformats.org/officeDocument/2006/relationships/font" Target="fonts/NunitoExtraBold-bold.fntdata"/><Relationship Id="rId2" Type="http://schemas.openxmlformats.org/officeDocument/2006/relationships/viewProps" Target="viewProps.xml"/><Relationship Id="rId29" Type="http://schemas.openxmlformats.org/officeDocument/2006/relationships/font" Target="fonts/NunitoLight-boldItalic.fntdata"/><Relationship Id="rId16" Type="http://schemas.openxmlformats.org/officeDocument/2006/relationships/font" Target="fonts/Nunito-regular.fntdata"/><Relationship Id="rId24" Type="http://schemas.openxmlformats.org/officeDocument/2006/relationships/font" Target="fonts/NotoSansLight-italic.fntdata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32" Type="http://schemas.openxmlformats.org/officeDocument/2006/relationships/customXml" Target="../customXml/item3.xml"/><Relationship Id="rId23" Type="http://schemas.openxmlformats.org/officeDocument/2006/relationships/font" Target="fonts/NotoSansLight-bold.fntdata"/><Relationship Id="rId28" Type="http://schemas.openxmlformats.org/officeDocument/2006/relationships/font" Target="fonts/NunitoLight-italic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NunitoSemiBold-boldItalic.fntdata"/><Relationship Id="rId10" Type="http://schemas.openxmlformats.org/officeDocument/2006/relationships/slide" Target="slides/slide5.xml"/><Relationship Id="rId19" Type="http://schemas.openxmlformats.org/officeDocument/2006/relationships/font" Target="fonts/Nunito-boldItalic.fntdata"/><Relationship Id="rId31" Type="http://schemas.openxmlformats.org/officeDocument/2006/relationships/customXml" Target="../customXml/item2.xml"/><Relationship Id="rId22" Type="http://schemas.openxmlformats.org/officeDocument/2006/relationships/font" Target="fonts/NotoSansLight-regular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7" Type="http://schemas.openxmlformats.org/officeDocument/2006/relationships/font" Target="fonts/NunitoLight-bold.fntdata"/><Relationship Id="rId14" Type="http://schemas.openxmlformats.org/officeDocument/2006/relationships/font" Target="fonts/NunitoSemiBold-italic.fntdata"/><Relationship Id="rId30" Type="http://schemas.openxmlformats.org/officeDocument/2006/relationships/customXml" Target="../customXml/item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f79c1c30a8_0_36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f79c1c30a8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f79c1c30a8_0_53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f79c1c30a8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f79c1c30a8_0_78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f79c1c30a8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f79c1c30a8_0_109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f79c1c30a8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f79c1c30a8_0_129:notes"/>
          <p:cNvSpPr/>
          <p:nvPr>
            <p:ph idx="2" type="sldImg"/>
          </p:nvPr>
        </p:nvSpPr>
        <p:spPr>
          <a:xfrm>
            <a:off x="2464751" y="685800"/>
            <a:ext cx="1929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f79c1c30a8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1323689"/>
            <a:ext cx="4793700" cy="364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5038444"/>
            <a:ext cx="4793700" cy="14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966444"/>
            <a:ext cx="4793700" cy="349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5603956"/>
            <a:ext cx="4793700" cy="23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3823733"/>
            <a:ext cx="4793700" cy="149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2048844"/>
            <a:ext cx="2250300" cy="6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987733"/>
            <a:ext cx="1579800" cy="134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2470400"/>
            <a:ext cx="1579800" cy="56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800267"/>
            <a:ext cx="3582600" cy="727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222"/>
            <a:ext cx="2572200" cy="914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2192311"/>
            <a:ext cx="2275800" cy="2635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4983244"/>
            <a:ext cx="2275800" cy="219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1287244"/>
            <a:ext cx="2158800" cy="656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7521022"/>
            <a:ext cx="3375000" cy="10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791156"/>
            <a:ext cx="47937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2048844"/>
            <a:ext cx="47937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8290163"/>
            <a:ext cx="30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7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7" Type="http://schemas.openxmlformats.org/officeDocument/2006/relationships/image" Target="../media/image15.png"/><Relationship Id="rId8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4.png"/><Relationship Id="rId6" Type="http://schemas.openxmlformats.org/officeDocument/2006/relationships/image" Target="../media/image8.png"/><Relationship Id="rId7" Type="http://schemas.openxmlformats.org/officeDocument/2006/relationships/image" Target="../media/image11.png"/><Relationship Id="rId8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11.png"/><Relationship Id="rId7" Type="http://schemas.openxmlformats.org/officeDocument/2006/relationships/image" Target="../media/image8.png"/><Relationship Id="rId8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9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image" Target="../media/image10.png"/><Relationship Id="rId7" Type="http://schemas.openxmlformats.org/officeDocument/2006/relationships/image" Target="../media/image3.png"/><Relationship Id="rId8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 amt="55000"/>
          </a:blip>
          <a:srcRect b="12167" l="12870" r="31025" t="16214"/>
          <a:stretch/>
        </p:blipFill>
        <p:spPr>
          <a:xfrm rot="-2">
            <a:off x="0" y="-12449"/>
            <a:ext cx="5172074" cy="6601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-6444" l="50819" r="21544" t="57323"/>
          <a:stretch/>
        </p:blipFill>
        <p:spPr>
          <a:xfrm>
            <a:off x="0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438150" y="5441425"/>
            <a:ext cx="4337100" cy="2521500"/>
          </a:xfrm>
          <a:prstGeom prst="roundRect">
            <a:avLst>
              <a:gd fmla="val 14284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5">
            <a:alphaModFix/>
          </a:blip>
          <a:srcRect b="37178" l="0" r="41769" t="0"/>
          <a:stretch/>
        </p:blipFill>
        <p:spPr>
          <a:xfrm>
            <a:off x="-2093450" y="1305721"/>
            <a:ext cx="7265526" cy="78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6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4400" y="4785955"/>
            <a:ext cx="4811124" cy="435804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679450" y="1550350"/>
            <a:ext cx="34068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você faz a</a:t>
            </a:r>
            <a:endParaRPr sz="18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679450" y="2269200"/>
            <a:ext cx="4095900" cy="10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GESTÃO 360º </a:t>
            </a:r>
            <a:b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DA SUA FARMÁCIA </a:t>
            </a:r>
            <a:endParaRPr i="1" sz="30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679450" y="3243650"/>
            <a:ext cx="34494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Conte com soluções de ponta a ponta para sua loja, rede ou franquia! Linx Farma resolve todos os desafios do seu negócio!</a:t>
            </a:r>
            <a:endParaRPr sz="1200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3" name="Google Shape;63;p13"/>
          <p:cNvSpPr/>
          <p:nvPr/>
        </p:nvSpPr>
        <p:spPr>
          <a:xfrm>
            <a:off x="771150" y="4343400"/>
            <a:ext cx="2922900" cy="502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44CC4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3"/>
          <p:cNvSpPr txBox="1"/>
          <p:nvPr/>
        </p:nvSpPr>
        <p:spPr>
          <a:xfrm>
            <a:off x="1015761" y="4343400"/>
            <a:ext cx="24606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LINX</a:t>
            </a:r>
            <a:r>
              <a:rPr lang="pt-BR" sz="19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pt-BR" sz="1900">
                <a:solidFill>
                  <a:srgbClr val="44CC44"/>
                </a:solidFill>
                <a:latin typeface="Nunito Light"/>
                <a:ea typeface="Nunito Light"/>
                <a:cs typeface="Nunito Light"/>
                <a:sym typeface="Nunito Light"/>
              </a:rPr>
              <a:t>FARMA</a:t>
            </a:r>
            <a:endParaRPr sz="1500">
              <a:solidFill>
                <a:srgbClr val="44CC44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 rotWithShape="1">
          <a:blip r:embed="rId5">
            <a:alphaModFix/>
          </a:blip>
          <a:srcRect b="-7011" l="48046" r="11632" t="62236"/>
          <a:stretch/>
        </p:blipFill>
        <p:spPr>
          <a:xfrm rot="10799997">
            <a:off x="15275" y="3428481"/>
            <a:ext cx="5146675" cy="5715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11E5A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>
          <a:blip r:embed="rId3">
            <a:alphaModFix amt="34000"/>
          </a:blip>
          <a:stretch>
            <a:fillRect/>
          </a:stretch>
        </p:blipFill>
        <p:spPr>
          <a:xfrm>
            <a:off x="-2327103" y="-1531738"/>
            <a:ext cx="9838305" cy="914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 rotWithShape="1">
          <a:blip r:embed="rId4">
            <a:alphaModFix/>
          </a:blip>
          <a:srcRect b="-2760" l="50819" r="21544" t="53639"/>
          <a:stretch/>
        </p:blipFill>
        <p:spPr>
          <a:xfrm>
            <a:off x="0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 rotWithShape="1">
          <a:blip r:embed="rId5">
            <a:alphaModFix/>
          </a:blip>
          <a:srcRect b="37178" l="0" r="41769" t="0"/>
          <a:stretch/>
        </p:blipFill>
        <p:spPr>
          <a:xfrm>
            <a:off x="-2132550" y="1305721"/>
            <a:ext cx="7265526" cy="78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 rotWithShape="1">
          <a:blip r:embed="rId6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/>
        </p:nvSpPr>
        <p:spPr>
          <a:xfrm>
            <a:off x="679450" y="1550350"/>
            <a:ext cx="34068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você faz a</a:t>
            </a:r>
            <a:endParaRPr sz="18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679450" y="2269200"/>
            <a:ext cx="4095900" cy="10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GESTÃO 360º </a:t>
            </a:r>
            <a:b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30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DA SUA FARMÁCIA </a:t>
            </a:r>
            <a:endParaRPr i="1" sz="30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679450" y="3243650"/>
            <a:ext cx="34494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Conte com soluções de ponta a ponta para sua loja, rede ou franquia! Linx Farma resolve todos os desafios do seu negócio!</a:t>
            </a:r>
            <a:endParaRPr sz="1200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77" name="Google Shape;77;p14"/>
          <p:cNvPicPr preferRelativeResize="0"/>
          <p:nvPr/>
        </p:nvPicPr>
        <p:blipFill rotWithShape="1">
          <a:blip r:embed="rId7">
            <a:alphaModFix/>
          </a:blip>
          <a:srcRect b="12362" l="7537" r="770" t="-6373"/>
          <a:stretch/>
        </p:blipFill>
        <p:spPr>
          <a:xfrm>
            <a:off x="1555900" y="4332645"/>
            <a:ext cx="3606050" cy="4811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3250" y="4197950"/>
            <a:ext cx="2177725" cy="4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/>
          <p:cNvPicPr preferRelativeResize="0"/>
          <p:nvPr/>
        </p:nvPicPr>
        <p:blipFill rotWithShape="1">
          <a:blip r:embed="rId5">
            <a:alphaModFix/>
          </a:blip>
          <a:srcRect b="-7011" l="48046" r="11632" t="62236"/>
          <a:stretch/>
        </p:blipFill>
        <p:spPr>
          <a:xfrm rot="10799997">
            <a:off x="18712" y="3428481"/>
            <a:ext cx="5146675" cy="5715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5"/>
          <p:cNvPicPr preferRelativeResize="0"/>
          <p:nvPr/>
        </p:nvPicPr>
        <p:blipFill rotWithShape="1">
          <a:blip r:embed="rId3">
            <a:alphaModFix/>
          </a:blip>
          <a:srcRect b="48171" l="-1834" r="43603" t="-10993"/>
          <a:stretch/>
        </p:blipFill>
        <p:spPr>
          <a:xfrm>
            <a:off x="-2132550" y="1305721"/>
            <a:ext cx="7265526" cy="78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4">
            <a:alphaModFix amt="55000"/>
          </a:blip>
          <a:stretch>
            <a:fillRect/>
          </a:stretch>
        </p:blipFill>
        <p:spPr>
          <a:xfrm rot="-3">
            <a:off x="-4654958" y="941269"/>
            <a:ext cx="10805192" cy="10805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 rotWithShape="1">
          <a:blip r:embed="rId5">
            <a:alphaModFix/>
          </a:blip>
          <a:srcRect b="-2760" l="50819" r="21544" t="53639"/>
          <a:stretch/>
        </p:blipFill>
        <p:spPr>
          <a:xfrm>
            <a:off x="0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/>
          <p:cNvPicPr preferRelativeResize="0"/>
          <p:nvPr/>
        </p:nvPicPr>
        <p:blipFill rotWithShape="1">
          <a:blip r:embed="rId6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/>
        </p:nvSpPr>
        <p:spPr>
          <a:xfrm>
            <a:off x="679450" y="1550350"/>
            <a:ext cx="34068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você faz a</a:t>
            </a:r>
            <a:endParaRPr sz="18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679450" y="2269200"/>
            <a:ext cx="4095900" cy="10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30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GESTÃO 360º </a:t>
            </a:r>
            <a:br>
              <a:rPr i="1" lang="pt-BR" sz="30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30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DA SUA FARMÁCIA </a:t>
            </a:r>
            <a:endParaRPr i="1" sz="30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90" name="Google Shape;90;p15"/>
          <p:cNvSpPr txBox="1"/>
          <p:nvPr/>
        </p:nvSpPr>
        <p:spPr>
          <a:xfrm>
            <a:off x="679450" y="3243650"/>
            <a:ext cx="34494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Conte com soluções de ponta a ponta para sua loja, rede ou franquia! Linx Farma resolve todos os desafios do seu negócio!</a:t>
            </a:r>
            <a:endParaRPr sz="1200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91" name="Google Shape;91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9450" y="4267097"/>
            <a:ext cx="1965167" cy="4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5"/>
          <p:cNvSpPr/>
          <p:nvPr/>
        </p:nvSpPr>
        <p:spPr>
          <a:xfrm>
            <a:off x="952050" y="5288250"/>
            <a:ext cx="3449400" cy="2784900"/>
          </a:xfrm>
          <a:prstGeom prst="roundRect">
            <a:avLst>
              <a:gd fmla="val 12499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8">
            <a:alphaModFix/>
          </a:blip>
          <a:srcRect b="25725" l="16748" r="24237" t="2794"/>
          <a:stretch/>
        </p:blipFill>
        <p:spPr>
          <a:xfrm>
            <a:off x="837750" y="5185400"/>
            <a:ext cx="3449400" cy="2784900"/>
          </a:xfrm>
          <a:prstGeom prst="roundRect">
            <a:avLst>
              <a:gd fmla="val 11512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6"/>
          <p:cNvPicPr preferRelativeResize="0"/>
          <p:nvPr/>
        </p:nvPicPr>
        <p:blipFill rotWithShape="1">
          <a:blip r:embed="rId3">
            <a:alphaModFix/>
          </a:blip>
          <a:srcRect b="-2760" l="50819" r="21544" t="53639"/>
          <a:stretch/>
        </p:blipFill>
        <p:spPr>
          <a:xfrm>
            <a:off x="0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6"/>
          <p:cNvPicPr preferRelativeResize="0"/>
          <p:nvPr/>
        </p:nvPicPr>
        <p:blipFill rotWithShape="1">
          <a:blip r:embed="rId4">
            <a:alphaModFix/>
          </a:blip>
          <a:srcRect b="46645" l="-9363" r="51132" t="-9467"/>
          <a:stretch/>
        </p:blipFill>
        <p:spPr>
          <a:xfrm>
            <a:off x="-2132550" y="1305721"/>
            <a:ext cx="7265526" cy="78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23825" y="1954325"/>
            <a:ext cx="5696849" cy="34939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6"/>
          <p:cNvSpPr txBox="1"/>
          <p:nvPr/>
        </p:nvSpPr>
        <p:spPr>
          <a:xfrm>
            <a:off x="793750" y="3025638"/>
            <a:ext cx="29181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SOLUÇÕES PARA TER UMA</a:t>
            </a:r>
            <a:r>
              <a:rPr lang="pt-BR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b="1" lang="pt-BR" sz="16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GESTÃO EFICIENTE </a:t>
            </a:r>
            <a:br>
              <a:rPr b="1" lang="pt-BR" sz="16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lang="pt-BR" sz="16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EM SUA </a:t>
            </a:r>
            <a:r>
              <a:rPr b="1" lang="pt-BR" sz="1600">
                <a:solidFill>
                  <a:srgbClr val="44CC44"/>
                </a:solidFill>
                <a:latin typeface="Nunito"/>
                <a:ea typeface="Nunito"/>
                <a:cs typeface="Nunito"/>
                <a:sym typeface="Nunito"/>
              </a:rPr>
              <a:t>FARMÁCIA</a:t>
            </a:r>
            <a:endParaRPr b="1" sz="1600">
              <a:solidFill>
                <a:srgbClr val="44CC44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793750" y="3752850"/>
            <a:ext cx="26067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411E5A"/>
                </a:solidFill>
                <a:latin typeface="Nunito Light"/>
                <a:ea typeface="Nunito Light"/>
                <a:cs typeface="Nunito Light"/>
                <a:sym typeface="Nunito Light"/>
              </a:rPr>
              <a:t>Indicado para quem deseja ter </a:t>
            </a:r>
            <a:br>
              <a:rPr lang="pt-BR" sz="1200">
                <a:solidFill>
                  <a:srgbClr val="411E5A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pt-BR" sz="1200">
                <a:solidFill>
                  <a:srgbClr val="411E5A"/>
                </a:solidFill>
                <a:latin typeface="Nunito Light"/>
                <a:ea typeface="Nunito Light"/>
                <a:cs typeface="Nunito Light"/>
                <a:sym typeface="Nunito Light"/>
              </a:rPr>
              <a:t>mais integração em seu negócio.</a:t>
            </a:r>
            <a:endParaRPr sz="1200">
              <a:solidFill>
                <a:srgbClr val="411E5A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11E5A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03" name="Google Shape;103;p16"/>
          <p:cNvSpPr/>
          <p:nvPr/>
        </p:nvSpPr>
        <p:spPr>
          <a:xfrm>
            <a:off x="1113150" y="5436976"/>
            <a:ext cx="2918100" cy="6846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 txBox="1"/>
          <p:nvPr/>
        </p:nvSpPr>
        <p:spPr>
          <a:xfrm>
            <a:off x="1318913" y="5524425"/>
            <a:ext cx="2507400" cy="5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LINX</a:t>
            </a:r>
            <a:r>
              <a:rPr lang="pt-BR" sz="24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pt-BR" sz="24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FARMA</a:t>
            </a:r>
            <a:endParaRPr sz="24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grpSp>
        <p:nvGrpSpPr>
          <p:cNvPr id="105" name="Google Shape;105;p16"/>
          <p:cNvGrpSpPr/>
          <p:nvPr/>
        </p:nvGrpSpPr>
        <p:grpSpPr>
          <a:xfrm>
            <a:off x="1633806" y="6448425"/>
            <a:ext cx="1876788" cy="300300"/>
            <a:chOff x="1771650" y="6753225"/>
            <a:chExt cx="1876788" cy="300300"/>
          </a:xfrm>
        </p:grpSpPr>
        <p:sp>
          <p:nvSpPr>
            <p:cNvPr id="106" name="Google Shape;106;p16"/>
            <p:cNvSpPr txBox="1"/>
            <p:nvPr/>
          </p:nvSpPr>
          <p:spPr>
            <a:xfrm>
              <a:off x="1771650" y="6753225"/>
              <a:ext cx="1436400" cy="30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800">
                  <a:solidFill>
                    <a:srgbClr val="00C855"/>
                  </a:solidFill>
                  <a:latin typeface="Noto Sans Light"/>
                  <a:ea typeface="Noto Sans Light"/>
                  <a:cs typeface="Noto Sans Light"/>
                  <a:sym typeface="Noto Sans Light"/>
                </a:rPr>
                <a:t>Saiba mais</a:t>
              </a:r>
              <a:endParaRPr sz="1800">
                <a:solidFill>
                  <a:srgbClr val="00C855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  <p:pic>
          <p:nvPicPr>
            <p:cNvPr id="107" name="Google Shape;107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074788" y="6798934"/>
              <a:ext cx="573650" cy="23177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8" name="Google Shape;108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-1797062" y="5943275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77450" y="-2347575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6"/>
          <p:cNvPicPr preferRelativeResize="0"/>
          <p:nvPr/>
        </p:nvPicPr>
        <p:blipFill rotWithShape="1">
          <a:blip r:embed="rId8">
            <a:alphaModFix/>
          </a:blip>
          <a:srcRect b="641" l="0" r="0" t="641"/>
          <a:stretch/>
        </p:blipFill>
        <p:spPr>
          <a:xfrm>
            <a:off x="562586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2700006" scaled="0"/>
        </a:gra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7"/>
          <p:cNvPicPr preferRelativeResize="0"/>
          <p:nvPr/>
        </p:nvPicPr>
        <p:blipFill>
          <a:blip r:embed="rId3">
            <a:alphaModFix amt="55000"/>
          </a:blip>
          <a:stretch>
            <a:fillRect/>
          </a:stretch>
        </p:blipFill>
        <p:spPr>
          <a:xfrm rot="490004">
            <a:off x="-3178750" y="-2141330"/>
            <a:ext cx="9218298" cy="9218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7"/>
          <p:cNvPicPr preferRelativeResize="0"/>
          <p:nvPr/>
        </p:nvPicPr>
        <p:blipFill rotWithShape="1">
          <a:blip r:embed="rId4">
            <a:alphaModFix/>
          </a:blip>
          <a:srcRect b="-2760" l="50819" r="21544" t="53639"/>
          <a:stretch/>
        </p:blipFill>
        <p:spPr>
          <a:xfrm flipH="1">
            <a:off x="0" y="0"/>
            <a:ext cx="5144402" cy="914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7"/>
          <p:cNvPicPr preferRelativeResize="0"/>
          <p:nvPr/>
        </p:nvPicPr>
        <p:blipFill rotWithShape="1">
          <a:blip r:embed="rId5">
            <a:alphaModFix/>
          </a:blip>
          <a:srcRect b="-7011" l="48046" r="11632" t="62236"/>
          <a:stretch/>
        </p:blipFill>
        <p:spPr>
          <a:xfrm flipH="1" rot="-10799997">
            <a:off x="-1150" y="3428481"/>
            <a:ext cx="5146675" cy="5715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1829412" y="4751175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/>
          <p:nvPr/>
        </p:nvSpPr>
        <p:spPr>
          <a:xfrm>
            <a:off x="1113150" y="4751176"/>
            <a:ext cx="2918100" cy="6846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1318913" y="4838625"/>
            <a:ext cx="2507400" cy="5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LINX</a:t>
            </a:r>
            <a:r>
              <a:rPr lang="pt-BR" sz="24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pt-BR" sz="24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FARMA</a:t>
            </a:r>
            <a:endParaRPr sz="24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grpSp>
        <p:nvGrpSpPr>
          <p:cNvPr id="121" name="Google Shape;121;p17"/>
          <p:cNvGrpSpPr/>
          <p:nvPr/>
        </p:nvGrpSpPr>
        <p:grpSpPr>
          <a:xfrm>
            <a:off x="1633806" y="6448425"/>
            <a:ext cx="1876788" cy="300300"/>
            <a:chOff x="1771650" y="6753225"/>
            <a:chExt cx="1876788" cy="300300"/>
          </a:xfrm>
        </p:grpSpPr>
        <p:sp>
          <p:nvSpPr>
            <p:cNvPr id="122" name="Google Shape;122;p17"/>
            <p:cNvSpPr txBox="1"/>
            <p:nvPr/>
          </p:nvSpPr>
          <p:spPr>
            <a:xfrm>
              <a:off x="1771650" y="6753225"/>
              <a:ext cx="1436400" cy="30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800">
                  <a:solidFill>
                    <a:srgbClr val="00C855"/>
                  </a:solidFill>
                  <a:latin typeface="Noto Sans Light"/>
                  <a:ea typeface="Noto Sans Light"/>
                  <a:cs typeface="Noto Sans Light"/>
                  <a:sym typeface="Noto Sans Light"/>
                </a:rPr>
                <a:t>Saiba mais</a:t>
              </a:r>
              <a:endParaRPr sz="1800">
                <a:solidFill>
                  <a:srgbClr val="00C855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  <p:pic>
          <p:nvPicPr>
            <p:cNvPr id="123" name="Google Shape;123;p1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074788" y="6798934"/>
              <a:ext cx="573650" cy="23177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4" name="Google Shape;124;p17"/>
          <p:cNvPicPr preferRelativeResize="0"/>
          <p:nvPr/>
        </p:nvPicPr>
        <p:blipFill rotWithShape="1">
          <a:blip r:embed="rId8">
            <a:alphaModFix/>
          </a:blip>
          <a:srcRect b="641" l="0" r="0" t="641"/>
          <a:stretch/>
        </p:blipFill>
        <p:spPr>
          <a:xfrm>
            <a:off x="562586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7"/>
          <p:cNvSpPr txBox="1"/>
          <p:nvPr/>
        </p:nvSpPr>
        <p:spPr>
          <a:xfrm>
            <a:off x="647700" y="2866600"/>
            <a:ext cx="39276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Sua drogaria merece uma</a:t>
            </a:r>
            <a:endParaRPr sz="24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26" name="Google Shape;126;p17"/>
          <p:cNvSpPr txBox="1"/>
          <p:nvPr/>
        </p:nvSpPr>
        <p:spPr>
          <a:xfrm>
            <a:off x="457200" y="3585450"/>
            <a:ext cx="43086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3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GESTÃO </a:t>
            </a:r>
            <a:r>
              <a:rPr i="1" lang="pt-BR" sz="32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COMPLETA </a:t>
            </a:r>
            <a:br>
              <a:rPr i="1" lang="pt-BR" sz="32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32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E INTEGRADA</a:t>
            </a:r>
            <a:endParaRPr i="1" sz="32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27" name="Google Shape;127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29700" y="-1600725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100000">
              <a:srgbClr val="411E5A"/>
            </a:gs>
          </a:gsLst>
          <a:lin ang="2700006" scaled="0"/>
        </a:gra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/>
          <p:nvPr/>
        </p:nvSpPr>
        <p:spPr>
          <a:xfrm>
            <a:off x="-1244600" y="1555250"/>
            <a:ext cx="5715600" cy="20379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18"/>
          <p:cNvPicPr preferRelativeResize="0"/>
          <p:nvPr/>
        </p:nvPicPr>
        <p:blipFill rotWithShape="1">
          <a:blip r:embed="rId3">
            <a:alphaModFix/>
          </a:blip>
          <a:srcRect b="37178" l="0" r="41769" t="0"/>
          <a:stretch/>
        </p:blipFill>
        <p:spPr>
          <a:xfrm>
            <a:off x="-2095762" y="1291996"/>
            <a:ext cx="7265526" cy="78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 rotWithShape="1">
          <a:blip r:embed="rId4">
            <a:alphaModFix/>
          </a:blip>
          <a:srcRect b="-4122" l="49887" r="23925" t="57591"/>
          <a:stretch/>
        </p:blipFill>
        <p:spPr>
          <a:xfrm rot="-3">
            <a:off x="-1138" y="-13722"/>
            <a:ext cx="5146675" cy="9143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8"/>
          <p:cNvPicPr preferRelativeResize="0"/>
          <p:nvPr/>
        </p:nvPicPr>
        <p:blipFill rotWithShape="1">
          <a:blip r:embed="rId5">
            <a:alphaModFix/>
          </a:blip>
          <a:srcRect b="641" l="0" r="0" t="641"/>
          <a:stretch/>
        </p:blipFill>
        <p:spPr>
          <a:xfrm>
            <a:off x="4128723" y="774925"/>
            <a:ext cx="740525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/>
          <p:nvPr/>
        </p:nvSpPr>
        <p:spPr>
          <a:xfrm>
            <a:off x="7772400" y="6736600"/>
            <a:ext cx="32022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Soluções Linx </a:t>
            </a:r>
            <a:br>
              <a:rPr lang="pt-BR" sz="2400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</a:br>
            <a:r>
              <a:rPr lang="pt-BR" sz="2400">
                <a:solidFill>
                  <a:srgbClr val="FFFFFF"/>
                </a:solidFill>
                <a:latin typeface="Nunito SemiBold"/>
                <a:ea typeface="Nunito SemiBold"/>
                <a:cs typeface="Nunito SemiBold"/>
                <a:sym typeface="Nunito SemiBold"/>
              </a:rPr>
              <a:t>com até</a:t>
            </a:r>
            <a:endParaRPr sz="2400">
              <a:solidFill>
                <a:srgbClr val="FFFFFF"/>
              </a:solidFill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 rotWithShape="1">
          <a:blip r:embed="rId6">
            <a:alphaModFix/>
          </a:blip>
          <a:srcRect b="0" l="59" r="59" t="0"/>
          <a:stretch/>
        </p:blipFill>
        <p:spPr>
          <a:xfrm>
            <a:off x="11085425" y="6314025"/>
            <a:ext cx="1525300" cy="1495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8"/>
          <p:cNvSpPr txBox="1"/>
          <p:nvPr/>
        </p:nvSpPr>
        <p:spPr>
          <a:xfrm>
            <a:off x="11316842" y="6766215"/>
            <a:ext cx="10566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50% </a:t>
            </a:r>
            <a:br>
              <a:rPr i="1" lang="pt-BR" sz="3000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</a:br>
            <a:r>
              <a:rPr i="1" lang="pt-BR" sz="3000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OFF</a:t>
            </a:r>
            <a:endParaRPr i="1" sz="3000"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39" name="Google Shape;139;p18"/>
          <p:cNvSpPr txBox="1"/>
          <p:nvPr/>
        </p:nvSpPr>
        <p:spPr>
          <a:xfrm>
            <a:off x="8782050" y="7474075"/>
            <a:ext cx="2199900" cy="36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Veja as condições na descrição do post.</a:t>
            </a:r>
            <a:endParaRPr sz="800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40" name="Google Shape;140;p18"/>
          <p:cNvSpPr txBox="1"/>
          <p:nvPr/>
        </p:nvSpPr>
        <p:spPr>
          <a:xfrm>
            <a:off x="450850" y="1702750"/>
            <a:ext cx="34068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FFFF"/>
                </a:solidFill>
                <a:latin typeface="Nunito Light"/>
                <a:ea typeface="Nunito Light"/>
                <a:cs typeface="Nunito Light"/>
                <a:sym typeface="Nunito Light"/>
              </a:rPr>
              <a:t>Com Linx você faz a</a:t>
            </a:r>
            <a:endParaRPr sz="1800">
              <a:solidFill>
                <a:srgbClr val="C6D139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41" name="Google Shape;141;p18"/>
          <p:cNvSpPr txBox="1"/>
          <p:nvPr/>
        </p:nvSpPr>
        <p:spPr>
          <a:xfrm>
            <a:off x="450850" y="2269200"/>
            <a:ext cx="4095900" cy="10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30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GESTÃO 360º </a:t>
            </a:r>
            <a:br>
              <a:rPr i="1" lang="pt-BR" sz="30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30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DA SUA FARMÁCIA </a:t>
            </a:r>
            <a:endParaRPr i="1" sz="30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42" name="Google Shape;142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0850" y="4114697"/>
            <a:ext cx="1965167" cy="42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836684">
            <a:off x="1806965" y="5094220"/>
            <a:ext cx="3264069" cy="283483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8"/>
          <p:cNvSpPr txBox="1"/>
          <p:nvPr/>
        </p:nvSpPr>
        <p:spPr>
          <a:xfrm>
            <a:off x="457200" y="4651850"/>
            <a:ext cx="32022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Automatize o sistema e personalize as regras!</a:t>
            </a:r>
            <a:endParaRPr sz="1600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grpSp>
        <p:nvGrpSpPr>
          <p:cNvPr id="145" name="Google Shape;145;p18"/>
          <p:cNvGrpSpPr/>
          <p:nvPr/>
        </p:nvGrpSpPr>
        <p:grpSpPr>
          <a:xfrm>
            <a:off x="497044" y="5927725"/>
            <a:ext cx="1876788" cy="300300"/>
            <a:chOff x="1771650" y="6753225"/>
            <a:chExt cx="1876788" cy="300300"/>
          </a:xfrm>
        </p:grpSpPr>
        <p:sp>
          <p:nvSpPr>
            <p:cNvPr id="146" name="Google Shape;146;p18"/>
            <p:cNvSpPr txBox="1"/>
            <p:nvPr/>
          </p:nvSpPr>
          <p:spPr>
            <a:xfrm>
              <a:off x="1771650" y="6753225"/>
              <a:ext cx="1436400" cy="30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800">
                  <a:solidFill>
                    <a:srgbClr val="00C855"/>
                  </a:solidFill>
                  <a:latin typeface="Noto Sans Light"/>
                  <a:ea typeface="Noto Sans Light"/>
                  <a:cs typeface="Noto Sans Light"/>
                  <a:sym typeface="Noto Sans Light"/>
                </a:rPr>
                <a:t>Saiba mais</a:t>
              </a:r>
              <a:endParaRPr sz="1800">
                <a:solidFill>
                  <a:srgbClr val="00C855"/>
                </a:solidFill>
                <a:latin typeface="Noto Sans Light"/>
                <a:ea typeface="Noto Sans Light"/>
                <a:cs typeface="Noto Sans Light"/>
                <a:sym typeface="Noto Sans Light"/>
              </a:endParaRPr>
            </a:p>
          </p:txBody>
        </p:sp>
        <p:pic>
          <p:nvPicPr>
            <p:cNvPr id="147" name="Google Shape;147;p18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074788" y="6798934"/>
              <a:ext cx="573650" cy="23177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6AC4D11-75F5-47F5-A56B-E20967AFC32A}"/>
</file>

<file path=customXml/itemProps2.xml><?xml version="1.0" encoding="utf-8"?>
<ds:datastoreItem xmlns:ds="http://schemas.openxmlformats.org/officeDocument/2006/customXml" ds:itemID="{C315DAD4-1352-47B0-A8A0-DF9383C72F19}"/>
</file>

<file path=customXml/itemProps3.xml><?xml version="1.0" encoding="utf-8"?>
<ds:datastoreItem xmlns:ds="http://schemas.openxmlformats.org/officeDocument/2006/customXml" ds:itemID="{B269ED52-352D-4831-9939-E20699FBBEF8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