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9144000" cx="5144400"/>
  <p:notesSz cx="6858000" cy="9144000"/>
  <p:embeddedFontLst>
    <p:embeddedFont>
      <p:font typeface="Nunito"/>
      <p:regular r:id="rId11"/>
      <p:bold r:id="rId12"/>
      <p:italic r:id="rId13"/>
      <p:boldItalic r:id="rId14"/>
    </p:embeddedFont>
    <p:embeddedFont>
      <p:font typeface="Noto Sans Light"/>
      <p:regular r:id="rId15"/>
      <p:bold r:id="rId16"/>
      <p:italic r:id="rId17"/>
      <p:boldItalic r:id="rId18"/>
    </p:embeddedFont>
    <p:embeddedFont>
      <p:font typeface="Nunito Light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Nunito-italic.fntdata"/><Relationship Id="rId18" Type="http://schemas.openxmlformats.org/officeDocument/2006/relationships/font" Target="fonts/NotoSansLight-boldItalic.fntdata"/><Relationship Id="rId8" Type="http://schemas.openxmlformats.org/officeDocument/2006/relationships/slide" Target="slides/slide3.xml"/><Relationship Id="rId21" Type="http://schemas.openxmlformats.org/officeDocument/2006/relationships/font" Target="fonts/NunitoLight-italic.fntdata"/><Relationship Id="rId3" Type="http://schemas.openxmlformats.org/officeDocument/2006/relationships/presProps" Target="presProps.xml"/><Relationship Id="rId12" Type="http://schemas.openxmlformats.org/officeDocument/2006/relationships/font" Target="fonts/Nunito-bold.fntdata"/><Relationship Id="rId17" Type="http://schemas.openxmlformats.org/officeDocument/2006/relationships/font" Target="fonts/NotoSansLight-italic.fntdata"/><Relationship Id="rId7" Type="http://schemas.openxmlformats.org/officeDocument/2006/relationships/slide" Target="slides/slide2.xml"/><Relationship Id="rId25" Type="http://schemas.openxmlformats.org/officeDocument/2006/relationships/customXml" Target="../customXml/item3.xml"/><Relationship Id="rId20" Type="http://schemas.openxmlformats.org/officeDocument/2006/relationships/font" Target="fonts/NunitoLight-bold.fntdata"/><Relationship Id="rId2" Type="http://schemas.openxmlformats.org/officeDocument/2006/relationships/viewProps" Target="viewProps.xml"/><Relationship Id="rId16" Type="http://schemas.openxmlformats.org/officeDocument/2006/relationships/font" Target="fonts/NotoSansLight-bold.fntdata"/><Relationship Id="rId11" Type="http://schemas.openxmlformats.org/officeDocument/2006/relationships/font" Target="fonts/Nunito-regular.fntdata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24" Type="http://schemas.openxmlformats.org/officeDocument/2006/relationships/customXml" Target="../customXml/item2.xml"/><Relationship Id="rId15" Type="http://schemas.openxmlformats.org/officeDocument/2006/relationships/font" Target="fonts/NotoSansLight-regular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font" Target="fonts/NunitoLight-regular.fntdata"/><Relationship Id="rId22" Type="http://schemas.openxmlformats.org/officeDocument/2006/relationships/font" Target="fonts/NunitoLight-boldItalic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Nunito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cd317a5683_0_14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cd317a568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cd317a5683_0_28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cd317a5683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cd317a5683_0_48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cd317a5683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cd317a5683_0_68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cd317a5683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1323689"/>
            <a:ext cx="4793700" cy="36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5038444"/>
            <a:ext cx="4793700" cy="14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966444"/>
            <a:ext cx="4793700" cy="349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5603956"/>
            <a:ext cx="4793700" cy="23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3823733"/>
            <a:ext cx="4793700" cy="149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987733"/>
            <a:ext cx="1579800" cy="134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2470400"/>
            <a:ext cx="1579800" cy="56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800267"/>
            <a:ext cx="3582600" cy="727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222"/>
            <a:ext cx="2572200" cy="914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2192311"/>
            <a:ext cx="2275800" cy="2635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4983244"/>
            <a:ext cx="2275800" cy="219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1287244"/>
            <a:ext cx="2158800" cy="656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7521022"/>
            <a:ext cx="3375000" cy="10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image" Target="../media/image13.png"/><Relationship Id="rId8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1.png"/><Relationship Id="rId6" Type="http://schemas.openxmlformats.org/officeDocument/2006/relationships/image" Target="../media/image1.png"/><Relationship Id="rId7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14.png"/><Relationship Id="rId7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9.png"/><Relationship Id="rId7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11E5A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36446" l="18592" r="42993" t="-5123"/>
          <a:stretch/>
        </p:blipFill>
        <p:spPr>
          <a:xfrm flipH="1" rot="10800000">
            <a:off x="6925" y="-14064"/>
            <a:ext cx="5130552" cy="917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-2760" l="50819" r="21544" t="53639"/>
          <a:stretch/>
        </p:blipFill>
        <p:spPr>
          <a:xfrm>
            <a:off x="0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 amt="35000"/>
          </a:blip>
          <a:stretch>
            <a:fillRect/>
          </a:stretch>
        </p:blipFill>
        <p:spPr>
          <a:xfrm>
            <a:off x="-18512" y="259550"/>
            <a:ext cx="8457475" cy="786069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>
            <a:off x="-1597275" y="5234350"/>
            <a:ext cx="6486600" cy="10731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431800" y="2817100"/>
            <a:ext cx="34068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atendimento ao cliente </a:t>
            </a:r>
            <a:b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e ainda multicanal</a:t>
            </a:r>
            <a:endParaRPr sz="18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31800" y="1536500"/>
            <a:ext cx="3578100" cy="13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2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Um sistema com</a:t>
            </a:r>
            <a:r>
              <a:rPr b="1" i="1" lang="pt-BR" sz="2800">
                <a:solidFill>
                  <a:srgbClr val="39D1B8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controle de estoque, gestão financeira</a:t>
            </a:r>
            <a:endParaRPr i="1" sz="21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6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 rotWithShape="1">
          <a:blip r:embed="rId7">
            <a:alphaModFix/>
          </a:blip>
          <a:srcRect b="0" l="18334" r="0" t="0"/>
          <a:stretch/>
        </p:blipFill>
        <p:spPr>
          <a:xfrm>
            <a:off x="-18500" y="3958900"/>
            <a:ext cx="3037176" cy="5199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490175" y="5496949"/>
            <a:ext cx="2234573" cy="51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b="36446" l="18592" r="42993" t="-5123"/>
          <a:stretch/>
        </p:blipFill>
        <p:spPr>
          <a:xfrm flipH="1" rot="10800000">
            <a:off x="6925" y="-14064"/>
            <a:ext cx="5130552" cy="917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4">
            <a:alphaModFix/>
          </a:blip>
          <a:srcRect b="-2760" l="50819" r="21544" t="53639"/>
          <a:stretch/>
        </p:blipFill>
        <p:spPr>
          <a:xfrm>
            <a:off x="0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431800" y="2817100"/>
            <a:ext cx="34068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atendimento ao cliente </a:t>
            </a:r>
            <a:b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e ainda multicanal</a:t>
            </a:r>
            <a:endParaRPr sz="18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431800" y="1536500"/>
            <a:ext cx="3578100" cy="13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2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Um sistema com</a:t>
            </a:r>
            <a:r>
              <a:rPr b="1" i="1" lang="pt-BR" sz="2800">
                <a:solidFill>
                  <a:srgbClr val="39D1B8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controle de estoque, gestão financeira</a:t>
            </a:r>
            <a:endParaRPr i="1" sz="21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/>
          <p:nvPr/>
        </p:nvSpPr>
        <p:spPr>
          <a:xfrm>
            <a:off x="547325" y="3892300"/>
            <a:ext cx="2644800" cy="7176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65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617225" y="3978075"/>
            <a:ext cx="25749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21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LINX </a:t>
            </a:r>
            <a:r>
              <a:rPr i="1" lang="pt-BR" sz="21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POSTOS</a:t>
            </a:r>
            <a:endParaRPr i="1" sz="17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1041916" y="4721466"/>
            <a:ext cx="3233700" cy="3233700"/>
          </a:xfrm>
          <a:prstGeom prst="roundRect">
            <a:avLst>
              <a:gd fmla="val 12499" name="adj"/>
            </a:avLst>
          </a:prstGeom>
          <a:noFill/>
          <a:ln cap="flat" cmpd="sng" w="19050">
            <a:solidFill>
              <a:srgbClr val="965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75" name="Google Shape;75;p14"/>
          <p:cNvPicPr preferRelativeResize="0"/>
          <p:nvPr/>
        </p:nvPicPr>
        <p:blipFill rotWithShape="1">
          <a:blip r:embed="rId6">
            <a:alphaModFix/>
          </a:blip>
          <a:srcRect b="0" l="34816" r="8918" t="15640"/>
          <a:stretch/>
        </p:blipFill>
        <p:spPr>
          <a:xfrm>
            <a:off x="868783" y="4564932"/>
            <a:ext cx="3233700" cy="3233700"/>
          </a:xfrm>
          <a:prstGeom prst="roundRect">
            <a:avLst>
              <a:gd fmla="val 10826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5"/>
          <p:cNvPicPr preferRelativeResize="0"/>
          <p:nvPr/>
        </p:nvPicPr>
        <p:blipFill rotWithShape="1">
          <a:blip r:embed="rId3">
            <a:alphaModFix/>
          </a:blip>
          <a:srcRect b="10560" l="47908" r="2874" t="40229"/>
          <a:stretch/>
        </p:blipFill>
        <p:spPr>
          <a:xfrm flipH="1" rot="-5400000">
            <a:off x="-13989" y="614"/>
            <a:ext cx="7082977" cy="7081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 rotWithShape="1">
          <a:blip r:embed="rId4">
            <a:alphaModFix/>
          </a:blip>
          <a:srcRect b="-8453" l="56902" r="15462" t="59332"/>
          <a:stretch/>
        </p:blipFill>
        <p:spPr>
          <a:xfrm rot="10800000">
            <a:off x="0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 rotWithShape="1">
          <a:blip r:embed="rId5">
            <a:alphaModFix/>
          </a:blip>
          <a:srcRect b="-10777" l="-22286" r="-5869" t="-2793"/>
          <a:stretch/>
        </p:blipFill>
        <p:spPr>
          <a:xfrm rot="-4500000">
            <a:off x="-2432042" y="-1745397"/>
            <a:ext cx="7978185" cy="7071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 rotWithShape="1">
          <a:blip r:embed="rId6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246000" y="3010850"/>
            <a:ext cx="43086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Sua loja de conveniência </a:t>
            </a:r>
            <a:br>
              <a:rPr lang="pt-BR" sz="21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21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merece uma gestão</a:t>
            </a:r>
            <a:endParaRPr sz="21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722700" y="3938325"/>
            <a:ext cx="38319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2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COMPLETA </a:t>
            </a:r>
            <a:br>
              <a:rPr i="1" lang="pt-BR" sz="32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32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E INTEGRADA</a:t>
            </a:r>
            <a:endParaRPr i="1" sz="32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984988" y="5515450"/>
            <a:ext cx="3077700" cy="7938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 txBox="1"/>
          <p:nvPr/>
        </p:nvSpPr>
        <p:spPr>
          <a:xfrm>
            <a:off x="2186338" y="5697400"/>
            <a:ext cx="17241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6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LINX EMPÓRIO</a:t>
            </a:r>
            <a:endParaRPr i="1" sz="16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88" name="Google Shape;88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7912" y="4981900"/>
            <a:ext cx="1767000" cy="131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11E5A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6"/>
          <p:cNvPicPr preferRelativeResize="0"/>
          <p:nvPr/>
        </p:nvPicPr>
        <p:blipFill rotWithShape="1">
          <a:blip r:embed="rId3">
            <a:alphaModFix/>
          </a:blip>
          <a:srcRect b="-8453" l="56902" r="15462" t="59332"/>
          <a:stretch/>
        </p:blipFill>
        <p:spPr>
          <a:xfrm flipH="1" rot="10800000">
            <a:off x="0" y="-12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 rotWithShape="1">
          <a:blip r:embed="rId4">
            <a:alphaModFix/>
          </a:blip>
          <a:srcRect b="6062" l="10852" r="39930" t="44727"/>
          <a:stretch/>
        </p:blipFill>
        <p:spPr>
          <a:xfrm>
            <a:off x="0" y="0"/>
            <a:ext cx="5144402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 rotWithShape="1">
          <a:blip r:embed="rId6">
            <a:alphaModFix/>
          </a:blip>
          <a:srcRect b="12606" l="6805" r="5605" t="8110"/>
          <a:stretch/>
        </p:blipFill>
        <p:spPr>
          <a:xfrm>
            <a:off x="-1660350" y="2951073"/>
            <a:ext cx="6797824" cy="33589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/>
        </p:nvSpPr>
        <p:spPr>
          <a:xfrm>
            <a:off x="853725" y="1477400"/>
            <a:ext cx="3815700" cy="8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25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Tenha maior controle </a:t>
            </a:r>
            <a:br>
              <a:rPr b="1" i="1" lang="pt-BR" sz="25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25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do seu negócio</a:t>
            </a:r>
            <a:endParaRPr i="1" sz="1800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853825" y="2381600"/>
            <a:ext cx="3815700" cy="6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desde a pista até a loja de conveniência, </a:t>
            </a:r>
            <a:br>
              <a:rPr lang="pt-BR" sz="16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16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troca de óleo e escritório!</a:t>
            </a:r>
            <a:endParaRPr sz="1600"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grpSp>
        <p:nvGrpSpPr>
          <p:cNvPr id="99" name="Google Shape;99;p16"/>
          <p:cNvGrpSpPr/>
          <p:nvPr/>
        </p:nvGrpSpPr>
        <p:grpSpPr>
          <a:xfrm>
            <a:off x="1248219" y="6173168"/>
            <a:ext cx="2647914" cy="827990"/>
            <a:chOff x="403225" y="4148075"/>
            <a:chExt cx="2416200" cy="727200"/>
          </a:xfrm>
        </p:grpSpPr>
        <p:sp>
          <p:nvSpPr>
            <p:cNvPr id="100" name="Google Shape;100;p16"/>
            <p:cNvSpPr/>
            <p:nvPr/>
          </p:nvSpPr>
          <p:spPr>
            <a:xfrm>
              <a:off x="403225" y="4148075"/>
              <a:ext cx="2416200" cy="727200"/>
            </a:xfrm>
            <a:prstGeom prst="roundRect">
              <a:avLst>
                <a:gd fmla="val 50000" name="adj"/>
              </a:avLst>
            </a:prstGeom>
            <a:noFill/>
            <a:ln cap="flat" cmpd="sng" w="19050">
              <a:solidFill>
                <a:srgbClr val="00C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01" name="Google Shape;101;p1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82237" y="4275925"/>
              <a:ext cx="2037176" cy="471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2700006" scaled="0"/>
        </a:gra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/>
          <p:cNvPicPr preferRelativeResize="0"/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-2904725" y="-1194500"/>
            <a:ext cx="9034701" cy="839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7"/>
          <p:cNvPicPr preferRelativeResize="0"/>
          <p:nvPr/>
        </p:nvPicPr>
        <p:blipFill rotWithShape="1">
          <a:blip r:embed="rId5">
            <a:alphaModFix/>
          </a:blip>
          <a:srcRect b="-313" l="13953" r="36829" t="37617"/>
          <a:stretch/>
        </p:blipFill>
        <p:spPr>
          <a:xfrm rot="10800000">
            <a:off x="-2" y="2590799"/>
            <a:ext cx="5144402" cy="655320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7"/>
          <p:cNvSpPr txBox="1"/>
          <p:nvPr/>
        </p:nvSpPr>
        <p:spPr>
          <a:xfrm>
            <a:off x="431800" y="1712100"/>
            <a:ext cx="41028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2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TRANSFORME  </a:t>
            </a:r>
            <a:br>
              <a:rPr i="1" lang="pt-BR" sz="2800">
                <a:solidFill>
                  <a:srgbClr val="39D1B8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A OPERAÇÃO </a:t>
            </a:r>
            <a:br>
              <a:rPr i="1" lang="pt-BR" sz="2800">
                <a:solidFill>
                  <a:srgbClr val="9650FF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DO SEU POSTO</a:t>
            </a:r>
            <a:endParaRPr i="1" sz="28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grpSp>
        <p:nvGrpSpPr>
          <p:cNvPr id="110" name="Google Shape;110;p17"/>
          <p:cNvGrpSpPr/>
          <p:nvPr/>
        </p:nvGrpSpPr>
        <p:grpSpPr>
          <a:xfrm>
            <a:off x="947754" y="6248354"/>
            <a:ext cx="3371735" cy="1335351"/>
            <a:chOff x="431800" y="5602475"/>
            <a:chExt cx="2717826" cy="1076375"/>
          </a:xfrm>
        </p:grpSpPr>
        <p:sp>
          <p:nvSpPr>
            <p:cNvPr id="111" name="Google Shape;111;p17"/>
            <p:cNvSpPr/>
            <p:nvPr/>
          </p:nvSpPr>
          <p:spPr>
            <a:xfrm>
              <a:off x="504826" y="5972876"/>
              <a:ext cx="2644800" cy="586200"/>
            </a:xfrm>
            <a:prstGeom prst="roundRect">
              <a:avLst>
                <a:gd fmla="val 50000" name="adj"/>
              </a:avLst>
            </a:prstGeom>
            <a:noFill/>
            <a:ln cap="flat" cmpd="sng" w="19050">
              <a:solidFill>
                <a:srgbClr val="00C8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7"/>
            <p:cNvSpPr txBox="1"/>
            <p:nvPr/>
          </p:nvSpPr>
          <p:spPr>
            <a:xfrm>
              <a:off x="1305175" y="6089250"/>
              <a:ext cx="1714200" cy="42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 sz="1800">
                  <a:solidFill>
                    <a:srgbClr val="FFFFFF"/>
                  </a:solidFill>
                  <a:latin typeface="Nunito Light"/>
                  <a:ea typeface="Nunito Light"/>
                  <a:cs typeface="Nunito Light"/>
                  <a:sym typeface="Nunito Light"/>
                </a:rPr>
                <a:t>LINX </a:t>
              </a:r>
              <a:r>
                <a:rPr i="1" lang="pt-BR" sz="1800">
                  <a:solidFill>
                    <a:srgbClr val="00C855"/>
                  </a:solidFill>
                  <a:latin typeface="Nunito Light"/>
                  <a:ea typeface="Nunito Light"/>
                  <a:cs typeface="Nunito Light"/>
                  <a:sym typeface="Nunito Light"/>
                </a:rPr>
                <a:t>POSTOS</a:t>
              </a:r>
              <a:endParaRPr i="1">
                <a:solidFill>
                  <a:srgbClr val="00C855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  <p:pic>
          <p:nvPicPr>
            <p:cNvPr id="113" name="Google Shape;113;p1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31800" y="5602475"/>
              <a:ext cx="886650" cy="107637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4" name="Google Shape;114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836686">
            <a:off x="1641741" y="3331051"/>
            <a:ext cx="3327468" cy="288990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/>
        </p:nvSpPr>
        <p:spPr>
          <a:xfrm>
            <a:off x="431800" y="2754450"/>
            <a:ext cx="2616300" cy="16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Tenha maior controle do seu negócio, desde a pista até a loja de conveniência, troca </a:t>
            </a:r>
            <a:br>
              <a:rPr lang="pt-BR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de óleo e escritório!</a:t>
            </a:r>
            <a:endParaRPr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DA520E-E09B-455F-BD89-9C7ED6968275}"/>
</file>

<file path=customXml/itemProps2.xml><?xml version="1.0" encoding="utf-8"?>
<ds:datastoreItem xmlns:ds="http://schemas.openxmlformats.org/officeDocument/2006/customXml" ds:itemID="{BA1107FE-C5C3-48F2-83ED-92EC026D7F24}"/>
</file>

<file path=customXml/itemProps3.xml><?xml version="1.0" encoding="utf-8"?>
<ds:datastoreItem xmlns:ds="http://schemas.openxmlformats.org/officeDocument/2006/customXml" ds:itemID="{3E9EACF5-0C8D-497A-9428-92009521EC82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