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13"/>
  </p:notesMasterIdLst>
  <p:sldIdLst>
    <p:sldId id="2147472680" r:id="rId3"/>
    <p:sldId id="259" r:id="rId4"/>
    <p:sldId id="307" r:id="rId5"/>
    <p:sldId id="2147472682" r:id="rId6"/>
    <p:sldId id="2147472683" r:id="rId7"/>
    <p:sldId id="2147472684" r:id="rId8"/>
    <p:sldId id="611" r:id="rId9"/>
    <p:sldId id="2147472685" r:id="rId10"/>
    <p:sldId id="262" r:id="rId11"/>
    <p:sldId id="568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D9530405-F6DD-4524-B873-0194BB5D85D0}">
          <p14:sldIdLst>
            <p14:sldId id="2147472680"/>
            <p14:sldId id="259"/>
            <p14:sldId id="307"/>
            <p14:sldId id="2147472682"/>
            <p14:sldId id="2147472683"/>
            <p14:sldId id="2147472684"/>
            <p14:sldId id="611"/>
            <p14:sldId id="2147472685"/>
            <p14:sldId id="262"/>
            <p14:sldId id="5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F42921-F17E-4359-3A10-7828FF29583F}" name="Stephan Rosenstengel Soares" initials="" userId="S::stephan.soares@linx.com.br::023ae3a4-8670-42b5-ae6a-6a61f34d679e" providerId="AD"/>
  <p188:author id="{A81FF18C-E512-1184-C1B7-824C4DF4608F}" name="Jeniffer de Matos Soares" initials="Jd" userId="S::jeniffer.soares@linx.com.br::c36e7d90-222c-4caa-8e3c-74a28f905d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B4D"/>
    <a:srgbClr val="172B6A"/>
    <a:srgbClr val="3F1D59"/>
    <a:srgbClr val="69758E"/>
    <a:srgbClr val="2A023E"/>
    <a:srgbClr val="411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5410E0-1D7E-A45F-2E08-79717563EFEF}" v="1" dt="2025-03-26T12:58:51.276"/>
    <p1510:client id="{8017C5FC-5D28-17F3-2D41-1B91AE7D051A}" v="1" dt="2025-03-25T11:11:56.526"/>
    <p1510:client id="{8D373DBF-32FC-FD22-FE4A-B55700428E3A}" v="9" dt="2025-03-26T14:01:10.322"/>
    <p1510:client id="{C1A8C906-2E74-15EA-3CF0-56CCDA39543A}" v="993" dt="2025-03-24T22:36:02.9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8/10/relationships/authors" Target="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3000A-2B02-4411-815C-FF1467151B86}" type="datetimeFigureOut">
              <a:rPr lang="pt-BR" smtClean="0"/>
              <a:t>27/03/2025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5B3F7-5C93-4652-81F0-1EC872D8809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0191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>
          <a:extLst>
            <a:ext uri="{FF2B5EF4-FFF2-40B4-BE49-F238E27FC236}">
              <a16:creationId xmlns:a16="http://schemas.microsoft.com/office/drawing/2014/main" id="{288D657B-079D-5BC6-6BB3-792C9DB36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>
            <a:extLst>
              <a:ext uri="{FF2B5EF4-FFF2-40B4-BE49-F238E27FC236}">
                <a16:creationId xmlns:a16="http://schemas.microsoft.com/office/drawing/2014/main" id="{2DFD6087-D7DC-D277-C898-8C4CFDB189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>
            <a:extLst>
              <a:ext uri="{FF2B5EF4-FFF2-40B4-BE49-F238E27FC236}">
                <a16:creationId xmlns:a16="http://schemas.microsoft.com/office/drawing/2014/main" id="{E2BE6768-FEC2-6E55-33C1-AF5893D55D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60058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756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f56a173a8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f56a173a8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3" name="Google Shape;693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5053A963-40DF-2B20-5658-D536363A0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68F3B8C3-1865-4D83-16E9-76A71E9DD9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D2213E7A-1A0D-73A0-A138-7195D8E5DD1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2308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2257E0C7-67C3-32BB-2E00-953901CD0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40F18DF1-99B5-A264-9D8C-F727BECDCFF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43F4A966-55FA-90F9-61B6-F8A41BAF6E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9803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9547AD84-2154-FFA7-DF0F-EC9B631E27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E7054A29-8320-2206-BBCD-3E304FC8AD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36F73EE1-26D8-AFEC-72CD-0977D987D7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0858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101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>
          <a:extLst>
            <a:ext uri="{FF2B5EF4-FFF2-40B4-BE49-F238E27FC236}">
              <a16:creationId xmlns:a16="http://schemas.microsoft.com/office/drawing/2014/main" id="{0A05B099-81F1-27AC-0E9A-A292D129D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>
            <a:extLst>
              <a:ext uri="{FF2B5EF4-FFF2-40B4-BE49-F238E27FC236}">
                <a16:creationId xmlns:a16="http://schemas.microsoft.com/office/drawing/2014/main" id="{BF944CE7-DBC8-8A2E-559E-A320E1C81D1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>
            <a:extLst>
              <a:ext uri="{FF2B5EF4-FFF2-40B4-BE49-F238E27FC236}">
                <a16:creationId xmlns:a16="http://schemas.microsoft.com/office/drawing/2014/main" id="{FD09F60A-4254-1E3E-B7E0-62DD717AEA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4874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450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0946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266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3795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5428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3466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195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551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870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647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2186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61902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4266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46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1747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517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8189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966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20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8224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013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485205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8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75776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1.jpeg"/><Relationship Id="rId7" Type="http://schemas.microsoft.com/office/2007/relationships/hdphoto" Target="../media/hdphoto2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share.linx.com.br/pages/viewpage.action?pageId=40700824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a.me/551121034321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>
          <a:extLst>
            <a:ext uri="{FF2B5EF4-FFF2-40B4-BE49-F238E27FC236}">
              <a16:creationId xmlns:a16="http://schemas.microsoft.com/office/drawing/2014/main" id="{AC9C86FE-0204-45C6-0DAD-1BBDC9885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AE76E20E-1622-3967-4499-95BFC5666E2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33178" y="29359"/>
            <a:ext cx="1140347" cy="779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B077D56-FC63-5427-5AAD-F70C7725E1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0507" y="318987"/>
            <a:ext cx="1259721" cy="651038"/>
          </a:xfrm>
          <a:prstGeom prst="rect">
            <a:avLst/>
          </a:prstGeom>
        </p:spPr>
      </p:pic>
      <p:pic>
        <p:nvPicPr>
          <p:cNvPr id="12" name="Imagem 11" descr="Texto&#10;&#10;Descrição gerada automaticamente">
            <a:extLst>
              <a:ext uri="{FF2B5EF4-FFF2-40B4-BE49-F238E27FC236}">
                <a16:creationId xmlns:a16="http://schemas.microsoft.com/office/drawing/2014/main" id="{82B8E8C6-4E50-318B-AC65-3483652C2A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78705" y="923802"/>
            <a:ext cx="1494971" cy="870857"/>
          </a:xfrm>
          <a:prstGeom prst="rect">
            <a:avLst/>
          </a:prstGeom>
        </p:spPr>
      </p:pic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D89F62F0-3B18-F23F-0CBC-A7B4378FEB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9091" y="232064"/>
            <a:ext cx="800100" cy="800100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94505C86-63AC-12CA-9D5C-859DF8C9B8F4}"/>
              </a:ext>
            </a:extLst>
          </p:cNvPr>
          <p:cNvSpPr txBox="1"/>
          <p:nvPr/>
        </p:nvSpPr>
        <p:spPr>
          <a:xfrm>
            <a:off x="2377939" y="324055"/>
            <a:ext cx="7892859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4800" b="1">
                <a:solidFill>
                  <a:srgbClr val="00B050"/>
                </a:solidFill>
                <a:latin typeface="Century Gothic"/>
              </a:rPr>
              <a:t>Webinar </a:t>
            </a:r>
            <a:r>
              <a:rPr lang="pt-BR" sz="4800" b="1">
                <a:solidFill>
                  <a:schemeClr val="bg1"/>
                </a:solidFill>
                <a:latin typeface="Noto Sans"/>
                <a:ea typeface="Noto Sans"/>
                <a:cs typeface="Noto Sans"/>
              </a:rPr>
              <a:t>Linx Empório</a:t>
            </a:r>
            <a:endParaRPr lang="pt-BR" sz="4800">
              <a:solidFill>
                <a:schemeClr val="bg1"/>
              </a:solidFill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F216D675-6328-AB48-A546-0E37F0587E9C}"/>
              </a:ext>
            </a:extLst>
          </p:cNvPr>
          <p:cNvSpPr txBox="1"/>
          <p:nvPr/>
        </p:nvSpPr>
        <p:spPr>
          <a:xfrm>
            <a:off x="578842" y="2157161"/>
            <a:ext cx="10863733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b="1">
                <a:solidFill>
                  <a:schemeClr val="bg1"/>
                </a:solidFill>
                <a:latin typeface="Century Gothic"/>
                <a:cs typeface="Arial"/>
              </a:rPr>
              <a:t>Conteúdo MAR/2025: </a:t>
            </a:r>
            <a:endParaRPr lang="pt-BR">
              <a:solidFill>
                <a:schemeClr val="bg1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pt-BR" sz="2000">
                <a:solidFill>
                  <a:srgbClr val="00C855"/>
                </a:solidFill>
                <a:cs typeface="Arial"/>
              </a:rPr>
              <a:t>Vinculação de NSU nas venda em POS</a:t>
            </a:r>
          </a:p>
          <a:p>
            <a:pPr marL="457200" indent="-457200">
              <a:buFont typeface="Arial,Sans-Serif"/>
              <a:buChar char="•"/>
            </a:pPr>
            <a:r>
              <a:rPr lang="pt-BR" sz="2000">
                <a:solidFill>
                  <a:srgbClr val="00C855"/>
                </a:solidFill>
                <a:ea typeface="+mn-lt"/>
                <a:cs typeface="+mn-lt"/>
              </a:rPr>
              <a:t>Ajuste na rotina de integração de pedidos com CEP inexistente</a:t>
            </a:r>
            <a:endParaRPr lang="pt-BR" sz="2000" err="1">
              <a:solidFill>
                <a:srgbClr val="00C855"/>
              </a:solidFill>
              <a:cs typeface="Arial"/>
            </a:endParaRPr>
          </a:p>
          <a:p>
            <a:pPr marL="457200" indent="-457200">
              <a:buFont typeface="Arial,Sans-Serif"/>
              <a:buChar char="•"/>
            </a:pPr>
            <a:r>
              <a:rPr lang="pt-BR" sz="2000">
                <a:solidFill>
                  <a:srgbClr val="00C855"/>
                </a:solidFill>
                <a:latin typeface="Arial"/>
                <a:cs typeface="Arial"/>
              </a:rPr>
              <a:t>Controle de comodato pelo número de série (início e fim), retomada</a:t>
            </a:r>
            <a:endParaRPr lang="pt-BR" sz="2000" err="1">
              <a:solidFill>
                <a:srgbClr val="00C855"/>
              </a:solidFill>
              <a:latin typeface="Aptos" panose="020B0004020202020204"/>
              <a:cs typeface="Arial"/>
            </a:endParaRPr>
          </a:p>
          <a:p>
            <a:pPr marL="457200" indent="-457200">
              <a:buFont typeface="Arial,Sans-Serif"/>
              <a:buChar char="•"/>
            </a:pPr>
            <a:r>
              <a:rPr lang="pt-BR" sz="2000">
                <a:solidFill>
                  <a:srgbClr val="00C855"/>
                </a:solidFill>
                <a:latin typeface="Arial"/>
                <a:cs typeface="Arial"/>
              </a:rPr>
              <a:t>Novo botão de inclusão de pedidos por chave (</a:t>
            </a:r>
            <a:r>
              <a:rPr lang="pt-BR" sz="2000" err="1">
                <a:solidFill>
                  <a:srgbClr val="00C855"/>
                </a:solidFill>
                <a:latin typeface="Arial"/>
                <a:cs typeface="Arial"/>
              </a:rPr>
              <a:t>order</a:t>
            </a:r>
            <a:r>
              <a:rPr lang="pt-BR" sz="2000">
                <a:solidFill>
                  <a:srgbClr val="00C855"/>
                </a:solidFill>
                <a:latin typeface="Arial"/>
                <a:cs typeface="Arial"/>
              </a:rPr>
              <a:t> do pedido)</a:t>
            </a:r>
            <a:endParaRPr lang="pt-BR" sz="2000">
              <a:solidFill>
                <a:srgbClr val="00C855"/>
              </a:solidFill>
              <a:cs typeface="Arial"/>
            </a:endParaRPr>
          </a:p>
        </p:txBody>
      </p:sp>
      <p:sp>
        <p:nvSpPr>
          <p:cNvPr id="32" name="Google Shape;329;p23">
            <a:extLst>
              <a:ext uri="{FF2B5EF4-FFF2-40B4-BE49-F238E27FC236}">
                <a16:creationId xmlns:a16="http://schemas.microsoft.com/office/drawing/2014/main" id="{FF73113B-F178-32D7-7E14-A3C5E7C0FCE6}"/>
              </a:ext>
            </a:extLst>
          </p:cNvPr>
          <p:cNvSpPr txBox="1">
            <a:spLocks/>
          </p:cNvSpPr>
          <p:nvPr/>
        </p:nvSpPr>
        <p:spPr>
          <a:xfrm>
            <a:off x="2704378" y="4859328"/>
            <a:ext cx="5257414" cy="1226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pt-BR" sz="1800" b="1">
                <a:solidFill>
                  <a:schemeClr val="bg1"/>
                </a:solidFill>
                <a:latin typeface="Century Gothic"/>
              </a:rPr>
              <a:t>Quando: </a:t>
            </a:r>
            <a:r>
              <a:rPr lang="pt-BR" sz="2000" b="1">
                <a:solidFill>
                  <a:srgbClr val="00B050"/>
                </a:solidFill>
                <a:latin typeface="Century Gothic"/>
              </a:rPr>
              <a:t>Quarta-feira,  dia 26/03/2025</a:t>
            </a:r>
            <a:endParaRPr lang="pt-BR" sz="2000" b="1">
              <a:solidFill>
                <a:srgbClr val="74B344"/>
              </a:solidFill>
              <a:latin typeface="Century Gothic"/>
            </a:endParaRPr>
          </a:p>
          <a:p>
            <a:pPr>
              <a:lnSpc>
                <a:spcPct val="90000"/>
              </a:lnSpc>
            </a:pPr>
            <a:r>
              <a:rPr lang="pt-BR" sz="1800" b="1">
                <a:solidFill>
                  <a:schemeClr val="bg1"/>
                </a:solidFill>
                <a:latin typeface="Century Gothic"/>
              </a:rPr>
              <a:t>Horário: </a:t>
            </a:r>
            <a:r>
              <a:rPr lang="pt-BR" sz="2000" b="1">
                <a:solidFill>
                  <a:srgbClr val="00B050"/>
                </a:solidFill>
                <a:latin typeface="Century Gothic"/>
                <a:cs typeface="Segoe UI"/>
              </a:rPr>
              <a:t>10:00h até 12:00h</a:t>
            </a:r>
            <a:br>
              <a:rPr lang="pt-BR" sz="2000" b="1">
                <a:latin typeface="Century Gothic"/>
                <a:cs typeface="Segoe UI"/>
              </a:rPr>
            </a:br>
            <a:r>
              <a:rPr lang="pt-BR" sz="1800" b="1">
                <a:solidFill>
                  <a:schemeClr val="bg1"/>
                </a:solidFill>
                <a:latin typeface="Century Gothic"/>
              </a:rPr>
              <a:t>Link da Sala: </a:t>
            </a:r>
            <a:r>
              <a:rPr lang="pt-BR" sz="1800">
                <a:solidFill>
                  <a:schemeClr val="bg1"/>
                </a:solidFill>
              </a:rPr>
              <a:t>https://acesse.one/urC6w</a:t>
            </a:r>
            <a:endParaRPr lang="pt-BR" sz="2000" b="1">
              <a:solidFill>
                <a:schemeClr val="bg1"/>
              </a:solidFill>
              <a:latin typeface="Century Gothic"/>
              <a:cs typeface="Segoe UI"/>
            </a:endParaRPr>
          </a:p>
        </p:txBody>
      </p:sp>
      <p:sp>
        <p:nvSpPr>
          <p:cNvPr id="34" name="Google Shape;63;g1f56a173a82_1_53">
            <a:extLst>
              <a:ext uri="{FF2B5EF4-FFF2-40B4-BE49-F238E27FC236}">
                <a16:creationId xmlns:a16="http://schemas.microsoft.com/office/drawing/2014/main" id="{0138B60B-CBFA-67F4-965E-5829D1BAE90A}"/>
              </a:ext>
            </a:extLst>
          </p:cNvPr>
          <p:cNvSpPr/>
          <p:nvPr/>
        </p:nvSpPr>
        <p:spPr>
          <a:xfrm>
            <a:off x="1199327" y="1182140"/>
            <a:ext cx="3686300" cy="661388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327;p23">
            <a:extLst>
              <a:ext uri="{FF2B5EF4-FFF2-40B4-BE49-F238E27FC236}">
                <a16:creationId xmlns:a16="http://schemas.microsoft.com/office/drawing/2014/main" id="{58E78FFD-05FA-A506-B5CA-B7BD3A1309D8}"/>
              </a:ext>
            </a:extLst>
          </p:cNvPr>
          <p:cNvSpPr txBox="1"/>
          <p:nvPr/>
        </p:nvSpPr>
        <p:spPr>
          <a:xfrm>
            <a:off x="1286326" y="649939"/>
            <a:ext cx="3678915" cy="1598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pt-BR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4999"/>
              </a:lnSpc>
            </a:pPr>
            <a:endParaRPr lang="pt-BR" sz="2489">
              <a:solidFill>
                <a:srgbClr val="FFFFFF"/>
              </a:solidFill>
              <a:latin typeface="Noto Sans Light"/>
              <a:ea typeface="Noto Sans Light"/>
              <a:cs typeface="Noto Sans Light"/>
            </a:endParaRPr>
          </a:p>
          <a:p>
            <a:pPr>
              <a:lnSpc>
                <a:spcPct val="114999"/>
              </a:lnSpc>
            </a:pPr>
            <a:r>
              <a:rPr lang="pt-BR" sz="2489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com RC</a:t>
            </a:r>
            <a:r>
              <a:rPr lang="pt-BR" sz="2133" b="1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 Linx Empório</a:t>
            </a:r>
            <a:endParaRPr lang="pt-BR" sz="2133" b="1">
              <a:solidFill>
                <a:srgbClr val="FFFFFF"/>
              </a:solidFill>
            </a:endParaRPr>
          </a:p>
        </p:txBody>
      </p:sp>
      <p:sp>
        <p:nvSpPr>
          <p:cNvPr id="9" name="Google Shape;63;g1f56a173a82_1_53">
            <a:extLst>
              <a:ext uri="{FF2B5EF4-FFF2-40B4-BE49-F238E27FC236}">
                <a16:creationId xmlns:a16="http://schemas.microsoft.com/office/drawing/2014/main" id="{AA34F1A0-A98C-0865-820A-754A9386CF63}"/>
              </a:ext>
            </a:extLst>
          </p:cNvPr>
          <p:cNvSpPr/>
          <p:nvPr/>
        </p:nvSpPr>
        <p:spPr>
          <a:xfrm>
            <a:off x="2629438" y="4547186"/>
            <a:ext cx="5334348" cy="1635659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m 2" descr="Código QR&#10;&#10;O conteúdo gerado por IA pode estar incorreto.">
            <a:extLst>
              <a:ext uri="{FF2B5EF4-FFF2-40B4-BE49-F238E27FC236}">
                <a16:creationId xmlns:a16="http://schemas.microsoft.com/office/drawing/2014/main" id="{ACE64FDD-EADE-9470-4355-558C208352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97146" y="4031052"/>
            <a:ext cx="24765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523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 descr="Caixas de ponto de interrogação">
            <a:extLst>
              <a:ext uri="{FF2B5EF4-FFF2-40B4-BE49-F238E27FC236}">
                <a16:creationId xmlns:a16="http://schemas.microsoft.com/office/drawing/2014/main" id="{76204D43-0D59-1CDC-CB3A-20BC5219DD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840" y="-25954"/>
            <a:ext cx="7737009" cy="6883954"/>
          </a:xfrm>
          <a:prstGeom prst="rect">
            <a:avLst/>
          </a:prstGeom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4CABBA91-843C-BEAD-3CF8-70F1E7402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36" y="98097"/>
            <a:ext cx="11360800" cy="763600"/>
          </a:xfrm>
        </p:spPr>
        <p:txBody>
          <a:bodyPr/>
          <a:lstStyle/>
          <a:p>
            <a:r>
              <a:rPr lang="pt-BR"/>
              <a:t>Dúvidas</a:t>
            </a:r>
          </a:p>
        </p:txBody>
      </p:sp>
      <p:pic>
        <p:nvPicPr>
          <p:cNvPr id="16" name="Google Shape;525;p42">
            <a:extLst>
              <a:ext uri="{FF2B5EF4-FFF2-40B4-BE49-F238E27FC236}">
                <a16:creationId xmlns:a16="http://schemas.microsoft.com/office/drawing/2014/main" id="{C2A0A10D-E53A-4E83-3212-9C603CF4F0EF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r="2361"/>
          <a:stretch/>
        </p:blipFill>
        <p:spPr>
          <a:xfrm flipH="1">
            <a:off x="2301687" y="-120191"/>
            <a:ext cx="8407011" cy="694677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oogle Shape;795;p56">
            <a:extLst>
              <a:ext uri="{FF2B5EF4-FFF2-40B4-BE49-F238E27FC236}">
                <a16:creationId xmlns:a16="http://schemas.microsoft.com/office/drawing/2014/main" id="{C18736E1-4F4E-B4EC-1850-BE53F8612059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29C55C7-5B15-C1A3-8890-DDBF37C63C07}"/>
              </a:ext>
            </a:extLst>
          </p:cNvPr>
          <p:cNvSpPr txBox="1"/>
          <p:nvPr/>
        </p:nvSpPr>
        <p:spPr>
          <a:xfrm>
            <a:off x="0" y="2522201"/>
            <a:ext cx="1202196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4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6600"/>
              <a:t>Em que posso</a:t>
            </a:r>
          </a:p>
          <a:p>
            <a:r>
              <a:rPr lang="pt-BR" sz="6600">
                <a:solidFill>
                  <a:srgbClr val="92D050"/>
                </a:solidFill>
              </a:rPr>
              <a:t>ajudá-lo?</a:t>
            </a:r>
          </a:p>
        </p:txBody>
      </p:sp>
    </p:spTree>
    <p:extLst>
      <p:ext uri="{BB962C8B-B14F-4D97-AF65-F5344CB8AC3E}">
        <p14:creationId xmlns:p14="http://schemas.microsoft.com/office/powerpoint/2010/main" val="1199837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f56a173a82_1_0"/>
          <p:cNvSpPr/>
          <p:nvPr/>
        </p:nvSpPr>
        <p:spPr>
          <a:xfrm>
            <a:off x="-976726" y="1284518"/>
            <a:ext cx="125036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g1f56a173a82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2700000">
            <a:off x="-811744" y="-72996"/>
            <a:ext cx="6857997" cy="685799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g1f56a173a82_1_0"/>
          <p:cNvSpPr txBox="1">
            <a:spLocks noGrp="1"/>
          </p:cNvSpPr>
          <p:nvPr>
            <p:ph type="title"/>
          </p:nvPr>
        </p:nvSpPr>
        <p:spPr>
          <a:xfrm>
            <a:off x="4298238" y="1849868"/>
            <a:ext cx="7794173" cy="232124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4200">
                <a:solidFill>
                  <a:schemeClr val="bg1"/>
                </a:solidFill>
                <a:ea typeface="+mn-ea"/>
                <a:cs typeface="+mn-cs"/>
              </a:rPr>
              <a:t>Webinar Linx Empório MAR/2025</a:t>
            </a:r>
            <a:br>
              <a:rPr lang="pt-BR" sz="4200">
                <a:ea typeface="+mn-ea"/>
                <a:cs typeface="+mn-cs"/>
              </a:rPr>
            </a:br>
            <a:r>
              <a:rPr lang="pt-BR" sz="1600">
                <a:solidFill>
                  <a:schemeClr val="bg1"/>
                </a:solidFill>
                <a:ea typeface="+mn-ea"/>
                <a:cs typeface="+mn-cs"/>
              </a:rPr>
              <a:t>Novidades nas últimas atualizações disponíveis em ambientes CBE</a:t>
            </a:r>
            <a:r>
              <a:rPr lang="pt-BR" sz="1600">
                <a:solidFill>
                  <a:srgbClr val="00B050"/>
                </a:solidFill>
                <a:ea typeface="+mn-ea"/>
                <a:cs typeface="+mn-cs"/>
              </a:rPr>
              <a:t>​</a:t>
            </a:r>
            <a:endParaRPr lang="pt-BR" sz="1600">
              <a:solidFill>
                <a:schemeClr val="bg1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A2C58F64-672E-EEE8-44F4-F684BBC27D3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3A8FF16B-8823-CF47-1948-CA810F9CEB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780" y="368467"/>
            <a:ext cx="834189" cy="423428"/>
          </a:xfrm>
          <a:prstGeom prst="rect">
            <a:avLst/>
          </a:prstGeom>
        </p:spPr>
      </p:pic>
      <p:pic>
        <p:nvPicPr>
          <p:cNvPr id="3074" name="Picture 2" descr="Texto&#10;&#10;Descrição gerada automaticamente">
            <a:extLst>
              <a:ext uri="{FF2B5EF4-FFF2-40B4-BE49-F238E27FC236}">
                <a16:creationId xmlns:a16="http://schemas.microsoft.com/office/drawing/2014/main" id="{1E9642AF-FAC5-34E3-9BC0-0D4545B66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175" y="220422"/>
            <a:ext cx="115252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524;p42">
            <a:extLst>
              <a:ext uri="{FF2B5EF4-FFF2-40B4-BE49-F238E27FC236}">
                <a16:creationId xmlns:a16="http://schemas.microsoft.com/office/drawing/2014/main" id="{C8C0FE7B-BFF9-6FDA-0C36-39461641C48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18140"/>
          <a:stretch/>
        </p:blipFill>
        <p:spPr>
          <a:xfrm>
            <a:off x="5263022" y="-534105"/>
            <a:ext cx="8167058" cy="6946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525;p42">
            <a:extLst>
              <a:ext uri="{FF2B5EF4-FFF2-40B4-BE49-F238E27FC236}">
                <a16:creationId xmlns:a16="http://schemas.microsoft.com/office/drawing/2014/main" id="{24121EA1-4295-0662-E6C1-594C8644C8D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2361"/>
          <a:stretch/>
        </p:blipFill>
        <p:spPr>
          <a:xfrm flipH="1">
            <a:off x="3147583" y="-534106"/>
            <a:ext cx="8407011" cy="6946779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52"/>
          <p:cNvSpPr txBox="1">
            <a:spLocks noGrp="1"/>
          </p:cNvSpPr>
          <p:nvPr>
            <p:ph type="title"/>
          </p:nvPr>
        </p:nvSpPr>
        <p:spPr>
          <a:xfrm>
            <a:off x="550805" y="306590"/>
            <a:ext cx="1066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4800"/>
              <a:t>O que vamos  </a:t>
            </a:r>
            <a:r>
              <a:rPr lang="pt-BR" sz="4800">
                <a:solidFill>
                  <a:srgbClr val="00C855"/>
                </a:solidFill>
              </a:rPr>
              <a:t>falar hoje?</a:t>
            </a:r>
            <a:endParaRPr sz="4800"/>
          </a:p>
        </p:txBody>
      </p:sp>
      <p:sp>
        <p:nvSpPr>
          <p:cNvPr id="699" name="Google Shape;699;p52"/>
          <p:cNvSpPr/>
          <p:nvPr/>
        </p:nvSpPr>
        <p:spPr>
          <a:xfrm>
            <a:off x="582880" y="2018651"/>
            <a:ext cx="615434" cy="626017"/>
          </a:xfrm>
          <a:prstGeom prst="ellipse">
            <a:avLst/>
          </a:prstGeom>
          <a:solidFill>
            <a:srgbClr val="00C855"/>
          </a:solidFill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900"/>
            </a:pPr>
            <a:r>
              <a:rPr lang="pt-BR" sz="2533" b="1" kern="0">
                <a:solidFill>
                  <a:srgbClr val="FFFFFF"/>
                </a:solidFill>
                <a:latin typeface="Century Gothic"/>
                <a:sym typeface="Century Gothic"/>
              </a:rPr>
              <a:t>1</a:t>
            </a:r>
            <a:endParaRPr sz="2533" b="1" kern="0">
              <a:solidFill>
                <a:srgbClr val="FFFFFF"/>
              </a:solidFill>
              <a:latin typeface="Century Gothic"/>
              <a:sym typeface="Century Gothic"/>
            </a:endParaRPr>
          </a:p>
        </p:txBody>
      </p:sp>
      <p:cxnSp>
        <p:nvCxnSpPr>
          <p:cNvPr id="700" name="Google Shape;700;p52"/>
          <p:cNvCxnSpPr>
            <a:cxnSpLocks/>
          </p:cNvCxnSpPr>
          <p:nvPr/>
        </p:nvCxnSpPr>
        <p:spPr>
          <a:xfrm flipH="1">
            <a:off x="919377" y="2655252"/>
            <a:ext cx="2666" cy="252304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1" name="Google Shape;701;p52"/>
          <p:cNvSpPr/>
          <p:nvPr/>
        </p:nvSpPr>
        <p:spPr>
          <a:xfrm>
            <a:off x="593463" y="2919430"/>
            <a:ext cx="615434" cy="636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kumimoji="0" lang="pt-BR" sz="2533" b="1" i="0" u="none" strike="noStrike" kern="0" cap="none" spc="0" normalizeH="0" baseline="0" noProof="0">
                <a:ln>
                  <a:noFill/>
                </a:ln>
                <a:solidFill>
                  <a:srgbClr val="00C855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kumimoji="0" sz="2533" b="1" i="0" u="none" strike="noStrike" kern="0" cap="none" spc="0" normalizeH="0" baseline="0" noProof="0">
              <a:ln>
                <a:noFill/>
              </a:ln>
              <a:solidFill>
                <a:srgbClr val="00C855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Google Shape;725;p53">
            <a:extLst>
              <a:ext uri="{FF2B5EF4-FFF2-40B4-BE49-F238E27FC236}">
                <a16:creationId xmlns:a16="http://schemas.microsoft.com/office/drawing/2014/main" id="{C97A69BA-0745-14C6-CAA8-99C71516A725}"/>
              </a:ext>
            </a:extLst>
          </p:cNvPr>
          <p:cNvSpPr txBox="1"/>
          <p:nvPr/>
        </p:nvSpPr>
        <p:spPr>
          <a:xfrm>
            <a:off x="1286474" y="2053629"/>
            <a:ext cx="5064254" cy="602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  <a:ea typeface="+mn-lt"/>
                <a:cs typeface="+mn-lt"/>
              </a:rPr>
              <a:t>Vinculação de NSU nas venda em POS</a:t>
            </a:r>
          </a:p>
        </p:txBody>
      </p:sp>
      <p:sp>
        <p:nvSpPr>
          <p:cNvPr id="3" name="Google Shape;725;p53">
            <a:extLst>
              <a:ext uri="{FF2B5EF4-FFF2-40B4-BE49-F238E27FC236}">
                <a16:creationId xmlns:a16="http://schemas.microsoft.com/office/drawing/2014/main" id="{425B1A5B-8E0D-5CF0-C318-E740AC736198}"/>
              </a:ext>
            </a:extLst>
          </p:cNvPr>
          <p:cNvSpPr txBox="1"/>
          <p:nvPr/>
        </p:nvSpPr>
        <p:spPr>
          <a:xfrm>
            <a:off x="1293367" y="2947766"/>
            <a:ext cx="6334254" cy="61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  <a:ea typeface="+mn-lt"/>
                <a:cs typeface="+mn-lt"/>
              </a:rPr>
              <a:t>Ajuste na rotina de integração de pedidos com CEP inexistente</a:t>
            </a:r>
            <a:endParaRPr lang="pt-BR"/>
          </a:p>
          <a:p>
            <a:pPr>
              <a:defRPr/>
            </a:pPr>
            <a:endParaRPr lang="pt-BR" sz="1600">
              <a:solidFill>
                <a:srgbClr val="3F1D59"/>
              </a:solidFill>
              <a:latin typeface="Century Gothic"/>
              <a:cs typeface="Arial"/>
            </a:endParaRPr>
          </a:p>
        </p:txBody>
      </p:sp>
      <p:sp>
        <p:nvSpPr>
          <p:cNvPr id="7" name="Google Shape;701;p52">
            <a:extLst>
              <a:ext uri="{FF2B5EF4-FFF2-40B4-BE49-F238E27FC236}">
                <a16:creationId xmlns:a16="http://schemas.microsoft.com/office/drawing/2014/main" id="{9638D314-DB3E-9D6B-CA7F-F2B76898A6CE}"/>
              </a:ext>
            </a:extLst>
          </p:cNvPr>
          <p:cNvSpPr/>
          <p:nvPr/>
        </p:nvSpPr>
        <p:spPr>
          <a:xfrm>
            <a:off x="551129" y="3776590"/>
            <a:ext cx="615434" cy="636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lang="pt-BR" sz="2533" b="1" kern="0">
                <a:solidFill>
                  <a:srgbClr val="00C85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kumimoji="0" sz="2533" b="1" i="0" u="none" strike="noStrike" kern="0" cap="none" spc="0" normalizeH="0" baseline="0" noProof="0">
              <a:ln>
                <a:noFill/>
              </a:ln>
              <a:solidFill>
                <a:srgbClr val="00C855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" name="Google Shape;725;p53">
            <a:extLst>
              <a:ext uri="{FF2B5EF4-FFF2-40B4-BE49-F238E27FC236}">
                <a16:creationId xmlns:a16="http://schemas.microsoft.com/office/drawing/2014/main" id="{D2FC7EBD-0A12-5E1C-21D8-F408C4EB03F7}"/>
              </a:ext>
            </a:extLst>
          </p:cNvPr>
          <p:cNvSpPr txBox="1"/>
          <p:nvPr/>
        </p:nvSpPr>
        <p:spPr>
          <a:xfrm>
            <a:off x="1293367" y="3815130"/>
            <a:ext cx="6334254" cy="61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  <a:ea typeface="+mn-lt"/>
                <a:cs typeface="+mn-lt"/>
              </a:rPr>
              <a:t>Controle de comodato pelo número de série (início e fim) retomada</a:t>
            </a:r>
            <a:endParaRPr lang="pt-BR"/>
          </a:p>
          <a:p>
            <a:pPr>
              <a:defRPr/>
            </a:pPr>
            <a:endParaRPr lang="pt-BR" sz="1600">
              <a:solidFill>
                <a:srgbClr val="3F1D59"/>
              </a:solidFill>
              <a:latin typeface="Century Gothic"/>
            </a:endParaRPr>
          </a:p>
          <a:p>
            <a:pPr>
              <a:buClr>
                <a:schemeClr val="tx1"/>
              </a:buClr>
              <a:defRPr/>
            </a:pPr>
            <a:endParaRPr lang="pt-BR" sz="1600">
              <a:solidFill>
                <a:srgbClr val="3F1D59"/>
              </a:solidFill>
              <a:latin typeface="Century Gothic"/>
            </a:endParaRPr>
          </a:p>
        </p:txBody>
      </p:sp>
      <p:sp>
        <p:nvSpPr>
          <p:cNvPr id="12" name="Google Shape;701;p52">
            <a:extLst>
              <a:ext uri="{FF2B5EF4-FFF2-40B4-BE49-F238E27FC236}">
                <a16:creationId xmlns:a16="http://schemas.microsoft.com/office/drawing/2014/main" id="{6A93E4A4-76E2-E7C2-7CFD-26563D02105D}"/>
              </a:ext>
            </a:extLst>
          </p:cNvPr>
          <p:cNvSpPr/>
          <p:nvPr/>
        </p:nvSpPr>
        <p:spPr>
          <a:xfrm>
            <a:off x="540547" y="4624452"/>
            <a:ext cx="615434" cy="6366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Tx/>
              <a:buNone/>
              <a:tabLst/>
              <a:defRPr/>
            </a:pPr>
            <a:r>
              <a:rPr kumimoji="0" lang="pt-BR" sz="2533" b="1" i="0" u="none" strike="noStrike" kern="0" cap="none" spc="0" normalizeH="0" baseline="0" noProof="0">
                <a:ln>
                  <a:noFill/>
                </a:ln>
                <a:solidFill>
                  <a:srgbClr val="00C855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4</a:t>
            </a:r>
            <a:endParaRPr kumimoji="0" sz="2533" b="1" i="0" u="none" strike="noStrike" kern="0" cap="none" spc="0" normalizeH="0" baseline="0" noProof="0">
              <a:ln>
                <a:noFill/>
              </a:ln>
              <a:solidFill>
                <a:srgbClr val="00C855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2" name="Google Shape;700;p52">
            <a:extLst>
              <a:ext uri="{FF2B5EF4-FFF2-40B4-BE49-F238E27FC236}">
                <a16:creationId xmlns:a16="http://schemas.microsoft.com/office/drawing/2014/main" id="{68963DA6-BAD2-59A7-C836-3C5B0861452F}"/>
              </a:ext>
            </a:extLst>
          </p:cNvPr>
          <p:cNvCxnSpPr>
            <a:cxnSpLocks/>
          </p:cNvCxnSpPr>
          <p:nvPr/>
        </p:nvCxnSpPr>
        <p:spPr>
          <a:xfrm flipH="1">
            <a:off x="898210" y="3533668"/>
            <a:ext cx="2666" cy="252304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" name="Google Shape;700;p52">
            <a:extLst>
              <a:ext uri="{FF2B5EF4-FFF2-40B4-BE49-F238E27FC236}">
                <a16:creationId xmlns:a16="http://schemas.microsoft.com/office/drawing/2014/main" id="{A6CF5255-78F2-94F1-2247-2B48E7CCF966}"/>
              </a:ext>
            </a:extLst>
          </p:cNvPr>
          <p:cNvCxnSpPr>
            <a:cxnSpLocks/>
          </p:cNvCxnSpPr>
          <p:nvPr/>
        </p:nvCxnSpPr>
        <p:spPr>
          <a:xfrm flipH="1">
            <a:off x="908792" y="4380335"/>
            <a:ext cx="2666" cy="252304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" name="Google Shape;725;p53">
            <a:extLst>
              <a:ext uri="{FF2B5EF4-FFF2-40B4-BE49-F238E27FC236}">
                <a16:creationId xmlns:a16="http://schemas.microsoft.com/office/drawing/2014/main" id="{34BC52DB-B87C-BE80-7A6A-E39E8F933A84}"/>
              </a:ext>
            </a:extLst>
          </p:cNvPr>
          <p:cNvSpPr txBox="1"/>
          <p:nvPr/>
        </p:nvSpPr>
        <p:spPr>
          <a:xfrm>
            <a:off x="1293366" y="4663394"/>
            <a:ext cx="6334254" cy="61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3F1D59"/>
                </a:solidFill>
                <a:latin typeface="Century Gothic"/>
                <a:ea typeface="+mn-lt"/>
                <a:cs typeface="+mn-lt"/>
              </a:rPr>
              <a:t>Novo botão de inclusão de pedidos pelo número do ORDER</a:t>
            </a:r>
          </a:p>
          <a:p>
            <a:pPr>
              <a:buClr>
                <a:schemeClr val="tx1"/>
              </a:buClr>
              <a:defRPr/>
            </a:pPr>
            <a:endParaRPr lang="pt-BR" sz="1600">
              <a:solidFill>
                <a:srgbClr val="3F1D59"/>
              </a:solidFill>
              <a:latin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59E8CDF9-9A3F-AFFD-CCA4-DC5B27ADC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096B16EB-8326-C5F4-666C-B8BC900B14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5609" y="210632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172B6A"/>
                </a:solidFill>
                <a:cs typeface="Arial"/>
              </a:rPr>
              <a:t>Vinculação de NSU nas vendas de cartão</a:t>
            </a:r>
            <a:br>
              <a:rPr lang="pt-BR" sz="1600">
                <a:cs typeface="Arial"/>
              </a:rPr>
            </a:br>
            <a:endParaRPr lang="pt-BR" sz="1600">
              <a:solidFill>
                <a:srgbClr val="172B6A"/>
              </a:solidFill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E8F8028E-DA9C-8834-2C2A-4FFE1C39BB81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D2AE79C-ED3E-0633-91CC-906CAAA99B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2937651A-4CAB-0D5C-8A53-2CC35B39668B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165B5468-E734-C18F-BFE1-46CEAF2139ED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20B52CF0-590B-4384-AABA-D2EA95C84873}"/>
              </a:ext>
            </a:extLst>
          </p:cNvPr>
          <p:cNvSpPr/>
          <p:nvPr/>
        </p:nvSpPr>
        <p:spPr>
          <a:xfrm>
            <a:off x="559736" y="2317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56563C01-E67E-5DA1-820A-16F14947746B}"/>
              </a:ext>
            </a:extLst>
          </p:cNvPr>
          <p:cNvSpPr/>
          <p:nvPr/>
        </p:nvSpPr>
        <p:spPr>
          <a:xfrm>
            <a:off x="359375" y="1152591"/>
            <a:ext cx="11416481" cy="128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 b="1">
                <a:solidFill>
                  <a:srgbClr val="172B6A"/>
                </a:solidFill>
                <a:latin typeface="Century Gothic"/>
                <a:cs typeface="Arial"/>
                <a:sym typeface="Century Gothic"/>
              </a:rPr>
              <a:t>Foi vinculado na retaguarda a obrigatoriedade do vínculo da NSU das vendas feitas em cartão nos pedidos de Consignado /Comodato.</a:t>
            </a:r>
            <a:endParaRPr lang="pt-BR" sz="1600" b="1">
              <a:solidFill>
                <a:srgbClr val="172B6A"/>
              </a:solidFill>
              <a:latin typeface="Century Gothic"/>
              <a:cs typeface="Arial"/>
            </a:endParaRPr>
          </a:p>
          <a:p>
            <a:pPr>
              <a:defRPr/>
            </a:pPr>
            <a:br>
              <a:rPr lang="pt-BR" sz="1600">
                <a:ea typeface="+mn-lt"/>
                <a:cs typeface="+mn-lt"/>
              </a:rPr>
            </a:br>
            <a:br>
              <a:rPr lang="pt-BR" sz="1600">
                <a:ea typeface="+mn-lt"/>
                <a:cs typeface="+mn-lt"/>
              </a:rPr>
            </a:br>
            <a:endParaRPr lang="pt-BR" sz="1600">
              <a:solidFill>
                <a:srgbClr val="172B4D"/>
              </a:solidFill>
              <a:latin typeface="Times New Roman"/>
              <a:sym typeface="Century Gothic"/>
            </a:endParaRPr>
          </a:p>
        </p:txBody>
      </p:sp>
      <p:sp>
        <p:nvSpPr>
          <p:cNvPr id="11" name="Google Shape;725;p53">
            <a:extLst>
              <a:ext uri="{FF2B5EF4-FFF2-40B4-BE49-F238E27FC236}">
                <a16:creationId xmlns:a16="http://schemas.microsoft.com/office/drawing/2014/main" id="{48B81E91-7A9A-8A99-E15A-F150604A301B}"/>
              </a:ext>
            </a:extLst>
          </p:cNvPr>
          <p:cNvSpPr txBox="1"/>
          <p:nvPr/>
        </p:nvSpPr>
        <p:spPr>
          <a:xfrm>
            <a:off x="170292" y="5401552"/>
            <a:ext cx="9645325" cy="647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br>
              <a:rPr lang="pt-BR" sz="1600" b="1">
                <a:latin typeface="Century Gothic"/>
              </a:rPr>
            </a:br>
            <a:endParaRPr lang="pt-BR" sz="1600" b="1">
              <a:solidFill>
                <a:srgbClr val="172B4D"/>
              </a:solidFill>
              <a:latin typeface="Century Gothic"/>
            </a:endParaRPr>
          </a:p>
        </p:txBody>
      </p:sp>
      <p:sp>
        <p:nvSpPr>
          <p:cNvPr id="10" name="Retângulo 51">
            <a:extLst>
              <a:ext uri="{FF2B5EF4-FFF2-40B4-BE49-F238E27FC236}">
                <a16:creationId xmlns:a16="http://schemas.microsoft.com/office/drawing/2014/main" id="{9DF0C6F3-C584-F725-18F5-DEC9E46ADD83}"/>
              </a:ext>
            </a:extLst>
          </p:cNvPr>
          <p:cNvSpPr/>
          <p:nvPr/>
        </p:nvSpPr>
        <p:spPr>
          <a:xfrm>
            <a:off x="465238" y="2316159"/>
            <a:ext cx="3728033" cy="3517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1400">
                <a:solidFill>
                  <a:srgbClr val="172B4D"/>
                </a:solidFill>
                <a:latin typeface="Times New Roman"/>
                <a:sym typeface="Century Gothic"/>
              </a:rPr>
              <a:t>Por determinação, o sistema foi ajustado para que o campo de NSU que está localizado na aba de pagamentos dos pedidos, quando feitos em cartão de credito, via site ou Balcão. </a:t>
            </a:r>
            <a:br>
              <a:rPr lang="pt-BR" sz="1400">
                <a:latin typeface="Times New Roman"/>
              </a:rPr>
            </a:br>
            <a:br>
              <a:rPr lang="pt-BR" sz="1400">
                <a:latin typeface="Times New Roman"/>
              </a:rPr>
            </a:br>
            <a:r>
              <a:rPr lang="pt-BR" sz="1400">
                <a:solidFill>
                  <a:srgbClr val="172B4D"/>
                </a:solidFill>
                <a:latin typeface="Times New Roman"/>
                <a:sym typeface="Century Gothic"/>
              </a:rPr>
              <a:t>Essa informação quando é de pedido oriundo do site com integração do </a:t>
            </a:r>
            <a:r>
              <a:rPr lang="pt-BR" sz="1400" err="1">
                <a:solidFill>
                  <a:srgbClr val="172B4D"/>
                </a:solidFill>
                <a:latin typeface="Times New Roman"/>
                <a:sym typeface="Century Gothic"/>
              </a:rPr>
              <a:t>Vtex</a:t>
            </a:r>
            <a:r>
              <a:rPr lang="pt-BR" sz="1400">
                <a:solidFill>
                  <a:srgbClr val="172B4D"/>
                </a:solidFill>
                <a:latin typeface="Times New Roman"/>
                <a:sym typeface="Century Gothic"/>
              </a:rPr>
              <a:t> vem descriminado nas </a:t>
            </a:r>
            <a:r>
              <a:rPr lang="pt-BR" sz="1400">
                <a:solidFill>
                  <a:srgbClr val="5B2E90"/>
                </a:solidFill>
                <a:latin typeface="Roboto"/>
                <a:ea typeface="Roboto"/>
                <a:cs typeface="Roboto"/>
                <a:sym typeface="Century Gothic"/>
              </a:rPr>
              <a:t>Informações Adicionais</a:t>
            </a:r>
            <a:r>
              <a:rPr lang="pt-BR" sz="1400">
                <a:solidFill>
                  <a:srgbClr val="172B4D"/>
                </a:solidFill>
                <a:latin typeface="Times New Roman"/>
                <a:sym typeface="Century Gothic"/>
              </a:rPr>
              <a:t> </a:t>
            </a:r>
            <a:br>
              <a:rPr lang="pt-BR" sz="1400">
                <a:latin typeface="Times New Roman"/>
              </a:rPr>
            </a:br>
            <a: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  <a:t>juntamente com as informações da estrutura de cartão.</a:t>
            </a:r>
            <a:b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</a:br>
            <a:br>
              <a:rPr lang="pt-BR" sz="1400">
                <a:latin typeface="Times New Roman"/>
                <a:cs typeface="Times New Roman"/>
              </a:rPr>
            </a:br>
            <a: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  <a:t>Deve ser validado a informação e informado no campo determinado que será enviado a </a:t>
            </a:r>
            <a:r>
              <a:rPr lang="pt-BR" sz="1400" err="1">
                <a:solidFill>
                  <a:srgbClr val="172B4D"/>
                </a:solidFill>
                <a:latin typeface="Times New Roman"/>
                <a:cs typeface="Times New Roman"/>
              </a:rPr>
              <a:t>sefaz</a:t>
            </a:r>
            <a: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  <a:t>.</a:t>
            </a:r>
            <a:br>
              <a:rPr lang="pt-BR" sz="1400">
                <a:latin typeface="Times New Roman"/>
                <a:cs typeface="Times New Roman"/>
              </a:rPr>
            </a:br>
            <a:br>
              <a:rPr lang="pt-BR" sz="1600">
                <a:latin typeface="Times New Roman"/>
              </a:rPr>
            </a:br>
            <a:endParaRPr lang="pt-BR" sz="1600">
              <a:solidFill>
                <a:srgbClr val="172B4D"/>
              </a:solidFill>
              <a:latin typeface="Times New Roman"/>
              <a:cs typeface="Times New Roman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D35BABE1-4B2A-BE4A-C245-FA1F844211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95948" y="1569713"/>
            <a:ext cx="7827819" cy="426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81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A9253BFE-312E-F1E4-CE23-66919DF6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2E704C76-6DDA-6F50-160B-287718439C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5609" y="210632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172B6A"/>
                </a:solidFill>
                <a:cs typeface="Arial"/>
              </a:rPr>
              <a:t>Vinculação de NSU nas vendas de cartão</a:t>
            </a:r>
            <a:br>
              <a:rPr lang="pt-BR" sz="1600">
                <a:cs typeface="Arial"/>
              </a:rPr>
            </a:br>
            <a:endParaRPr lang="pt-BR" sz="1600">
              <a:solidFill>
                <a:srgbClr val="172B6A"/>
              </a:solidFill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E51C5E65-477C-6BDE-0B6D-96709B7DF17E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FBD74179-7975-E118-F0EF-F02C8D67DE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1FF97886-8DE0-0996-5EEA-505C299BA720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57EF28EE-9C24-BD5A-CD91-4A184EF2AA25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0F2B5B06-FBF8-48AB-B500-5BBA8F19B332}"/>
              </a:ext>
            </a:extLst>
          </p:cNvPr>
          <p:cNvSpPr/>
          <p:nvPr/>
        </p:nvSpPr>
        <p:spPr>
          <a:xfrm>
            <a:off x="559736" y="2317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9D19661F-0379-183A-A4C4-0DEB2C309EEE}"/>
              </a:ext>
            </a:extLst>
          </p:cNvPr>
          <p:cNvSpPr/>
          <p:nvPr/>
        </p:nvSpPr>
        <p:spPr>
          <a:xfrm>
            <a:off x="359375" y="1152591"/>
            <a:ext cx="11416481" cy="128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 b="1">
                <a:solidFill>
                  <a:srgbClr val="172B6A"/>
                </a:solidFill>
                <a:latin typeface="Century Gothic"/>
                <a:cs typeface="Arial"/>
                <a:sym typeface="Century Gothic"/>
              </a:rPr>
              <a:t>Foi vinculado na retaguarda a obrigatoriedade do vínculo da NSU das vendas feitas em cartão nos pedidos de Consignado /Comodato.</a:t>
            </a:r>
            <a:endParaRPr lang="pt-BR" sz="1600" b="1">
              <a:solidFill>
                <a:srgbClr val="172B6A"/>
              </a:solidFill>
              <a:latin typeface="Century Gothic"/>
              <a:cs typeface="Arial"/>
            </a:endParaRPr>
          </a:p>
          <a:p>
            <a:pPr>
              <a:defRPr/>
            </a:pPr>
            <a:br>
              <a:rPr lang="pt-BR" sz="1600">
                <a:ea typeface="+mn-lt"/>
                <a:cs typeface="+mn-lt"/>
              </a:rPr>
            </a:br>
            <a:br>
              <a:rPr lang="pt-BR" sz="1600">
                <a:ea typeface="+mn-lt"/>
                <a:cs typeface="+mn-lt"/>
              </a:rPr>
            </a:br>
            <a:endParaRPr lang="pt-BR" sz="1600">
              <a:solidFill>
                <a:srgbClr val="172B4D"/>
              </a:solidFill>
              <a:latin typeface="Times New Roman"/>
              <a:sym typeface="Century Gothic"/>
            </a:endParaRPr>
          </a:p>
        </p:txBody>
      </p:sp>
      <p:sp>
        <p:nvSpPr>
          <p:cNvPr id="11" name="Google Shape;725;p53">
            <a:extLst>
              <a:ext uri="{FF2B5EF4-FFF2-40B4-BE49-F238E27FC236}">
                <a16:creationId xmlns:a16="http://schemas.microsoft.com/office/drawing/2014/main" id="{DEBA3BFF-57CB-94A6-9186-C624DD82FC89}"/>
              </a:ext>
            </a:extLst>
          </p:cNvPr>
          <p:cNvSpPr txBox="1"/>
          <p:nvPr/>
        </p:nvSpPr>
        <p:spPr>
          <a:xfrm>
            <a:off x="170292" y="5401552"/>
            <a:ext cx="9645325" cy="647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br>
              <a:rPr lang="pt-BR" sz="1600" b="1">
                <a:latin typeface="Century Gothic"/>
              </a:rPr>
            </a:br>
            <a:endParaRPr lang="pt-BR" sz="1600" b="1">
              <a:solidFill>
                <a:srgbClr val="172B4D"/>
              </a:solidFill>
              <a:latin typeface="Century Gothic"/>
            </a:endParaRPr>
          </a:p>
        </p:txBody>
      </p:sp>
      <p:sp>
        <p:nvSpPr>
          <p:cNvPr id="10" name="Retângulo 51">
            <a:extLst>
              <a:ext uri="{FF2B5EF4-FFF2-40B4-BE49-F238E27FC236}">
                <a16:creationId xmlns:a16="http://schemas.microsoft.com/office/drawing/2014/main" id="{0A4FCC20-422C-AF41-269E-DCBF91859764}"/>
              </a:ext>
            </a:extLst>
          </p:cNvPr>
          <p:cNvSpPr/>
          <p:nvPr/>
        </p:nvSpPr>
        <p:spPr>
          <a:xfrm>
            <a:off x="465238" y="2316159"/>
            <a:ext cx="3569697" cy="3517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  <a:t>Para vendas de balcão onde o pagamento é feito via maquininha POS, deve ser coletado a informação da NSU diretamente do comprovante impresso pela mesma.</a:t>
            </a:r>
            <a:b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</a:br>
            <a:b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</a:br>
            <a: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  <a:t>Para cada adquirente temos uma nomenclatura diferente e particular, que deve ser validado junto a instituição para a correta informação desse campo.</a:t>
            </a:r>
            <a:b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</a:br>
            <a:b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</a:br>
            <a: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  <a:t>EXEMPLO: Nos comprovantes da </a:t>
            </a:r>
            <a:r>
              <a:rPr lang="pt-BR" sz="1400">
                <a:solidFill>
                  <a:srgbClr val="00B050"/>
                </a:solidFill>
                <a:latin typeface="Times New Roman"/>
                <a:cs typeface="Times New Roman"/>
              </a:rPr>
              <a:t>STONE, </a:t>
            </a:r>
            <a: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  <a:t>esse campo se chama</a:t>
            </a:r>
            <a:r>
              <a:rPr lang="pt-BR" sz="1400">
                <a:latin typeface="Times New Roman"/>
                <a:cs typeface="Times New Roman"/>
              </a:rPr>
              <a:t>: STONEID, Conforme exemplo ao lado.</a:t>
            </a:r>
            <a:br>
              <a:rPr lang="pt-BR" sz="1400">
                <a:latin typeface="Times New Roman"/>
                <a:cs typeface="Times New Roman"/>
              </a:rPr>
            </a:br>
            <a:br>
              <a:rPr lang="pt-BR" sz="1400">
                <a:latin typeface="Times New Roman"/>
                <a:cs typeface="Times New Roman"/>
              </a:rPr>
            </a:br>
            <a:r>
              <a:rPr lang="pt-BR" sz="1400">
                <a:latin typeface="Times New Roman"/>
                <a:cs typeface="Times New Roman"/>
              </a:rPr>
              <a:t>Essa informação é vinculada de maneira manual tanto na retaguarda como no </a:t>
            </a:r>
            <a:r>
              <a:rPr lang="pt-BR" sz="1400" err="1">
                <a:latin typeface="Times New Roman"/>
                <a:cs typeface="Times New Roman"/>
              </a:rPr>
              <a:t>pdv</a:t>
            </a:r>
            <a:r>
              <a:rPr lang="pt-BR" sz="1400">
                <a:latin typeface="Times New Roman"/>
                <a:cs typeface="Times New Roman"/>
              </a:rPr>
              <a:t> por isso deve ser validado com cada adquirente para que não haja dúvidas na informação.</a:t>
            </a:r>
            <a:br>
              <a:rPr lang="pt-BR" sz="1600">
                <a:latin typeface="Times New Roman"/>
              </a:rPr>
            </a:br>
            <a:endParaRPr lang="pt-BR" sz="1600">
              <a:solidFill>
                <a:srgbClr val="172B4D"/>
              </a:solidFill>
              <a:latin typeface="Times New Roman"/>
              <a:cs typeface="Times New Roman"/>
            </a:endParaRPr>
          </a:p>
        </p:txBody>
      </p:sp>
      <p:pic>
        <p:nvPicPr>
          <p:cNvPr id="7" name="Imagem 6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6FCB24C-EFC3-2D0D-4B61-E528787F62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6363" y="1887744"/>
            <a:ext cx="3315195" cy="3676278"/>
          </a:xfrm>
          <a:prstGeom prst="rect">
            <a:avLst/>
          </a:prstGeom>
        </p:spPr>
      </p:pic>
      <p:pic>
        <p:nvPicPr>
          <p:cNvPr id="8" name="Imagem 7" descr="Interface gráfica do usuário, Aplicativo, Teams&#10;&#10;O conteúdo gerado por IA pode estar incorreto.">
            <a:extLst>
              <a:ext uri="{FF2B5EF4-FFF2-40B4-BE49-F238E27FC236}">
                <a16:creationId xmlns:a16="http://schemas.microsoft.com/office/drawing/2014/main" id="{E8C2DBAA-115A-2AD7-B7B7-2DEBDB106B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4081" y="1892568"/>
            <a:ext cx="4405499" cy="366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72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6EA96400-5FDF-4F7F-EEE5-B4430E273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7215DC8B-3BB9-5B09-34E2-D667038C07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5609" y="210632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172B6A"/>
                </a:solidFill>
                <a:cs typeface="Arial"/>
              </a:rPr>
              <a:t>Vinculação de NSU nas vendas de cartão no PDV</a:t>
            </a:r>
            <a:br>
              <a:rPr lang="pt-BR" sz="1600">
                <a:cs typeface="Arial"/>
              </a:rPr>
            </a:br>
            <a:endParaRPr lang="pt-BR" sz="1600">
              <a:solidFill>
                <a:srgbClr val="172B6A"/>
              </a:solidFill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BEB3955-E207-B2AC-E522-50DE00A74B73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C49AD508-271F-C381-2AE7-8A9785BCA4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2B7C8B99-E356-B98F-811C-674FA863B179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7A769DE5-E250-7D2F-861B-0B96DC673648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9114E565-B162-1200-8682-11760FC450A8}"/>
              </a:ext>
            </a:extLst>
          </p:cNvPr>
          <p:cNvSpPr/>
          <p:nvPr/>
        </p:nvSpPr>
        <p:spPr>
          <a:xfrm>
            <a:off x="559736" y="2317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4B171049-A014-20E5-B986-734FE3F8C402}"/>
              </a:ext>
            </a:extLst>
          </p:cNvPr>
          <p:cNvSpPr/>
          <p:nvPr/>
        </p:nvSpPr>
        <p:spPr>
          <a:xfrm>
            <a:off x="359375" y="1152591"/>
            <a:ext cx="11416481" cy="128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 b="1">
                <a:solidFill>
                  <a:srgbClr val="172B6A"/>
                </a:solidFill>
                <a:latin typeface="Century Gothic"/>
                <a:cs typeface="Arial"/>
              </a:rPr>
              <a:t>Vinculando a NSU nas vendas de </a:t>
            </a:r>
            <a:r>
              <a:rPr lang="pt-BR" sz="1600" b="1" err="1">
                <a:solidFill>
                  <a:srgbClr val="172B6A"/>
                </a:solidFill>
                <a:latin typeface="Century Gothic"/>
                <a:cs typeface="Arial"/>
              </a:rPr>
              <a:t>pdv</a:t>
            </a:r>
          </a:p>
          <a:p>
            <a:pPr>
              <a:defRPr/>
            </a:pPr>
            <a:br>
              <a:rPr lang="pt-BR" sz="1600">
                <a:ea typeface="+mn-lt"/>
                <a:cs typeface="+mn-lt"/>
              </a:rPr>
            </a:br>
            <a:br>
              <a:rPr lang="pt-BR" sz="1600">
                <a:ea typeface="+mn-lt"/>
                <a:cs typeface="+mn-lt"/>
              </a:rPr>
            </a:br>
            <a:endParaRPr lang="pt-BR" sz="1600">
              <a:solidFill>
                <a:srgbClr val="172B4D"/>
              </a:solidFill>
              <a:latin typeface="Times New Roman"/>
              <a:sym typeface="Century Gothic"/>
            </a:endParaRPr>
          </a:p>
        </p:txBody>
      </p:sp>
      <p:sp>
        <p:nvSpPr>
          <p:cNvPr id="11" name="Google Shape;725;p53">
            <a:extLst>
              <a:ext uri="{FF2B5EF4-FFF2-40B4-BE49-F238E27FC236}">
                <a16:creationId xmlns:a16="http://schemas.microsoft.com/office/drawing/2014/main" id="{2F928233-0367-F1D8-5398-FBD730E4A23C}"/>
              </a:ext>
            </a:extLst>
          </p:cNvPr>
          <p:cNvSpPr txBox="1"/>
          <p:nvPr/>
        </p:nvSpPr>
        <p:spPr>
          <a:xfrm>
            <a:off x="170292" y="5401552"/>
            <a:ext cx="9645325" cy="647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br>
              <a:rPr lang="pt-BR" sz="1600" b="1">
                <a:latin typeface="Century Gothic"/>
              </a:rPr>
            </a:br>
            <a:endParaRPr lang="pt-BR" sz="1600" b="1">
              <a:solidFill>
                <a:srgbClr val="172B4D"/>
              </a:solidFill>
              <a:latin typeface="Century Gothic"/>
            </a:endParaRPr>
          </a:p>
        </p:txBody>
      </p:sp>
      <p:sp>
        <p:nvSpPr>
          <p:cNvPr id="10" name="Retângulo 51">
            <a:extLst>
              <a:ext uri="{FF2B5EF4-FFF2-40B4-BE49-F238E27FC236}">
                <a16:creationId xmlns:a16="http://schemas.microsoft.com/office/drawing/2014/main" id="{4E60BF03-76CA-CE75-9A2A-CF4A0D19C5F1}"/>
              </a:ext>
            </a:extLst>
          </p:cNvPr>
          <p:cNvSpPr/>
          <p:nvPr/>
        </p:nvSpPr>
        <p:spPr>
          <a:xfrm>
            <a:off x="465238" y="2316159"/>
            <a:ext cx="3312398" cy="3517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  <a:t>Para vendas feitas no PDV, temos o campo especifico, para essa informação, quando selecionado POS será direcionado para informações de estrutura de cartão onde temos o campo específico para essa informação. </a:t>
            </a:r>
            <a:b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</a:br>
            <a:b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</a:br>
            <a: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  <a:t>Para cada adquirente temos uma nomenclatura diferente e particular, que deve ser validado junto a instituição para a correta informação desse campo.</a:t>
            </a:r>
            <a:b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</a:br>
            <a:b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</a:br>
            <a: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  <a:t>EXEMPLO: Nos comprovantes da </a:t>
            </a:r>
            <a:r>
              <a:rPr lang="pt-BR" sz="1400">
                <a:solidFill>
                  <a:srgbClr val="00B050"/>
                </a:solidFill>
                <a:latin typeface="Times New Roman"/>
                <a:cs typeface="Times New Roman"/>
              </a:rPr>
              <a:t>STONE, </a:t>
            </a:r>
            <a:r>
              <a:rPr lang="pt-BR" sz="1400">
                <a:solidFill>
                  <a:srgbClr val="172B4D"/>
                </a:solidFill>
                <a:latin typeface="Times New Roman"/>
                <a:cs typeface="Times New Roman"/>
              </a:rPr>
              <a:t>esse campo se chama</a:t>
            </a:r>
            <a:r>
              <a:rPr lang="pt-BR" sz="1400">
                <a:latin typeface="Times New Roman"/>
                <a:cs typeface="Times New Roman"/>
              </a:rPr>
              <a:t>: STONEID, Conforme exemplo ao lado.</a:t>
            </a:r>
            <a:br>
              <a:rPr lang="pt-BR" sz="1400">
                <a:latin typeface="Times New Roman"/>
                <a:cs typeface="Times New Roman"/>
              </a:rPr>
            </a:br>
            <a:br>
              <a:rPr lang="pt-BR" sz="1400">
                <a:latin typeface="Times New Roman"/>
                <a:cs typeface="Times New Roman"/>
              </a:rPr>
            </a:br>
            <a:r>
              <a:rPr lang="pt-BR" sz="1400">
                <a:latin typeface="Times New Roman"/>
                <a:cs typeface="Times New Roman"/>
              </a:rPr>
              <a:t>Essa informação é vinculada de maneira manual tanto na retaguarda como no </a:t>
            </a:r>
            <a:r>
              <a:rPr lang="pt-BR" sz="1400" err="1">
                <a:latin typeface="Times New Roman"/>
                <a:cs typeface="Times New Roman"/>
              </a:rPr>
              <a:t>pdv</a:t>
            </a:r>
            <a:r>
              <a:rPr lang="pt-BR" sz="1400">
                <a:latin typeface="Times New Roman"/>
                <a:cs typeface="Times New Roman"/>
              </a:rPr>
              <a:t> por isso deve ser validado com cada adquirente para que não haja dúvidas na informação.</a:t>
            </a:r>
            <a:br>
              <a:rPr lang="pt-BR" sz="1600">
                <a:latin typeface="Times New Roman"/>
              </a:rPr>
            </a:br>
            <a:endParaRPr lang="pt-BR" sz="1600">
              <a:solidFill>
                <a:srgbClr val="172B4D"/>
              </a:solidFill>
              <a:latin typeface="Times New Roman"/>
              <a:cs typeface="Times New Roman"/>
            </a:endParaRPr>
          </a:p>
        </p:txBody>
      </p:sp>
      <p:pic>
        <p:nvPicPr>
          <p:cNvPr id="4" name="Imagem 3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3633E74B-B1E1-D0ED-65C9-46D72C0787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9091" y="1546927"/>
            <a:ext cx="6897585" cy="442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05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355609" y="210632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172B6A"/>
                </a:solidFill>
                <a:cs typeface="Arial"/>
              </a:rPr>
              <a:t>Controle de número de série de produtos do tipo Ativo Imobilizado</a:t>
            </a:r>
            <a:br>
              <a:rPr lang="pt-BR" sz="1600">
                <a:solidFill>
                  <a:srgbClr val="172B6A"/>
                </a:solidFill>
                <a:cs typeface="Arial"/>
              </a:rPr>
            </a:br>
            <a:endParaRPr lang="pt-BR" sz="1600">
              <a:solidFill>
                <a:srgbClr val="172B6A"/>
              </a:solidFill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E2CF2744-9C0E-FB97-8538-B2E854306371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98C5C7FE-EA10-530E-8E07-C58819E47771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825425A7-2545-B6EA-8EEA-B32F8E99DAB6}"/>
              </a:ext>
            </a:extLst>
          </p:cNvPr>
          <p:cNvSpPr/>
          <p:nvPr/>
        </p:nvSpPr>
        <p:spPr>
          <a:xfrm>
            <a:off x="559736" y="2317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FD6E6D13-BCB0-22F5-FADE-C624071538F2}"/>
              </a:ext>
            </a:extLst>
          </p:cNvPr>
          <p:cNvSpPr/>
          <p:nvPr/>
        </p:nvSpPr>
        <p:spPr>
          <a:xfrm>
            <a:off x="359375" y="1152591"/>
            <a:ext cx="11416481" cy="128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 b="1">
                <a:solidFill>
                  <a:srgbClr val="172B6A"/>
                </a:solidFill>
                <a:latin typeface="Century Gothic"/>
                <a:cs typeface="Arial"/>
                <a:sym typeface="Century Gothic"/>
              </a:rPr>
              <a:t>Esse guia tem por fim trazer um entendimento de como fazer o controle e cadastros dos produtos ativos imobilizados e vincular os números de serie</a:t>
            </a:r>
          </a:p>
          <a:p>
            <a:pPr>
              <a:defRPr/>
            </a:pPr>
            <a:br>
              <a:rPr lang="pt-BR" sz="1600">
                <a:ea typeface="+mn-lt"/>
                <a:cs typeface="+mn-lt"/>
              </a:rPr>
            </a:br>
            <a:br>
              <a:rPr lang="pt-BR" sz="1600">
                <a:ea typeface="+mn-lt"/>
                <a:cs typeface="+mn-lt"/>
              </a:rPr>
            </a:br>
            <a:endParaRPr lang="pt-BR" sz="1600">
              <a:solidFill>
                <a:srgbClr val="172B4D"/>
              </a:solidFill>
              <a:latin typeface="Times New Roman"/>
              <a:sym typeface="Century Gothic"/>
            </a:endParaRPr>
          </a:p>
        </p:txBody>
      </p:sp>
      <p:sp>
        <p:nvSpPr>
          <p:cNvPr id="11" name="Google Shape;725;p53">
            <a:extLst>
              <a:ext uri="{FF2B5EF4-FFF2-40B4-BE49-F238E27FC236}">
                <a16:creationId xmlns:a16="http://schemas.microsoft.com/office/drawing/2014/main" id="{DF1A14AB-C334-7483-9CB9-385C97AF0A52}"/>
              </a:ext>
            </a:extLst>
          </p:cNvPr>
          <p:cNvSpPr txBox="1"/>
          <p:nvPr/>
        </p:nvSpPr>
        <p:spPr>
          <a:xfrm>
            <a:off x="170292" y="5401552"/>
            <a:ext cx="9645325" cy="647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r>
              <a:rPr lang="pt-BR" sz="1600" b="1">
                <a:solidFill>
                  <a:srgbClr val="172B4D"/>
                </a:solidFill>
                <a:latin typeface="Century Gothic"/>
              </a:rPr>
              <a:t>Vamos ver na prática?</a:t>
            </a:r>
            <a:br>
              <a:rPr lang="pt-BR" sz="1600" b="1">
                <a:solidFill>
                  <a:srgbClr val="172B4D"/>
                </a:solidFill>
                <a:latin typeface="Century Gothic"/>
              </a:rPr>
            </a:br>
            <a:r>
              <a:rPr lang="pt-BR" sz="1600">
                <a:ea typeface="+mn-lt"/>
                <a:cs typeface="+mn-lt"/>
                <a:hlinkClick r:id="rId7"/>
              </a:rPr>
              <a:t>Cadastros | Produtos | Controle de número de série de produtos do tipo Ativo Imobilizado - Mercados de Proximidade - Linx Share</a:t>
            </a:r>
            <a:br>
              <a:rPr lang="pt-BR" sz="1600" b="1">
                <a:solidFill>
                  <a:srgbClr val="172B4D"/>
                </a:solidFill>
                <a:latin typeface="Century Gothic"/>
              </a:rPr>
            </a:br>
            <a:endParaRPr lang="pt-BR" sz="1600" b="1">
              <a:solidFill>
                <a:srgbClr val="172B4D"/>
              </a:solidFill>
              <a:latin typeface="Century Gothic"/>
            </a:endParaRPr>
          </a:p>
        </p:txBody>
      </p:sp>
      <p:sp>
        <p:nvSpPr>
          <p:cNvPr id="10" name="Retângulo 51">
            <a:extLst>
              <a:ext uri="{FF2B5EF4-FFF2-40B4-BE49-F238E27FC236}">
                <a16:creationId xmlns:a16="http://schemas.microsoft.com/office/drawing/2014/main" id="{504AD44F-2291-9B5D-7920-6A2B8FD5B0FF}"/>
              </a:ext>
            </a:extLst>
          </p:cNvPr>
          <p:cNvSpPr/>
          <p:nvPr/>
        </p:nvSpPr>
        <p:spPr>
          <a:xfrm>
            <a:off x="465238" y="1880730"/>
            <a:ext cx="11189695" cy="3517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1600">
                <a:solidFill>
                  <a:srgbClr val="172B4D"/>
                </a:solidFill>
                <a:latin typeface="Times New Roman"/>
                <a:sym typeface="Century Gothic"/>
              </a:rPr>
              <a:t>Para o controle e para utilização dos ativos imobilizados exemplos Chopeiras Temos a opção de vincular ao mesmo um número de série que deverá ser incluído a um determinado pedido.</a:t>
            </a:r>
            <a:br>
              <a:rPr lang="pt-BR" sz="1600">
                <a:solidFill>
                  <a:srgbClr val="172B4D"/>
                </a:solidFill>
                <a:latin typeface="Times New Roman"/>
                <a:sym typeface="Century Gothic"/>
              </a:rPr>
            </a:br>
            <a:br>
              <a:rPr lang="pt-BR" sz="1600">
                <a:solidFill>
                  <a:srgbClr val="172B4D"/>
                </a:solidFill>
                <a:latin typeface="Times New Roman"/>
                <a:sym typeface="Century Gothic"/>
              </a:rPr>
            </a:br>
            <a:r>
              <a:rPr lang="pt-BR" sz="1600">
                <a:solidFill>
                  <a:srgbClr val="172B4D"/>
                </a:solidFill>
                <a:latin typeface="Times New Roman"/>
                <a:sym typeface="Century Gothic"/>
              </a:rPr>
              <a:t>O número de série deve ser vinculado ao cadastro do produto na aba Número de série, o número de série deve ser cadastrado conforme está disposto no produto físico.</a:t>
            </a:r>
            <a:br>
              <a:rPr lang="pt-BR" sz="1600">
                <a:solidFill>
                  <a:srgbClr val="172B4D"/>
                </a:solidFill>
                <a:latin typeface="Times New Roman"/>
                <a:sym typeface="Century Gothic"/>
              </a:rPr>
            </a:br>
            <a:br>
              <a:rPr lang="pt-BR" sz="1600">
                <a:solidFill>
                  <a:srgbClr val="172B4D"/>
                </a:solidFill>
                <a:latin typeface="Times New Roman"/>
                <a:sym typeface="Century Gothic"/>
              </a:rPr>
            </a:br>
            <a:r>
              <a:rPr lang="pt-BR" sz="1600">
                <a:solidFill>
                  <a:srgbClr val="172B4D"/>
                </a:solidFill>
                <a:latin typeface="Times New Roman"/>
                <a:sym typeface="Century Gothic"/>
              </a:rPr>
              <a:t>Com o mesmo cadastrado quando o ativo for vinculado ao pedido será possível fazer associação do número de série que está sendo enviado ao cliente para o devido controle .</a:t>
            </a:r>
            <a:br>
              <a:rPr lang="pt-BR" sz="1600">
                <a:solidFill>
                  <a:srgbClr val="172B4D"/>
                </a:solidFill>
                <a:latin typeface="Times New Roman"/>
                <a:sym typeface="Century Gothic"/>
              </a:rPr>
            </a:br>
            <a:br>
              <a:rPr lang="pt-BR" sz="1600">
                <a:solidFill>
                  <a:srgbClr val="172B4D"/>
                </a:solidFill>
                <a:latin typeface="Times New Roman"/>
                <a:sym typeface="Century Gothic"/>
              </a:rPr>
            </a:br>
            <a:r>
              <a:rPr lang="pt-BR" sz="1600">
                <a:solidFill>
                  <a:srgbClr val="172B4D"/>
                </a:solidFill>
                <a:latin typeface="Times New Roman"/>
                <a:sym typeface="Century Gothic"/>
              </a:rPr>
              <a:t>Os ativos cujo número de série forem vinculados a pedidos só serão liberados para novo uso quando for efetuado o retorno do mesmo pelo pedido finalizado.</a:t>
            </a:r>
          </a:p>
        </p:txBody>
      </p:sp>
    </p:spTree>
    <p:extLst>
      <p:ext uri="{BB962C8B-B14F-4D97-AF65-F5344CB8AC3E}">
        <p14:creationId xmlns:p14="http://schemas.microsoft.com/office/powerpoint/2010/main" val="334132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>
          <a:extLst>
            <a:ext uri="{FF2B5EF4-FFF2-40B4-BE49-F238E27FC236}">
              <a16:creationId xmlns:a16="http://schemas.microsoft.com/office/drawing/2014/main" id="{9C7E6D2D-6F42-6E37-A65B-9623CCCE51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58">
            <a:extLst>
              <a:ext uri="{FF2B5EF4-FFF2-40B4-BE49-F238E27FC236}">
                <a16:creationId xmlns:a16="http://schemas.microsoft.com/office/drawing/2014/main" id="{C36D3BD7-9B5A-FEBC-CE21-9F3B6398551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5609" y="210632"/>
            <a:ext cx="11410104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>
                <a:solidFill>
                  <a:srgbClr val="172B6A"/>
                </a:solidFill>
                <a:cs typeface="Arial"/>
              </a:rPr>
              <a:t>Integração de pedidos pelo ORDER (SLR do pedido </a:t>
            </a:r>
            <a:r>
              <a:rPr lang="pt-BR" sz="1600" err="1">
                <a:solidFill>
                  <a:srgbClr val="172B6A"/>
                </a:solidFill>
                <a:cs typeface="Arial"/>
              </a:rPr>
              <a:t>vtex</a:t>
            </a:r>
            <a:r>
              <a:rPr lang="pt-BR" sz="1600">
                <a:solidFill>
                  <a:srgbClr val="172B6A"/>
                </a:solidFill>
                <a:cs typeface="Arial"/>
              </a:rPr>
              <a:t>)</a:t>
            </a:r>
            <a:br>
              <a:rPr lang="pt-BR" sz="1600">
                <a:cs typeface="Arial"/>
              </a:rPr>
            </a:br>
            <a:endParaRPr lang="pt-BR" sz="1600">
              <a:solidFill>
                <a:srgbClr val="172B6A"/>
              </a:solidFill>
              <a:cs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00FFFB6D-8A47-F5FC-366D-290519E8BFB4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62D18850-0265-B72D-6055-77C1510109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72644" y="6137917"/>
            <a:ext cx="834189" cy="423428"/>
          </a:xfrm>
          <a:prstGeom prst="rect">
            <a:avLst/>
          </a:prstGeom>
        </p:spPr>
      </p:pic>
      <p:sp>
        <p:nvSpPr>
          <p:cNvPr id="5" name="Google Shape;114;p17">
            <a:extLst>
              <a:ext uri="{FF2B5EF4-FFF2-40B4-BE49-F238E27FC236}">
                <a16:creationId xmlns:a16="http://schemas.microsoft.com/office/drawing/2014/main" id="{976CC7A1-DA4A-1F56-E5C3-85BD2E8551CE}"/>
              </a:ext>
            </a:extLst>
          </p:cNvPr>
          <p:cNvSpPr/>
          <p:nvPr/>
        </p:nvSpPr>
        <p:spPr>
          <a:xfrm>
            <a:off x="-179567" y="368300"/>
            <a:ext cx="349600" cy="362000"/>
          </a:xfrm>
          <a:prstGeom prst="ellipse">
            <a:avLst/>
          </a:prstGeom>
          <a:solidFill>
            <a:srgbClr val="411E5A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267" b="1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Cairo"/>
              <a:ea typeface="Cairo"/>
              <a:cs typeface="Cairo"/>
              <a:sym typeface="Cairo"/>
            </a:endParaRPr>
          </a:p>
        </p:txBody>
      </p:sp>
      <p:cxnSp>
        <p:nvCxnSpPr>
          <p:cNvPr id="9" name="Google Shape;795;p56">
            <a:extLst>
              <a:ext uri="{FF2B5EF4-FFF2-40B4-BE49-F238E27FC236}">
                <a16:creationId xmlns:a16="http://schemas.microsoft.com/office/drawing/2014/main" id="{354EFE58-515A-B1F3-606D-5BFE731B02F6}"/>
              </a:ext>
            </a:extLst>
          </p:cNvPr>
          <p:cNvCxnSpPr>
            <a:cxnSpLocks/>
          </p:cNvCxnSpPr>
          <p:nvPr/>
        </p:nvCxnSpPr>
        <p:spPr>
          <a:xfrm flipH="1">
            <a:off x="-1995790" y="830343"/>
            <a:ext cx="14838487" cy="755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Retângulo 51">
            <a:extLst>
              <a:ext uri="{FF2B5EF4-FFF2-40B4-BE49-F238E27FC236}">
                <a16:creationId xmlns:a16="http://schemas.microsoft.com/office/drawing/2014/main" id="{31F561C1-6FC7-25CA-4498-0B171882876A}"/>
              </a:ext>
            </a:extLst>
          </p:cNvPr>
          <p:cNvSpPr/>
          <p:nvPr/>
        </p:nvSpPr>
        <p:spPr>
          <a:xfrm>
            <a:off x="559736" y="2317714"/>
            <a:ext cx="3198602" cy="28943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411E5A"/>
              </a:buClr>
              <a:buSzPts val="2800"/>
              <a:defRPr/>
            </a:pPr>
            <a:endParaRPr lang="pt-BR" sz="14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 panose="020B0604020202020204" charset="0"/>
              <a:cs typeface="Noto Sans Light" panose="020B0604020202020204" charset="0"/>
            </a:endParaRPr>
          </a:p>
        </p:txBody>
      </p:sp>
      <p:sp>
        <p:nvSpPr>
          <p:cNvPr id="22" name="Retângulo 51">
            <a:extLst>
              <a:ext uri="{FF2B5EF4-FFF2-40B4-BE49-F238E27FC236}">
                <a16:creationId xmlns:a16="http://schemas.microsoft.com/office/drawing/2014/main" id="{0D04AFEE-AF39-EA27-FDB9-F1997BA2BC4A}"/>
              </a:ext>
            </a:extLst>
          </p:cNvPr>
          <p:cNvSpPr/>
          <p:nvPr/>
        </p:nvSpPr>
        <p:spPr>
          <a:xfrm>
            <a:off x="359375" y="1152591"/>
            <a:ext cx="11416481" cy="128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/>
            </a:pPr>
            <a:r>
              <a:rPr lang="pt-BR" sz="1600" b="1">
                <a:solidFill>
                  <a:srgbClr val="172B6A"/>
                </a:solidFill>
                <a:latin typeface="Century Gothic"/>
                <a:cs typeface="Arial"/>
              </a:rPr>
              <a:t>Como integrar um pedido que não está integrando automaticamente</a:t>
            </a:r>
          </a:p>
          <a:p>
            <a:pPr>
              <a:defRPr/>
            </a:pPr>
            <a:br>
              <a:rPr lang="pt-BR" sz="1600">
                <a:ea typeface="+mn-lt"/>
                <a:cs typeface="+mn-lt"/>
              </a:rPr>
            </a:br>
            <a:br>
              <a:rPr lang="pt-BR" sz="1600">
                <a:ea typeface="+mn-lt"/>
                <a:cs typeface="+mn-lt"/>
              </a:rPr>
            </a:br>
            <a:endParaRPr lang="pt-BR" sz="1600">
              <a:solidFill>
                <a:srgbClr val="172B4D"/>
              </a:solidFill>
              <a:latin typeface="Times New Roman"/>
              <a:sym typeface="Century Gothic"/>
            </a:endParaRPr>
          </a:p>
        </p:txBody>
      </p:sp>
      <p:sp>
        <p:nvSpPr>
          <p:cNvPr id="11" name="Google Shape;725;p53">
            <a:extLst>
              <a:ext uri="{FF2B5EF4-FFF2-40B4-BE49-F238E27FC236}">
                <a16:creationId xmlns:a16="http://schemas.microsoft.com/office/drawing/2014/main" id="{AC9072AB-9408-6054-CFC3-6E1289D8BED2}"/>
              </a:ext>
            </a:extLst>
          </p:cNvPr>
          <p:cNvSpPr txBox="1"/>
          <p:nvPr/>
        </p:nvSpPr>
        <p:spPr>
          <a:xfrm>
            <a:off x="170292" y="5401552"/>
            <a:ext cx="9645325" cy="647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tx1"/>
              </a:buClr>
              <a:defRPr/>
            </a:pPr>
            <a:br>
              <a:rPr lang="pt-BR" sz="1600" b="1">
                <a:latin typeface="Century Gothic"/>
              </a:rPr>
            </a:br>
            <a:endParaRPr lang="pt-BR" sz="1600" b="1">
              <a:solidFill>
                <a:srgbClr val="172B4D"/>
              </a:solidFill>
              <a:latin typeface="Century Gothic"/>
            </a:endParaRPr>
          </a:p>
        </p:txBody>
      </p:sp>
      <p:sp>
        <p:nvSpPr>
          <p:cNvPr id="10" name="Retângulo 51">
            <a:extLst>
              <a:ext uri="{FF2B5EF4-FFF2-40B4-BE49-F238E27FC236}">
                <a16:creationId xmlns:a16="http://schemas.microsoft.com/office/drawing/2014/main" id="{962D93B0-009A-1E22-4484-EA2103F4D53A}"/>
              </a:ext>
            </a:extLst>
          </p:cNvPr>
          <p:cNvSpPr/>
          <p:nvPr/>
        </p:nvSpPr>
        <p:spPr>
          <a:xfrm>
            <a:off x="564199" y="2019276"/>
            <a:ext cx="4826501" cy="3507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1600">
                <a:solidFill>
                  <a:srgbClr val="172B4D"/>
                </a:solidFill>
                <a:latin typeface="Times New Roman"/>
                <a:cs typeface="Times New Roman"/>
              </a:rPr>
              <a:t>Para pedidos oriundos do </a:t>
            </a:r>
            <a:r>
              <a:rPr lang="pt-BR" sz="1600" err="1">
                <a:solidFill>
                  <a:srgbClr val="172B4D"/>
                </a:solidFill>
                <a:latin typeface="Times New Roman"/>
                <a:cs typeface="Times New Roman"/>
              </a:rPr>
              <a:t>Vtex</a:t>
            </a:r>
            <a:r>
              <a:rPr lang="pt-BR" sz="1600">
                <a:solidFill>
                  <a:srgbClr val="172B4D"/>
                </a:solidFill>
                <a:latin typeface="Times New Roman"/>
                <a:cs typeface="Times New Roman"/>
              </a:rPr>
              <a:t> que não estão sendo integrados por erro de CEP, onde não foi informado o cep do endereço do cliente, ou foi vinculado errado com caractere faltando e assim provocou erro no sistema, foi adicionado um botão para essa ação.</a:t>
            </a:r>
            <a:br>
              <a:rPr lang="pt-BR" sz="1600">
                <a:latin typeface="Times New Roman"/>
                <a:cs typeface="Times New Roman"/>
              </a:rPr>
            </a:br>
            <a:br>
              <a:rPr lang="pt-BR" sz="1600">
                <a:latin typeface="Times New Roman"/>
                <a:cs typeface="Times New Roman"/>
              </a:rPr>
            </a:br>
            <a:r>
              <a:rPr lang="pt-BR" sz="1600">
                <a:solidFill>
                  <a:srgbClr val="172B4D"/>
                </a:solidFill>
                <a:latin typeface="Times New Roman"/>
                <a:cs typeface="Times New Roman"/>
              </a:rPr>
              <a:t>Na parte superior direita da tela ao lado de integração </a:t>
            </a:r>
            <a:r>
              <a:rPr lang="pt-BR" sz="1600" err="1">
                <a:solidFill>
                  <a:srgbClr val="172B4D"/>
                </a:solidFill>
                <a:latin typeface="Times New Roman"/>
                <a:cs typeface="Times New Roman"/>
              </a:rPr>
              <a:t>Vtex</a:t>
            </a:r>
            <a:r>
              <a:rPr lang="pt-BR" sz="1600">
                <a:solidFill>
                  <a:srgbClr val="172B4D"/>
                </a:solidFill>
                <a:latin typeface="Times New Roman"/>
                <a:cs typeface="Times New Roman"/>
              </a:rPr>
              <a:t> foi adicionado um botão que solicitará o </a:t>
            </a:r>
            <a:r>
              <a:rPr lang="pt-BR" sz="1600" err="1">
                <a:solidFill>
                  <a:srgbClr val="172B4D"/>
                </a:solidFill>
                <a:latin typeface="Times New Roman"/>
                <a:cs typeface="Times New Roman"/>
              </a:rPr>
              <a:t>Order</a:t>
            </a:r>
            <a:r>
              <a:rPr lang="pt-BR" sz="1600">
                <a:solidFill>
                  <a:srgbClr val="172B4D"/>
                </a:solidFill>
                <a:latin typeface="Times New Roman"/>
                <a:cs typeface="Times New Roman"/>
              </a:rPr>
              <a:t> (SLR) do pedido e será integrado manualmente.</a:t>
            </a:r>
          </a:p>
        </p:txBody>
      </p:sp>
      <p:pic>
        <p:nvPicPr>
          <p:cNvPr id="7" name="Imagem 6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29F87B62-53D8-E411-DE23-4699EC7BD4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5758" y="1714932"/>
            <a:ext cx="5865420" cy="2181225"/>
          </a:xfrm>
          <a:prstGeom prst="rect">
            <a:avLst/>
          </a:prstGeom>
        </p:spPr>
      </p:pic>
      <p:pic>
        <p:nvPicPr>
          <p:cNvPr id="8" name="Imagem 7" descr="Interface gráfica do usuário, Aplicativo&#10;&#10;O conteúdo gerado por IA pode estar incorreto.">
            <a:extLst>
              <a:ext uri="{FF2B5EF4-FFF2-40B4-BE49-F238E27FC236}">
                <a16:creationId xmlns:a16="http://schemas.microsoft.com/office/drawing/2014/main" id="{62EC4BFA-1831-6809-DCFF-DCB88C1011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95356" y="4014849"/>
            <a:ext cx="3924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65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6550601" y="0"/>
            <a:ext cx="564140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34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6761" y="6169782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064" y="6251593"/>
            <a:ext cx="834189" cy="423428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01648156-1986-5327-0D73-8677E93E0A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7200">
                <a:solidFill>
                  <a:srgbClr val="00C855"/>
                </a:solidFill>
              </a:rPr>
              <a:t>Obrigado!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F724B98-26E4-D880-EE6D-B2F0CB855A0F}"/>
              </a:ext>
            </a:extLst>
          </p:cNvPr>
          <p:cNvSpPr txBox="1"/>
          <p:nvPr/>
        </p:nvSpPr>
        <p:spPr>
          <a:xfrm>
            <a:off x="187011" y="4007210"/>
            <a:ext cx="11134907" cy="17543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lvl="0">
              <a:buClr>
                <a:srgbClr val="411E5A"/>
              </a:buClr>
              <a:buSzPts val="2800"/>
              <a:defRPr/>
            </a:pPr>
            <a:r>
              <a:rPr lang="pt-BR" b="1">
                <a:solidFill>
                  <a:schemeClr val="bg1"/>
                </a:solidFill>
                <a:latin typeface="Noto Sans Light"/>
                <a:cs typeface="Noto Sans Light" panose="020B0604020202020204" charset="0"/>
                <a:sym typeface="Dosis"/>
              </a:rPr>
              <a:t>Nossos canais de atendimento: </a:t>
            </a:r>
          </a:p>
          <a:p>
            <a:pPr>
              <a:defRPr/>
            </a:pPr>
            <a:endParaRPr lang="pt-BR">
              <a:solidFill>
                <a:schemeClr val="bg1"/>
              </a:solidFill>
              <a:cs typeface="Arial"/>
            </a:endParaRPr>
          </a:p>
          <a:p>
            <a:pPr>
              <a:defRPr/>
            </a:pPr>
            <a:r>
              <a:rPr lang="pt-BR">
                <a:solidFill>
                  <a:schemeClr val="bg1"/>
                </a:solidFill>
                <a:ea typeface="+mn-lt"/>
                <a:cs typeface="+mn-lt"/>
              </a:rPr>
              <a:t>WhatsApp </a:t>
            </a:r>
            <a:r>
              <a:rPr lang="pt-BR">
                <a:solidFill>
                  <a:schemeClr val="bg1"/>
                </a:solidFill>
                <a:ea typeface="+mn-lt"/>
                <a:cs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http://wa.me/551121034321</a:t>
            </a:r>
            <a:r>
              <a:rPr lang="pt-BR">
                <a:solidFill>
                  <a:schemeClr val="bg1"/>
                </a:solidFill>
                <a:ea typeface="+mn-lt"/>
                <a:cs typeface="+mn-lt"/>
              </a:rPr>
              <a:t> ou </a:t>
            </a:r>
            <a:endParaRPr lang="pt-BR">
              <a:solidFill>
                <a:schemeClr val="bg1"/>
              </a:solidFill>
            </a:endParaRPr>
          </a:p>
          <a:p>
            <a:pPr>
              <a:defRPr/>
            </a:pPr>
            <a:r>
              <a:rPr lang="pt-BR">
                <a:solidFill>
                  <a:schemeClr val="bg1"/>
                </a:solidFill>
                <a:ea typeface="+mn-lt"/>
                <a:cs typeface="+mn-lt"/>
              </a:rPr>
              <a:t>Chat:  https://suportelinx.my.salesforce-sites.com/externalchat</a:t>
            </a:r>
            <a:endParaRPr lang="pt-BR"/>
          </a:p>
          <a:p>
            <a:pPr lvl="0">
              <a:buClr>
                <a:srgbClr val="411E5A"/>
              </a:buClr>
              <a:buSzPts val="2800"/>
              <a:defRPr/>
            </a:pP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  <a:p>
            <a:pPr lvl="0">
              <a:buClr>
                <a:srgbClr val="411E5A"/>
              </a:buClr>
              <a:buSzPts val="2800"/>
              <a:defRPr/>
            </a:pPr>
            <a:endParaRPr lang="pt-BR" sz="1800">
              <a:solidFill>
                <a:srgbClr val="411E5A"/>
              </a:solidFill>
              <a:latin typeface="Noto Sans Light" panose="020B0604020202020204" charset="0"/>
              <a:cs typeface="Noto Sans Light" panose="020B0604020202020204" charset="0"/>
              <a:sym typeface="Dosi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10</Slides>
  <Notes>10</Notes>
  <HiddenSlides>0</HiddenSlide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10</vt:i4>
      </vt:variant>
    </vt:vector>
  </HeadingPairs>
  <TitlesOfParts>
    <vt:vector size="12" baseType="lpstr">
      <vt:lpstr>Linx Claro</vt:lpstr>
      <vt:lpstr>1_Linx Claro</vt:lpstr>
      <vt:lpstr>Apresentação do PowerPoint</vt:lpstr>
      <vt:lpstr>Webinar Linx Empório MAR/2025 Novidades nas últimas atualizações disponíveis em ambientes CBE​</vt:lpstr>
      <vt:lpstr>O que vamos  falar hoje?</vt:lpstr>
      <vt:lpstr>Vinculação de NSU nas vendas de cartão </vt:lpstr>
      <vt:lpstr>Vinculação de NSU nas vendas de cartão </vt:lpstr>
      <vt:lpstr>Vinculação de NSU nas vendas de cartão no PDV </vt:lpstr>
      <vt:lpstr>Controle de número de série de produtos do tipo Ativo Imobilizado </vt:lpstr>
      <vt:lpstr>Integração de pedidos pelo ORDER (SLR do pedido vtex) </vt:lpstr>
      <vt:lpstr>Obrigado!</vt:lpstr>
      <vt:lpstr>Dúvidas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BOTA PRA GIRAR</dc:title>
  <dc:creator>Priscila Boni</dc:creator>
  <cp:revision>2</cp:revision>
  <dcterms:created xsi:type="dcterms:W3CDTF">2024-05-02T17:44:53Z</dcterms:created>
  <dcterms:modified xsi:type="dcterms:W3CDTF">2025-03-27T17:25:33Z</dcterms:modified>
</cp:coreProperties>
</file>