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73" r:id="rId2"/>
  </p:sldMasterIdLst>
  <p:notesMasterIdLst>
    <p:notesMasterId r:id="rId12"/>
  </p:notesMasterIdLst>
  <p:sldIdLst>
    <p:sldId id="259" r:id="rId3"/>
    <p:sldId id="307" r:id="rId4"/>
    <p:sldId id="601" r:id="rId5"/>
    <p:sldId id="599" r:id="rId6"/>
    <p:sldId id="612" r:id="rId7"/>
    <p:sldId id="611" r:id="rId8"/>
    <p:sldId id="610" r:id="rId9"/>
    <p:sldId id="262" r:id="rId10"/>
    <p:sldId id="568" r:id="rId11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ção Padrão" id="{D9530405-F6DD-4524-B873-0194BB5D85D0}">
          <p14:sldIdLst>
            <p14:sldId id="259"/>
            <p14:sldId id="307"/>
            <p14:sldId id="601"/>
            <p14:sldId id="599"/>
            <p14:sldId id="612"/>
            <p14:sldId id="611"/>
            <p14:sldId id="610"/>
            <p14:sldId id="262"/>
            <p14:sldId id="56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3F42921-F17E-4359-3A10-7828FF29583F}" name="Stephan Rosenstengel Soares" initials="" userId="S::stephan.soares@linx.com.br::023ae3a4-8670-42b5-ae6a-6a61f34d679e" providerId="AD"/>
  <p188:author id="{A81FF18C-E512-1184-C1B7-824C4DF4608F}" name="Jeniffer de Matos Soares" initials="Jd" userId="S::jeniffer.soares@linx.com.br::c36e7d90-222c-4caa-8e3c-74a28f905d6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023E"/>
    <a:srgbClr val="411E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EA97BC-1937-322C-000A-F8611B066417}" v="218" dt="2024-11-19T12:25:25.784"/>
    <p1510:client id="{2A8C9560-15E3-5678-E107-7EBB8043FB57}" v="217" dt="2024-11-18T23:57:10.980"/>
    <p1510:client id="{A08E1EA8-FB6A-9CE6-C1A4-6AE1374CAD4B}" v="45" dt="2024-11-19T13:08:20.478"/>
    <p1510:client id="{D5D8214D-5D87-4152-09E2-7881CC372965}" v="1" dt="2024-11-19T12:48:52.47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384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18" Type="http://schemas.microsoft.com/office/2018/10/relationships/authors" Target="author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53000A-2B02-4411-815C-FF1467151B86}" type="datetimeFigureOut">
              <a:rPr lang="pt-BR" smtClean="0"/>
              <a:t>21/11/2024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35B3F7-5C93-4652-81F0-1EC872D8809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40191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f56a173a82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f56a173a82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Google Shape;692;p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93" name="Google Shape;693;p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511947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51013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573726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51013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221831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1" name="Google Shape;16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47561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6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11" name="Google Shape;11;p6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4506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5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800" cy="2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46" name="Google Shape;46;p75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800" cy="17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7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70946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52669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6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11" name="Google Shape;11;p6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37953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67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6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5" name="Google Shape;15;p6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154289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68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8" name="Google Shape;18;p68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9" name="Google Shape;19;p6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934662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171953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0" name="Google Shape;30;p71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1" name="Google Shape;31;p7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55517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2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738705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3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73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/>
          </a:p>
        </p:txBody>
      </p:sp>
      <p:sp>
        <p:nvSpPr>
          <p:cNvPr id="38" name="Google Shape;38;p73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9" name="Google Shape;39;p73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6000" cy="492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457189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7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756479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4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400" cy="8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30479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7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92186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67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6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5" name="Google Shape;15;p6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961902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5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800" cy="2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46" name="Google Shape;46;p75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800" cy="17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7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242660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93468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68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8" name="Google Shape;18;p68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9" name="Google Shape;19;p6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81747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1219170" lvl="1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75171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08189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0" name="Google Shape;30;p71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1" name="Google Shape;31;p7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79665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2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2206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3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73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/>
          </a:p>
        </p:txBody>
      </p:sp>
      <p:sp>
        <p:nvSpPr>
          <p:cNvPr id="38" name="Google Shape;38;p73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9" name="Google Shape;39;p73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6000" cy="492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457189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7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98224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4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400" cy="8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30479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7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40130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6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800"/>
              <a:buFont typeface="Noto Sans Light"/>
              <a:buChar char="●"/>
              <a:defRPr sz="1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9pPr>
          </a:lstStyle>
          <a:p>
            <a:endParaRPr/>
          </a:p>
        </p:txBody>
      </p:sp>
      <p:sp>
        <p:nvSpPr>
          <p:cNvPr id="8" name="Google Shape;8;p6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1485205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8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6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800"/>
              <a:buFont typeface="Noto Sans Light"/>
              <a:buChar char="●"/>
              <a:defRPr sz="1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9pPr>
          </a:lstStyle>
          <a:p>
            <a:endParaRPr/>
          </a:p>
        </p:txBody>
      </p:sp>
      <p:sp>
        <p:nvSpPr>
          <p:cNvPr id="8" name="Google Shape;8;p6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757766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share.linx.com.br/pages/viewpage.action?pageId=514798444" TargetMode="External"/><Relationship Id="rId3" Type="http://schemas.openxmlformats.org/officeDocument/2006/relationships/image" Target="../media/image8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microsoft.com/office/2007/relationships/hdphoto" Target="../media/hdphoto2.wdp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8.png"/><Relationship Id="rId7" Type="http://schemas.openxmlformats.org/officeDocument/2006/relationships/hyperlink" Target="https://share.linx.com.br/pages/viewpage.action?pageId=481500330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microsoft.com/office/2007/relationships/hdphoto" Target="../media/hdphoto2.wdp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share.linx.com.br/pages/viewpage.action?pageId=528878786" TargetMode="External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microsoft.com/office/2007/relationships/hdphoto" Target="../media/hdphoto2.wdp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share.linx.com.br/pages/viewpage.action?pageId=531147687" TargetMode="External"/><Relationship Id="rId3" Type="http://schemas.openxmlformats.org/officeDocument/2006/relationships/image" Target="../media/image8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microsoft.com/office/2007/relationships/hdphoto" Target="../media/hdphoto2.wdp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microsoft.com/office/2007/relationships/hdphoto" Target="../media/hdphoto2.wdp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a.me/551121034321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7.jpeg"/><Relationship Id="rId7" Type="http://schemas.microsoft.com/office/2007/relationships/hdphoto" Target="../media/hdphoto2.wd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f56a173a82_1_0"/>
          <p:cNvSpPr/>
          <p:nvPr/>
        </p:nvSpPr>
        <p:spPr>
          <a:xfrm>
            <a:off x="-976726" y="1284518"/>
            <a:ext cx="12503600" cy="31768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sz="1400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3" name="Google Shape;73;g1f56a173a82_1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2700000">
            <a:off x="-811744" y="-72996"/>
            <a:ext cx="6857997" cy="6857997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g1f56a173a82_1_0"/>
          <p:cNvSpPr txBox="1">
            <a:spLocks noGrp="1"/>
          </p:cNvSpPr>
          <p:nvPr>
            <p:ph type="title"/>
          </p:nvPr>
        </p:nvSpPr>
        <p:spPr>
          <a:xfrm>
            <a:off x="4149796" y="1869660"/>
            <a:ext cx="7794173" cy="2321242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4200">
                <a:solidFill>
                  <a:schemeClr val="bg1"/>
                </a:solidFill>
                <a:ea typeface="+mn-ea"/>
                <a:cs typeface="+mn-cs"/>
              </a:rPr>
              <a:t>Webinar Linx Empório</a:t>
            </a:r>
            <a:br>
              <a:rPr lang="pt-BR" sz="4200">
                <a:ea typeface="+mn-ea"/>
                <a:cs typeface="+mn-cs"/>
              </a:rPr>
            </a:br>
            <a:r>
              <a:rPr lang="pt-BR" sz="1600">
                <a:solidFill>
                  <a:schemeClr val="bg1"/>
                </a:solidFill>
                <a:ea typeface="+mn-ea"/>
                <a:cs typeface="+mn-cs"/>
              </a:rPr>
              <a:t>Novidades nas últimas atualizações disponíveis em ambientes CBE</a:t>
            </a:r>
            <a:r>
              <a:rPr lang="pt-BR" sz="1600">
                <a:solidFill>
                  <a:srgbClr val="00B050"/>
                </a:solidFill>
                <a:ea typeface="+mn-ea"/>
                <a:cs typeface="+mn-cs"/>
              </a:rPr>
              <a:t>​</a:t>
            </a:r>
            <a:endParaRPr lang="pt-BR" sz="1600">
              <a:solidFill>
                <a:schemeClr val="bg1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A2C58F64-672E-EEE8-44F4-F684BBC27D39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390477" y="286657"/>
            <a:ext cx="744503" cy="423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3A8FF16B-8823-CF47-1948-CA810F9CEB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09780" y="368467"/>
            <a:ext cx="834189" cy="423428"/>
          </a:xfrm>
          <a:prstGeom prst="rect">
            <a:avLst/>
          </a:prstGeom>
        </p:spPr>
      </p:pic>
      <p:pic>
        <p:nvPicPr>
          <p:cNvPr id="3074" name="Picture 2" descr="Texto&#10;&#10;Descrição gerada automaticamente">
            <a:extLst>
              <a:ext uri="{FF2B5EF4-FFF2-40B4-BE49-F238E27FC236}">
                <a16:creationId xmlns:a16="http://schemas.microsoft.com/office/drawing/2014/main" id="{1E9642AF-FAC5-34E3-9BC0-0D4545B66D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4175" y="220422"/>
            <a:ext cx="1152525" cy="77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oogle Shape;524;p42">
            <a:extLst>
              <a:ext uri="{FF2B5EF4-FFF2-40B4-BE49-F238E27FC236}">
                <a16:creationId xmlns:a16="http://schemas.microsoft.com/office/drawing/2014/main" id="{C8C0FE7B-BFF9-6FDA-0C36-39461641C48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r="18140"/>
          <a:stretch/>
        </p:blipFill>
        <p:spPr>
          <a:xfrm>
            <a:off x="5263022" y="-534105"/>
            <a:ext cx="8167058" cy="694677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525;p42">
            <a:extLst>
              <a:ext uri="{FF2B5EF4-FFF2-40B4-BE49-F238E27FC236}">
                <a16:creationId xmlns:a16="http://schemas.microsoft.com/office/drawing/2014/main" id="{24121EA1-4295-0662-E6C1-594C8644C8DA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r="2361"/>
          <a:stretch/>
        </p:blipFill>
        <p:spPr>
          <a:xfrm flipH="1">
            <a:off x="3147583" y="-534106"/>
            <a:ext cx="8407011" cy="6946779"/>
          </a:xfrm>
          <a:prstGeom prst="rect">
            <a:avLst/>
          </a:prstGeom>
          <a:noFill/>
          <a:ln>
            <a:noFill/>
          </a:ln>
        </p:spPr>
      </p:pic>
      <p:sp>
        <p:nvSpPr>
          <p:cNvPr id="695" name="Google Shape;695;p52"/>
          <p:cNvSpPr txBox="1">
            <a:spLocks noGrp="1"/>
          </p:cNvSpPr>
          <p:nvPr>
            <p:ph type="title"/>
          </p:nvPr>
        </p:nvSpPr>
        <p:spPr>
          <a:xfrm>
            <a:off x="550805" y="306590"/>
            <a:ext cx="106656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4800"/>
              <a:t>O que vamos  </a:t>
            </a:r>
            <a:r>
              <a:rPr lang="pt-BR" sz="4800">
                <a:solidFill>
                  <a:srgbClr val="00C855"/>
                </a:solidFill>
              </a:rPr>
              <a:t>falar hoje?</a:t>
            </a:r>
            <a:endParaRPr sz="4800"/>
          </a:p>
        </p:txBody>
      </p:sp>
      <p:sp>
        <p:nvSpPr>
          <p:cNvPr id="699" name="Google Shape;699;p52"/>
          <p:cNvSpPr/>
          <p:nvPr/>
        </p:nvSpPr>
        <p:spPr>
          <a:xfrm>
            <a:off x="582880" y="1745481"/>
            <a:ext cx="615434" cy="626017"/>
          </a:xfrm>
          <a:prstGeom prst="ellipse">
            <a:avLst/>
          </a:prstGeom>
          <a:solidFill>
            <a:srgbClr val="00C855"/>
          </a:solidFill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  <a:buSzPts val="1900"/>
            </a:pPr>
            <a:r>
              <a:rPr lang="pt-BR" sz="2533" b="1" kern="0">
                <a:solidFill>
                  <a:srgbClr val="FFFFFF"/>
                </a:solidFill>
                <a:latin typeface="Century Gothic"/>
                <a:sym typeface="Century Gothic"/>
              </a:rPr>
              <a:t>1</a:t>
            </a:r>
            <a:endParaRPr sz="2533" b="1" kern="0">
              <a:solidFill>
                <a:srgbClr val="FFFFFF"/>
              </a:solidFill>
              <a:latin typeface="Century Gothic"/>
              <a:sym typeface="Century Gothic"/>
            </a:endParaRPr>
          </a:p>
        </p:txBody>
      </p:sp>
      <p:cxnSp>
        <p:nvCxnSpPr>
          <p:cNvPr id="700" name="Google Shape;700;p52"/>
          <p:cNvCxnSpPr>
            <a:cxnSpLocks/>
          </p:cNvCxnSpPr>
          <p:nvPr/>
        </p:nvCxnSpPr>
        <p:spPr>
          <a:xfrm flipH="1">
            <a:off x="919377" y="2382082"/>
            <a:ext cx="2666" cy="252304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01" name="Google Shape;701;p52"/>
          <p:cNvSpPr/>
          <p:nvPr/>
        </p:nvSpPr>
        <p:spPr>
          <a:xfrm>
            <a:off x="593463" y="2646260"/>
            <a:ext cx="615434" cy="636600"/>
          </a:xfrm>
          <a:prstGeom prst="ellipse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Tx/>
              <a:buNone/>
              <a:tabLst/>
              <a:defRPr/>
            </a:pPr>
            <a:r>
              <a:rPr kumimoji="0" lang="pt-BR" sz="2533" b="1" i="0" u="none" strike="noStrike" kern="0" cap="none" spc="0" normalizeH="0" baseline="0" noProof="0">
                <a:ln>
                  <a:noFill/>
                </a:ln>
                <a:solidFill>
                  <a:srgbClr val="00C855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2</a:t>
            </a:r>
            <a:endParaRPr kumimoji="0" sz="2533" b="1" i="0" u="none" strike="noStrike" kern="0" cap="none" spc="0" normalizeH="0" baseline="0" noProof="0">
              <a:ln>
                <a:noFill/>
              </a:ln>
              <a:solidFill>
                <a:srgbClr val="00C855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" name="Google Shape;725;p53">
            <a:extLst>
              <a:ext uri="{FF2B5EF4-FFF2-40B4-BE49-F238E27FC236}">
                <a16:creationId xmlns:a16="http://schemas.microsoft.com/office/drawing/2014/main" id="{C97A69BA-0745-14C6-CAA8-99C71516A725}"/>
              </a:ext>
            </a:extLst>
          </p:cNvPr>
          <p:cNvSpPr txBox="1"/>
          <p:nvPr/>
        </p:nvSpPr>
        <p:spPr>
          <a:xfrm>
            <a:off x="1272097" y="1823591"/>
            <a:ext cx="5064254" cy="602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buClr>
                <a:schemeClr val="tx1"/>
              </a:buClr>
              <a:defRPr/>
            </a:pPr>
            <a:r>
              <a:rPr lang="pt-BR" sz="1600">
                <a:solidFill>
                  <a:srgbClr val="3F1D59"/>
                </a:solidFill>
                <a:latin typeface="Century Gothic"/>
              </a:rPr>
              <a:t>Reserva de Chopp </a:t>
            </a:r>
          </a:p>
        </p:txBody>
      </p:sp>
      <p:sp>
        <p:nvSpPr>
          <p:cNvPr id="3" name="Google Shape;725;p53">
            <a:extLst>
              <a:ext uri="{FF2B5EF4-FFF2-40B4-BE49-F238E27FC236}">
                <a16:creationId xmlns:a16="http://schemas.microsoft.com/office/drawing/2014/main" id="{425B1A5B-8E0D-5CF0-C318-E740AC736198}"/>
              </a:ext>
            </a:extLst>
          </p:cNvPr>
          <p:cNvSpPr txBox="1"/>
          <p:nvPr/>
        </p:nvSpPr>
        <p:spPr>
          <a:xfrm>
            <a:off x="1293367" y="2674596"/>
            <a:ext cx="6334254" cy="6128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buClr>
                <a:schemeClr val="tx1"/>
              </a:buClr>
              <a:defRPr/>
            </a:pPr>
            <a:r>
              <a:rPr lang="pt-BR" sz="1600">
                <a:solidFill>
                  <a:srgbClr val="3F1D59"/>
                </a:solidFill>
                <a:latin typeface="Century Gothic"/>
              </a:rPr>
              <a:t>Envio de pesquisa NPS</a:t>
            </a:r>
          </a:p>
        </p:txBody>
      </p:sp>
      <p:sp>
        <p:nvSpPr>
          <p:cNvPr id="5" name="Google Shape;725;p53">
            <a:extLst>
              <a:ext uri="{FF2B5EF4-FFF2-40B4-BE49-F238E27FC236}">
                <a16:creationId xmlns:a16="http://schemas.microsoft.com/office/drawing/2014/main" id="{950F0FF1-336E-6110-78BD-C4D64AC6F2A8}"/>
              </a:ext>
            </a:extLst>
          </p:cNvPr>
          <p:cNvSpPr txBox="1"/>
          <p:nvPr/>
        </p:nvSpPr>
        <p:spPr>
          <a:xfrm>
            <a:off x="1210430" y="5136779"/>
            <a:ext cx="6334254" cy="6128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buClr>
                <a:schemeClr val="tx1"/>
              </a:buClr>
              <a:defRPr/>
            </a:pPr>
            <a:r>
              <a:rPr lang="pt-BR" sz="1600">
                <a:solidFill>
                  <a:srgbClr val="3F1D59"/>
                </a:solidFill>
                <a:latin typeface="Century Gothic"/>
              </a:rPr>
              <a:t>Comissionamento em pedidos</a:t>
            </a:r>
          </a:p>
        </p:txBody>
      </p:sp>
      <p:sp>
        <p:nvSpPr>
          <p:cNvPr id="7" name="Google Shape;701;p52">
            <a:extLst>
              <a:ext uri="{FF2B5EF4-FFF2-40B4-BE49-F238E27FC236}">
                <a16:creationId xmlns:a16="http://schemas.microsoft.com/office/drawing/2014/main" id="{9638D314-DB3E-9D6B-CA7F-F2B76898A6CE}"/>
              </a:ext>
            </a:extLst>
          </p:cNvPr>
          <p:cNvSpPr/>
          <p:nvPr/>
        </p:nvSpPr>
        <p:spPr>
          <a:xfrm>
            <a:off x="551129" y="3503420"/>
            <a:ext cx="615434" cy="636600"/>
          </a:xfrm>
          <a:prstGeom prst="ellipse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Tx/>
              <a:buNone/>
              <a:tabLst/>
              <a:defRPr/>
            </a:pPr>
            <a:r>
              <a:rPr lang="pt-BR" sz="2533" b="1" kern="0">
                <a:solidFill>
                  <a:srgbClr val="00C85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3</a:t>
            </a:r>
            <a:endParaRPr kumimoji="0" sz="2533" b="1" i="0" u="none" strike="noStrike" kern="0" cap="none" spc="0" normalizeH="0" baseline="0" noProof="0">
              <a:ln>
                <a:noFill/>
              </a:ln>
              <a:solidFill>
                <a:srgbClr val="00C855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1" name="Google Shape;725;p53">
            <a:extLst>
              <a:ext uri="{FF2B5EF4-FFF2-40B4-BE49-F238E27FC236}">
                <a16:creationId xmlns:a16="http://schemas.microsoft.com/office/drawing/2014/main" id="{D2FC7EBD-0A12-5E1C-21D8-F408C4EB03F7}"/>
              </a:ext>
            </a:extLst>
          </p:cNvPr>
          <p:cNvSpPr txBox="1"/>
          <p:nvPr/>
        </p:nvSpPr>
        <p:spPr>
          <a:xfrm>
            <a:off x="1293367" y="3541960"/>
            <a:ext cx="6334254" cy="6128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buClr>
                <a:schemeClr val="tx1"/>
              </a:buClr>
              <a:defRPr/>
            </a:pPr>
            <a:r>
              <a:rPr lang="pt-BR" sz="1600">
                <a:solidFill>
                  <a:srgbClr val="3F1D59"/>
                </a:solidFill>
                <a:latin typeface="Century Gothic"/>
              </a:rPr>
              <a:t> </a:t>
            </a:r>
            <a:r>
              <a:rPr lang="pt-BR" sz="1600" err="1">
                <a:solidFill>
                  <a:srgbClr val="3F1D59"/>
                </a:solidFill>
                <a:latin typeface="Century Gothic"/>
              </a:rPr>
              <a:t>Pré</a:t>
            </a:r>
            <a:r>
              <a:rPr lang="pt-BR" sz="1600">
                <a:solidFill>
                  <a:srgbClr val="3F1D59"/>
                </a:solidFill>
                <a:latin typeface="Century Gothic"/>
              </a:rPr>
              <a:t> cadastro de cliente (API Sintegra)</a:t>
            </a:r>
          </a:p>
        </p:txBody>
      </p:sp>
      <p:sp>
        <p:nvSpPr>
          <p:cNvPr id="12" name="Google Shape;701;p52">
            <a:extLst>
              <a:ext uri="{FF2B5EF4-FFF2-40B4-BE49-F238E27FC236}">
                <a16:creationId xmlns:a16="http://schemas.microsoft.com/office/drawing/2014/main" id="{6A93E4A4-76E2-E7C2-7CFD-26563D02105D}"/>
              </a:ext>
            </a:extLst>
          </p:cNvPr>
          <p:cNvSpPr/>
          <p:nvPr/>
        </p:nvSpPr>
        <p:spPr>
          <a:xfrm>
            <a:off x="540547" y="4351282"/>
            <a:ext cx="615434" cy="636600"/>
          </a:xfrm>
          <a:prstGeom prst="ellipse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Tx/>
              <a:buNone/>
              <a:tabLst/>
              <a:defRPr/>
            </a:pPr>
            <a:r>
              <a:rPr kumimoji="0" lang="pt-BR" sz="2533" b="1" i="0" u="none" strike="noStrike" kern="0" cap="none" spc="0" normalizeH="0" baseline="0" noProof="0">
                <a:ln>
                  <a:noFill/>
                </a:ln>
                <a:solidFill>
                  <a:srgbClr val="00C855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4</a:t>
            </a:r>
            <a:endParaRPr kumimoji="0" sz="2533" b="1" i="0" u="none" strike="noStrike" kern="0" cap="none" spc="0" normalizeH="0" baseline="0" noProof="0">
              <a:ln>
                <a:noFill/>
              </a:ln>
              <a:solidFill>
                <a:srgbClr val="00C855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4" name="Google Shape;725;p53">
            <a:extLst>
              <a:ext uri="{FF2B5EF4-FFF2-40B4-BE49-F238E27FC236}">
                <a16:creationId xmlns:a16="http://schemas.microsoft.com/office/drawing/2014/main" id="{B3D3EE7D-A751-C78B-7924-7D5A23FFE496}"/>
              </a:ext>
            </a:extLst>
          </p:cNvPr>
          <p:cNvSpPr txBox="1"/>
          <p:nvPr/>
        </p:nvSpPr>
        <p:spPr>
          <a:xfrm>
            <a:off x="1296673" y="4350865"/>
            <a:ext cx="6334254" cy="6128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buClr>
                <a:schemeClr val="tx1"/>
              </a:buClr>
              <a:defRPr/>
            </a:pPr>
            <a:r>
              <a:rPr lang="pt-BR" sz="1600">
                <a:solidFill>
                  <a:srgbClr val="3F1D59"/>
                </a:solidFill>
                <a:latin typeface="Century Gothic"/>
              </a:rPr>
              <a:t>Saldo de produto ( reservado ) no pedido</a:t>
            </a:r>
          </a:p>
        </p:txBody>
      </p:sp>
      <p:sp>
        <p:nvSpPr>
          <p:cNvPr id="15" name="Google Shape;701;p52">
            <a:extLst>
              <a:ext uri="{FF2B5EF4-FFF2-40B4-BE49-F238E27FC236}">
                <a16:creationId xmlns:a16="http://schemas.microsoft.com/office/drawing/2014/main" id="{29246CBD-ED9F-781D-60AB-495025C1F463}"/>
              </a:ext>
            </a:extLst>
          </p:cNvPr>
          <p:cNvSpPr/>
          <p:nvPr/>
        </p:nvSpPr>
        <p:spPr>
          <a:xfrm>
            <a:off x="537275" y="5244769"/>
            <a:ext cx="615434" cy="636600"/>
          </a:xfrm>
          <a:prstGeom prst="ellipse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Tx/>
              <a:buNone/>
              <a:tabLst/>
              <a:defRPr/>
            </a:pPr>
            <a:r>
              <a:rPr lang="pt-BR" sz="2533" b="1" kern="0">
                <a:solidFill>
                  <a:srgbClr val="00C85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5</a:t>
            </a:r>
            <a:endParaRPr kumimoji="0" sz="2533" b="1" i="0" u="none" strike="noStrike" kern="0" cap="none" spc="0" normalizeH="0" baseline="0" noProof="0">
              <a:ln>
                <a:noFill/>
              </a:ln>
              <a:solidFill>
                <a:srgbClr val="00C855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2" name="Google Shape;700;p52">
            <a:extLst>
              <a:ext uri="{FF2B5EF4-FFF2-40B4-BE49-F238E27FC236}">
                <a16:creationId xmlns:a16="http://schemas.microsoft.com/office/drawing/2014/main" id="{68963DA6-BAD2-59A7-C836-3C5B0861452F}"/>
              </a:ext>
            </a:extLst>
          </p:cNvPr>
          <p:cNvCxnSpPr>
            <a:cxnSpLocks/>
          </p:cNvCxnSpPr>
          <p:nvPr/>
        </p:nvCxnSpPr>
        <p:spPr>
          <a:xfrm flipH="1">
            <a:off x="898210" y="3260498"/>
            <a:ext cx="2666" cy="252304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" name="Google Shape;700;p52">
            <a:extLst>
              <a:ext uri="{FF2B5EF4-FFF2-40B4-BE49-F238E27FC236}">
                <a16:creationId xmlns:a16="http://schemas.microsoft.com/office/drawing/2014/main" id="{A6CF5255-78F2-94F1-2247-2B48E7CCF966}"/>
              </a:ext>
            </a:extLst>
          </p:cNvPr>
          <p:cNvCxnSpPr>
            <a:cxnSpLocks/>
          </p:cNvCxnSpPr>
          <p:nvPr/>
        </p:nvCxnSpPr>
        <p:spPr>
          <a:xfrm flipH="1">
            <a:off x="908792" y="4107165"/>
            <a:ext cx="2666" cy="252304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7" name="Google Shape;700;p52">
            <a:extLst>
              <a:ext uri="{FF2B5EF4-FFF2-40B4-BE49-F238E27FC236}">
                <a16:creationId xmlns:a16="http://schemas.microsoft.com/office/drawing/2014/main" id="{9B3E334D-95AA-C639-11B2-2519B47EB721}"/>
              </a:ext>
            </a:extLst>
          </p:cNvPr>
          <p:cNvCxnSpPr>
            <a:cxnSpLocks/>
          </p:cNvCxnSpPr>
          <p:nvPr/>
        </p:nvCxnSpPr>
        <p:spPr>
          <a:xfrm flipH="1">
            <a:off x="877043" y="5006748"/>
            <a:ext cx="2666" cy="252304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/>
          <p:cNvSpPr txBox="1">
            <a:spLocks noGrp="1"/>
          </p:cNvSpPr>
          <p:nvPr>
            <p:ph type="title"/>
          </p:nvPr>
        </p:nvSpPr>
        <p:spPr>
          <a:xfrm>
            <a:off x="341232" y="416775"/>
            <a:ext cx="11410104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defRPr/>
            </a:pPr>
            <a:r>
              <a:rPr lang="pt-BR" sz="2000">
                <a:solidFill>
                  <a:srgbClr val="3F1D59"/>
                </a:solidFill>
                <a:latin typeface="Century Gothic"/>
              </a:rPr>
              <a:t>Reserva de Chopp </a:t>
            </a:r>
            <a:br>
              <a:rPr lang="pt-BR" sz="2000">
                <a:solidFill>
                  <a:srgbClr val="3F1D59"/>
                </a:solidFill>
                <a:latin typeface="Century Gothic"/>
              </a:rPr>
            </a:br>
            <a:br>
              <a:rPr lang="pt-BR" sz="2000" b="0">
                <a:solidFill>
                  <a:srgbClr val="3F1D59"/>
                </a:solidFill>
                <a:cs typeface="Arial"/>
              </a:rPr>
            </a:br>
            <a:endParaRPr lang="pt-BR" sz="1800">
              <a:solidFill>
                <a:srgbClr val="2A023E"/>
              </a:solidFill>
              <a:latin typeface="Arial"/>
              <a:cs typeface="Arial"/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4AE8577-EA1D-005F-1A49-9ABC2A500F3C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151A87E-F922-F3B9-82DD-8152D26945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E2CF2744-9C0E-FB97-8538-B2E854306371}"/>
              </a:ext>
            </a:extLst>
          </p:cNvPr>
          <p:cNvSpPr/>
          <p:nvPr/>
        </p:nvSpPr>
        <p:spPr>
          <a:xfrm>
            <a:off x="-179567" y="368300"/>
            <a:ext cx="349600" cy="3620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267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" name="Google Shape;795;p56">
            <a:extLst>
              <a:ext uri="{FF2B5EF4-FFF2-40B4-BE49-F238E27FC236}">
                <a16:creationId xmlns:a16="http://schemas.microsoft.com/office/drawing/2014/main" id="{98C5C7FE-EA10-530E-8E07-C58819E47771}"/>
              </a:ext>
            </a:extLst>
          </p:cNvPr>
          <p:cNvCxnSpPr>
            <a:cxnSpLocks/>
          </p:cNvCxnSpPr>
          <p:nvPr/>
        </p:nvCxnSpPr>
        <p:spPr>
          <a:xfrm flipH="1">
            <a:off x="-1995790" y="830343"/>
            <a:ext cx="14838487" cy="7559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Retângulo 51">
            <a:extLst>
              <a:ext uri="{FF2B5EF4-FFF2-40B4-BE49-F238E27FC236}">
                <a16:creationId xmlns:a16="http://schemas.microsoft.com/office/drawing/2014/main" id="{825425A7-2545-B6EA-8EEA-B32F8E99DAB6}"/>
              </a:ext>
            </a:extLst>
          </p:cNvPr>
          <p:cNvSpPr/>
          <p:nvPr/>
        </p:nvSpPr>
        <p:spPr>
          <a:xfrm>
            <a:off x="559736" y="2317714"/>
            <a:ext cx="3198602" cy="28943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411E5A"/>
              </a:buClr>
              <a:buSzPts val="2800"/>
              <a:defRPr/>
            </a:pPr>
            <a:endParaRPr kumimoji="0" lang="pt-BR" sz="1600" b="0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Noto Sans Light" panose="020B0604020202020204" charset="0"/>
              <a:ea typeface="+mn-ea"/>
              <a:cs typeface="Noto Sans Light" panose="020B0604020202020204" charset="0"/>
              <a:sym typeface="Dosis"/>
            </a:endParaRP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FD6E6D13-BCB0-22F5-FADE-C624071538F2}"/>
              </a:ext>
            </a:extLst>
          </p:cNvPr>
          <p:cNvSpPr/>
          <p:nvPr/>
        </p:nvSpPr>
        <p:spPr>
          <a:xfrm>
            <a:off x="372982" y="1719155"/>
            <a:ext cx="8997321" cy="441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lang="pt-BR"/>
          </a:p>
          <a:p>
            <a:endParaRPr lang="pt-BR"/>
          </a:p>
          <a:p>
            <a:endParaRPr lang="pt-BR"/>
          </a:p>
          <a:p>
            <a:endParaRPr lang="pt-BR"/>
          </a:p>
        </p:txBody>
      </p:sp>
      <p:sp>
        <p:nvSpPr>
          <p:cNvPr id="4" name="Google Shape;834;p58">
            <a:extLst>
              <a:ext uri="{FF2B5EF4-FFF2-40B4-BE49-F238E27FC236}">
                <a16:creationId xmlns:a16="http://schemas.microsoft.com/office/drawing/2014/main" id="{B051099F-C7D8-D56A-B892-73B7C9FA1C02}"/>
              </a:ext>
            </a:extLst>
          </p:cNvPr>
          <p:cNvSpPr txBox="1">
            <a:spLocks/>
          </p:cNvSpPr>
          <p:nvPr/>
        </p:nvSpPr>
        <p:spPr>
          <a:xfrm>
            <a:off x="559736" y="910263"/>
            <a:ext cx="11410104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tx1"/>
              </a:buClr>
              <a:defRPr/>
            </a:pPr>
            <a:r>
              <a:rPr lang="pt-BR" sz="2000" b="0" i="0">
                <a:solidFill>
                  <a:srgbClr val="000000"/>
                </a:solidFill>
                <a:effectLst/>
                <a:latin typeface="-apple-system"/>
              </a:rPr>
              <a:t>Reserva de Chopps para fábrica. A nova funcionalidade permite aos estabelecimentos informarem a sua necessidade de reserva que será solicitado na próxima semana.</a:t>
            </a:r>
            <a:endParaRPr lang="pt-BR" sz="2000" kern="0">
              <a:solidFill>
                <a:srgbClr val="3F1D59"/>
              </a:solidFill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BD534CFC-C858-F62A-F8D4-706788807A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316" y="1708339"/>
            <a:ext cx="8361921" cy="4061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Google Shape;834;p58">
            <a:extLst>
              <a:ext uri="{FF2B5EF4-FFF2-40B4-BE49-F238E27FC236}">
                <a16:creationId xmlns:a16="http://schemas.microsoft.com/office/drawing/2014/main" id="{7C6ECC92-89DF-07F6-2E1F-5D56B024E997}"/>
              </a:ext>
            </a:extLst>
          </p:cNvPr>
          <p:cNvSpPr txBox="1">
            <a:spLocks/>
          </p:cNvSpPr>
          <p:nvPr/>
        </p:nvSpPr>
        <p:spPr>
          <a:xfrm>
            <a:off x="559736" y="5677625"/>
            <a:ext cx="11410104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tx1"/>
              </a:buClr>
              <a:defRPr/>
            </a:pPr>
            <a:r>
              <a:rPr lang="pt-BR" sz="1400" b="0">
                <a:solidFill>
                  <a:srgbClr val="000000"/>
                </a:solidFill>
                <a:latin typeface="-apple-system"/>
              </a:rPr>
              <a:t>G</a:t>
            </a:r>
            <a:r>
              <a:rPr lang="pt-BR" sz="1400" b="0" i="0">
                <a:solidFill>
                  <a:srgbClr val="000000"/>
                </a:solidFill>
                <a:effectLst/>
                <a:latin typeface="-apple-system"/>
              </a:rPr>
              <a:t>uia do Usuário: </a:t>
            </a:r>
            <a:r>
              <a:rPr lang="pt-BR" sz="1400">
                <a:hlinkClick r:id="rId8"/>
              </a:rPr>
              <a:t>Gui a do Usuário: Operações | Reserva de Chopp Brahma Claro - Mercados de Proximidade - Linx </a:t>
            </a:r>
            <a:r>
              <a:rPr lang="pt-BR" sz="1400" err="1">
                <a:hlinkClick r:id="rId8"/>
              </a:rPr>
              <a:t>Share</a:t>
            </a:r>
            <a:endParaRPr lang="pt-BR" sz="2000" kern="0">
              <a:solidFill>
                <a:srgbClr val="3F1D59"/>
              </a:solidFill>
            </a:endParaRPr>
          </a:p>
        </p:txBody>
      </p:sp>
      <p:sp>
        <p:nvSpPr>
          <p:cNvPr id="8" name="Google Shape;725;p53">
            <a:extLst>
              <a:ext uri="{FF2B5EF4-FFF2-40B4-BE49-F238E27FC236}">
                <a16:creationId xmlns:a16="http://schemas.microsoft.com/office/drawing/2014/main" id="{F78D3624-F482-CB92-5B2D-FDF4476107AC}"/>
              </a:ext>
            </a:extLst>
          </p:cNvPr>
          <p:cNvSpPr txBox="1"/>
          <p:nvPr/>
        </p:nvSpPr>
        <p:spPr>
          <a:xfrm>
            <a:off x="563014" y="6258008"/>
            <a:ext cx="5064254" cy="602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buClr>
                <a:schemeClr val="tx1"/>
              </a:buClr>
              <a:defRPr/>
            </a:pPr>
            <a:r>
              <a:rPr lang="pt-BR" sz="1600" b="1">
                <a:solidFill>
                  <a:srgbClr val="3F1D59"/>
                </a:solidFill>
                <a:latin typeface="Century Gothic"/>
              </a:rPr>
              <a:t>Vamos ver na prática?</a:t>
            </a:r>
          </a:p>
        </p:txBody>
      </p:sp>
    </p:spTree>
    <p:extLst>
      <p:ext uri="{BB962C8B-B14F-4D97-AF65-F5344CB8AC3E}">
        <p14:creationId xmlns:p14="http://schemas.microsoft.com/office/powerpoint/2010/main" val="83777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/>
          <p:cNvSpPr txBox="1">
            <a:spLocks noGrp="1"/>
          </p:cNvSpPr>
          <p:nvPr>
            <p:ph type="title"/>
          </p:nvPr>
        </p:nvSpPr>
        <p:spPr>
          <a:xfrm>
            <a:off x="341232" y="167500"/>
            <a:ext cx="11410104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chemeClr val="tx1"/>
              </a:buClr>
              <a:defRPr/>
            </a:pPr>
            <a:r>
              <a:rPr lang="pt-BR" sz="2000">
                <a:solidFill>
                  <a:srgbClr val="3F1D59"/>
                </a:solidFill>
                <a:latin typeface="Century Gothic"/>
              </a:rPr>
              <a:t>Envio de pesquisa NPS</a:t>
            </a: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4AE8577-EA1D-005F-1A49-9ABC2A500F3C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151A87E-F922-F3B9-82DD-8152D26945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E2CF2744-9C0E-FB97-8538-B2E854306371}"/>
              </a:ext>
            </a:extLst>
          </p:cNvPr>
          <p:cNvSpPr/>
          <p:nvPr/>
        </p:nvSpPr>
        <p:spPr>
          <a:xfrm>
            <a:off x="-179567" y="368300"/>
            <a:ext cx="349600" cy="3620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267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" name="Google Shape;795;p56">
            <a:extLst>
              <a:ext uri="{FF2B5EF4-FFF2-40B4-BE49-F238E27FC236}">
                <a16:creationId xmlns:a16="http://schemas.microsoft.com/office/drawing/2014/main" id="{98C5C7FE-EA10-530E-8E07-C58819E47771}"/>
              </a:ext>
            </a:extLst>
          </p:cNvPr>
          <p:cNvCxnSpPr>
            <a:cxnSpLocks/>
          </p:cNvCxnSpPr>
          <p:nvPr/>
        </p:nvCxnSpPr>
        <p:spPr>
          <a:xfrm flipH="1">
            <a:off x="-1995790" y="830343"/>
            <a:ext cx="14838487" cy="7559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Retângulo 51">
            <a:extLst>
              <a:ext uri="{FF2B5EF4-FFF2-40B4-BE49-F238E27FC236}">
                <a16:creationId xmlns:a16="http://schemas.microsoft.com/office/drawing/2014/main" id="{825425A7-2545-B6EA-8EEA-B32F8E99DAB6}"/>
              </a:ext>
            </a:extLst>
          </p:cNvPr>
          <p:cNvSpPr/>
          <p:nvPr/>
        </p:nvSpPr>
        <p:spPr>
          <a:xfrm>
            <a:off x="559736" y="2444714"/>
            <a:ext cx="3198602" cy="28943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411E5A"/>
              </a:buClr>
              <a:buSzPts val="2800"/>
              <a:defRPr/>
            </a:pPr>
            <a:endParaRPr kumimoji="0" lang="pt-BR" sz="1600" b="0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Noto Sans Light" panose="020B0604020202020204" charset="0"/>
              <a:ea typeface="+mn-ea"/>
              <a:cs typeface="Noto Sans Light" panose="020B0604020202020204" charset="0"/>
              <a:sym typeface="Dosis"/>
            </a:endParaRP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FD6E6D13-BCB0-22F5-FADE-C624071538F2}"/>
              </a:ext>
            </a:extLst>
          </p:cNvPr>
          <p:cNvSpPr/>
          <p:nvPr/>
        </p:nvSpPr>
        <p:spPr>
          <a:xfrm>
            <a:off x="341232" y="1293625"/>
            <a:ext cx="8997321" cy="29038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SzPts val="2800"/>
              <a:defRPr/>
            </a:pPr>
            <a:endParaRPr lang="pt-BR" sz="2000">
              <a:solidFill>
                <a:srgbClr val="411E5A"/>
              </a:solidFill>
              <a:cs typeface="Arial"/>
            </a:endParaRPr>
          </a:p>
        </p:txBody>
      </p:sp>
      <p:sp>
        <p:nvSpPr>
          <p:cNvPr id="4" name="Google Shape;834;p58">
            <a:extLst>
              <a:ext uri="{FF2B5EF4-FFF2-40B4-BE49-F238E27FC236}">
                <a16:creationId xmlns:a16="http://schemas.microsoft.com/office/drawing/2014/main" id="{67928B57-F44F-2BF6-DECE-FE99DC3E6D7C}"/>
              </a:ext>
            </a:extLst>
          </p:cNvPr>
          <p:cNvSpPr txBox="1">
            <a:spLocks/>
          </p:cNvSpPr>
          <p:nvPr/>
        </p:nvSpPr>
        <p:spPr>
          <a:xfrm>
            <a:off x="575640" y="1894600"/>
            <a:ext cx="11339426" cy="856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pt-BR" sz="1600" b="0" i="0">
                <a:solidFill>
                  <a:srgbClr val="172B4D"/>
                </a:solidFill>
                <a:effectLst/>
                <a:latin typeface="-apple-system"/>
              </a:rPr>
              <a:t>O envio de pesquisa NPS visa permitir que os estabelecimentos coletem dados sobre o atendimento e os níveis de satisfação do consumidor final após a emissão de uma venda de pedido efetuado pela retaguarda através do menu de Consignado e Comodato.</a:t>
            </a:r>
          </a:p>
          <a:p>
            <a:pPr algn="l"/>
            <a:r>
              <a:rPr lang="pt-BR" sz="1600" b="0" i="0">
                <a:solidFill>
                  <a:srgbClr val="172B4D"/>
                </a:solidFill>
                <a:effectLst/>
                <a:latin typeface="-apple-system"/>
              </a:rPr>
              <a:t>O disparo da mensagem de avaliação para o e-mail vinculado ao cadastro do cliente ocorre no momento de faturamento </a:t>
            </a:r>
            <a:r>
              <a:rPr lang="pt-BR" sz="1600" b="1" i="0">
                <a:solidFill>
                  <a:srgbClr val="172B4D"/>
                </a:solidFill>
                <a:effectLst/>
                <a:latin typeface="-apple-system"/>
              </a:rPr>
              <a:t>da última operação</a:t>
            </a:r>
            <a:r>
              <a:rPr lang="pt-BR" sz="1600" b="0" i="0">
                <a:solidFill>
                  <a:srgbClr val="172B4D"/>
                </a:solidFill>
                <a:effectLst/>
                <a:latin typeface="-apple-system"/>
              </a:rPr>
              <a:t> relacionada ao pedido. Os resultados da pesquisa serão utilizados pela Franqueadora Ambev para mensurar os níveis de satisfação dos clientes finais.</a:t>
            </a:r>
          </a:p>
          <a:p>
            <a:pPr algn="l"/>
            <a:endParaRPr lang="pt-BR" sz="1600" b="0">
              <a:solidFill>
                <a:srgbClr val="172B4D"/>
              </a:solidFill>
              <a:latin typeface="-apple-system"/>
            </a:endParaRPr>
          </a:p>
          <a:p>
            <a:pPr algn="l"/>
            <a:endParaRPr lang="pt-BR" sz="1600" b="0" i="0">
              <a:solidFill>
                <a:srgbClr val="172B4D"/>
              </a:solidFill>
              <a:effectLst/>
              <a:latin typeface="-apple-system"/>
            </a:endParaRPr>
          </a:p>
          <a:p>
            <a:pPr algn="l"/>
            <a:endParaRPr lang="pt-BR" sz="1600" b="0">
              <a:solidFill>
                <a:srgbClr val="172B4D"/>
              </a:solidFill>
              <a:latin typeface="-apple-system"/>
            </a:endParaRPr>
          </a:p>
          <a:p>
            <a:pPr algn="l"/>
            <a:endParaRPr lang="pt-BR" sz="1600" b="0" i="0">
              <a:solidFill>
                <a:srgbClr val="172B4D"/>
              </a:solidFill>
              <a:effectLst/>
              <a:latin typeface="-apple-system"/>
            </a:endParaRPr>
          </a:p>
          <a:p>
            <a:pPr algn="l"/>
            <a:endParaRPr lang="pt-BR" sz="1600" b="0">
              <a:solidFill>
                <a:srgbClr val="172B4D"/>
              </a:solidFill>
              <a:latin typeface="-apple-system"/>
            </a:endParaRPr>
          </a:p>
        </p:txBody>
      </p:sp>
      <p:sp>
        <p:nvSpPr>
          <p:cNvPr id="7" name="Google Shape;834;p58">
            <a:extLst>
              <a:ext uri="{FF2B5EF4-FFF2-40B4-BE49-F238E27FC236}">
                <a16:creationId xmlns:a16="http://schemas.microsoft.com/office/drawing/2014/main" id="{E1359D95-2C3E-F626-81C6-92228246E3B3}"/>
              </a:ext>
            </a:extLst>
          </p:cNvPr>
          <p:cNvSpPr txBox="1">
            <a:spLocks/>
          </p:cNvSpPr>
          <p:nvPr/>
        </p:nvSpPr>
        <p:spPr>
          <a:xfrm>
            <a:off x="559736" y="6037058"/>
            <a:ext cx="11352595" cy="432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tx1"/>
              </a:buClr>
              <a:defRPr/>
            </a:pPr>
            <a:r>
              <a:rPr lang="pt-BR" sz="1400" b="0">
                <a:solidFill>
                  <a:srgbClr val="000000"/>
                </a:solidFill>
                <a:latin typeface="-apple-system"/>
              </a:rPr>
              <a:t>G</a:t>
            </a:r>
            <a:r>
              <a:rPr lang="pt-BR" sz="1400" b="0" i="0">
                <a:solidFill>
                  <a:srgbClr val="000000"/>
                </a:solidFill>
                <a:effectLst/>
                <a:latin typeface="-apple-system"/>
              </a:rPr>
              <a:t>uia do Usuário: </a:t>
            </a:r>
            <a:r>
              <a:rPr lang="en-US" sz="1400" b="0">
                <a:solidFill>
                  <a:srgbClr val="000000"/>
                </a:solidFill>
                <a:latin typeface="Arial"/>
                <a:cs typeface="Arial"/>
                <a:hlinkClick r:id="rId7"/>
              </a:rPr>
              <a:t>Envio de pesquisa NPS para clientes da Franquia CBE</a:t>
            </a:r>
            <a:endParaRPr lang="pt-BR" sz="1400" kern="0">
              <a:solidFill>
                <a:srgbClr val="3F1D59"/>
              </a:solidFill>
            </a:endParaRPr>
          </a:p>
        </p:txBody>
      </p:sp>
      <p:sp>
        <p:nvSpPr>
          <p:cNvPr id="8" name="Google Shape;834;p58">
            <a:extLst>
              <a:ext uri="{FF2B5EF4-FFF2-40B4-BE49-F238E27FC236}">
                <a16:creationId xmlns:a16="http://schemas.microsoft.com/office/drawing/2014/main" id="{2B03D178-7214-2949-6D6B-F390ABD431A5}"/>
              </a:ext>
            </a:extLst>
          </p:cNvPr>
          <p:cNvSpPr txBox="1">
            <a:spLocks/>
          </p:cNvSpPr>
          <p:nvPr/>
        </p:nvSpPr>
        <p:spPr>
          <a:xfrm>
            <a:off x="387208" y="5115027"/>
            <a:ext cx="11656627" cy="8280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pt-BR" sz="1600">
                <a:solidFill>
                  <a:srgbClr val="FF0000"/>
                </a:solidFill>
                <a:latin typeface="-apple-system"/>
              </a:rPr>
              <a:t>IM</a:t>
            </a:r>
            <a:r>
              <a:rPr lang="pt-BR" sz="1600" b="1" i="0">
                <a:solidFill>
                  <a:srgbClr val="FF0000"/>
                </a:solidFill>
                <a:effectLst/>
                <a:latin typeface="-apple-system"/>
              </a:rPr>
              <a:t>PORTANTE</a:t>
            </a:r>
            <a:r>
              <a:rPr lang="pt-BR" sz="1600" b="0" i="0">
                <a:solidFill>
                  <a:srgbClr val="333333"/>
                </a:solidFill>
                <a:effectLst/>
                <a:latin typeface="-apple-system"/>
              </a:rPr>
              <a:t>: </a:t>
            </a:r>
            <a:r>
              <a:rPr lang="pt-BR" sz="1600" i="0">
                <a:solidFill>
                  <a:srgbClr val="333333"/>
                </a:solidFill>
                <a:effectLst/>
                <a:latin typeface="-apple-system"/>
              </a:rPr>
              <a:t>O Gerenciamento dos resultados da pesquisa de satisfação </a:t>
            </a:r>
            <a:r>
              <a:rPr lang="pt-BR" sz="1600" b="1" i="0">
                <a:solidFill>
                  <a:srgbClr val="333333"/>
                </a:solidFill>
                <a:effectLst/>
                <a:latin typeface="-apple-system"/>
              </a:rPr>
              <a:t>não </a:t>
            </a:r>
            <a:r>
              <a:rPr lang="pt-BR" sz="1600" i="0">
                <a:solidFill>
                  <a:srgbClr val="333333"/>
                </a:solidFill>
                <a:effectLst/>
                <a:latin typeface="-apple-system"/>
              </a:rPr>
              <a:t>é realizado pela retaguarda Empório, caso necessite de relatórios referente aos resultados obtidos pela pesquisa contate o consultor Ambev da sua região.</a:t>
            </a:r>
            <a:endParaRPr lang="pt-BR" sz="1600" i="0">
              <a:solidFill>
                <a:srgbClr val="172B4D"/>
              </a:solidFill>
              <a:effectLst/>
              <a:latin typeface="-apple-system"/>
            </a:endParaRP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08C0C6DD-C56E-8CF4-9827-6383832B566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37050" y="2663672"/>
            <a:ext cx="6610690" cy="2457576"/>
          </a:xfrm>
          <a:prstGeom prst="rect">
            <a:avLst/>
          </a:prstGeom>
        </p:spPr>
      </p:pic>
      <p:sp>
        <p:nvSpPr>
          <p:cNvPr id="10" name="Google Shape;725;p53">
            <a:extLst>
              <a:ext uri="{FF2B5EF4-FFF2-40B4-BE49-F238E27FC236}">
                <a16:creationId xmlns:a16="http://schemas.microsoft.com/office/drawing/2014/main" id="{CB0860D2-7B8D-05F9-90F9-DEE2B730CECE}"/>
              </a:ext>
            </a:extLst>
          </p:cNvPr>
          <p:cNvSpPr txBox="1"/>
          <p:nvPr/>
        </p:nvSpPr>
        <p:spPr>
          <a:xfrm>
            <a:off x="563014" y="6258008"/>
            <a:ext cx="5064254" cy="602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buClr>
                <a:schemeClr val="tx1"/>
              </a:buClr>
              <a:defRPr/>
            </a:pPr>
            <a:r>
              <a:rPr lang="pt-BR" sz="1600" b="1">
                <a:solidFill>
                  <a:srgbClr val="3F1D59"/>
                </a:solidFill>
                <a:latin typeface="Century Gothic"/>
              </a:rPr>
              <a:t>Vamos ver na prática?</a:t>
            </a:r>
          </a:p>
        </p:txBody>
      </p:sp>
    </p:spTree>
    <p:extLst>
      <p:ext uri="{BB962C8B-B14F-4D97-AF65-F5344CB8AC3E}">
        <p14:creationId xmlns:p14="http://schemas.microsoft.com/office/powerpoint/2010/main" val="2026836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/>
          <p:cNvSpPr txBox="1">
            <a:spLocks noGrp="1"/>
          </p:cNvSpPr>
          <p:nvPr>
            <p:ph type="title"/>
          </p:nvPr>
        </p:nvSpPr>
        <p:spPr>
          <a:xfrm>
            <a:off x="341232" y="361794"/>
            <a:ext cx="11410104" cy="7492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defRPr/>
            </a:pPr>
            <a:r>
              <a:rPr lang="pt-BR" sz="1800" err="1"/>
              <a:t>Pré</a:t>
            </a:r>
            <a:r>
              <a:rPr lang="pt-BR" sz="1800"/>
              <a:t> cadastro de cliente CNPJ</a:t>
            </a:r>
            <a:br>
              <a:rPr lang="pt-BR" sz="1800">
                <a:solidFill>
                  <a:srgbClr val="7030A0"/>
                </a:solidFill>
                <a:cs typeface="Arial"/>
              </a:rPr>
            </a:br>
            <a:endParaRPr lang="pt-BR" sz="1800">
              <a:solidFill>
                <a:srgbClr val="7030A0"/>
              </a:solidFill>
              <a:cs typeface="Arial"/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4AE8577-EA1D-005F-1A49-9ABC2A500F3C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151A87E-F922-F3B9-82DD-8152D26945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E2CF2744-9C0E-FB97-8538-B2E854306371}"/>
              </a:ext>
            </a:extLst>
          </p:cNvPr>
          <p:cNvSpPr/>
          <p:nvPr/>
        </p:nvSpPr>
        <p:spPr>
          <a:xfrm>
            <a:off x="-179567" y="368300"/>
            <a:ext cx="349600" cy="3620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267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" name="Google Shape;795;p56">
            <a:extLst>
              <a:ext uri="{FF2B5EF4-FFF2-40B4-BE49-F238E27FC236}">
                <a16:creationId xmlns:a16="http://schemas.microsoft.com/office/drawing/2014/main" id="{98C5C7FE-EA10-530E-8E07-C58819E47771}"/>
              </a:ext>
            </a:extLst>
          </p:cNvPr>
          <p:cNvCxnSpPr>
            <a:cxnSpLocks/>
          </p:cNvCxnSpPr>
          <p:nvPr/>
        </p:nvCxnSpPr>
        <p:spPr>
          <a:xfrm flipH="1">
            <a:off x="-1995790" y="830343"/>
            <a:ext cx="14838487" cy="7559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Retângulo 51">
            <a:extLst>
              <a:ext uri="{FF2B5EF4-FFF2-40B4-BE49-F238E27FC236}">
                <a16:creationId xmlns:a16="http://schemas.microsoft.com/office/drawing/2014/main" id="{825425A7-2545-B6EA-8EEA-B32F8E99DAB6}"/>
              </a:ext>
            </a:extLst>
          </p:cNvPr>
          <p:cNvSpPr/>
          <p:nvPr/>
        </p:nvSpPr>
        <p:spPr>
          <a:xfrm>
            <a:off x="559736" y="2317714"/>
            <a:ext cx="3198602" cy="28943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411E5A"/>
              </a:buClr>
              <a:buSzPts val="2800"/>
              <a:defRPr/>
            </a:pPr>
            <a:endParaRPr kumimoji="0" lang="pt-BR" sz="1600" b="0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Noto Sans Light" panose="020B0604020202020204" charset="0"/>
              <a:ea typeface="+mn-ea"/>
              <a:cs typeface="Noto Sans Light" panose="020B0604020202020204" charset="0"/>
              <a:sym typeface="Dosis"/>
            </a:endParaRP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FD6E6D13-BCB0-22F5-FADE-C624071538F2}"/>
              </a:ext>
            </a:extLst>
          </p:cNvPr>
          <p:cNvSpPr/>
          <p:nvPr/>
        </p:nvSpPr>
        <p:spPr>
          <a:xfrm>
            <a:off x="344229" y="1115306"/>
            <a:ext cx="11398338" cy="24294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1600">
                <a:ea typeface="+mn-lt"/>
                <a:cs typeface="+mn-lt"/>
              </a:rPr>
              <a:t>O cadastro de cliente Pessoa Jurídica (CNPJ) facilita a inclusão de dados, importando informações diretamente da Receita Federal.</a:t>
            </a:r>
            <a:endParaRPr lang="pt-BR"/>
          </a:p>
          <a:p>
            <a:endParaRPr lang="pt-BR" sz="1600">
              <a:ea typeface="+mn-lt"/>
              <a:cs typeface="+mn-lt"/>
            </a:endParaRPr>
          </a:p>
          <a:p>
            <a:r>
              <a:rPr lang="pt-BR" sz="1600">
                <a:ea typeface="+mn-lt"/>
                <a:cs typeface="+mn-lt"/>
              </a:rPr>
              <a:t>Para usar essa funcionalidade, é necessário ter a versão 11.30.000 ou superior da retaguarda e acesso ao menu de cadastro de clientes. O sistema preenche automaticamente os campos obrigatórios, mas é possível fazer ajustes manuais, como a Inscrição Estadual.</a:t>
            </a:r>
            <a:endParaRPr lang="pt-BR"/>
          </a:p>
          <a:p>
            <a:endParaRPr lang="pt-BR" sz="1600">
              <a:ea typeface="+mn-lt"/>
              <a:cs typeface="+mn-lt"/>
            </a:endParaRPr>
          </a:p>
          <a:p>
            <a:r>
              <a:rPr lang="pt-BR" sz="1600">
                <a:ea typeface="+mn-lt"/>
                <a:cs typeface="+mn-lt"/>
              </a:rPr>
              <a:t>A funcionalidade também permite alterar ou excluir o cadastro, além de gerenciar dados financeiros, contatos, autorizados e anexos. O cliente pode ser bloqueado ou inativado se houver pendências.</a:t>
            </a:r>
            <a:endParaRPr lang="pt-BR"/>
          </a:p>
          <a:p>
            <a:endParaRPr lang="pt-BR" sz="1600">
              <a:ea typeface="+mn-lt"/>
              <a:cs typeface="+mn-lt"/>
            </a:endParaRPr>
          </a:p>
          <a:p>
            <a:endParaRPr lang="pt-BR" sz="1600">
              <a:cs typeface="Arial"/>
            </a:endParaRPr>
          </a:p>
        </p:txBody>
      </p:sp>
      <p:pic>
        <p:nvPicPr>
          <p:cNvPr id="4" name="Imagem 3" descr="image-2024-10-21_17-14-49.png">
            <a:extLst>
              <a:ext uri="{FF2B5EF4-FFF2-40B4-BE49-F238E27FC236}">
                <a16:creationId xmlns:a16="http://schemas.microsoft.com/office/drawing/2014/main" id="{328615B8-9A3B-EA99-0B14-A285E9E8DC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43793" y="3431870"/>
            <a:ext cx="6193764" cy="2371800"/>
          </a:xfrm>
          <a:prstGeom prst="rect">
            <a:avLst/>
          </a:prstGeom>
        </p:spPr>
      </p:pic>
      <p:sp>
        <p:nvSpPr>
          <p:cNvPr id="8" name="Google Shape;725;p53">
            <a:extLst>
              <a:ext uri="{FF2B5EF4-FFF2-40B4-BE49-F238E27FC236}">
                <a16:creationId xmlns:a16="http://schemas.microsoft.com/office/drawing/2014/main" id="{AF84F2BB-1A27-6EEF-569F-AD6724A75548}"/>
              </a:ext>
            </a:extLst>
          </p:cNvPr>
          <p:cNvSpPr txBox="1"/>
          <p:nvPr/>
        </p:nvSpPr>
        <p:spPr>
          <a:xfrm>
            <a:off x="407748" y="6176020"/>
            <a:ext cx="5064254" cy="602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buClr>
                <a:schemeClr val="tx1"/>
              </a:buClr>
              <a:defRPr/>
            </a:pPr>
            <a:r>
              <a:rPr lang="pt-BR" sz="1600" b="1">
                <a:solidFill>
                  <a:srgbClr val="3F1D59"/>
                </a:solidFill>
                <a:latin typeface="Century Gothic"/>
              </a:rPr>
              <a:t>Vamos ver na prática?</a:t>
            </a:r>
          </a:p>
        </p:txBody>
      </p:sp>
      <p:sp>
        <p:nvSpPr>
          <p:cNvPr id="11" name="Google Shape;834;p58">
            <a:extLst>
              <a:ext uri="{FF2B5EF4-FFF2-40B4-BE49-F238E27FC236}">
                <a16:creationId xmlns:a16="http://schemas.microsoft.com/office/drawing/2014/main" id="{311BDACD-EA30-8ABF-2C4D-47096232F3ED}"/>
              </a:ext>
            </a:extLst>
          </p:cNvPr>
          <p:cNvSpPr txBox="1">
            <a:spLocks/>
          </p:cNvSpPr>
          <p:nvPr/>
        </p:nvSpPr>
        <p:spPr>
          <a:xfrm>
            <a:off x="337888" y="5585055"/>
            <a:ext cx="11410104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tx1"/>
              </a:buClr>
              <a:defRPr/>
            </a:pPr>
            <a:r>
              <a:rPr lang="pt-BR" sz="1400" b="0">
                <a:solidFill>
                  <a:srgbClr val="000000"/>
                </a:solidFill>
                <a:latin typeface="-apple-system"/>
              </a:rPr>
              <a:t>G</a:t>
            </a:r>
            <a:r>
              <a:rPr lang="pt-BR" sz="1400" b="0" i="0">
                <a:solidFill>
                  <a:srgbClr val="000000"/>
                </a:solidFill>
                <a:effectLst/>
                <a:latin typeface="-apple-system"/>
              </a:rPr>
              <a:t>uia do </a:t>
            </a:r>
            <a:r>
              <a:rPr lang="pt-BR" sz="1400" b="0" i="0" err="1">
                <a:solidFill>
                  <a:srgbClr val="000000"/>
                </a:solidFill>
                <a:effectLst/>
                <a:latin typeface="-apple-system"/>
              </a:rPr>
              <a:t>Usuário:</a:t>
            </a:r>
            <a:r>
              <a:rPr lang="pt-BR" sz="1400" err="1">
                <a:hlinkClick r:id="rId8"/>
              </a:rPr>
              <a:t>Cadastros</a:t>
            </a:r>
            <a:r>
              <a:rPr lang="pt-BR" sz="1400">
                <a:hlinkClick r:id="rId8"/>
              </a:rPr>
              <a:t> | Cliente - </a:t>
            </a:r>
            <a:r>
              <a:rPr lang="pt-BR" sz="1400" err="1">
                <a:hlinkClick r:id="rId8"/>
              </a:rPr>
              <a:t>Pré</a:t>
            </a:r>
            <a:r>
              <a:rPr lang="pt-BR" sz="1400">
                <a:hlinkClick r:id="rId8"/>
              </a:rPr>
              <a:t> cadastro de cliente CNPJ - Mercados de Proximidade - Linx </a:t>
            </a:r>
            <a:r>
              <a:rPr lang="pt-BR" sz="1400" err="1">
                <a:hlinkClick r:id="rId8"/>
              </a:rPr>
              <a:t>Share</a:t>
            </a:r>
            <a:endParaRPr lang="pt-BR" sz="2000" kern="0">
              <a:solidFill>
                <a:srgbClr val="3F1D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936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/>
          <p:cNvSpPr txBox="1">
            <a:spLocks noGrp="1"/>
          </p:cNvSpPr>
          <p:nvPr>
            <p:ph type="title"/>
          </p:nvPr>
        </p:nvSpPr>
        <p:spPr>
          <a:xfrm>
            <a:off x="341232" y="167500"/>
            <a:ext cx="11410104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defRPr/>
            </a:pPr>
            <a:r>
              <a:rPr lang="pt-BR" sz="1800">
                <a:solidFill>
                  <a:srgbClr val="3F1D59"/>
                </a:solidFill>
                <a:cs typeface="Arial"/>
              </a:rPr>
              <a:t>Comissionamento em pedidos</a:t>
            </a:r>
            <a:endParaRPr lang="pt-BR" sz="1800">
              <a:solidFill>
                <a:srgbClr val="000000"/>
              </a:solidFill>
              <a:cs typeface="Arial"/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4AE8577-EA1D-005F-1A49-9ABC2A500F3C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151A87E-F922-F3B9-82DD-8152D26945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E2CF2744-9C0E-FB97-8538-B2E854306371}"/>
              </a:ext>
            </a:extLst>
          </p:cNvPr>
          <p:cNvSpPr/>
          <p:nvPr/>
        </p:nvSpPr>
        <p:spPr>
          <a:xfrm>
            <a:off x="-179567" y="368300"/>
            <a:ext cx="349600" cy="3620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267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" name="Google Shape;795;p56">
            <a:extLst>
              <a:ext uri="{FF2B5EF4-FFF2-40B4-BE49-F238E27FC236}">
                <a16:creationId xmlns:a16="http://schemas.microsoft.com/office/drawing/2014/main" id="{98C5C7FE-EA10-530E-8E07-C58819E47771}"/>
              </a:ext>
            </a:extLst>
          </p:cNvPr>
          <p:cNvCxnSpPr>
            <a:cxnSpLocks/>
          </p:cNvCxnSpPr>
          <p:nvPr/>
        </p:nvCxnSpPr>
        <p:spPr>
          <a:xfrm flipH="1">
            <a:off x="-1995790" y="830343"/>
            <a:ext cx="14838487" cy="7559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Retângulo 51">
            <a:extLst>
              <a:ext uri="{FF2B5EF4-FFF2-40B4-BE49-F238E27FC236}">
                <a16:creationId xmlns:a16="http://schemas.microsoft.com/office/drawing/2014/main" id="{825425A7-2545-B6EA-8EEA-B32F8E99DAB6}"/>
              </a:ext>
            </a:extLst>
          </p:cNvPr>
          <p:cNvSpPr/>
          <p:nvPr/>
        </p:nvSpPr>
        <p:spPr>
          <a:xfrm>
            <a:off x="559736" y="2317714"/>
            <a:ext cx="3198602" cy="28943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411E5A"/>
              </a:buClr>
              <a:buSzPts val="2800"/>
              <a:defRPr/>
            </a:pPr>
            <a:endParaRPr kumimoji="0" lang="pt-BR" sz="1600" b="0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Noto Sans Light" panose="020B0604020202020204" charset="0"/>
              <a:ea typeface="+mn-ea"/>
              <a:cs typeface="Noto Sans Light" panose="020B0604020202020204" charset="0"/>
              <a:sym typeface="Dosis"/>
            </a:endParaRP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FD6E6D13-BCB0-22F5-FADE-C624071538F2}"/>
              </a:ext>
            </a:extLst>
          </p:cNvPr>
          <p:cNvSpPr/>
          <p:nvPr/>
        </p:nvSpPr>
        <p:spPr>
          <a:xfrm>
            <a:off x="341232" y="732909"/>
            <a:ext cx="11398339" cy="3579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defRPr/>
            </a:pPr>
            <a:r>
              <a:rPr lang="pt-BR" sz="1600">
                <a:ea typeface="+mn-lt"/>
                <a:cs typeface="+mn-lt"/>
              </a:rPr>
              <a:t>Permite definir comissionamento por produto, selecionar vendedor no pedido e gerar relatórios por vendedor.</a:t>
            </a:r>
            <a:br>
              <a:rPr lang="pt-BR" sz="1600">
                <a:ea typeface="+mn-lt"/>
                <a:cs typeface="+mn-lt"/>
              </a:rPr>
            </a:br>
            <a:endParaRPr lang="pt-BR" sz="1600">
              <a:ea typeface="+mn-lt"/>
              <a:cs typeface="+mn-lt"/>
            </a:endParaRPr>
          </a:p>
          <a:p>
            <a:pPr>
              <a:defRPr/>
            </a:pPr>
            <a:r>
              <a:rPr lang="pt-BR" sz="1600" b="1">
                <a:ea typeface="+mn-lt"/>
                <a:cs typeface="+mn-lt"/>
              </a:rPr>
              <a:t>Premissas</a:t>
            </a:r>
            <a:r>
              <a:rPr lang="pt-BR" sz="1600">
                <a:ea typeface="+mn-lt"/>
                <a:cs typeface="+mn-lt"/>
              </a:rPr>
              <a:t>: Retaguarda Empório versão 11.30.2000 ou superior, PEDIDOS e COMODATO habilitados, e permissões de acesso aos menus necessários.</a:t>
            </a:r>
            <a:br>
              <a:rPr lang="pt-BR" sz="1600">
                <a:ea typeface="+mn-lt"/>
                <a:cs typeface="+mn-lt"/>
              </a:rPr>
            </a:br>
            <a:endParaRPr lang="pt-BR" sz="1600">
              <a:cs typeface="Arial"/>
            </a:endParaRPr>
          </a:p>
          <a:p>
            <a:pPr>
              <a:defRPr/>
            </a:pPr>
            <a:r>
              <a:rPr lang="pt-BR" sz="1600" b="1">
                <a:ea typeface="+mn-lt"/>
                <a:cs typeface="+mn-lt"/>
              </a:rPr>
              <a:t>Configuração</a:t>
            </a:r>
            <a:r>
              <a:rPr lang="pt-BR" sz="1600">
                <a:ea typeface="+mn-lt"/>
                <a:cs typeface="+mn-lt"/>
              </a:rPr>
              <a:t>: Ative o comissionamento em Configurações Gerais e salve. Marque a opção para tornar obrigatório selecionar o vendedor no pedido.</a:t>
            </a:r>
            <a:br>
              <a:rPr lang="pt-BR" sz="1600">
                <a:ea typeface="+mn-lt"/>
                <a:cs typeface="+mn-lt"/>
              </a:rPr>
            </a:br>
            <a:endParaRPr lang="pt-BR" sz="1600">
              <a:ea typeface="+mn-lt"/>
              <a:cs typeface="+mn-lt"/>
            </a:endParaRPr>
          </a:p>
          <a:p>
            <a:pPr>
              <a:defRPr/>
            </a:pPr>
            <a:r>
              <a:rPr lang="pt-BR" sz="1600" b="1">
                <a:ea typeface="+mn-lt"/>
                <a:cs typeface="+mn-lt"/>
              </a:rPr>
              <a:t>Cadastro</a:t>
            </a:r>
            <a:r>
              <a:rPr lang="pt-BR" sz="1600">
                <a:ea typeface="+mn-lt"/>
                <a:cs typeface="+mn-lt"/>
              </a:rPr>
              <a:t>: Defina o percentual de comissão no cadastro de produtos ou ajuste em lote para múltiplos produtos.</a:t>
            </a:r>
          </a:p>
          <a:p>
            <a:pPr>
              <a:defRPr/>
            </a:pPr>
            <a:endParaRPr lang="pt-BR">
              <a:ea typeface="+mn-lt"/>
              <a:cs typeface="+mn-lt"/>
            </a:endParaRPr>
          </a:p>
          <a:p>
            <a:pPr>
              <a:buSzPts val="2800"/>
              <a:defRPr/>
            </a:pPr>
            <a:endParaRPr lang="pt-BR" sz="2000">
              <a:solidFill>
                <a:srgbClr val="411E5A"/>
              </a:solidFill>
              <a:cs typeface="Arial"/>
            </a:endParaRPr>
          </a:p>
        </p:txBody>
      </p:sp>
      <p:pic>
        <p:nvPicPr>
          <p:cNvPr id="4" name="Imagem 3" descr="Interface gráfica do usuário, Aplicativo, Word&#10;&#10;Descrição gerada automaticamente">
            <a:extLst>
              <a:ext uri="{FF2B5EF4-FFF2-40B4-BE49-F238E27FC236}">
                <a16:creationId xmlns:a16="http://schemas.microsoft.com/office/drawing/2014/main" id="{DC74E13C-7654-A1B4-29AD-E21BFD8E56E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77271" y="3431711"/>
            <a:ext cx="7433275" cy="1952445"/>
          </a:xfrm>
          <a:prstGeom prst="rect">
            <a:avLst/>
          </a:prstGeom>
        </p:spPr>
      </p:pic>
      <p:sp>
        <p:nvSpPr>
          <p:cNvPr id="8" name="Google Shape;834;p58">
            <a:extLst>
              <a:ext uri="{FF2B5EF4-FFF2-40B4-BE49-F238E27FC236}">
                <a16:creationId xmlns:a16="http://schemas.microsoft.com/office/drawing/2014/main" id="{552166F4-E0DC-6376-9DCA-BA0C12B11AEA}"/>
              </a:ext>
            </a:extLst>
          </p:cNvPr>
          <p:cNvSpPr txBox="1">
            <a:spLocks/>
          </p:cNvSpPr>
          <p:nvPr/>
        </p:nvSpPr>
        <p:spPr>
          <a:xfrm>
            <a:off x="492217" y="5436486"/>
            <a:ext cx="11410104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tx1"/>
              </a:buClr>
              <a:defRPr/>
            </a:pPr>
            <a:r>
              <a:rPr lang="pt-BR" sz="1400" b="0">
                <a:solidFill>
                  <a:srgbClr val="000000"/>
                </a:solidFill>
                <a:latin typeface="-apple-system"/>
              </a:rPr>
              <a:t>G</a:t>
            </a:r>
            <a:r>
              <a:rPr lang="pt-BR" sz="1400" b="0" i="0">
                <a:solidFill>
                  <a:srgbClr val="000000"/>
                </a:solidFill>
                <a:effectLst/>
                <a:latin typeface="-apple-system"/>
              </a:rPr>
              <a:t>uia do Usuário: </a:t>
            </a:r>
            <a:r>
              <a:rPr lang="pt-BR" sz="1400">
                <a:hlinkClick r:id="rId8"/>
              </a:rPr>
              <a:t>Operações | Pedidos| Comissionamento de pedidos - Mercados de Proximidade - Linx </a:t>
            </a:r>
            <a:r>
              <a:rPr lang="pt-BR" sz="1400" err="1">
                <a:hlinkClick r:id="rId8"/>
              </a:rPr>
              <a:t>Share</a:t>
            </a:r>
            <a:endParaRPr lang="pt-BR" sz="2000" kern="0">
              <a:solidFill>
                <a:srgbClr val="3F1D59"/>
              </a:solidFill>
            </a:endParaRPr>
          </a:p>
        </p:txBody>
      </p:sp>
      <p:sp>
        <p:nvSpPr>
          <p:cNvPr id="11" name="Google Shape;725;p53">
            <a:extLst>
              <a:ext uri="{FF2B5EF4-FFF2-40B4-BE49-F238E27FC236}">
                <a16:creationId xmlns:a16="http://schemas.microsoft.com/office/drawing/2014/main" id="{DF1A14AB-C334-7483-9CB9-385C97AF0A52}"/>
              </a:ext>
            </a:extLst>
          </p:cNvPr>
          <p:cNvSpPr txBox="1"/>
          <p:nvPr/>
        </p:nvSpPr>
        <p:spPr>
          <a:xfrm>
            <a:off x="495495" y="6016869"/>
            <a:ext cx="5064254" cy="602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buClr>
                <a:schemeClr val="tx1"/>
              </a:buClr>
              <a:defRPr/>
            </a:pPr>
            <a:r>
              <a:rPr lang="pt-BR" sz="1600" b="1">
                <a:solidFill>
                  <a:srgbClr val="3F1D59"/>
                </a:solidFill>
                <a:latin typeface="Century Gothic"/>
              </a:rPr>
              <a:t>Vamos ver na prática?</a:t>
            </a:r>
          </a:p>
        </p:txBody>
      </p:sp>
    </p:spTree>
    <p:extLst>
      <p:ext uri="{BB962C8B-B14F-4D97-AF65-F5344CB8AC3E}">
        <p14:creationId xmlns:p14="http://schemas.microsoft.com/office/powerpoint/2010/main" val="3341327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/>
          <p:cNvSpPr txBox="1">
            <a:spLocks noGrp="1"/>
          </p:cNvSpPr>
          <p:nvPr>
            <p:ph type="title"/>
          </p:nvPr>
        </p:nvSpPr>
        <p:spPr>
          <a:xfrm>
            <a:off x="341232" y="296655"/>
            <a:ext cx="11410104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chemeClr val="tx1"/>
              </a:buClr>
              <a:defRPr/>
            </a:pPr>
            <a:r>
              <a:rPr lang="pt-BR" sz="2000">
                <a:solidFill>
                  <a:srgbClr val="3F1D59"/>
                </a:solidFill>
                <a:latin typeface="Century Gothic"/>
              </a:rPr>
              <a:t>Saldo de produto ( reservado ) no pedido</a:t>
            </a:r>
            <a:br>
              <a:rPr lang="pt-BR" sz="2000">
                <a:solidFill>
                  <a:srgbClr val="3F1D59"/>
                </a:solidFill>
                <a:latin typeface="Century Gothic"/>
              </a:rPr>
            </a:br>
            <a:endParaRPr lang="pt-BR" sz="2000">
              <a:solidFill>
                <a:srgbClr val="3F1D59"/>
              </a:solidFill>
              <a:latin typeface="Century Gothic"/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4AE8577-EA1D-005F-1A49-9ABC2A500F3C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151A87E-F922-F3B9-82DD-8152D26945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E2CF2744-9C0E-FB97-8538-B2E854306371}"/>
              </a:ext>
            </a:extLst>
          </p:cNvPr>
          <p:cNvSpPr/>
          <p:nvPr/>
        </p:nvSpPr>
        <p:spPr>
          <a:xfrm>
            <a:off x="-179567" y="368300"/>
            <a:ext cx="349600" cy="3620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267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" name="Google Shape;795;p56">
            <a:extLst>
              <a:ext uri="{FF2B5EF4-FFF2-40B4-BE49-F238E27FC236}">
                <a16:creationId xmlns:a16="http://schemas.microsoft.com/office/drawing/2014/main" id="{98C5C7FE-EA10-530E-8E07-C58819E47771}"/>
              </a:ext>
            </a:extLst>
          </p:cNvPr>
          <p:cNvCxnSpPr>
            <a:cxnSpLocks/>
          </p:cNvCxnSpPr>
          <p:nvPr/>
        </p:nvCxnSpPr>
        <p:spPr>
          <a:xfrm flipH="1">
            <a:off x="-1995790" y="830343"/>
            <a:ext cx="14838487" cy="7559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Retângulo 51">
            <a:extLst>
              <a:ext uri="{FF2B5EF4-FFF2-40B4-BE49-F238E27FC236}">
                <a16:creationId xmlns:a16="http://schemas.microsoft.com/office/drawing/2014/main" id="{825425A7-2545-B6EA-8EEA-B32F8E99DAB6}"/>
              </a:ext>
            </a:extLst>
          </p:cNvPr>
          <p:cNvSpPr/>
          <p:nvPr/>
        </p:nvSpPr>
        <p:spPr>
          <a:xfrm>
            <a:off x="559736" y="2317714"/>
            <a:ext cx="3198602" cy="28943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411E5A"/>
              </a:buClr>
              <a:buSzPts val="2800"/>
              <a:defRPr/>
            </a:pPr>
            <a:endParaRPr kumimoji="0" lang="pt-BR" sz="1600" b="0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Noto Sans Light" panose="020B0604020202020204" charset="0"/>
              <a:ea typeface="+mn-ea"/>
              <a:cs typeface="Noto Sans Light" panose="020B0604020202020204" charset="0"/>
              <a:sym typeface="Dosis"/>
            </a:endParaRP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FD6E6D13-BCB0-22F5-FADE-C624071538F2}"/>
              </a:ext>
            </a:extLst>
          </p:cNvPr>
          <p:cNvSpPr/>
          <p:nvPr/>
        </p:nvSpPr>
        <p:spPr>
          <a:xfrm>
            <a:off x="175979" y="1715938"/>
            <a:ext cx="3075755" cy="29038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SzPts val="2800"/>
              <a:defRPr/>
            </a:pPr>
            <a:r>
              <a:rPr lang="pt-BR">
                <a:solidFill>
                  <a:srgbClr val="411E5A"/>
                </a:solidFill>
                <a:cs typeface="Arial"/>
              </a:rPr>
              <a:t>Funcionalidade liberada nas últimas versões onde é apresentado as quantidades dos produtos que estão vinculados em outros pedidos.</a:t>
            </a:r>
            <a:br>
              <a:rPr lang="pt-BR">
                <a:cs typeface="Arial"/>
              </a:rPr>
            </a:br>
            <a:br>
              <a:rPr lang="pt-BR">
                <a:cs typeface="Arial"/>
              </a:rPr>
            </a:br>
            <a:r>
              <a:rPr lang="pt-BR">
                <a:solidFill>
                  <a:srgbClr val="411E5A"/>
                </a:solidFill>
                <a:cs typeface="Arial"/>
              </a:rPr>
              <a:t>Ao acessar o menu de pedidos e acrescentar os produtos, temos o campo </a:t>
            </a:r>
            <a:r>
              <a:rPr lang="pt-BR" b="1">
                <a:solidFill>
                  <a:srgbClr val="411E5A"/>
                </a:solidFill>
                <a:cs typeface="Arial"/>
              </a:rPr>
              <a:t>Pendente</a:t>
            </a:r>
            <a:r>
              <a:rPr lang="pt-BR">
                <a:solidFill>
                  <a:srgbClr val="411E5A"/>
                </a:solidFill>
                <a:cs typeface="Arial"/>
              </a:rPr>
              <a:t>, que mostra as quantidades já vinculadas.</a:t>
            </a:r>
          </a:p>
        </p:txBody>
      </p:sp>
      <p:pic>
        <p:nvPicPr>
          <p:cNvPr id="6" name="Imagem 5" descr="Uma imagem contendo Teams&#10;&#10;Descrição gerada automaticamente">
            <a:extLst>
              <a:ext uri="{FF2B5EF4-FFF2-40B4-BE49-F238E27FC236}">
                <a16:creationId xmlns:a16="http://schemas.microsoft.com/office/drawing/2014/main" id="{16752FFC-6799-D99C-13FD-1B7656974EF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94891" y="1046205"/>
            <a:ext cx="8776772" cy="475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576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Google Shape;163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7"/>
          <p:cNvPicPr preferRelativeResize="0"/>
          <p:nvPr/>
        </p:nvPicPr>
        <p:blipFill rotWithShape="1">
          <a:blip r:embed="rId4">
            <a:alphaModFix/>
          </a:blip>
          <a:srcRect l="33134" r="20595"/>
          <a:stretch/>
        </p:blipFill>
        <p:spPr>
          <a:xfrm>
            <a:off x="6550601" y="0"/>
            <a:ext cx="5641401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334000" y="0"/>
            <a:ext cx="6858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3794BFE5-FB2C-74E4-8F97-9655AB539A38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6761" y="6169782"/>
            <a:ext cx="744503" cy="423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03847E01-B54B-EAA6-8B0D-B8FC77FEDA4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6064" y="6251593"/>
            <a:ext cx="834189" cy="423428"/>
          </a:xfrm>
          <a:prstGeom prst="rect">
            <a:avLst/>
          </a:prstGeom>
        </p:spPr>
      </p:pic>
      <p:sp>
        <p:nvSpPr>
          <p:cNvPr id="6" name="Título 5">
            <a:extLst>
              <a:ext uri="{FF2B5EF4-FFF2-40B4-BE49-F238E27FC236}">
                <a16:creationId xmlns:a16="http://schemas.microsoft.com/office/drawing/2014/main" id="{01648156-1986-5327-0D73-8677E93E0AE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7200">
                <a:solidFill>
                  <a:srgbClr val="00C855"/>
                </a:solidFill>
              </a:rPr>
              <a:t>Obrigado!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4F724B98-26E4-D880-EE6D-B2F0CB855A0F}"/>
              </a:ext>
            </a:extLst>
          </p:cNvPr>
          <p:cNvSpPr txBox="1"/>
          <p:nvPr/>
        </p:nvSpPr>
        <p:spPr>
          <a:xfrm>
            <a:off x="187011" y="4007210"/>
            <a:ext cx="11134907" cy="175432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lvl="0">
              <a:buClr>
                <a:srgbClr val="411E5A"/>
              </a:buClr>
              <a:buSzPts val="2800"/>
              <a:defRPr/>
            </a:pPr>
            <a:r>
              <a:rPr lang="pt-BR" b="1">
                <a:solidFill>
                  <a:schemeClr val="bg1"/>
                </a:solidFill>
                <a:latin typeface="Noto Sans Light"/>
                <a:cs typeface="Noto Sans Light" panose="020B0604020202020204" charset="0"/>
                <a:sym typeface="Dosis"/>
              </a:rPr>
              <a:t>Nossos canais de atendimento: </a:t>
            </a:r>
          </a:p>
          <a:p>
            <a:pPr>
              <a:defRPr/>
            </a:pPr>
            <a:endParaRPr lang="pt-BR">
              <a:solidFill>
                <a:schemeClr val="bg1"/>
              </a:solidFill>
              <a:cs typeface="Arial"/>
            </a:endParaRPr>
          </a:p>
          <a:p>
            <a:pPr>
              <a:defRPr/>
            </a:pPr>
            <a:r>
              <a:rPr lang="pt-BR">
                <a:solidFill>
                  <a:schemeClr val="bg1"/>
                </a:solidFill>
                <a:ea typeface="+mn-lt"/>
                <a:cs typeface="+mn-lt"/>
              </a:rPr>
              <a:t>WhatsApp </a:t>
            </a:r>
            <a:r>
              <a:rPr lang="pt-BR">
                <a:solidFill>
                  <a:schemeClr val="bg1"/>
                </a:solidFill>
                <a:ea typeface="+mn-lt"/>
                <a:cs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http://wa.me/551121034321</a:t>
            </a:r>
            <a:r>
              <a:rPr lang="pt-BR">
                <a:solidFill>
                  <a:schemeClr val="bg1"/>
                </a:solidFill>
                <a:ea typeface="+mn-lt"/>
                <a:cs typeface="+mn-lt"/>
              </a:rPr>
              <a:t> ou </a:t>
            </a:r>
            <a:endParaRPr lang="pt-BR">
              <a:solidFill>
                <a:schemeClr val="bg1"/>
              </a:solidFill>
            </a:endParaRPr>
          </a:p>
          <a:p>
            <a:pPr>
              <a:defRPr/>
            </a:pPr>
            <a:r>
              <a:rPr lang="pt-BR">
                <a:solidFill>
                  <a:schemeClr val="bg1"/>
                </a:solidFill>
                <a:ea typeface="+mn-lt"/>
                <a:cs typeface="+mn-lt"/>
              </a:rPr>
              <a:t>Chat:  https://suportelinx.my.salesforce-sites.com/externalchat</a:t>
            </a:r>
            <a:endParaRPr lang="pt-BR"/>
          </a:p>
          <a:p>
            <a:pPr lvl="0">
              <a:buClr>
                <a:srgbClr val="411E5A"/>
              </a:buClr>
              <a:buSzPts val="2800"/>
              <a:defRPr/>
            </a:pPr>
            <a:endParaRPr lang="pt-BR" sz="1800">
              <a:solidFill>
                <a:srgbClr val="411E5A"/>
              </a:solidFill>
              <a:latin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lvl="0">
              <a:buClr>
                <a:srgbClr val="411E5A"/>
              </a:buClr>
              <a:buSzPts val="2800"/>
              <a:defRPr/>
            </a:pPr>
            <a:endParaRPr lang="pt-BR" sz="1800">
              <a:solidFill>
                <a:srgbClr val="411E5A"/>
              </a:solidFill>
              <a:latin typeface="Noto Sans Light" panose="020B0604020202020204" charset="0"/>
              <a:cs typeface="Noto Sans Light" panose="020B0604020202020204" charset="0"/>
              <a:sym typeface="Dosi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m 14" descr="Caixas de ponto de interrogação">
            <a:extLst>
              <a:ext uri="{FF2B5EF4-FFF2-40B4-BE49-F238E27FC236}">
                <a16:creationId xmlns:a16="http://schemas.microsoft.com/office/drawing/2014/main" id="{76204D43-0D59-1CDC-CB3A-20BC5219DD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2840" y="-25954"/>
            <a:ext cx="7737009" cy="6883954"/>
          </a:xfrm>
          <a:prstGeom prst="rect">
            <a:avLst/>
          </a:prstGeom>
        </p:spPr>
      </p:pic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4AE8577-EA1D-005F-1A49-9ABC2A500F3C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151A87E-F922-F3B9-82DD-8152D26945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E2CF2744-9C0E-FB97-8538-B2E854306371}"/>
              </a:ext>
            </a:extLst>
          </p:cNvPr>
          <p:cNvSpPr/>
          <p:nvPr/>
        </p:nvSpPr>
        <p:spPr>
          <a:xfrm>
            <a:off x="-179567" y="368300"/>
            <a:ext cx="349600" cy="3620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267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7" name="Título 6">
            <a:extLst>
              <a:ext uri="{FF2B5EF4-FFF2-40B4-BE49-F238E27FC236}">
                <a16:creationId xmlns:a16="http://schemas.microsoft.com/office/drawing/2014/main" id="{4CABBA91-843C-BEAD-3CF8-70F1E7402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36" y="98097"/>
            <a:ext cx="11360800" cy="763600"/>
          </a:xfrm>
        </p:spPr>
        <p:txBody>
          <a:bodyPr/>
          <a:lstStyle/>
          <a:p>
            <a:r>
              <a:rPr lang="pt-BR"/>
              <a:t>Dúvidas</a:t>
            </a:r>
          </a:p>
        </p:txBody>
      </p:sp>
      <p:pic>
        <p:nvPicPr>
          <p:cNvPr id="16" name="Google Shape;525;p42">
            <a:extLst>
              <a:ext uri="{FF2B5EF4-FFF2-40B4-BE49-F238E27FC236}">
                <a16:creationId xmlns:a16="http://schemas.microsoft.com/office/drawing/2014/main" id="{C2A0A10D-E53A-4E83-3212-9C603CF4F0EF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 r="2361"/>
          <a:stretch/>
        </p:blipFill>
        <p:spPr>
          <a:xfrm flipH="1">
            <a:off x="2301687" y="-120191"/>
            <a:ext cx="8407011" cy="694677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" name="Google Shape;795;p56">
            <a:extLst>
              <a:ext uri="{FF2B5EF4-FFF2-40B4-BE49-F238E27FC236}">
                <a16:creationId xmlns:a16="http://schemas.microsoft.com/office/drawing/2014/main" id="{C18736E1-4F4E-B4EC-1850-BE53F8612059}"/>
              </a:ext>
            </a:extLst>
          </p:cNvPr>
          <p:cNvCxnSpPr>
            <a:cxnSpLocks/>
          </p:cNvCxnSpPr>
          <p:nvPr/>
        </p:nvCxnSpPr>
        <p:spPr>
          <a:xfrm flipH="1">
            <a:off x="-1995790" y="830343"/>
            <a:ext cx="14838487" cy="7559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229C55C7-5B15-C1A3-8890-DDBF37C63C07}"/>
              </a:ext>
            </a:extLst>
          </p:cNvPr>
          <p:cNvSpPr txBox="1"/>
          <p:nvPr/>
        </p:nvSpPr>
        <p:spPr>
          <a:xfrm>
            <a:off x="0" y="2522201"/>
            <a:ext cx="12021967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4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6600"/>
              <a:t>Em que posso</a:t>
            </a:r>
          </a:p>
          <a:p>
            <a:r>
              <a:rPr lang="pt-BR" sz="6600">
                <a:solidFill>
                  <a:srgbClr val="92D050"/>
                </a:solidFill>
              </a:rPr>
              <a:t>ajudá-lo?</a:t>
            </a:r>
          </a:p>
        </p:txBody>
      </p:sp>
    </p:spTree>
    <p:extLst>
      <p:ext uri="{BB962C8B-B14F-4D97-AF65-F5344CB8AC3E}">
        <p14:creationId xmlns:p14="http://schemas.microsoft.com/office/powerpoint/2010/main" val="1199837753"/>
      </p:ext>
    </p:extLst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9</Slides>
  <Notes>9</Notes>
  <HiddenSlides>0</HiddenSlide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slides</vt:lpstr>
      </vt:variant>
      <vt:variant>
        <vt:i4>9</vt:i4>
      </vt:variant>
    </vt:vector>
  </HeadingPairs>
  <TitlesOfParts>
    <vt:vector size="11" baseType="lpstr">
      <vt:lpstr>Linx Claro</vt:lpstr>
      <vt:lpstr>1_Linx Claro</vt:lpstr>
      <vt:lpstr>Webinar Linx Empório Novidades nas últimas atualizações disponíveis em ambientes CBE​</vt:lpstr>
      <vt:lpstr>O que vamos  falar hoje?</vt:lpstr>
      <vt:lpstr>Reserva de Chopp   </vt:lpstr>
      <vt:lpstr>Envio de pesquisa NPS</vt:lpstr>
      <vt:lpstr>Pré cadastro de cliente CNPJ </vt:lpstr>
      <vt:lpstr>Comissionamento em pedidos</vt:lpstr>
      <vt:lpstr>Saldo de produto ( reservado ) no pedido </vt:lpstr>
      <vt:lpstr>Obrigado!</vt:lpstr>
      <vt:lpstr>Dúvidas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BOTA PRA GIRAR</dc:title>
  <dc:creator>Priscila Boni</dc:creator>
  <cp:revision>2</cp:revision>
  <dcterms:created xsi:type="dcterms:W3CDTF">2024-05-02T17:44:53Z</dcterms:created>
  <dcterms:modified xsi:type="dcterms:W3CDTF">2024-11-21T11:33:50Z</dcterms:modified>
</cp:coreProperties>
</file>