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modernComment_23B_ECE79E00.xml" ContentType="application/vnd.ms-powerpoint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modernComment_250_B0891EA2.xml" ContentType="application/vnd.ms-powerpoint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modernComment_253_D9E80A94.xml" ContentType="application/vnd.ms-powerpoint.comments+xml"/>
  <Override PartName="/ppt/notesSlides/notesSlide12.xml" ContentType="application/vnd.openxmlformats-officedocument.presentationml.notesSlide+xml"/>
  <Override PartName="/ppt/comments/modernComment_254_2DC0579E.xml" ContentType="application/vnd.ms-powerpoint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27"/>
  </p:notesMasterIdLst>
  <p:sldIdLst>
    <p:sldId id="259" r:id="rId3"/>
    <p:sldId id="307" r:id="rId4"/>
    <p:sldId id="321" r:id="rId5"/>
    <p:sldId id="573" r:id="rId6"/>
    <p:sldId id="571" r:id="rId7"/>
    <p:sldId id="590" r:id="rId8"/>
    <p:sldId id="592" r:id="rId9"/>
    <p:sldId id="589" r:id="rId10"/>
    <p:sldId id="303" r:id="rId11"/>
    <p:sldId id="587" r:id="rId12"/>
    <p:sldId id="595" r:id="rId13"/>
    <p:sldId id="596" r:id="rId14"/>
    <p:sldId id="597" r:id="rId15"/>
    <p:sldId id="598" r:id="rId16"/>
    <p:sldId id="599" r:id="rId17"/>
    <p:sldId id="600" r:id="rId18"/>
    <p:sldId id="601" r:id="rId19"/>
    <p:sldId id="604" r:id="rId20"/>
    <p:sldId id="603" r:id="rId21"/>
    <p:sldId id="588" r:id="rId22"/>
    <p:sldId id="302" r:id="rId23"/>
    <p:sldId id="262" r:id="rId24"/>
    <p:sldId id="564" r:id="rId25"/>
    <p:sldId id="568" r:id="rId2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D9530405-F6DD-4524-B873-0194BB5D85D0}">
          <p14:sldIdLst>
            <p14:sldId id="259"/>
            <p14:sldId id="307"/>
            <p14:sldId id="321"/>
            <p14:sldId id="573"/>
            <p14:sldId id="571"/>
            <p14:sldId id="590"/>
            <p14:sldId id="592"/>
            <p14:sldId id="589"/>
            <p14:sldId id="303"/>
            <p14:sldId id="587"/>
            <p14:sldId id="595"/>
            <p14:sldId id="596"/>
            <p14:sldId id="597"/>
            <p14:sldId id="598"/>
            <p14:sldId id="599"/>
            <p14:sldId id="600"/>
            <p14:sldId id="601"/>
            <p14:sldId id="604"/>
            <p14:sldId id="603"/>
            <p14:sldId id="588"/>
            <p14:sldId id="302"/>
            <p14:sldId id="262"/>
            <p14:sldId id="564"/>
            <p14:sldId id="5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F42921-F17E-4359-3A10-7828FF29583F}" name="Stephan Rosenstengel Soares" initials="" userId="S::stephan.soares@linx.com.br::023ae3a4-8670-42b5-ae6a-6a61f34d679e" providerId="AD"/>
  <p188:author id="{A81FF18C-E512-1184-C1B7-824C4DF4608F}" name="Jeniffer de Matos Soares" initials="Jd" userId="S::jeniffer.soares@linx.com.br::c36e7d90-222c-4caa-8e3c-74a28f905d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A4DF6C-4F6B-CE82-C9EA-DD00753BE430}" v="496" dt="2024-07-30T18:32:10.206"/>
    <p1510:client id="{2C64624F-04A5-2347-DBD6-3FB017B06B20}" v="21" dt="2024-07-30T22:52:01.222"/>
    <p1510:client id="{4131B6A4-527F-4A64-B07E-4520632749D2}" v="85" dt="2024-07-30T17:54:30.328"/>
    <p1510:client id="{4A3EA5BD-7905-4D66-949D-367D88F64436}" v="1" dt="2024-07-31T11:32:23.197"/>
    <p1510:client id="{6123B5AA-D5C2-5B26-6418-47C77168BA2C}" v="27" dt="2024-07-30T17:59:10.330"/>
    <p1510:client id="{691F5BCF-53BF-3AC1-8D0F-8593AD1EC0EE}" v="65" dt="2024-07-30T18:25:57.1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omments/modernComment_23B_ECE79E0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74C3A97-DC67-4840-9254-4948CED19F19}" authorId="{A81FF18C-E512-1184-C1B7-824C4DF4608F}" created="2024-07-23T18:51:09.242">
    <pc:sldMkLst xmlns:pc="http://schemas.microsoft.com/office/powerpoint/2013/main/command">
      <pc:docMk/>
      <pc:sldMk cId="3974602240" sldId="571"/>
    </pc:sldMkLst>
    <p188:txBody>
      <a:bodyPr/>
      <a:lstStyle/>
      <a:p>
        <a:r>
          <a:rPr lang="pt-BR"/>
          <a:t>Incluir tela de acesso ao menu
</a:t>
        </a:r>
      </a:p>
    </p188:txBody>
  </p188:cm>
</p188:cmLst>
</file>

<file path=ppt/comments/modernComment_250_B0891EA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A08D454-6FB7-4A23-85EF-7AFF7926F544}" authorId="{A81FF18C-E512-1184-C1B7-824C4DF4608F}" created="2024-07-23T18:54:59.53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961776290" sldId="592"/>
      <ac:picMk id="4" creationId="{2E57D2E3-6C35-4B28-6DE7-810AA1DA7B21}"/>
    </ac:deMkLst>
    <p188:replyLst>
      <p188:reply id="{C91BD9CE-E208-45C8-9807-DCA09CE1A100}" authorId="{A81FF18C-E512-1184-C1B7-824C4DF4608F}" created="2024-07-23T18:59:02.704">
        <p188:txBody>
          <a:bodyPr/>
          <a:lstStyle/>
          <a:p>
            <a:r>
              <a:rPr lang="pt-BR"/>
              <a:t>Incluir share do Mide - Dicas de situação + prazos
</a:t>
            </a:r>
          </a:p>
        </p188:txBody>
      </p188:reply>
    </p188:replyLst>
    <p188:txBody>
      <a:bodyPr/>
      <a:lstStyle/>
      <a:p>
        <a:r>
          <a:rPr lang="pt-BR"/>
          <a:t>Incluir tela do CAC SELLER - rejeições
</a:t>
        </a:r>
      </a:p>
    </p188:txBody>
  </p188:cm>
</p188:cmLst>
</file>

<file path=ppt/comments/modernComment_253_D9E80A9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A25313C-1B68-45F3-B671-5F7F1DEB483B}" authorId="{A81FF18C-E512-1184-C1B7-824C4DF4608F}" created="2024-07-23T18:54:59.53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655862932" sldId="595"/>
      <ac:picMk id="4" creationId="{2E57D2E3-6C35-4B28-6DE7-810AA1DA7B21}"/>
    </ac:deMkLst>
    <p188:replyLst>
      <p188:reply id="{C91BD9CE-E208-45C8-9807-DCA09CE1A100}" authorId="{A81FF18C-E512-1184-C1B7-824C4DF4608F}" created="2024-07-23T18:59:02.704">
        <p188:txBody>
          <a:bodyPr/>
          <a:lstStyle/>
          <a:p>
            <a:r>
              <a:rPr lang="pt-BR"/>
              <a:t>Incluir share do Mide - Dicas de situação + prazos
</a:t>
            </a:r>
          </a:p>
        </p188:txBody>
      </p188:reply>
    </p188:replyLst>
    <p188:txBody>
      <a:bodyPr/>
      <a:lstStyle/>
      <a:p>
        <a:r>
          <a:rPr lang="pt-BR"/>
          <a:t>Incluir tela do CAC SELLER - rejeições
</a:t>
        </a:r>
      </a:p>
    </p188:txBody>
  </p188:cm>
</p188:cmLst>
</file>

<file path=ppt/comments/modernComment_254_2DC0579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FB54266-36BA-4061-9CF6-5D94125C4243}" authorId="{A81FF18C-E512-1184-C1B7-824C4DF4608F}" created="2024-07-29T18:12:01.65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767580062" sldId="596"/>
      <ac:spMk id="13" creationId="{825425A7-2545-B6EA-8EEA-B32F8E99DAB6}"/>
    </ac:deMkLst>
    <p188:txBody>
      <a:bodyPr/>
      <a:lstStyle/>
      <a:p>
        <a:r>
          <a:rPr lang="pt-BR"/>
          <a:t>Revisar o share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3000A-2B02-4411-815C-FF1467151B86}" type="datetimeFigureOut">
              <a:rPr lang="pt-BR" smtClean="0"/>
              <a:t>31/07/2024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5B3F7-5C93-4652-81F0-1EC872D880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0191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f56a173a8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f56a173a8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9284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78538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281283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95752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22929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06314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886588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80635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347565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29597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3" name="Google Shape;693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82684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2" name="Google Shape;572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6849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7561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8553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0721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2142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6173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 -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92176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2915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4" name="Google Shape;594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450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094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266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3795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428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3466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5171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195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517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870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647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1902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2186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42660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46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1747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51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8189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966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20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8224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013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485205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8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5776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integra.gov.br/" TargetMode="External"/><Relationship Id="rId3" Type="http://schemas.microsoft.com/office/2018/10/relationships/comments" Target="../comments/modernComment_253_D9E80A94.xml"/><Relationship Id="rId7" Type="http://schemas.microsoft.com/office/2007/relationships/hdphoto" Target="../media/hdphoto2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x/-TGSCw" TargetMode="External"/><Relationship Id="rId3" Type="http://schemas.microsoft.com/office/2018/10/relationships/comments" Target="../comments/modernComment_254_2DC0579E.xml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x.com.br/certificado-digital/" TargetMode="External"/><Relationship Id="rId3" Type="http://schemas.openxmlformats.org/officeDocument/2006/relationships/image" Target="../media/image8.png"/><Relationship Id="rId7" Type="http://schemas.openxmlformats.org/officeDocument/2006/relationships/hyperlink" Target="https://share.linx.com.br/x/cDUUFQ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262823173" TargetMode="External"/><Relationship Id="rId13" Type="http://schemas.openxmlformats.org/officeDocument/2006/relationships/hyperlink" Target="https://share.linx.com.br/display/PE/Cadastros+%7C+Transportadoras" TargetMode="External"/><Relationship Id="rId3" Type="http://schemas.openxmlformats.org/officeDocument/2006/relationships/image" Target="../media/image8.png"/><Relationship Id="rId7" Type="http://schemas.openxmlformats.org/officeDocument/2006/relationships/hyperlink" Target="https://share.linx.com.br/pages/viewpage.action?pageId=261988078" TargetMode="External"/><Relationship Id="rId12" Type="http://schemas.openxmlformats.org/officeDocument/2006/relationships/hyperlink" Target="https://share.linx.com.br/display/PE/Cadastros+%7C+Fornecedores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11" Type="http://schemas.openxmlformats.org/officeDocument/2006/relationships/hyperlink" Target="https://share.linx.com.br/display/PE/Cadastros+%7C+Dados+Adicionais+para+Notas+Fiscais" TargetMode="External"/><Relationship Id="rId5" Type="http://schemas.openxmlformats.org/officeDocument/2006/relationships/image" Target="../media/image9.png"/><Relationship Id="rId15" Type="http://schemas.openxmlformats.org/officeDocument/2006/relationships/hyperlink" Target="https://suportelinx.my.site.com/PortalCliente/s/login/" TargetMode="External"/><Relationship Id="rId10" Type="http://schemas.openxmlformats.org/officeDocument/2006/relationships/hyperlink" Target="https://share.linx.com.br/display/PE/Cadastros+%7C+CST+X+CFOP" TargetMode="External"/><Relationship Id="rId4" Type="http://schemas.microsoft.com/office/2007/relationships/hdphoto" Target="../media/hdphoto1.wdp"/><Relationship Id="rId9" Type="http://schemas.openxmlformats.org/officeDocument/2006/relationships/hyperlink" Target="https://share.linx.com.br/pages/viewpage.action?pageId=261988048" TargetMode="External"/><Relationship Id="rId14" Type="http://schemas.openxmlformats.org/officeDocument/2006/relationships/hyperlink" Target="http://wa.me/551121034321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4.jpeg"/><Relationship Id="rId7" Type="http://schemas.microsoft.com/office/2007/relationships/hdphoto" Target="../media/hdphoto2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microsoft.com/office/2018/10/relationships/comments" Target="../comments/modernComment_23B_ECE79E00.xml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18/10/relationships/comments" Target="../comments/modernComment_250_B0891EA2.xml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56a173a82_1_0"/>
          <p:cNvSpPr/>
          <p:nvPr/>
        </p:nvSpPr>
        <p:spPr>
          <a:xfrm>
            <a:off x="-976726" y="1284518"/>
            <a:ext cx="125036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g1f56a173a82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2700000">
            <a:off x="-811744" y="-72996"/>
            <a:ext cx="6857997" cy="685799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g1f56a173a82_1_0"/>
          <p:cNvSpPr txBox="1"/>
          <p:nvPr/>
        </p:nvSpPr>
        <p:spPr>
          <a:xfrm>
            <a:off x="4988504" y="4587537"/>
            <a:ext cx="6723771" cy="13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lnSpc>
                <a:spcPct val="115000"/>
              </a:lnSpc>
              <a:buClr>
                <a:srgbClr val="000000"/>
              </a:buClr>
            </a:pPr>
            <a:endParaRPr sz="1600" kern="0">
              <a:solidFill>
                <a:srgbClr val="92D05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5" name="Google Shape;75;g1f56a173a82_1_0"/>
          <p:cNvSpPr txBox="1">
            <a:spLocks noGrp="1"/>
          </p:cNvSpPr>
          <p:nvPr>
            <p:ph type="title"/>
          </p:nvPr>
        </p:nvSpPr>
        <p:spPr>
          <a:xfrm>
            <a:off x="4397827" y="1880292"/>
            <a:ext cx="7794173" cy="232124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br>
              <a:rPr lang="pt-BR" sz="4200" dirty="0">
                <a:solidFill>
                  <a:srgbClr val="F5F3FD"/>
                </a:solidFill>
              </a:rPr>
            </a:br>
            <a:r>
              <a:rPr lang="pt-BR" sz="4200" dirty="0">
                <a:solidFill>
                  <a:srgbClr val="00B050"/>
                </a:solidFill>
                <a:ea typeface="+mn-ea"/>
                <a:cs typeface="+mn-cs"/>
              </a:rPr>
              <a:t>Emissões de Notas Fiscais, </a:t>
            </a:r>
            <a:r>
              <a:rPr lang="pt-BR" sz="4200" dirty="0">
                <a:solidFill>
                  <a:schemeClr val="bg1"/>
                </a:solidFill>
                <a:ea typeface="+mn-ea"/>
                <a:cs typeface="+mn-cs"/>
              </a:rPr>
              <a:t>Rejeições</a:t>
            </a:r>
            <a:br>
              <a:rPr lang="pt-BR" sz="4200" dirty="0">
                <a:solidFill>
                  <a:schemeClr val="bg1"/>
                </a:solidFill>
                <a:ea typeface="+mn-ea"/>
                <a:cs typeface="+mn-cs"/>
              </a:rPr>
            </a:br>
            <a:r>
              <a:rPr lang="pt-BR" sz="4200" dirty="0">
                <a:solidFill>
                  <a:schemeClr val="bg1"/>
                </a:solidFill>
                <a:ea typeface="+mn-ea"/>
                <a:cs typeface="+mn-cs"/>
              </a:rPr>
              <a:t>mais comuns e </a:t>
            </a:r>
            <a:r>
              <a:rPr lang="pt-BR" sz="4200" dirty="0">
                <a:solidFill>
                  <a:srgbClr val="00B050"/>
                </a:solidFill>
                <a:ea typeface="+mn-ea"/>
                <a:cs typeface="+mn-cs"/>
              </a:rPr>
              <a:t>suas soluções</a:t>
            </a:r>
            <a:br>
              <a:rPr lang="pt-BR" sz="4800" dirty="0">
                <a:solidFill>
                  <a:srgbClr val="00B050"/>
                </a:solidFill>
                <a:ea typeface="+mn-ea"/>
                <a:cs typeface="+mn-cs"/>
              </a:rPr>
            </a:br>
            <a:endParaRPr lang="pt-BR" sz="4800" dirty="0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A2C58F64-672E-EEE8-44F4-F684BBC27D3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3A8FF16B-8823-CF47-1948-CA810F9CEB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080058" y="4168453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Soluções para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resolver rejeições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de forma rápida e eficiente.</a:t>
            </a:r>
            <a:br>
              <a:rPr lang="pt-BR" sz="5000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727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41232" y="1981788"/>
            <a:ext cx="3108365" cy="2894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Para essa correção deve ser acessado o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menu Cadastro -&gt; estabelecimento -&gt; Clientes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, selecionar o cliente vinculado a nota e retirar os caracteres especiais ao IE.</a:t>
            </a:r>
            <a:br>
              <a:rPr lang="pt-BR" sz="1600">
                <a:latin typeface="Noto Sans Light"/>
              </a:rPr>
            </a:br>
            <a:br>
              <a:rPr lang="pt-BR" sz="1600">
                <a:latin typeface="Noto Sans Light"/>
              </a:rPr>
            </a:br>
            <a:r>
              <a:rPr lang="pt-BR" sz="1600" b="1">
                <a:latin typeface="Noto Sans Light"/>
              </a:rPr>
              <a:t>#</a:t>
            </a:r>
            <a:r>
              <a:rPr lang="pt-BR" sz="1600">
                <a:latin typeface="Noto Sans Light"/>
              </a:rPr>
              <a:t>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DICA LINX: </a:t>
            </a:r>
          </a:p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Para validação de dados IE do cliente acesse:</a:t>
            </a:r>
          </a:p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hlinkClick r:id="rId8"/>
              </a:rPr>
              <a:t>http://www.sintegra.gov.br/</a:t>
            </a:r>
            <a:endParaRPr lang="pt-BR" sz="1600">
              <a:solidFill>
                <a:srgbClr val="411E5A"/>
              </a:solidFill>
              <a:latin typeface="Noto Sans Light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Falha no Schema  XML da NFe (Elemento: enviNFe/NFe[1]/infNFe/dest/IE/)</a:t>
            </a:r>
          </a:p>
        </p:txBody>
      </p:sp>
      <p:pic>
        <p:nvPicPr>
          <p:cNvPr id="4" name="Imagem 3" descr="Interface gráfica do usuário&#10;&#10;Descrição gerada automaticamente">
            <a:extLst>
              <a:ext uri="{FF2B5EF4-FFF2-40B4-BE49-F238E27FC236}">
                <a16:creationId xmlns:a16="http://schemas.microsoft.com/office/drawing/2014/main" id="{FD6ED5DF-CCDF-4529-BD96-4F40446B1C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00077" y="1604426"/>
            <a:ext cx="7444745" cy="425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6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436732" y="2064977"/>
            <a:ext cx="5387125" cy="2975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Para solução acesse o menu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Cadastro &gt; Produtos &gt; Produto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. Encontre e selecione o produto mencionado na rejeição.</a:t>
            </a:r>
          </a:p>
          <a:p>
            <a:pPr marL="285750" indent="-285750">
              <a:buAutoNum type="arabicPeriod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Ajuste o Percentual de FCP: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Após selecionar a CST correta, o campo FCP ficará disponível para ajuste.</a:t>
            </a: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</a:rPr>
              <a:t>Preencha o percentual de FCP conforme as exigências da UF do emitente.</a:t>
            </a:r>
          </a:p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Reenvie a Nota Fiscal.</a:t>
            </a: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r>
              <a:rPr lang="pt-BR" sz="1600" b="1">
                <a:latin typeface="Noto Sans Light"/>
              </a:rPr>
              <a:t>#</a:t>
            </a:r>
            <a:r>
              <a:rPr lang="pt-BR" sz="1600">
                <a:latin typeface="Noto Sans Light"/>
              </a:rPr>
              <a:t>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DICA LINX: </a:t>
            </a:r>
            <a:br>
              <a:rPr lang="pt-BR" sz="1600" b="1">
                <a:solidFill>
                  <a:srgbClr val="411E5A"/>
                </a:solidFill>
                <a:latin typeface="Noto Sans Light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hlinkClick r:id="rId8"/>
              </a:rPr>
              <a:t>https://share.linx.com.br/x/-TGSCw</a:t>
            </a: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2000" b="1">
                <a:solidFill>
                  <a:srgbClr val="411E5A"/>
                </a:solidFill>
                <a:latin typeface="Noto Sans Light"/>
                <a:sym typeface="Noto Sans Light"/>
              </a:rPr>
              <a:t>Percentual de FCP inválido [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sym typeface="Noto Sans Light"/>
              </a:rPr>
              <a:t>nItem</a:t>
            </a:r>
            <a:r>
              <a:rPr lang="pt-BR" sz="2000" b="1">
                <a:solidFill>
                  <a:srgbClr val="411E5A"/>
                </a:solidFill>
                <a:latin typeface="Noto Sans Light"/>
                <a:sym typeface="Noto Sans Light"/>
              </a:rPr>
              <a:t> 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sym typeface="Noto Sans Light"/>
              </a:rPr>
              <a:t>xx</a:t>
            </a:r>
            <a:r>
              <a:rPr lang="pt-BR" sz="2000" b="1">
                <a:solidFill>
                  <a:srgbClr val="411E5A"/>
                </a:solidFill>
                <a:latin typeface="Noto Sans Light"/>
                <a:sym typeface="Noto Sans Light"/>
              </a:rPr>
              <a:t>]</a:t>
            </a:r>
            <a:endParaRPr lang="pt-BR" sz="2000" b="1">
              <a:solidFill>
                <a:srgbClr val="411E5A"/>
              </a:solidFill>
              <a:latin typeface="Noto Sans Light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8ED34CB8-3034-2821-CB53-57852372F7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77660" y="1732499"/>
            <a:ext cx="3999197" cy="423444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03290D3E-6B67-BFD2-CDFD-B5BD068F305D}"/>
              </a:ext>
            </a:extLst>
          </p:cNvPr>
          <p:cNvSpPr txBox="1"/>
          <p:nvPr/>
        </p:nvSpPr>
        <p:spPr>
          <a:xfrm>
            <a:off x="436732" y="1315791"/>
            <a:ext cx="114101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Essa rejeição ocorre quando o percentual do Fundo de Combate à Pobreza (FCP) está inválido para a UF  emitente. </a:t>
            </a:r>
          </a:p>
        </p:txBody>
      </p:sp>
    </p:spTree>
    <p:extLst>
      <p:ext uri="{BB962C8B-B14F-4D97-AF65-F5344CB8AC3E}">
        <p14:creationId xmlns:p14="http://schemas.microsoft.com/office/powerpoint/2010/main" val="76758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41232" y="1437054"/>
            <a:ext cx="3199392" cy="3330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Quando temos esse retorno se faz necessário ajustar  no cadastro </a:t>
            </a:r>
            <a:r>
              <a:rPr lang="pt-BR" sz="1600" u="sng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do cliente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 vinculando no mesmo Cliente Final </a:t>
            </a:r>
            <a:br>
              <a:rPr lang="pt-BR" sz="1600">
                <a:latin typeface="Noto Sans Light"/>
                <a:cs typeface="Noto Sans Light" panose="020B0604020202020204" charset="0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</a:rPr>
              <a:t>Deve ser acessado </a:t>
            </a:r>
            <a:r>
              <a:rPr lang="pt-BR" sz="1400" b="1">
                <a:solidFill>
                  <a:srgbClr val="411E5A"/>
                </a:solidFill>
                <a:latin typeface="Noto Sans Light"/>
              </a:rPr>
              <a:t>Cadastro -&gt; Estabelecimento -&gt; Clientes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</a:rPr>
              <a:t>, flegar a opção Cliente Final, logo em seguida deve ser reenviada a nota fiscal para autorização.</a:t>
            </a:r>
          </a:p>
          <a:p>
            <a:pPr>
              <a:buClr>
                <a:srgbClr val="411E5A"/>
              </a:buClr>
              <a:buSzPts val="2800"/>
              <a:defRPr/>
            </a:pP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Operação com não  contribuinte deve indicar  operação com consumidor  final</a:t>
            </a:r>
          </a:p>
        </p:txBody>
      </p:sp>
      <p:pic>
        <p:nvPicPr>
          <p:cNvPr id="4" name="Imagem 3" descr="Interface gráfica do usuário&#10;&#10;Descrição gerada automaticamente">
            <a:extLst>
              <a:ext uri="{FF2B5EF4-FFF2-40B4-BE49-F238E27FC236}">
                <a16:creationId xmlns:a16="http://schemas.microsoft.com/office/drawing/2014/main" id="{85307612-CCB8-3A68-D01D-2E36990AD9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0922" y="1437121"/>
            <a:ext cx="7911731" cy="434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4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57414" y="2697842"/>
            <a:ext cx="10645704" cy="2637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endParaRPr lang="pt-BR" sz="1600">
              <a:solidFill>
                <a:srgbClr val="411E5A"/>
              </a:solidFill>
              <a:latin typeface="Noto Sans Light"/>
            </a:endParaRPr>
          </a:p>
          <a:p>
            <a:pP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</a:rPr>
              <a:t>Para correção de erro deve ser ajustado o cadastro do Destinatário vinculando um endereço adicional que seja dentro do mesmo estado do Emitente.</a:t>
            </a:r>
            <a:br>
              <a:rPr lang="pt-BR" sz="1600">
                <a:latin typeface="Noto Sans Light"/>
                <a:cs typeface="Noto Sans Light" panose="020B0604020202020204" charset="0"/>
              </a:rPr>
            </a:br>
            <a:br>
              <a:rPr lang="pt-BR" sz="1600">
                <a:latin typeface="Noto Sans Light" panose="020B0604020202020204" charset="0"/>
                <a:cs typeface="Noto Sans Light" panose="020B0604020202020204" charset="0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</a:rPr>
              <a:t>Para isso acesse: </a:t>
            </a:r>
            <a:r>
              <a:rPr lang="pt-BR" sz="1600" b="1">
                <a:solidFill>
                  <a:srgbClr val="411E5A"/>
                </a:solidFill>
                <a:latin typeface="Noto Sans Light"/>
              </a:rPr>
              <a:t>Cadastro -&gt; Estabelecimento -&gt; Clientes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</a:rPr>
              <a:t>, selecionar o cliente vinculado a NF-e, na aba endereço, deve ser adicionado um endereço adicional que deve ser do tipo Entrega/Recolha.</a:t>
            </a:r>
            <a:br>
              <a:rPr lang="pt-BR" sz="1600">
                <a:latin typeface="Noto Sans Light"/>
                <a:cs typeface="Noto Sans Light" panose="020B0604020202020204" charset="0"/>
              </a:rPr>
            </a:br>
            <a:br>
              <a:rPr lang="pt-BR" sz="1600">
                <a:latin typeface="Noto Sans Light" panose="020B0604020202020204" charset="0"/>
                <a:cs typeface="Noto Sans Light" panose="020B0604020202020204" charset="0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</a:rPr>
              <a:t>Também é possível efetuar o ajuste e vinculação de endereço adicional por dentro do próprio pedido,</a:t>
            </a:r>
            <a:br>
              <a:rPr lang="pt-BR" sz="1600">
                <a:latin typeface="Noto Sans Light"/>
                <a:cs typeface="Noto Sans Light" panose="020B0604020202020204" charset="0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</a:rPr>
              <a:t>Acessando o pedido vinculado ao cliente da nota, abaixo do nome do cliente temos a opção de ajuste e ou vinculação de endereço de Entrega/Recolha.</a:t>
            </a:r>
            <a:endParaRPr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931100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Operação Interna e  UF do emitente difere da UF do destinatário/remetente contribuinte do ICMS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E63CFD0-7315-6C1B-CB6E-32D22E64C043}"/>
              </a:ext>
            </a:extLst>
          </p:cNvPr>
          <p:cNvSpPr txBox="1"/>
          <p:nvPr/>
        </p:nvSpPr>
        <p:spPr>
          <a:xfrm>
            <a:off x="341232" y="1990191"/>
            <a:ext cx="11509536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pt-BR" sz="1800">
                <a:solidFill>
                  <a:srgbClr val="411E5A"/>
                </a:solidFill>
                <a:latin typeface="Noto Sans Light"/>
              </a:rPr>
              <a:t>Essa rejeição ocorre quando uma nota fiscal é emitida,</a:t>
            </a:r>
            <a:r>
              <a:rPr lang="pt-BR">
                <a:solidFill>
                  <a:srgbClr val="411E5A"/>
                </a:solidFill>
                <a:latin typeface="Noto Sans Light"/>
              </a:rPr>
              <a:t> para clientes que tem IE de UF diferente do emitente</a:t>
            </a:r>
            <a:endParaRPr lang="pt-BR" sz="1800">
              <a:solidFill>
                <a:srgbClr val="411E5A"/>
              </a:solidFill>
              <a:latin typeface="Noto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29849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350201"/>
            <a:ext cx="3198602" cy="23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Total do Produto difere do somatório dos itens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6520FEF-3950-371E-6AD7-83A06C93C352}"/>
              </a:ext>
            </a:extLst>
          </p:cNvPr>
          <p:cNvSpPr txBox="1"/>
          <p:nvPr/>
        </p:nvSpPr>
        <p:spPr>
          <a:xfrm>
            <a:off x="417397" y="1710880"/>
            <a:ext cx="10967095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Esta rejeição ocorre quando o valor total do produto na nota fiscal não corresponde ao somatório dos itens.</a:t>
            </a:r>
          </a:p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Isso geralmente acontece devido a configurações incorretas nas tributações fiscais do produto.</a:t>
            </a:r>
          </a:p>
          <a:p>
            <a:pPr algn="ctr"/>
            <a:endParaRPr lang="pt-BR" sz="1400">
              <a:latin typeface="Times New Roman"/>
              <a:cs typeface="Times New Roman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2085824-68D6-A6AC-0289-C0BF38BDFE67}"/>
              </a:ext>
            </a:extLst>
          </p:cNvPr>
          <p:cNvSpPr txBox="1"/>
          <p:nvPr/>
        </p:nvSpPr>
        <p:spPr>
          <a:xfrm>
            <a:off x="414300" y="2351506"/>
            <a:ext cx="10970569" cy="22775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pt-BR" sz="1400">
              <a:latin typeface="Times New Roman"/>
              <a:cs typeface="Times New Roman"/>
            </a:endParaRPr>
          </a:p>
          <a:p>
            <a:r>
              <a:rPr lang="pt-BR" sz="1600">
                <a:solidFill>
                  <a:srgbClr val="411E5A"/>
                </a:solidFill>
                <a:latin typeface="Times New Roman"/>
                <a:cs typeface="Times New Roman"/>
              </a:rPr>
              <a:t>Para realizar a correção acesse</a:t>
            </a:r>
            <a:r>
              <a:rPr lang="pt-BR" sz="1600" b="1">
                <a:solidFill>
                  <a:srgbClr val="411E5A"/>
                </a:solidFill>
                <a:latin typeface="Times New Roman"/>
                <a:cs typeface="Times New Roman"/>
              </a:rPr>
              <a:t> Cadastro &gt; Produtos &gt; Produtos, </a:t>
            </a:r>
            <a:r>
              <a:rPr lang="pt-BR" sz="1600">
                <a:solidFill>
                  <a:srgbClr val="411E5A"/>
                </a:solidFill>
                <a:latin typeface="Times New Roman"/>
                <a:cs typeface="Times New Roman"/>
              </a:rPr>
              <a:t>encontre o produto relacionado à nota fiscal que você está revisando e abra o detalhe desse produto.</a:t>
            </a:r>
          </a:p>
          <a:p>
            <a:endParaRPr lang="pt-BR" sz="1600">
              <a:solidFill>
                <a:srgbClr val="411E5A"/>
              </a:solidFill>
              <a:latin typeface="Times New Roman"/>
              <a:cs typeface="Times New Roman"/>
            </a:endParaRPr>
          </a:p>
          <a:p>
            <a:r>
              <a:rPr lang="pt-BR" sz="1600">
                <a:solidFill>
                  <a:srgbClr val="411E5A"/>
                </a:solidFill>
                <a:latin typeface="Times New Roman"/>
                <a:cs typeface="Times New Roman"/>
              </a:rPr>
              <a:t>Em seguida, vá para a </a:t>
            </a:r>
            <a:r>
              <a:rPr lang="pt-BR" sz="1600" b="1">
                <a:solidFill>
                  <a:srgbClr val="411E5A"/>
                </a:solidFill>
                <a:latin typeface="Times New Roman"/>
                <a:cs typeface="Times New Roman"/>
              </a:rPr>
              <a:t>aba Fiscal </a:t>
            </a:r>
            <a:r>
              <a:rPr lang="pt-BR" sz="1600">
                <a:solidFill>
                  <a:srgbClr val="411E5A"/>
                </a:solidFill>
                <a:latin typeface="Times New Roman"/>
                <a:cs typeface="Times New Roman"/>
              </a:rPr>
              <a:t>e verifique as configurações fiscais para assegurar se há mais de um imposto associado ao produto.</a:t>
            </a:r>
          </a:p>
          <a:p>
            <a:endParaRPr lang="pt-BR" sz="1600">
              <a:solidFill>
                <a:srgbClr val="411E5A"/>
              </a:solidFill>
              <a:latin typeface="Times New Roman"/>
              <a:cs typeface="Times New Roman"/>
            </a:endParaRPr>
          </a:p>
          <a:p>
            <a:r>
              <a:rPr lang="pt-BR" sz="1600">
                <a:solidFill>
                  <a:srgbClr val="411E5A"/>
                </a:solidFill>
                <a:latin typeface="Times New Roman"/>
                <a:cs typeface="Times New Roman"/>
              </a:rPr>
              <a:t>Se houver tributação adicional além da correta, mantenha apenas a tributação de ICMS apropriada e exclua as demais.</a:t>
            </a:r>
          </a:p>
          <a:p>
            <a:r>
              <a:rPr lang="pt-BR" sz="1600">
                <a:solidFill>
                  <a:srgbClr val="411E5A"/>
                </a:solidFill>
                <a:latin typeface="Times New Roman"/>
                <a:cs typeface="Times New Roman"/>
              </a:rPr>
              <a:t>Depois de ajustar, reenvie a nota fiscal.</a:t>
            </a:r>
            <a:endParaRPr lang="pt-BR" sz="1600">
              <a:latin typeface="Times New Roman"/>
              <a:cs typeface="Times New Roman"/>
            </a:endParaRPr>
          </a:p>
        </p:txBody>
      </p:sp>
      <p:sp>
        <p:nvSpPr>
          <p:cNvPr id="4" name="Google Shape;576;p47">
            <a:extLst>
              <a:ext uri="{FF2B5EF4-FFF2-40B4-BE49-F238E27FC236}">
                <a16:creationId xmlns:a16="http://schemas.microsoft.com/office/drawing/2014/main" id="{EF2A0EA1-A380-CF4A-FF20-2B88E2005093}"/>
              </a:ext>
            </a:extLst>
          </p:cNvPr>
          <p:cNvSpPr/>
          <p:nvPr/>
        </p:nvSpPr>
        <p:spPr>
          <a:xfrm>
            <a:off x="4050193" y="4696440"/>
            <a:ext cx="7690118" cy="1043825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D9EC846-A7EC-4F40-F765-33498137F5DB}"/>
              </a:ext>
            </a:extLst>
          </p:cNvPr>
          <p:cNvSpPr txBox="1"/>
          <p:nvPr/>
        </p:nvSpPr>
        <p:spPr>
          <a:xfrm>
            <a:off x="4226312" y="4939990"/>
            <a:ext cx="7393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>
                <a:solidFill>
                  <a:srgbClr val="411E5A"/>
                </a:solidFill>
                <a:latin typeface="Noto Sans Light"/>
              </a:rPr>
              <a:t>Observações: 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Outros motivos menos comuns de quebra de somatórios: Frete, acréscimos/desconto</a:t>
            </a:r>
          </a:p>
        </p:txBody>
      </p:sp>
    </p:spTree>
    <p:extLst>
      <p:ext uri="{BB962C8B-B14F-4D97-AF65-F5344CB8AC3E}">
        <p14:creationId xmlns:p14="http://schemas.microsoft.com/office/powerpoint/2010/main" val="16177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440664" y="5220761"/>
            <a:ext cx="11411680" cy="9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No exemplo a rejeição ocorre em produto do tipo EMBALAGEM  por estar vinculado a um produto interno que possui a configuração de GTIN (Global Trade Item </a:t>
            </a:r>
            <a:r>
              <a:rPr lang="pt-BR" err="1">
                <a:solidFill>
                  <a:srgbClr val="411E5A"/>
                </a:solidFill>
                <a:latin typeface="Noto Sans Light"/>
              </a:rPr>
              <a:t>Number</a:t>
            </a:r>
            <a:r>
              <a:rPr lang="pt-BR">
                <a:solidFill>
                  <a:srgbClr val="411E5A"/>
                </a:solidFill>
                <a:latin typeface="Noto Sans Light"/>
              </a:rPr>
              <a:t>), mas o próprio produto de embalagem não tem essa configuração habilitada.</a:t>
            </a: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GTIN da unidade tributável informado, mas não informado o GTIN [</a:t>
            </a:r>
            <a:r>
              <a:rPr lang="pt-BR" sz="20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nItem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1]</a:t>
            </a:r>
            <a:endParaRPr lang="pt-BR" sz="3200" b="1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0458C085-C1B2-8A88-6A4B-F28BDFCAF6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1948543" cy="19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64A5BF9-D014-A749-A9C8-BEC053686CDB}"/>
              </a:ext>
            </a:extLst>
          </p:cNvPr>
          <p:cNvSpPr txBox="1"/>
          <p:nvPr/>
        </p:nvSpPr>
        <p:spPr>
          <a:xfrm>
            <a:off x="341232" y="1342206"/>
            <a:ext cx="116909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OS códigos de barras que foram enviados no documento eletrônico de acordo com o Cadastro Centralizado (CCG) de GTIN  mantido pela GS1 que controla o Cadastro Nacional de Produtos (CNP). Quando o código de barras inserido for inválido, no arquivo XML será apresentada informação “Sem GTIN”. Essa regra vale tanto para as notas de entrada quanto de saída.</a:t>
            </a:r>
          </a:p>
        </p:txBody>
      </p:sp>
      <p:pic>
        <p:nvPicPr>
          <p:cNvPr id="12" name="Imagem 11" descr="Uma imagem contendo Texto&#10;&#10;Descrição gerada automaticamente">
            <a:extLst>
              <a:ext uri="{FF2B5EF4-FFF2-40B4-BE49-F238E27FC236}">
                <a16:creationId xmlns:a16="http://schemas.microsoft.com/office/drawing/2014/main" id="{188F6316-0795-326A-D188-F1DCEE1B9C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32" y="2715087"/>
            <a:ext cx="4933950" cy="2009775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B5B58862-632A-7BDE-BA7E-2B0624BADB28}"/>
              </a:ext>
            </a:extLst>
          </p:cNvPr>
          <p:cNvSpPr txBox="1"/>
          <p:nvPr/>
        </p:nvSpPr>
        <p:spPr>
          <a:xfrm>
            <a:off x="5374614" y="2556798"/>
            <a:ext cx="6427314" cy="203132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endParaRPr lang="pt-BR">
              <a:solidFill>
                <a:srgbClr val="411E5A"/>
              </a:solidFill>
              <a:latin typeface="Noto Sans Light"/>
            </a:endParaRPr>
          </a:p>
          <a:p>
            <a:pPr>
              <a:buSzPts val="2800"/>
              <a:defRPr/>
            </a:pPr>
            <a:r>
              <a:rPr lang="pt-BR" b="1">
                <a:solidFill>
                  <a:srgbClr val="411E5A"/>
                </a:solidFill>
                <a:latin typeface="Noto Sans Light"/>
              </a:rPr>
              <a:t>Exemplo: </a:t>
            </a:r>
            <a:r>
              <a:rPr lang="pt-BR">
                <a:solidFill>
                  <a:srgbClr val="411E5A"/>
                </a:solidFill>
                <a:latin typeface="Noto Sans Light"/>
              </a:rPr>
              <a:t>Produto tipo </a:t>
            </a:r>
            <a:r>
              <a:rPr lang="pt-BR" b="1">
                <a:solidFill>
                  <a:srgbClr val="411E5A"/>
                </a:solidFill>
                <a:latin typeface="Noto Sans Light"/>
              </a:rPr>
              <a:t>EMBALAGEM</a:t>
            </a:r>
            <a:endParaRPr lang="pt-BR">
              <a:solidFill>
                <a:srgbClr val="411E5A"/>
              </a:solidFill>
              <a:latin typeface="Noto Sans Light"/>
            </a:endParaRPr>
          </a:p>
          <a:p>
            <a:pPr marL="0" lvl="1"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Acesse o menu Cadastro de Produto e encontre o produto indicado com erro.</a:t>
            </a:r>
          </a:p>
          <a:p>
            <a:pPr marL="285750" indent="-285750">
              <a:buSzPts val="2800"/>
              <a:buFont typeface="Arial" panose="020B0604020202020204" pitchFamily="34" charset="0"/>
              <a:buChar char="•"/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Ajuste a Configuração de GTIN:</a:t>
            </a:r>
          </a:p>
          <a:p>
            <a:pPr marL="0" lvl="1" indent="-285750">
              <a:buSzPts val="2800"/>
              <a:buFont typeface="Arial"/>
              <a:buChar char="•"/>
              <a:defRPr/>
            </a:pPr>
            <a:r>
              <a:rPr lang="pt-BR">
                <a:solidFill>
                  <a:srgbClr val="411E5A"/>
                </a:solidFill>
                <a:latin typeface="Noto Sans Light"/>
              </a:rPr>
              <a:t>Após ajustar a configuração, salve as alterações para atualizar a configuração do produto e reenvie a nota.</a:t>
            </a:r>
          </a:p>
        </p:txBody>
      </p:sp>
      <p:sp>
        <p:nvSpPr>
          <p:cNvPr id="16" name="Google Shape;576;p47">
            <a:extLst>
              <a:ext uri="{FF2B5EF4-FFF2-40B4-BE49-F238E27FC236}">
                <a16:creationId xmlns:a16="http://schemas.microsoft.com/office/drawing/2014/main" id="{709F5ADF-F5CE-67FB-2252-4C9B554254BF}"/>
              </a:ext>
            </a:extLst>
          </p:cNvPr>
          <p:cNvSpPr/>
          <p:nvPr/>
        </p:nvSpPr>
        <p:spPr>
          <a:xfrm>
            <a:off x="290570" y="5154020"/>
            <a:ext cx="11331536" cy="9455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2006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3450868"/>
            <a:ext cx="11157268" cy="1287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1600">
              <a:solidFill>
                <a:srgbClr val="411E5A"/>
              </a:solidFill>
              <a:latin typeface="Noto Sans Light"/>
              <a:cs typeface="Noto Sans Light" panose="020B0604020202020204" charset="0"/>
            </a:endParaRPr>
          </a:p>
          <a:p>
            <a:pPr>
              <a:buClr>
                <a:srgbClr val="411E5A"/>
              </a:buClr>
              <a:buSzPts val="2800"/>
              <a:defRPr/>
            </a:pP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163102" y="1029603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CST com benefício fiscal não informado o código do benefício fiscal.</a:t>
            </a:r>
            <a:endParaRPr lang="pt-BR" sz="2000" b="1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DCEEB9E-014C-DD52-BE44-E3B96300EEC1}"/>
              </a:ext>
            </a:extLst>
          </p:cNvPr>
          <p:cNvSpPr txBox="1"/>
          <p:nvPr/>
        </p:nvSpPr>
        <p:spPr>
          <a:xfrm>
            <a:off x="271857" y="1602574"/>
            <a:ext cx="1158217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>
              <a:defRPr>
                <a:solidFill>
                  <a:srgbClr val="411E5A"/>
                </a:solidFill>
                <a:latin typeface="Noto Sans Light"/>
              </a:defRPr>
            </a:lvl1pPr>
          </a:lstStyle>
          <a:p>
            <a:r>
              <a:rPr lang="pt-BR"/>
              <a:t>Essa rejeição ocorre quando uma nota fiscal eletrônica (NF-e) é emitida sem que o código de benefício fiscal  ou incorreto.</a:t>
            </a:r>
            <a:br>
              <a:rPr lang="pt-BR"/>
            </a:br>
            <a:br>
              <a:rPr lang="pt-BR"/>
            </a:br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ADF1F71-F1CC-14D0-CA28-C3A8451A2216}"/>
              </a:ext>
            </a:extLst>
          </p:cNvPr>
          <p:cNvSpPr txBox="1"/>
          <p:nvPr/>
        </p:nvSpPr>
        <p:spPr>
          <a:xfrm>
            <a:off x="166476" y="2379221"/>
            <a:ext cx="5527260" cy="30777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411E5A"/>
                </a:solidFill>
                <a:latin typeface="Noto Sans Light"/>
              </a:rPr>
              <a:t>Para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correção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  acesse o menu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Cadastros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 &gt;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Produtos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 &gt;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Produtos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.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Localize 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selecione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o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produto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relacionado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à nota fiscal que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apresentou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problema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.</a:t>
            </a:r>
            <a:br>
              <a:rPr lang="en-US" sz="1600">
                <a:latin typeface="Noto Sans Light"/>
              </a:rPr>
            </a:br>
            <a:endParaRPr lang="en-US" sz="1600">
              <a:solidFill>
                <a:srgbClr val="411E5A"/>
              </a:solidFill>
              <a:latin typeface="Noto Sans Light"/>
            </a:endParaRPr>
          </a:p>
          <a:p>
            <a:pPr marL="0" lvl="1"/>
            <a:r>
              <a:rPr lang="en-US" sz="1600">
                <a:solidFill>
                  <a:srgbClr val="411E5A"/>
                </a:solidFill>
                <a:latin typeface="Noto Sans Light"/>
              </a:rPr>
              <a:t>Na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guia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 Fiscal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,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encontre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o campo 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Código do </a:t>
            </a:r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Benefício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 Fiscal 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insira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o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código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apropriado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para o CST. 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Reenvie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a nota fiscal.</a:t>
            </a:r>
          </a:p>
          <a:p>
            <a:pPr marL="0" lvl="1"/>
            <a:endParaRPr lang="en-US" sz="1600">
              <a:solidFill>
                <a:srgbClr val="411E5A"/>
              </a:solidFill>
              <a:latin typeface="Noto Sans Light"/>
            </a:endParaRPr>
          </a:p>
          <a:p>
            <a:pPr marL="0" lvl="1"/>
            <a:r>
              <a:rPr lang="en-US" sz="1600" b="1" err="1">
                <a:solidFill>
                  <a:srgbClr val="411E5A"/>
                </a:solidFill>
                <a:latin typeface="Noto Sans Light"/>
              </a:rPr>
              <a:t>Observação</a:t>
            </a:r>
            <a:r>
              <a:rPr lang="en-US" sz="1600" b="1">
                <a:solidFill>
                  <a:srgbClr val="411E5A"/>
                </a:solidFill>
                <a:latin typeface="Noto Sans Light"/>
              </a:rPr>
              <a:t>: 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O Código  que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deve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ter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 8 ou 10 </a:t>
            </a:r>
            <a:r>
              <a:rPr lang="en-US" sz="1600" err="1">
                <a:solidFill>
                  <a:srgbClr val="411E5A"/>
                </a:solidFill>
                <a:latin typeface="Noto Sans Light"/>
              </a:rPr>
              <a:t>caracteres</a:t>
            </a:r>
            <a:r>
              <a:rPr lang="en-US" sz="1600">
                <a:solidFill>
                  <a:srgbClr val="411E5A"/>
                </a:solidFill>
                <a:latin typeface="Noto Sans Light"/>
              </a:rPr>
              <a:t>.</a:t>
            </a:r>
          </a:p>
          <a:p>
            <a:br>
              <a:rPr lang="en-US"/>
            </a:br>
            <a:br>
              <a:rPr lang="en-US" sz="1600">
                <a:latin typeface="Noto Sans Light"/>
              </a:rPr>
            </a:br>
            <a:br>
              <a:rPr lang="en-US" sz="1600">
                <a:latin typeface="Noto Sans Light"/>
              </a:rPr>
            </a:br>
            <a:endParaRPr lang="en-US" sz="1600">
              <a:solidFill>
                <a:srgbClr val="411E5A"/>
              </a:solidFill>
              <a:latin typeface="Noto Sans Light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556A80E-DE1C-CF96-02AB-43A34B884C8B}"/>
              </a:ext>
            </a:extLst>
          </p:cNvPr>
          <p:cNvSpPr txBox="1"/>
          <p:nvPr/>
        </p:nvSpPr>
        <p:spPr>
          <a:xfrm>
            <a:off x="341232" y="6267819"/>
            <a:ext cx="44066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1100">
                <a:solidFill>
                  <a:srgbClr val="333333"/>
                </a:solidFill>
                <a:highlight>
                  <a:srgbClr val="EEEEEE"/>
                </a:highlight>
                <a:latin typeface="Dosis" pitchFamily="2" charset="0"/>
              </a:defRPr>
            </a:lvl1pPr>
          </a:lstStyle>
          <a:p>
            <a:r>
              <a:rPr lang="pt-BR"/>
              <a:t>Material de Apoio Código Benefício Fiscal:</a:t>
            </a:r>
            <a:r>
              <a:rPr lang="en-US" sz="1100">
                <a:ea typeface="+mn-lt"/>
                <a:cs typeface="+mn-lt"/>
              </a:rPr>
              <a:t> https://share.linx.com.br/x/d8mLCw</a:t>
            </a:r>
            <a:endParaRPr lang="pt-BR"/>
          </a:p>
        </p:txBody>
      </p:sp>
      <p:pic>
        <p:nvPicPr>
          <p:cNvPr id="8" name="Imagem 7" descr="Interface gráfica do usuário, Aplicativo, Tabela&#10;&#10;Descrição gerada automaticamente">
            <a:extLst>
              <a:ext uri="{FF2B5EF4-FFF2-40B4-BE49-F238E27FC236}">
                <a16:creationId xmlns:a16="http://schemas.microsoft.com/office/drawing/2014/main" id="{BC8E3233-4BE2-61B8-1197-7934351F71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1972" y="2247653"/>
            <a:ext cx="6096000" cy="358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8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41232" y="1981788"/>
            <a:ext cx="3108365" cy="2894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</a:rPr>
              <a:t>Esta Rejeição ocorre quando, no campo Logradouro no cadastro do cliente contém apenas um caractere.</a:t>
            </a: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br>
              <a:rPr lang="pt-BR" sz="1600">
                <a:solidFill>
                  <a:srgbClr val="411E5A"/>
                </a:solidFill>
                <a:latin typeface="Noto Sans Light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</a:rPr>
              <a:t>Para correção acesse: </a:t>
            </a:r>
            <a:r>
              <a:rPr lang="pt-BR" sz="1400" b="1">
                <a:solidFill>
                  <a:srgbClr val="411E5A"/>
                </a:solidFill>
                <a:latin typeface="Noto Sans Light"/>
              </a:rPr>
              <a:t>Cadastro -&gt; Estabelecimento -&gt; Clientes</a:t>
            </a:r>
            <a:r>
              <a:rPr lang="pt-BR" sz="1600">
                <a:solidFill>
                  <a:srgbClr val="411E5A"/>
                </a:solidFill>
                <a:latin typeface="Noto Sans Light"/>
              </a:rPr>
              <a:t>, Vá até a aba Endereço, no campo ENDEREÇO ajuste esse dado com o nome correto da rua do destinatário.</a:t>
            </a: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Falha no Schema XML da NFe (Elemento enviNFe/NFe[1]/infNFe/dest/enderDest/xLgr)</a:t>
            </a:r>
          </a:p>
        </p:txBody>
      </p:sp>
      <p:pic>
        <p:nvPicPr>
          <p:cNvPr id="6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CBDCFCA5-8CAD-D096-0383-0254DA487A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9685" y="1431563"/>
            <a:ext cx="7912138" cy="453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8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solidFill>
                  <a:srgbClr val="00C855"/>
                </a:solidFill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90403" y="1588201"/>
            <a:ext cx="10987935" cy="23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1047947"/>
            <a:ext cx="11690934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2000" b="1">
                <a:solidFill>
                  <a:srgbClr val="411E5A"/>
                </a:solidFill>
                <a:latin typeface="-apple-system"/>
                <a:ea typeface="Noto Sans Light"/>
                <a:cs typeface="Noto Sans Light"/>
              </a:rPr>
              <a:t>M</a:t>
            </a:r>
            <a:r>
              <a:rPr lang="pt-BR" sz="20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0005-O Certificado está fora da validade para este CNPJ</a:t>
            </a:r>
          </a:p>
          <a:p>
            <a:r>
              <a:rPr lang="pt-BR" sz="2000">
                <a:effectLst/>
                <a:latin typeface="-apple-system"/>
              </a:rPr>
              <a:t> </a:t>
            </a:r>
            <a:endParaRPr lang="pt-BR" sz="2000" b="1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SemiBold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A60A4FA-7035-6156-C7C6-582C11A5FE8B}"/>
              </a:ext>
            </a:extLst>
          </p:cNvPr>
          <p:cNvSpPr txBox="1"/>
          <p:nvPr/>
        </p:nvSpPr>
        <p:spPr>
          <a:xfrm>
            <a:off x="403079" y="1283504"/>
            <a:ext cx="1169093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411E5A"/>
                </a:solidFill>
                <a:latin typeface="Noto Sans Light"/>
              </a:rPr>
              <a:t>Essa rejeição ocorre quando o certificado digital utilizado pelo sistema, está expirado ou vencido.  O certificado digital é essencial para a validação e assinatura das notas fiscais eletrônicas (NF-e).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1F39EDD-9A11-AB43-BF21-1B006F8B3C43}"/>
              </a:ext>
            </a:extLst>
          </p:cNvPr>
          <p:cNvSpPr txBox="1"/>
          <p:nvPr/>
        </p:nvSpPr>
        <p:spPr>
          <a:xfrm>
            <a:off x="718456" y="1971514"/>
            <a:ext cx="6640287" cy="28315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sz="1400" b="1">
              <a:latin typeface="Times New Roman"/>
              <a:cs typeface="Times New Roman"/>
            </a:endParaRPr>
          </a:p>
          <a:p>
            <a:pPr marL="228600" indent="-228600">
              <a:buFont typeface=""/>
              <a:buAutoNum type="arabicPeriod"/>
            </a:pPr>
            <a:r>
              <a:rPr lang="en-US" sz="2000" b="1">
                <a:solidFill>
                  <a:srgbClr val="411E5A"/>
                </a:solidFill>
                <a:latin typeface="Noto Sans Light"/>
              </a:rPr>
              <a:t>Adquira um Novo Certificado:</a:t>
            </a:r>
          </a:p>
          <a:p>
            <a:pPr marL="285750" lvl="1" indent="-285750">
              <a:buFont typeface="Arial"/>
              <a:buChar char="•"/>
            </a:pPr>
            <a:r>
              <a:rPr lang="en-US" sz="1600">
                <a:solidFill>
                  <a:srgbClr val="411E5A"/>
                </a:solidFill>
                <a:latin typeface="Noto Sans Light"/>
              </a:rPr>
              <a:t>Entre em contato com o escritório de contabilidade ou certificadora para adquirir um novo certificado digital.</a:t>
            </a:r>
            <a:br>
              <a:rPr lang="en-US" sz="1600">
                <a:solidFill>
                  <a:srgbClr val="411E5A"/>
                </a:solidFill>
                <a:latin typeface="Noto Sans Light"/>
              </a:rPr>
            </a:br>
            <a:endParaRPr lang="en-US" sz="1600">
              <a:solidFill>
                <a:srgbClr val="411E5A"/>
              </a:solidFill>
              <a:latin typeface="Noto Sans Light"/>
            </a:endParaRPr>
          </a:p>
          <a:p>
            <a:pPr marL="228600" indent="-228600">
              <a:buFont typeface=""/>
              <a:buAutoNum type="arabicPeriod"/>
            </a:pPr>
            <a:r>
              <a:rPr lang="en-US" sz="2000" b="1">
                <a:solidFill>
                  <a:srgbClr val="411E5A"/>
                </a:solidFill>
                <a:latin typeface="Noto Sans Light"/>
              </a:rPr>
              <a:t>Renove o Certificado no Sistema:</a:t>
            </a:r>
            <a:endParaRPr lang="en-US" sz="2000" b="1">
              <a:latin typeface="Noto Sans Light"/>
            </a:endParaRPr>
          </a:p>
          <a:p>
            <a:pPr marL="228600" lvl="1" indent="-228600">
              <a:buFont typeface="Arial"/>
              <a:buChar char="•"/>
            </a:pPr>
            <a:r>
              <a:rPr lang="en-US" sz="1600">
                <a:solidFill>
                  <a:srgbClr val="411E5A"/>
                </a:solidFill>
                <a:latin typeface="Noto Sans Light"/>
              </a:rPr>
              <a:t>Com o novo certificado,  acesse o Portal Tec Fiscal Flow para realizar a renovação</a:t>
            </a:r>
            <a:br>
              <a:rPr lang="en-US" sz="1400">
                <a:latin typeface="Times New Roman"/>
                <a:cs typeface="Times New Roman"/>
              </a:rPr>
            </a:br>
            <a:br>
              <a:rPr lang="en-US" sz="1400">
                <a:latin typeface="Times New Roman"/>
                <a:cs typeface="Times New Roman"/>
              </a:rPr>
            </a:br>
            <a:endParaRPr lang="en-US" sz="1400">
              <a:latin typeface="Times New Roman"/>
              <a:cs typeface="Times New Roman"/>
            </a:endParaRPr>
          </a:p>
          <a:p>
            <a:pPr marL="0" lvl="1"/>
            <a:r>
              <a:rPr lang="en-US" sz="1600">
                <a:solidFill>
                  <a:srgbClr val="411E5A"/>
                </a:solidFill>
                <a:latin typeface="Noto Sans Light"/>
              </a:rPr>
              <a:t>Após a renovação do certificado digital, reemita a nota fiscal.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C7C5742-680D-A4A4-4BF1-23F36CEAF114}"/>
              </a:ext>
            </a:extLst>
          </p:cNvPr>
          <p:cNvSpPr txBox="1"/>
          <p:nvPr/>
        </p:nvSpPr>
        <p:spPr>
          <a:xfrm>
            <a:off x="1000093" y="4926919"/>
            <a:ext cx="2661317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200" b="1">
                <a:solidFill>
                  <a:srgbClr val="00B050"/>
                </a:solidFill>
                <a:latin typeface="Noto Sans Light"/>
              </a:rPr>
              <a:t>Você sabia?</a:t>
            </a:r>
            <a:r>
              <a:rPr lang="pt-BR" sz="3600" b="1">
                <a:solidFill>
                  <a:srgbClr val="00B050"/>
                </a:solidFill>
                <a:latin typeface="Noto Sans Light"/>
              </a:rPr>
              <a:t> </a:t>
            </a:r>
            <a:endParaRPr lang="pt-BR" sz="2000" b="1">
              <a:solidFill>
                <a:srgbClr val="411E5A"/>
              </a:solidFill>
              <a:latin typeface="Noto Sans Light"/>
            </a:endParaRPr>
          </a:p>
        </p:txBody>
      </p:sp>
      <p:sp>
        <p:nvSpPr>
          <p:cNvPr id="10" name="Google Shape;576;p47">
            <a:extLst>
              <a:ext uri="{FF2B5EF4-FFF2-40B4-BE49-F238E27FC236}">
                <a16:creationId xmlns:a16="http://schemas.microsoft.com/office/drawing/2014/main" id="{4762EEA7-7EE7-26D1-83CF-65B9220A68D0}"/>
              </a:ext>
            </a:extLst>
          </p:cNvPr>
          <p:cNvSpPr/>
          <p:nvPr/>
        </p:nvSpPr>
        <p:spPr>
          <a:xfrm>
            <a:off x="357745" y="4993320"/>
            <a:ext cx="11331536" cy="9455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E4EE057-513D-36B0-035D-AB8E5908EC95}"/>
              </a:ext>
            </a:extLst>
          </p:cNvPr>
          <p:cNvSpPr txBox="1"/>
          <p:nvPr/>
        </p:nvSpPr>
        <p:spPr>
          <a:xfrm>
            <a:off x="928138" y="4111819"/>
            <a:ext cx="53204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1100">
                <a:solidFill>
                  <a:srgbClr val="333333"/>
                </a:solidFill>
                <a:highlight>
                  <a:srgbClr val="EEEEEE"/>
                </a:highlight>
                <a:latin typeface="Dosis" pitchFamily="2" charset="0"/>
              </a:defRPr>
            </a:lvl1pPr>
          </a:lstStyle>
          <a:p>
            <a:r>
              <a:rPr lang="pt-BR"/>
              <a:t>Material de Apoio Renovação de Certificado no Tec Fiscal </a:t>
            </a:r>
            <a:r>
              <a:rPr lang="en-US" sz="1100">
                <a:latin typeface="Times New Roman"/>
                <a:cs typeface="Times New Roman"/>
                <a:hlinkClick r:id="rId7"/>
              </a:rPr>
              <a:t>https://share.linx.com.br/x/cDUUFQ</a:t>
            </a:r>
            <a:endParaRPr lang="en-US" sz="1100">
              <a:latin typeface="Times New Roman"/>
              <a:cs typeface="Times New Roman"/>
            </a:endParaRPr>
          </a:p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438A064-51D1-B513-C8E8-382062F5E6F4}"/>
              </a:ext>
            </a:extLst>
          </p:cNvPr>
          <p:cNvSpPr txBox="1"/>
          <p:nvPr/>
        </p:nvSpPr>
        <p:spPr>
          <a:xfrm>
            <a:off x="3834941" y="4996767"/>
            <a:ext cx="7429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>
                <a:solidFill>
                  <a:srgbClr val="411E5A"/>
                </a:solidFill>
                <a:latin typeface="Noto Sans Light"/>
              </a:rPr>
              <a:t>Emita ou renove o certificado digital para sua empresa com a Linx.</a:t>
            </a:r>
          </a:p>
          <a:p>
            <a:r>
              <a:rPr lang="pt-BR" sz="1800" b="1">
                <a:solidFill>
                  <a:srgbClr val="411E5A"/>
                </a:solidFill>
                <a:latin typeface="Noto Sans Light"/>
              </a:rPr>
              <a:t> </a:t>
            </a:r>
            <a:r>
              <a:rPr lang="pt-BR" sz="1800" b="1">
                <a:solidFill>
                  <a:srgbClr val="411E5A"/>
                </a:solidFill>
                <a:latin typeface="Noto Sans Light"/>
                <a:hlinkClick r:id="rId8"/>
              </a:rPr>
              <a:t>https://www.linx.com.br/certificado-digital/</a:t>
            </a:r>
            <a:endParaRPr lang="pt-BR" sz="1800" b="1">
              <a:solidFill>
                <a:srgbClr val="411E5A"/>
              </a:solidFill>
              <a:latin typeface="Noto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407566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524;p42">
            <a:extLst>
              <a:ext uri="{FF2B5EF4-FFF2-40B4-BE49-F238E27FC236}">
                <a16:creationId xmlns:a16="http://schemas.microsoft.com/office/drawing/2014/main" id="{C8C0FE7B-BFF9-6FDA-0C36-39461641C48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8140"/>
          <a:stretch/>
        </p:blipFill>
        <p:spPr>
          <a:xfrm>
            <a:off x="5401567" y="-88780"/>
            <a:ext cx="8167058" cy="694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25;p42">
            <a:extLst>
              <a:ext uri="{FF2B5EF4-FFF2-40B4-BE49-F238E27FC236}">
                <a16:creationId xmlns:a16="http://schemas.microsoft.com/office/drawing/2014/main" id="{24121EA1-4295-0662-E6C1-594C8644C8D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2361"/>
          <a:stretch/>
        </p:blipFill>
        <p:spPr>
          <a:xfrm flipH="1">
            <a:off x="3346345" y="-88781"/>
            <a:ext cx="8407011" cy="6946779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52"/>
          <p:cNvSpPr txBox="1">
            <a:spLocks noGrp="1"/>
          </p:cNvSpPr>
          <p:nvPr>
            <p:ph type="title"/>
          </p:nvPr>
        </p:nvSpPr>
        <p:spPr>
          <a:xfrm>
            <a:off x="710967" y="593367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800"/>
              <a:t>O que vamos  </a:t>
            </a:r>
            <a:r>
              <a:rPr lang="pt-BR" sz="4800">
                <a:solidFill>
                  <a:srgbClr val="00C855"/>
                </a:solidFill>
              </a:rPr>
              <a:t>falar hoje?</a:t>
            </a:r>
            <a:endParaRPr sz="4800"/>
          </a:p>
        </p:txBody>
      </p:sp>
      <p:sp>
        <p:nvSpPr>
          <p:cNvPr id="699" name="Google Shape;699;p52"/>
          <p:cNvSpPr/>
          <p:nvPr/>
        </p:nvSpPr>
        <p:spPr>
          <a:xfrm>
            <a:off x="947174" y="1892421"/>
            <a:ext cx="763600" cy="763600"/>
          </a:xfrm>
          <a:prstGeom prst="ellipse">
            <a:avLst/>
          </a:prstGeom>
          <a:solidFill>
            <a:srgbClr val="00C855"/>
          </a:solidFill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900"/>
            </a:pPr>
            <a:r>
              <a:rPr lang="pt-BR" sz="2533" b="1" kern="0">
                <a:solidFill>
                  <a:srgbClr val="FFFFFF"/>
                </a:solidFill>
                <a:latin typeface="Century Gothic"/>
                <a:sym typeface="Century Gothic"/>
              </a:rPr>
              <a:t>1</a:t>
            </a:r>
            <a:endParaRPr sz="2533" b="1" kern="0">
              <a:solidFill>
                <a:srgbClr val="FFFFFF"/>
              </a:solidFill>
              <a:latin typeface="Century Gothic"/>
              <a:sym typeface="Century Gothic"/>
            </a:endParaRPr>
          </a:p>
        </p:txBody>
      </p:sp>
      <p:cxnSp>
        <p:nvCxnSpPr>
          <p:cNvPr id="700" name="Google Shape;700;p52"/>
          <p:cNvCxnSpPr>
            <a:stCxn id="699" idx="4"/>
            <a:endCxn id="701" idx="0"/>
          </p:cNvCxnSpPr>
          <p:nvPr/>
        </p:nvCxnSpPr>
        <p:spPr>
          <a:xfrm>
            <a:off x="1328974" y="2656021"/>
            <a:ext cx="0" cy="6844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1" name="Google Shape;701;p52"/>
          <p:cNvSpPr/>
          <p:nvPr/>
        </p:nvSpPr>
        <p:spPr>
          <a:xfrm>
            <a:off x="947174" y="3340221"/>
            <a:ext cx="763600" cy="763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kumimoji="0" lang="pt-BR" sz="2533" b="1" i="0" u="none" strike="noStrike" kern="0" cap="none" spc="0" normalizeH="0" baseline="0" noProof="0">
                <a:ln>
                  <a:noFill/>
                </a:ln>
                <a:solidFill>
                  <a:srgbClr val="00C855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" name="Google Shape;716;p53">
            <a:extLst>
              <a:ext uri="{FF2B5EF4-FFF2-40B4-BE49-F238E27FC236}">
                <a16:creationId xmlns:a16="http://schemas.microsoft.com/office/drawing/2014/main" id="{1C88621D-7E71-24A9-ABC4-E7DCEDB19C96}"/>
              </a:ext>
            </a:extLst>
          </p:cNvPr>
          <p:cNvSpPr txBox="1"/>
          <p:nvPr/>
        </p:nvSpPr>
        <p:spPr>
          <a:xfrm>
            <a:off x="1904767" y="3191515"/>
            <a:ext cx="6071914" cy="13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</a:rPr>
              <a:t>Soluções para resolver rejeições de forma rápida e eficiente</a:t>
            </a:r>
            <a:br>
              <a:rPr lang="pt-BR" sz="1600">
                <a:solidFill>
                  <a:srgbClr val="3F1D59"/>
                </a:solidFill>
                <a:latin typeface="Century Gothic"/>
              </a:rPr>
            </a:br>
            <a:r>
              <a:rPr lang="pt-BR" sz="1600">
                <a:solidFill>
                  <a:srgbClr val="3F1D59"/>
                </a:solidFill>
                <a:latin typeface="Century Gothic"/>
              </a:rPr>
              <a:t>Dicas para reduzir erros na emissão de NF-e.</a:t>
            </a:r>
          </a:p>
          <a:p>
            <a:pPr lvl="0">
              <a:buClr>
                <a:schemeClr val="tx1"/>
              </a:buClr>
              <a:defRPr/>
            </a:pPr>
            <a:endParaRPr lang="pt-BR" sz="1600">
              <a:solidFill>
                <a:srgbClr val="3F1D59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Google Shape;725;p53">
            <a:extLst>
              <a:ext uri="{FF2B5EF4-FFF2-40B4-BE49-F238E27FC236}">
                <a16:creationId xmlns:a16="http://schemas.microsoft.com/office/drawing/2014/main" id="{C97A69BA-0745-14C6-CAA8-99C71516A725}"/>
              </a:ext>
            </a:extLst>
          </p:cNvPr>
          <p:cNvSpPr txBox="1"/>
          <p:nvPr/>
        </p:nvSpPr>
        <p:spPr>
          <a:xfrm>
            <a:off x="1904773" y="1767227"/>
            <a:ext cx="6334254" cy="1385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</a:rPr>
              <a:t>Emissão e Monitoramento Nfe</a:t>
            </a:r>
            <a:br>
              <a:rPr lang="pt-BR" sz="1600">
                <a:solidFill>
                  <a:srgbClr val="3F1D59"/>
                </a:solidFill>
                <a:latin typeface="Century Gothic"/>
              </a:rPr>
            </a:br>
            <a:r>
              <a:rPr lang="pt-BR" sz="1600">
                <a:solidFill>
                  <a:srgbClr val="3F1D59"/>
                </a:solidFill>
                <a:latin typeface="Century Gothic"/>
              </a:rPr>
              <a:t>Explicação dos principais motivos de rejeição de NF-e.</a:t>
            </a:r>
          </a:p>
          <a:p>
            <a:pPr lvl="0">
              <a:buClr>
                <a:schemeClr val="tx1"/>
              </a:buClr>
              <a:defRPr/>
            </a:pPr>
            <a:endParaRPr lang="pt-BR" sz="1600">
              <a:solidFill>
                <a:srgbClr val="3F1D59"/>
              </a:solidFill>
              <a:latin typeface="Century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080058" y="4168453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Dicas para reduzir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erros na emissão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de NF-e</a:t>
            </a:r>
            <a:br>
              <a:rPr lang="pt-BR" sz="5000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21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7"/>
          <p:cNvSpPr txBox="1">
            <a:spLocks noGrp="1"/>
          </p:cNvSpPr>
          <p:nvPr>
            <p:ph type="title"/>
          </p:nvPr>
        </p:nvSpPr>
        <p:spPr>
          <a:xfrm>
            <a:off x="710967" y="593367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t-BR" sz="4800"/>
              <a:t>Algumas dicas </a:t>
            </a:r>
            <a:r>
              <a:rPr lang="pt-BR" sz="4800">
                <a:solidFill>
                  <a:srgbClr val="00B050"/>
                </a:solidFill>
              </a:rPr>
              <a:t>para evitar rejeições</a:t>
            </a:r>
            <a:endParaRPr sz="4800">
              <a:solidFill>
                <a:srgbClr val="00B050"/>
              </a:solidFill>
            </a:endParaRPr>
          </a:p>
        </p:txBody>
      </p:sp>
      <p:sp>
        <p:nvSpPr>
          <p:cNvPr id="576" name="Google Shape;576;p47"/>
          <p:cNvSpPr/>
          <p:nvPr/>
        </p:nvSpPr>
        <p:spPr>
          <a:xfrm>
            <a:off x="2194111" y="2589772"/>
            <a:ext cx="2444000" cy="3449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77" name="Google Shape;577;p47"/>
          <p:cNvSpPr txBox="1"/>
          <p:nvPr/>
        </p:nvSpPr>
        <p:spPr>
          <a:xfrm>
            <a:off x="2400411" y="4574906"/>
            <a:ext cx="2104000" cy="1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Verifique e corrija possíveis erros antes de emitir a nota fiscal eletrônica.</a:t>
            </a:r>
          </a:p>
        </p:txBody>
      </p:sp>
      <p:sp>
        <p:nvSpPr>
          <p:cNvPr id="578" name="Google Shape;578;p47"/>
          <p:cNvSpPr txBox="1"/>
          <p:nvPr/>
        </p:nvSpPr>
        <p:spPr>
          <a:xfrm>
            <a:off x="2400411" y="4101606"/>
            <a:ext cx="2312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500"/>
            </a:pPr>
            <a:r>
              <a:rPr lang="pt-BR" sz="200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Análise Prévia</a:t>
            </a:r>
            <a:endParaRPr sz="2533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0" name="Google Shape;580;p47"/>
          <p:cNvSpPr/>
          <p:nvPr/>
        </p:nvSpPr>
        <p:spPr>
          <a:xfrm>
            <a:off x="4961377" y="2195639"/>
            <a:ext cx="2444000" cy="3449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2" name="Google Shape;582;p47"/>
          <p:cNvSpPr txBox="1"/>
          <p:nvPr/>
        </p:nvSpPr>
        <p:spPr>
          <a:xfrm>
            <a:off x="5167677" y="4180772"/>
            <a:ext cx="2104000" cy="1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endParaRPr lang="pt-BR" sz="1333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Garanta a consistência dos dados e evite informações inconsistentes.</a:t>
            </a:r>
          </a:p>
        </p:txBody>
      </p:sp>
      <p:sp>
        <p:nvSpPr>
          <p:cNvPr id="583" name="Google Shape;583;p47"/>
          <p:cNvSpPr txBox="1"/>
          <p:nvPr/>
        </p:nvSpPr>
        <p:spPr>
          <a:xfrm>
            <a:off x="5167677" y="3583615"/>
            <a:ext cx="2312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500"/>
            </a:pPr>
            <a:r>
              <a:rPr lang="pt-BR" sz="200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Validação dos Dados</a:t>
            </a:r>
            <a:endParaRPr sz="2533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4" name="Google Shape;584;p47"/>
          <p:cNvSpPr/>
          <p:nvPr/>
        </p:nvSpPr>
        <p:spPr>
          <a:xfrm>
            <a:off x="7728644" y="2589772"/>
            <a:ext cx="2444000" cy="3449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5" name="Google Shape;585;p47"/>
          <p:cNvSpPr txBox="1"/>
          <p:nvPr/>
        </p:nvSpPr>
        <p:spPr>
          <a:xfrm>
            <a:off x="7934944" y="4574906"/>
            <a:ext cx="2104000" cy="1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Acompanhe regularmente as regras e atualizações para evitar rejeições.</a:t>
            </a:r>
          </a:p>
        </p:txBody>
      </p:sp>
      <p:sp>
        <p:nvSpPr>
          <p:cNvPr id="586" name="Google Shape;586;p47"/>
          <p:cNvSpPr txBox="1"/>
          <p:nvPr/>
        </p:nvSpPr>
        <p:spPr>
          <a:xfrm>
            <a:off x="7801243" y="3811306"/>
            <a:ext cx="2312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500"/>
            </a:pPr>
            <a:r>
              <a:rPr lang="pt-BR" sz="200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Monitoramento Contínuo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F6562DDD-B5C2-BA9C-3BA0-8F7EFD3F1E96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2E7E6AF-F3C1-EBE0-11E6-ECFF04F717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pic>
        <p:nvPicPr>
          <p:cNvPr id="4" name="Google Shape;947;p63" descr="Imagem 246">
            <a:extLst>
              <a:ext uri="{FF2B5EF4-FFF2-40B4-BE49-F238E27FC236}">
                <a16:creationId xmlns:a16="http://schemas.microsoft.com/office/drawing/2014/main" id="{6CF910C3-07D4-5672-EF62-1B0202FF194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703849" y="2740991"/>
            <a:ext cx="1401836" cy="113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48;p63" descr="Imagem 248">
            <a:extLst>
              <a:ext uri="{FF2B5EF4-FFF2-40B4-BE49-F238E27FC236}">
                <a16:creationId xmlns:a16="http://schemas.microsoft.com/office/drawing/2014/main" id="{E5031615-52CF-1745-530E-D3DC12E8829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518759" y="2284897"/>
            <a:ext cx="1401836" cy="1053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896;p63" descr="Imagem 144">
            <a:extLst>
              <a:ext uri="{FF2B5EF4-FFF2-40B4-BE49-F238E27FC236}">
                <a16:creationId xmlns:a16="http://schemas.microsoft.com/office/drawing/2014/main" id="{897BE341-F6E5-ACF8-890A-7500D454E24C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280331" y="2763398"/>
            <a:ext cx="1063041" cy="934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6550601" y="0"/>
            <a:ext cx="56414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6761" y="6169782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064" y="6251593"/>
            <a:ext cx="834189" cy="423428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01648156-1986-5327-0D73-8677E93E0A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7200">
                <a:solidFill>
                  <a:srgbClr val="00C855"/>
                </a:solidFill>
              </a:rPr>
              <a:t>Obrigado!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0" y="372981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4DB954C-5AF5-3BBB-3CF9-9E4432F20D8A}"/>
              </a:ext>
            </a:extLst>
          </p:cNvPr>
          <p:cNvSpPr txBox="1"/>
          <p:nvPr/>
        </p:nvSpPr>
        <p:spPr>
          <a:xfrm>
            <a:off x="524887" y="1471865"/>
            <a:ext cx="7660763" cy="212365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pt-BR" sz="1200" dirty="0">
                <a:solidFill>
                  <a:srgbClr val="411E5A"/>
                </a:solidFill>
                <a:ea typeface="+mn-lt"/>
                <a:cs typeface="+mn-lt"/>
                <a:sym typeface="Dosis"/>
                <a:hlinkClick r:id="rId7"/>
              </a:rPr>
              <a:t>Cadastros | Configurações de FCP (Fundo de Combate à Pobreza) - Mercados de Proximidade - Linx Share</a:t>
            </a:r>
            <a:endParaRPr lang="pt-BR"/>
          </a:p>
          <a:p>
            <a:pPr>
              <a:defRPr/>
            </a:pPr>
            <a:r>
              <a:rPr lang="pt-BR" sz="1200" dirty="0">
                <a:solidFill>
                  <a:srgbClr val="411E5A"/>
                </a:solidFill>
                <a:ea typeface="+mn-lt"/>
                <a:cs typeface="+mn-lt"/>
                <a:sym typeface="Dosis"/>
                <a:hlinkClick r:id="rId8"/>
              </a:rPr>
              <a:t>Operações | Nota Fiscal Eletrônica v4.0 impostos - Linx Postos Emporio PRO - Mercados de Proximidade - Linx Share</a:t>
            </a:r>
            <a:endParaRPr lang="pt-BR"/>
          </a:p>
          <a:p>
            <a:pPr>
              <a:defRPr/>
            </a:pPr>
            <a:r>
              <a:rPr lang="pt-BR" sz="1200" dirty="0">
                <a:solidFill>
                  <a:srgbClr val="411E5A"/>
                </a:solidFill>
                <a:ea typeface="+mn-lt"/>
                <a:cs typeface="+mn-lt"/>
                <a:sym typeface="Dosis"/>
                <a:hlinkClick r:id="rId9"/>
              </a:rPr>
              <a:t>Cadastros | Código de Benefício Fiscal - Mercados de Proximidade - Linx Share</a:t>
            </a:r>
            <a:endParaRPr lang="pt-BR"/>
          </a:p>
          <a:p>
            <a:pPr>
              <a:defRPr/>
            </a:pPr>
            <a:r>
              <a:rPr lang="pt-BR" sz="1200" dirty="0">
                <a:solidFill>
                  <a:srgbClr val="411E5A"/>
                </a:solidFill>
                <a:ea typeface="+mn-lt"/>
                <a:cs typeface="+mn-lt"/>
                <a:sym typeface="Dosis"/>
                <a:hlinkClick r:id="rId7"/>
              </a:rPr>
              <a:t>Cadastros | Configurações de FCP (Fundo de Combate à Pobreza) - Mercados de Proximidade - Linx Share</a:t>
            </a:r>
            <a:endParaRPr lang="pt-BR"/>
          </a:p>
          <a:p>
            <a:pPr>
              <a:defRPr/>
            </a:pPr>
            <a:r>
              <a:rPr lang="pt-BR" sz="1200" dirty="0">
                <a:solidFill>
                  <a:srgbClr val="411E5A"/>
                </a:solidFill>
                <a:ea typeface="+mn-lt"/>
                <a:cs typeface="+mn-lt"/>
                <a:sym typeface="Dosis"/>
                <a:hlinkClick r:id="rId10"/>
              </a:rPr>
              <a:t>Cadastros | CST X CFOP - Mercados de Proximidade - Linx Share</a:t>
            </a:r>
            <a:endParaRPr lang="pt-BR" dirty="0"/>
          </a:p>
          <a:p>
            <a:pPr>
              <a:defRPr/>
            </a:pPr>
            <a:r>
              <a:rPr lang="pt-BR" sz="1200" dirty="0">
                <a:solidFill>
                  <a:srgbClr val="411E5A"/>
                </a:solidFill>
                <a:ea typeface="+mn-lt"/>
                <a:cs typeface="+mn-lt"/>
                <a:sym typeface="Dosis"/>
                <a:hlinkClick r:id="rId11"/>
              </a:rPr>
              <a:t>Cadastros | Dados Adicionais para Notas Fiscais - Mercados de Proximidade - Linx Share</a:t>
            </a:r>
            <a:endParaRPr lang="pt-BR" dirty="0"/>
          </a:p>
          <a:p>
            <a:pPr>
              <a:defRPr/>
            </a:pPr>
            <a:r>
              <a:rPr lang="pt-BR" sz="1200" dirty="0">
                <a:solidFill>
                  <a:srgbClr val="411E5A"/>
                </a:solidFill>
                <a:ea typeface="+mn-lt"/>
                <a:cs typeface="+mn-lt"/>
                <a:sym typeface="Dosis"/>
                <a:hlinkClick r:id="rId12"/>
              </a:rPr>
              <a:t>Cadastros | Fornecedores - Mercados de Proximidade - Linx Share</a:t>
            </a:r>
            <a:endParaRPr lang="pt-BR"/>
          </a:p>
          <a:p>
            <a:pPr>
              <a:defRPr/>
            </a:pPr>
            <a:r>
              <a:rPr lang="pt-BR" sz="1200" dirty="0">
                <a:ea typeface="+mn-lt"/>
                <a:cs typeface="+mn-lt"/>
                <a:sym typeface="Dosis"/>
                <a:hlinkClick r:id="rId13"/>
              </a:rPr>
              <a:t>Cadastros | Transportadoras - Mercados de Proximidade - Linx Share</a:t>
            </a:r>
            <a:br>
              <a:rPr lang="pt-BR" sz="1200" dirty="0">
                <a:latin typeface="Noto Sans Light"/>
                <a:cs typeface="Noto Sans Light" panose="020B0604020202020204" charset="0"/>
              </a:rPr>
            </a:br>
            <a:br>
              <a:rPr lang="pt-BR" sz="1200" dirty="0">
                <a:latin typeface="Noto Sans Light"/>
                <a:cs typeface="Noto Sans Light" panose="020B0604020202020204" charset="0"/>
              </a:rPr>
            </a:br>
            <a:endParaRPr lang="pt-BR" sz="1200">
              <a:solidFill>
                <a:srgbClr val="411E5A"/>
              </a:solidFill>
              <a:latin typeface="Noto Sans Light"/>
              <a:cs typeface="Noto Sans Light" panose="020B0604020202020204" charset="0"/>
            </a:endParaRP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CABBA91-843C-BEAD-3CF8-70F1E7402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36" y="246267"/>
            <a:ext cx="11360800" cy="615429"/>
          </a:xfrm>
        </p:spPr>
        <p:txBody>
          <a:bodyPr/>
          <a:lstStyle/>
          <a:p>
            <a:r>
              <a:rPr lang="pt-BR"/>
              <a:t>Material de Apoio</a:t>
            </a:r>
          </a:p>
        </p:txBody>
      </p:sp>
      <p:cxnSp>
        <p:nvCxnSpPr>
          <p:cNvPr id="13" name="Google Shape;795;p56">
            <a:extLst>
              <a:ext uri="{FF2B5EF4-FFF2-40B4-BE49-F238E27FC236}">
                <a16:creationId xmlns:a16="http://schemas.microsoft.com/office/drawing/2014/main" id="{C18736E1-4F4E-B4EC-1850-BE53F8612059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9C55C7-5B15-C1A3-8890-DDBF37C63C07}"/>
              </a:ext>
            </a:extLst>
          </p:cNvPr>
          <p:cNvSpPr txBox="1"/>
          <p:nvPr/>
        </p:nvSpPr>
        <p:spPr>
          <a:xfrm>
            <a:off x="525294" y="905933"/>
            <a:ext cx="116667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411E5A"/>
              </a:buClr>
              <a:buSzPts val="2800"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Century Gothic"/>
              </a:rPr>
              <a:t>Linx Share #DicaLinx</a:t>
            </a:r>
          </a:p>
        </p:txBody>
      </p:sp>
      <p:sp>
        <p:nvSpPr>
          <p:cNvPr id="4" name="Google Shape;576;p47">
            <a:extLst>
              <a:ext uri="{FF2B5EF4-FFF2-40B4-BE49-F238E27FC236}">
                <a16:creationId xmlns:a16="http://schemas.microsoft.com/office/drawing/2014/main" id="{E2E91CD9-88A7-5433-3E39-046A4EE06FA4}"/>
              </a:ext>
            </a:extLst>
          </p:cNvPr>
          <p:cNvSpPr/>
          <p:nvPr/>
        </p:nvSpPr>
        <p:spPr>
          <a:xfrm>
            <a:off x="525294" y="4099978"/>
            <a:ext cx="11226042" cy="1938993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7B905DA-9AFD-37BB-23B3-E1BE12740E3C}"/>
              </a:ext>
            </a:extLst>
          </p:cNvPr>
          <p:cNvSpPr txBox="1"/>
          <p:nvPr/>
        </p:nvSpPr>
        <p:spPr>
          <a:xfrm>
            <a:off x="818180" y="5069474"/>
            <a:ext cx="1060576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2800">
                <a:solidFill>
                  <a:srgbClr val="411E5A"/>
                </a:solidFill>
                <a:latin typeface="Noto Sans Light" panose="020B0604020202020204" charset="0"/>
              </a:rPr>
              <a:t>WhatsApp: </a:t>
            </a:r>
            <a:r>
              <a:rPr lang="pt-BR" sz="2800">
                <a:solidFill>
                  <a:srgbClr val="411E5A"/>
                </a:solidFill>
                <a:latin typeface="Noto Sans Light" panose="020B0604020202020204" charset="0"/>
                <a:hlinkClick r:id="rId14"/>
              </a:rPr>
              <a:t>http://wa.me/551121034321</a:t>
            </a:r>
            <a:br>
              <a:rPr lang="pt-BR" sz="2800">
                <a:solidFill>
                  <a:srgbClr val="411E5A"/>
                </a:solidFill>
                <a:latin typeface="Noto Sans Light" panose="020B0604020202020204" charset="0"/>
              </a:rPr>
            </a:br>
            <a:r>
              <a:rPr lang="pt-BR" sz="2800">
                <a:solidFill>
                  <a:srgbClr val="411E5A"/>
                </a:solidFill>
                <a:latin typeface="Noto Sans Light" panose="020B0604020202020204" charset="0"/>
              </a:rPr>
              <a:t>Portal do Cliente: </a:t>
            </a:r>
            <a:r>
              <a:rPr lang="pt-BR" sz="2800">
                <a:solidFill>
                  <a:srgbClr val="411E5A"/>
                </a:solidFill>
                <a:latin typeface="Noto Sans Light" panose="020B0604020202020204" charset="0"/>
                <a:hlinkClick r:id="rId15"/>
              </a:rPr>
              <a:t>https://suportelinx.my.site.com/PortalCliente/s/login/</a:t>
            </a:r>
            <a:endParaRPr lang="pt-BR" sz="2800">
              <a:solidFill>
                <a:srgbClr val="411E5A"/>
              </a:solidFill>
              <a:latin typeface="Noto Sans Light" panose="020B0604020202020204" charset="0"/>
            </a:endParaRPr>
          </a:p>
          <a:p>
            <a:pPr algn="l"/>
            <a:endParaRPr lang="pt-BR" sz="2800">
              <a:solidFill>
                <a:srgbClr val="411E5A"/>
              </a:solidFill>
              <a:latin typeface="Noto Sans Light" panose="020B060402020202020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70E08D7-16B0-257D-2278-842B5AEE5A57}"/>
              </a:ext>
            </a:extLst>
          </p:cNvPr>
          <p:cNvSpPr txBox="1"/>
          <p:nvPr/>
        </p:nvSpPr>
        <p:spPr>
          <a:xfrm>
            <a:off x="525294" y="4292339"/>
            <a:ext cx="112260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b="1">
                <a:solidFill>
                  <a:srgbClr val="411E5A"/>
                </a:solidFill>
                <a:latin typeface="Noto Sans Light" panose="020B0604020202020204" charset="0"/>
              </a:rPr>
              <a:t>Nossos canais de atendimento</a:t>
            </a:r>
            <a:endParaRPr lang="pt-BR" sz="3200" b="1"/>
          </a:p>
        </p:txBody>
      </p:sp>
    </p:spTree>
    <p:extLst>
      <p:ext uri="{BB962C8B-B14F-4D97-AF65-F5344CB8AC3E}">
        <p14:creationId xmlns:p14="http://schemas.microsoft.com/office/powerpoint/2010/main" val="247722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 descr="Caixas de ponto de interrogação">
            <a:extLst>
              <a:ext uri="{FF2B5EF4-FFF2-40B4-BE49-F238E27FC236}">
                <a16:creationId xmlns:a16="http://schemas.microsoft.com/office/drawing/2014/main" id="{76204D43-0D59-1CDC-CB3A-20BC5219DD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840" y="-25954"/>
            <a:ext cx="7737009" cy="6883954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CABBA91-843C-BEAD-3CF8-70F1E7402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36" y="98097"/>
            <a:ext cx="11360800" cy="763600"/>
          </a:xfrm>
        </p:spPr>
        <p:txBody>
          <a:bodyPr/>
          <a:lstStyle/>
          <a:p>
            <a:r>
              <a:rPr lang="pt-BR"/>
              <a:t>Dúvidas</a:t>
            </a:r>
          </a:p>
        </p:txBody>
      </p:sp>
      <p:pic>
        <p:nvPicPr>
          <p:cNvPr id="16" name="Google Shape;525;p42">
            <a:extLst>
              <a:ext uri="{FF2B5EF4-FFF2-40B4-BE49-F238E27FC236}">
                <a16:creationId xmlns:a16="http://schemas.microsoft.com/office/drawing/2014/main" id="{C2A0A10D-E53A-4E83-3212-9C603CF4F0E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r="2361"/>
          <a:stretch/>
        </p:blipFill>
        <p:spPr>
          <a:xfrm flipH="1">
            <a:off x="2301687" y="-120191"/>
            <a:ext cx="8407011" cy="69467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oogle Shape;795;p56">
            <a:extLst>
              <a:ext uri="{FF2B5EF4-FFF2-40B4-BE49-F238E27FC236}">
                <a16:creationId xmlns:a16="http://schemas.microsoft.com/office/drawing/2014/main" id="{C18736E1-4F4E-B4EC-1850-BE53F8612059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9C55C7-5B15-C1A3-8890-DDBF37C63C07}"/>
              </a:ext>
            </a:extLst>
          </p:cNvPr>
          <p:cNvSpPr txBox="1"/>
          <p:nvPr/>
        </p:nvSpPr>
        <p:spPr>
          <a:xfrm>
            <a:off x="0" y="2522201"/>
            <a:ext cx="1202196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4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6600"/>
              <a:t>Em que posso</a:t>
            </a:r>
          </a:p>
          <a:p>
            <a:r>
              <a:rPr lang="pt-BR" sz="6600">
                <a:solidFill>
                  <a:srgbClr val="92D050"/>
                </a:solidFill>
              </a:rPr>
              <a:t>ajudá-lo?</a:t>
            </a:r>
          </a:p>
        </p:txBody>
      </p:sp>
    </p:spTree>
    <p:extLst>
      <p:ext uri="{BB962C8B-B14F-4D97-AF65-F5344CB8AC3E}">
        <p14:creationId xmlns:p14="http://schemas.microsoft.com/office/powerpoint/2010/main" val="1199837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-1514600" y="1056700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4100" y="-22630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403412" y="1763733"/>
            <a:ext cx="5116555" cy="189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990"/>
            </a:pPr>
            <a:r>
              <a:rPr lang="pt-BR" sz="5000">
                <a:solidFill>
                  <a:srgbClr val="F5F3FD"/>
                </a:solidFill>
              </a:rPr>
              <a:t>Emissão e Monitoramento NF-e</a:t>
            </a: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44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843871" y="2427460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Notas Fiscais</a:t>
            </a: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537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/>
              <a:t>Notas Fiscais</a:t>
            </a:r>
            <a:endParaRPr lang="pt-BR" sz="300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Na tela de  criação de notas fiscais é importante validar série de emissão, dados do destinatário, forma de pagamento.</a:t>
            </a: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r>
              <a:rPr lang="pt-BR" sz="1600" b="1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Atenção: </a:t>
            </a: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- </a:t>
            </a:r>
            <a:r>
              <a:rPr lang="pt-BR" sz="1600" b="1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IE 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não usar pontuação;</a:t>
            </a:r>
            <a:b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</a:b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- Dados Adicionais,  Razão Social, Nome Fantasia, Email do </a:t>
            </a:r>
            <a:r>
              <a:rPr lang="pt-BR" sz="1600" b="1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Destinatário não podem ter  caracteres especiais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, exemplos  ~, Ç, %, (), &amp;</a:t>
            </a:r>
          </a:p>
          <a:p>
            <a:pPr>
              <a:buClr>
                <a:srgbClr val="411E5A"/>
              </a:buClr>
              <a:buSzPts val="2800"/>
              <a:defRPr/>
            </a:pP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Dosis"/>
              </a:rPr>
              <a:t>Emissão de Notas Fiscais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Acesse em</a:t>
            </a:r>
            <a:r>
              <a:rPr lang="pt-BR" sz="18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: Operações </a:t>
            </a:r>
            <a:r>
              <a:rPr lang="pt-BR" sz="18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</a:t>
            </a:r>
            <a:r>
              <a:rPr lang="pt-BR" sz="18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 Fiscal </a:t>
            </a:r>
            <a:r>
              <a:rPr lang="pt-BR" sz="18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 </a:t>
            </a:r>
            <a:r>
              <a:rPr lang="pt-BR" kern="0">
                <a:solidFill>
                  <a:srgbClr val="411E5A"/>
                </a:solidFill>
                <a:latin typeface="Noto Sans Light" panose="020B0604020202020204" charset="0"/>
                <a:ea typeface="Noto Sans Light"/>
                <a:cs typeface="Noto Sans Light"/>
                <a:sym typeface="Dosis"/>
              </a:rPr>
              <a:t>Notas Fiscais</a:t>
            </a: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8B7AFC1-AE9B-5443-EF20-354B030447A0}"/>
              </a:ext>
            </a:extLst>
          </p:cNvPr>
          <p:cNvSpPr txBox="1"/>
          <p:nvPr/>
        </p:nvSpPr>
        <p:spPr>
          <a:xfrm>
            <a:off x="559736" y="6479534"/>
            <a:ext cx="522583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100">
                <a:solidFill>
                  <a:srgbClr val="333333"/>
                </a:solidFill>
                <a:highlight>
                  <a:srgbClr val="EEEEEE"/>
                </a:highlight>
                <a:latin typeface="Dosis" pitchFamily="2" charset="0"/>
              </a:rPr>
              <a:t>Revisar permissões de acesso em: </a:t>
            </a:r>
            <a:r>
              <a:rPr lang="pt-BR" sz="1100" b="0" i="0" u="none" strike="noStrike">
                <a:solidFill>
                  <a:srgbClr val="333333"/>
                </a:solidFill>
                <a:effectLst/>
                <a:highlight>
                  <a:srgbClr val="EEEEEE"/>
                </a:highlight>
                <a:latin typeface="Dosis" pitchFamily="2" charset="0"/>
              </a:rPr>
              <a:t>Cadastros </a:t>
            </a:r>
            <a:r>
              <a:rPr lang="pt-BR" sz="11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</a:t>
            </a:r>
            <a:r>
              <a:rPr lang="pt-BR" sz="1100" b="0" i="0" u="none" strike="noStrike">
                <a:solidFill>
                  <a:srgbClr val="333333"/>
                </a:solidFill>
                <a:effectLst/>
                <a:highlight>
                  <a:srgbClr val="EEEEEE"/>
                </a:highlight>
                <a:latin typeface="Dosis" pitchFamily="2" charset="0"/>
              </a:rPr>
              <a:t>Sistema </a:t>
            </a:r>
            <a:r>
              <a:rPr lang="pt-BR" sz="11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</a:t>
            </a:r>
            <a:r>
              <a:rPr lang="pt-BR" sz="1100" b="0" i="0" u="none" strike="noStrike">
                <a:solidFill>
                  <a:srgbClr val="333333"/>
                </a:solidFill>
                <a:effectLst/>
                <a:highlight>
                  <a:srgbClr val="EEEEEE"/>
                </a:highlight>
                <a:latin typeface="Dosis" pitchFamily="2" charset="0"/>
              </a:rPr>
              <a:t>Perfis de Acesso</a:t>
            </a:r>
            <a:endParaRPr lang="pt-BR" sz="1100" b="0" i="0">
              <a:solidFill>
                <a:srgbClr val="212529"/>
              </a:solidFill>
              <a:effectLst/>
              <a:highlight>
                <a:srgbClr val="FFFFFF"/>
              </a:highlight>
              <a:latin typeface="Dosis" pitchFamily="2" charset="0"/>
            </a:endParaRPr>
          </a:p>
        </p:txBody>
      </p:sp>
      <p:pic>
        <p:nvPicPr>
          <p:cNvPr id="8" name="Imagem 7" descr="Interface gráfica do usuário&#10;&#10;Descrição gerada automaticamente">
            <a:extLst>
              <a:ext uri="{FF2B5EF4-FFF2-40B4-BE49-F238E27FC236}">
                <a16:creationId xmlns:a16="http://schemas.microsoft.com/office/drawing/2014/main" id="{F701F045-2F13-EAAA-7C48-34E666F163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6644" y="1975976"/>
            <a:ext cx="7569954" cy="360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60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843871" y="2427460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Monitoramento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NFe</a:t>
            </a: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62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/>
              <a:t>Monitoramento </a:t>
            </a:r>
            <a:endParaRPr lang="pt-BR" sz="300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42022" y="2508539"/>
            <a:ext cx="3198602" cy="23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No menu é possível validar situações e status de </a:t>
            </a:r>
            <a:r>
              <a:rPr lang="pt-BR" sz="1600" err="1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NFes</a:t>
            </a:r>
            <a:r>
              <a:rPr lang="pt-BR" sz="16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 emitidas pelo sistema.</a:t>
            </a: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lang="pt-BR" sz="1600">
              <a:solidFill>
                <a:srgbClr val="411E5A"/>
              </a:solidFill>
              <a:latin typeface="Noto Sans Light"/>
              <a:cs typeface="Noto Sans Light" panose="020B0604020202020204" charset="0"/>
              <a:sym typeface="Dosis"/>
            </a:endParaRPr>
          </a:p>
          <a:p>
            <a:pPr>
              <a:buClr>
                <a:srgbClr val="411E5A"/>
              </a:buClr>
              <a:buSzPts val="2800"/>
              <a:defRPr/>
            </a:pPr>
            <a:r>
              <a:rPr lang="pt-BR" sz="1600" kern="0">
                <a:solidFill>
                  <a:srgbClr val="3F1D59"/>
                </a:solidFill>
                <a:latin typeface="Noto Sans Light"/>
              </a:rPr>
              <a:t>É possível busca pelo Número da Nfe, também pela disponibilidade de </a:t>
            </a:r>
            <a:r>
              <a:rPr lang="pt-BR" sz="1600" kern="0" err="1">
                <a:solidFill>
                  <a:srgbClr val="3F1D59"/>
                </a:solidFill>
                <a:latin typeface="Noto Sans Light"/>
              </a:rPr>
              <a:t>XMLs</a:t>
            </a:r>
            <a:r>
              <a:rPr lang="pt-BR" sz="1600" kern="0">
                <a:solidFill>
                  <a:srgbClr val="3F1D59"/>
                </a:solidFill>
                <a:latin typeface="Noto Sans Light"/>
              </a:rPr>
              <a:t> e </a:t>
            </a:r>
            <a:r>
              <a:rPr lang="pt-BR" sz="1600" kern="0" err="1">
                <a:solidFill>
                  <a:srgbClr val="3F1D59"/>
                </a:solidFill>
                <a:latin typeface="Noto Sans Light"/>
              </a:rPr>
              <a:t>Danfe</a:t>
            </a:r>
            <a:r>
              <a:rPr lang="pt-BR" sz="1600" kern="0">
                <a:solidFill>
                  <a:srgbClr val="3F1D59"/>
                </a:solidFill>
                <a:latin typeface="Noto Sans Light"/>
              </a:rPr>
              <a:t>, por situação e período</a:t>
            </a:r>
            <a:br>
              <a:rPr lang="pt-BR" sz="1600" kern="0">
                <a:latin typeface="Noto Sans Light"/>
              </a:rPr>
            </a:br>
            <a:br>
              <a:rPr lang="pt-BR" sz="1600">
                <a:latin typeface="Noto Sans Light"/>
                <a:cs typeface="Noto Sans Light" panose="020B0604020202020204" charset="0"/>
              </a:rPr>
            </a:br>
            <a:br>
              <a:rPr lang="pt-BR" sz="1600">
                <a:latin typeface="Noto Sans Light"/>
                <a:cs typeface="Noto Sans Light" panose="020B0604020202020204" charset="0"/>
              </a:rPr>
            </a:b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Dosis"/>
              </a:rPr>
              <a:t>Validando emissões de Nfe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Acesse em</a:t>
            </a:r>
            <a:r>
              <a:rPr lang="pt-BR" sz="18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: NFe </a:t>
            </a:r>
            <a:r>
              <a:rPr lang="pt-BR" sz="180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→</a:t>
            </a:r>
            <a:r>
              <a:rPr lang="pt-BR" sz="1800">
                <a:solidFill>
                  <a:srgbClr val="411E5A"/>
                </a:solidFill>
                <a:latin typeface="Noto Sans Light" panose="020B0604020202020204" charset="0"/>
                <a:cs typeface="Noto Sans Light" panose="020B0604020202020204" charset="0"/>
                <a:sym typeface="Dosis"/>
              </a:rPr>
              <a:t> Monitoramento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8B7AFC1-AE9B-5443-EF20-354B030447A0}"/>
              </a:ext>
            </a:extLst>
          </p:cNvPr>
          <p:cNvSpPr txBox="1"/>
          <p:nvPr/>
        </p:nvSpPr>
        <p:spPr>
          <a:xfrm>
            <a:off x="559736" y="6389650"/>
            <a:ext cx="60083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1100">
                <a:solidFill>
                  <a:srgbClr val="333333"/>
                </a:solidFill>
                <a:highlight>
                  <a:srgbClr val="EEEEEE"/>
                </a:highlight>
                <a:latin typeface="Dosis" pitchFamily="2" charset="0"/>
              </a:defRPr>
            </a:lvl1pPr>
          </a:lstStyle>
          <a:p>
            <a:r>
              <a:rPr lang="pt-BR"/>
              <a:t>Material de Apoio Manifestações de Nfe: https://share.linx.com.br/pages/viewpage.action?pageId=413318965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5798D5C-5EBA-6EE6-DDF8-652F3730E4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14326" y="1459605"/>
            <a:ext cx="7439526" cy="415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7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4679723" y="1376248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5094" y="-341127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6080058" y="3701142"/>
            <a:ext cx="7837714" cy="54788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5000">
                <a:solidFill>
                  <a:srgbClr val="F5F3FD"/>
                </a:solidFill>
              </a:rPr>
              <a:t>Explicação dos principais motivos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 de rejeição de</a:t>
            </a:r>
            <a:br>
              <a:rPr lang="pt-BR" sz="5000">
                <a:solidFill>
                  <a:srgbClr val="F5F3FD"/>
                </a:solidFill>
              </a:rPr>
            </a:br>
            <a:r>
              <a:rPr lang="pt-BR" sz="5000">
                <a:solidFill>
                  <a:srgbClr val="F5F3FD"/>
                </a:solidFill>
              </a:rPr>
              <a:t> NF-e.</a:t>
            </a:r>
            <a:br>
              <a:rPr lang="pt-BR">
                <a:solidFill>
                  <a:srgbClr val="F5F3FD"/>
                </a:solidFill>
              </a:rPr>
            </a:br>
            <a:br>
              <a:rPr lang="pt-BR">
                <a:solidFill>
                  <a:srgbClr val="F5F3FD"/>
                </a:solidFill>
              </a:rPr>
            </a:br>
            <a:endParaRPr lang="pt-BR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501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48"/>
          <p:cNvSpPr/>
          <p:nvPr/>
        </p:nvSpPr>
        <p:spPr>
          <a:xfrm>
            <a:off x="7817685" y="3066593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97" name="Google Shape;597;p48"/>
          <p:cNvSpPr/>
          <p:nvPr/>
        </p:nvSpPr>
        <p:spPr>
          <a:xfrm>
            <a:off x="7821481" y="1391477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98" name="Google Shape;598;p48"/>
          <p:cNvSpPr/>
          <p:nvPr/>
        </p:nvSpPr>
        <p:spPr>
          <a:xfrm>
            <a:off x="4189135" y="1386184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99" name="Google Shape;599;p48"/>
          <p:cNvSpPr txBox="1">
            <a:spLocks noGrp="1"/>
          </p:cNvSpPr>
          <p:nvPr>
            <p:ph type="title"/>
          </p:nvPr>
        </p:nvSpPr>
        <p:spPr>
          <a:xfrm>
            <a:off x="303617" y="348032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t-BR" sz="4800"/>
              <a:t>Rejeições </a:t>
            </a:r>
            <a:r>
              <a:rPr lang="pt-BR" sz="4800">
                <a:solidFill>
                  <a:srgbClr val="FF0000"/>
                </a:solidFill>
              </a:rPr>
              <a:t>Comuns</a:t>
            </a:r>
            <a:endParaRPr sz="4800">
              <a:solidFill>
                <a:srgbClr val="FF0000"/>
              </a:solidFill>
            </a:endParaRPr>
          </a:p>
        </p:txBody>
      </p:sp>
      <p:sp>
        <p:nvSpPr>
          <p:cNvPr id="601" name="Google Shape;601;p48"/>
          <p:cNvSpPr/>
          <p:nvPr/>
        </p:nvSpPr>
        <p:spPr>
          <a:xfrm>
            <a:off x="509667" y="1366556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03" name="Google Shape;603;p48"/>
          <p:cNvSpPr txBox="1"/>
          <p:nvPr/>
        </p:nvSpPr>
        <p:spPr>
          <a:xfrm>
            <a:off x="574934" y="1800558"/>
            <a:ext cx="3312934" cy="1039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Falha no Schema  XML da NFe (Elemento: enviNFe/NFe[1]/infNFe/dest/IE/)</a:t>
            </a:r>
            <a:endParaRPr sz="1333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SemiBold"/>
            </a:endParaRPr>
          </a:p>
        </p:txBody>
      </p:sp>
      <p:sp>
        <p:nvSpPr>
          <p:cNvPr id="608" name="Google Shape;608;p48"/>
          <p:cNvSpPr/>
          <p:nvPr/>
        </p:nvSpPr>
        <p:spPr>
          <a:xfrm>
            <a:off x="513638" y="3071846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09" name="Google Shape;609;p48"/>
          <p:cNvSpPr txBox="1"/>
          <p:nvPr/>
        </p:nvSpPr>
        <p:spPr>
          <a:xfrm>
            <a:off x="570989" y="3426114"/>
            <a:ext cx="3282648" cy="1066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Operação Interna e  UF do emitente difere da UF do destinatário/remetente </a:t>
            </a:r>
          </a:p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contribuinte do ICMS</a:t>
            </a:r>
            <a:endParaRPr sz="1867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0" name="Google Shape;610;p48"/>
          <p:cNvSpPr txBox="1"/>
          <p:nvPr/>
        </p:nvSpPr>
        <p:spPr>
          <a:xfrm>
            <a:off x="542364" y="3029738"/>
            <a:ext cx="3313702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Emissão para fora do Estado</a:t>
            </a:r>
            <a:endParaRPr lang="pt-BR" sz="21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611" name="Google Shape;611;p48"/>
          <p:cNvSpPr txBox="1"/>
          <p:nvPr/>
        </p:nvSpPr>
        <p:spPr>
          <a:xfrm>
            <a:off x="4267149" y="1876151"/>
            <a:ext cx="3062053" cy="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300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Percentual de FCP inválido [</a:t>
            </a:r>
            <a:r>
              <a:rPr lang="pt-BR" sz="1300" err="1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nItem</a:t>
            </a:r>
            <a:r>
              <a:rPr lang="pt-BR" sz="1300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 </a:t>
            </a:r>
            <a:r>
              <a:rPr lang="pt-BR" sz="1300" err="1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xx</a:t>
            </a:r>
            <a:r>
              <a:rPr lang="pt-BR" sz="1300">
                <a:solidFill>
                  <a:srgbClr val="411E5A"/>
                </a:solidFill>
                <a:ea typeface="+mn-lt"/>
                <a:cs typeface="+mn-lt"/>
                <a:sym typeface="Noto Sans Light"/>
              </a:rPr>
              <a:t>]</a:t>
            </a:r>
            <a:endParaRPr lang="pt-BR"/>
          </a:p>
        </p:txBody>
      </p:sp>
      <p:sp>
        <p:nvSpPr>
          <p:cNvPr id="612" name="Google Shape;612;p48"/>
          <p:cNvSpPr txBox="1"/>
          <p:nvPr/>
        </p:nvSpPr>
        <p:spPr>
          <a:xfrm>
            <a:off x="4310796" y="1360677"/>
            <a:ext cx="3136934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300"/>
            </a:pPr>
            <a:r>
              <a:rPr lang="pt-BR" sz="1700" b="1">
                <a:solidFill>
                  <a:srgbClr val="411E5A"/>
                </a:solidFill>
                <a:latin typeface="Noto Sans SemiBold"/>
                <a:sym typeface="Noto Sans Light"/>
              </a:rPr>
              <a:t>Percentual</a:t>
            </a:r>
            <a:r>
              <a:rPr lang="pt-BR" sz="17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 FCP</a:t>
            </a:r>
            <a:endParaRPr lang="pt-BR" sz="17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613" name="Google Shape;613;p48"/>
          <p:cNvSpPr/>
          <p:nvPr/>
        </p:nvSpPr>
        <p:spPr>
          <a:xfrm>
            <a:off x="4183765" y="3082535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4" name="Google Shape;614;p48"/>
          <p:cNvSpPr txBox="1"/>
          <p:nvPr/>
        </p:nvSpPr>
        <p:spPr>
          <a:xfrm>
            <a:off x="4234566" y="3632269"/>
            <a:ext cx="3454465" cy="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0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Total do Produto difere do </a:t>
            </a:r>
            <a:br>
              <a:rPr lang="pt-BR" sz="130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30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somatório dos itens</a:t>
            </a:r>
          </a:p>
        </p:txBody>
      </p:sp>
      <p:sp>
        <p:nvSpPr>
          <p:cNvPr id="615" name="Google Shape;615;p48"/>
          <p:cNvSpPr txBox="1"/>
          <p:nvPr/>
        </p:nvSpPr>
        <p:spPr>
          <a:xfrm>
            <a:off x="4222536" y="3137131"/>
            <a:ext cx="3289133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300"/>
            </a:pPr>
            <a:r>
              <a:rPr lang="pt-BR" sz="17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Somatório  Itens </a:t>
            </a:r>
            <a:endParaRPr lang="pt-BR" sz="225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616" name="Google Shape;616;p48"/>
          <p:cNvSpPr txBox="1"/>
          <p:nvPr/>
        </p:nvSpPr>
        <p:spPr>
          <a:xfrm>
            <a:off x="7909816" y="1793937"/>
            <a:ext cx="3286333" cy="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0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Operação com não  contribuinte deve indicar  operação com consumidor </a:t>
            </a:r>
            <a:endParaRPr lang="pt-BR" sz="1333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0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final</a:t>
            </a:r>
          </a:p>
        </p:txBody>
      </p:sp>
      <p:sp>
        <p:nvSpPr>
          <p:cNvPr id="617" name="Google Shape;617;p48"/>
          <p:cNvSpPr txBox="1"/>
          <p:nvPr/>
        </p:nvSpPr>
        <p:spPr>
          <a:xfrm>
            <a:off x="7965572" y="1398488"/>
            <a:ext cx="3032400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Dados do Contribuinte</a:t>
            </a:r>
            <a:endParaRPr lang="pt-BR" sz="21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618" name="Google Shape;618;p48"/>
          <p:cNvSpPr txBox="1"/>
          <p:nvPr/>
        </p:nvSpPr>
        <p:spPr>
          <a:xfrm>
            <a:off x="8108462" y="3513442"/>
            <a:ext cx="2974801" cy="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GTIN da unidade tributável informado, mas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nao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informado o GTIN [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nItem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1]</a:t>
            </a:r>
            <a:endParaRPr lang="pt-BR" sz="1867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9" name="Google Shape;619;p48"/>
          <p:cNvSpPr txBox="1"/>
          <p:nvPr/>
        </p:nvSpPr>
        <p:spPr>
          <a:xfrm>
            <a:off x="7768640" y="3026709"/>
            <a:ext cx="3374667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300"/>
            </a:pPr>
            <a:r>
              <a:rPr lang="pt-BR" sz="17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GTIN</a:t>
            </a:r>
            <a:endParaRPr lang="pt-BR" sz="17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7863F890-8F5E-33F2-99C9-B98FA93120A8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1E61D10-4B69-21CD-A65D-3B979EAFC2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4" name="Google Shape;612;p48">
            <a:extLst>
              <a:ext uri="{FF2B5EF4-FFF2-40B4-BE49-F238E27FC236}">
                <a16:creationId xmlns:a16="http://schemas.microsoft.com/office/drawing/2014/main" id="{6F7E58C2-4ACE-B075-6490-3EB317E91E6F}"/>
              </a:ext>
            </a:extLst>
          </p:cNvPr>
          <p:cNvSpPr txBox="1"/>
          <p:nvPr/>
        </p:nvSpPr>
        <p:spPr>
          <a:xfrm>
            <a:off x="531185" y="1393704"/>
            <a:ext cx="3378267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IE</a:t>
            </a:r>
            <a:endParaRPr lang="pt-BR" sz="18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" name="Google Shape;601;p48">
            <a:extLst>
              <a:ext uri="{FF2B5EF4-FFF2-40B4-BE49-F238E27FC236}">
                <a16:creationId xmlns:a16="http://schemas.microsoft.com/office/drawing/2014/main" id="{000461BC-CAF7-AFB0-2982-2A6B4732A225}"/>
              </a:ext>
            </a:extLst>
          </p:cNvPr>
          <p:cNvSpPr/>
          <p:nvPr/>
        </p:nvSpPr>
        <p:spPr>
          <a:xfrm>
            <a:off x="547868" y="4801039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" name="Google Shape;603;p48">
            <a:extLst>
              <a:ext uri="{FF2B5EF4-FFF2-40B4-BE49-F238E27FC236}">
                <a16:creationId xmlns:a16="http://schemas.microsoft.com/office/drawing/2014/main" id="{E1BE3AAB-2F39-D622-0768-4A6FA388C0EE}"/>
              </a:ext>
            </a:extLst>
          </p:cNvPr>
          <p:cNvSpPr txBox="1"/>
          <p:nvPr/>
        </p:nvSpPr>
        <p:spPr>
          <a:xfrm>
            <a:off x="713741" y="5101847"/>
            <a:ext cx="2969986" cy="590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CST com benefício fiscal não informado. Verificar se a CST do produto exige preencher o </a:t>
            </a:r>
            <a:r>
              <a:rPr lang="pt-BR" sz="1333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cbnef</a:t>
            </a: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no cadastro.</a:t>
            </a:r>
          </a:p>
        </p:txBody>
      </p:sp>
      <p:sp>
        <p:nvSpPr>
          <p:cNvPr id="9" name="Google Shape;608;p48">
            <a:extLst>
              <a:ext uri="{FF2B5EF4-FFF2-40B4-BE49-F238E27FC236}">
                <a16:creationId xmlns:a16="http://schemas.microsoft.com/office/drawing/2014/main" id="{658F2FB7-34E1-4A4F-152E-8FC9140E2509}"/>
              </a:ext>
            </a:extLst>
          </p:cNvPr>
          <p:cNvSpPr/>
          <p:nvPr/>
        </p:nvSpPr>
        <p:spPr>
          <a:xfrm>
            <a:off x="4136565" y="4768147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0" name="Google Shape;610;p48">
            <a:extLst>
              <a:ext uri="{FF2B5EF4-FFF2-40B4-BE49-F238E27FC236}">
                <a16:creationId xmlns:a16="http://schemas.microsoft.com/office/drawing/2014/main" id="{F2A6C7CC-976B-633D-A07D-FEC50BC17571}"/>
              </a:ext>
            </a:extLst>
          </p:cNvPr>
          <p:cNvSpPr txBox="1"/>
          <p:nvPr/>
        </p:nvSpPr>
        <p:spPr>
          <a:xfrm>
            <a:off x="4315737" y="4769053"/>
            <a:ext cx="3328053" cy="49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Logradouro – Endereço incorreto</a:t>
            </a:r>
            <a:endParaRPr lang="pt-BR" sz="16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11" name="Google Shape;612;p48">
            <a:extLst>
              <a:ext uri="{FF2B5EF4-FFF2-40B4-BE49-F238E27FC236}">
                <a16:creationId xmlns:a16="http://schemas.microsoft.com/office/drawing/2014/main" id="{71A42196-6BE1-CE7C-6314-5336F4230018}"/>
              </a:ext>
            </a:extLst>
          </p:cNvPr>
          <p:cNvSpPr txBox="1"/>
          <p:nvPr/>
        </p:nvSpPr>
        <p:spPr>
          <a:xfrm>
            <a:off x="495224" y="4744887"/>
            <a:ext cx="3378267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Cbnef</a:t>
            </a:r>
            <a:endParaRPr lang="pt-BR" sz="1600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12" name="Google Shape;603;p48">
            <a:extLst>
              <a:ext uri="{FF2B5EF4-FFF2-40B4-BE49-F238E27FC236}">
                <a16:creationId xmlns:a16="http://schemas.microsoft.com/office/drawing/2014/main" id="{F454B6B3-FA76-CDAD-EB6F-A202E0851142}"/>
              </a:ext>
            </a:extLst>
          </p:cNvPr>
          <p:cNvSpPr txBox="1"/>
          <p:nvPr/>
        </p:nvSpPr>
        <p:spPr>
          <a:xfrm>
            <a:off x="4179677" y="5365793"/>
            <a:ext cx="3390121" cy="629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Falha no Schema XML da NFe (Elemento enviNFe/NFe[1]/infNFe/dest/enderDest/xLgr</a:t>
            </a:r>
            <a:r>
              <a:rPr lang="pt-BR" sz="1400"/>
              <a:t>)</a:t>
            </a:r>
            <a:endParaRPr lang="pt-BR" sz="1333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SemiBold"/>
            </a:endParaRPr>
          </a:p>
        </p:txBody>
      </p:sp>
      <p:pic>
        <p:nvPicPr>
          <p:cNvPr id="13" name="Google Shape;905;p63" descr="Imagem 162">
            <a:extLst>
              <a:ext uri="{FF2B5EF4-FFF2-40B4-BE49-F238E27FC236}">
                <a16:creationId xmlns:a16="http://schemas.microsoft.com/office/drawing/2014/main" id="{143238C2-5355-1CE6-7AC6-FD0519345B5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34753" y="250371"/>
            <a:ext cx="1065033" cy="106953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608;p48">
            <a:extLst>
              <a:ext uri="{FF2B5EF4-FFF2-40B4-BE49-F238E27FC236}">
                <a16:creationId xmlns:a16="http://schemas.microsoft.com/office/drawing/2014/main" id="{7F925FA2-AAC6-FF77-FDBE-67115F373894}"/>
              </a:ext>
            </a:extLst>
          </p:cNvPr>
          <p:cNvSpPr/>
          <p:nvPr/>
        </p:nvSpPr>
        <p:spPr>
          <a:xfrm>
            <a:off x="7783017" y="4744887"/>
            <a:ext cx="3340000" cy="1473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5" name="Google Shape;610;p48">
            <a:extLst>
              <a:ext uri="{FF2B5EF4-FFF2-40B4-BE49-F238E27FC236}">
                <a16:creationId xmlns:a16="http://schemas.microsoft.com/office/drawing/2014/main" id="{C8FA6DE7-7AA6-A0E0-44AB-AE87D841192C}"/>
              </a:ext>
            </a:extLst>
          </p:cNvPr>
          <p:cNvSpPr txBox="1"/>
          <p:nvPr/>
        </p:nvSpPr>
        <p:spPr>
          <a:xfrm>
            <a:off x="7869281" y="4737739"/>
            <a:ext cx="3213033" cy="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b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Certificado Digital</a:t>
            </a:r>
            <a:endParaRPr lang="pt-BR" sz="2100" b="1">
              <a:solidFill>
                <a:srgbClr val="411E5A"/>
              </a:solidFill>
              <a:latin typeface="Noto Sans SemiBold"/>
              <a:ea typeface="Noto Sans SemiBold"/>
              <a:cs typeface="Noto Sans SemiBold"/>
            </a:endParaRPr>
          </a:p>
        </p:txBody>
      </p:sp>
      <p:sp>
        <p:nvSpPr>
          <p:cNvPr id="16" name="Google Shape;603;p48">
            <a:extLst>
              <a:ext uri="{FF2B5EF4-FFF2-40B4-BE49-F238E27FC236}">
                <a16:creationId xmlns:a16="http://schemas.microsoft.com/office/drawing/2014/main" id="{113C0B68-6C8F-97F7-300B-10E569EE7743}"/>
              </a:ext>
            </a:extLst>
          </p:cNvPr>
          <p:cNvSpPr txBox="1"/>
          <p:nvPr/>
        </p:nvSpPr>
        <p:spPr>
          <a:xfrm>
            <a:off x="8017487" y="5226699"/>
            <a:ext cx="3390121" cy="629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>
                <a:solidFill>
                  <a:srgbClr val="411E5A"/>
                </a:solidFill>
                <a:latin typeface="Noto Sans Light"/>
                <a:ea typeface="Noto Sans Light"/>
                <a:cs typeface="Noto Sans Light"/>
              </a:rPr>
              <a:t>[M0005-O Certificado está fora da validade para este CNPJ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1817</Words>
  <Application>Microsoft Office PowerPoint</Application>
  <PresentationFormat>Widescreen</PresentationFormat>
  <Paragraphs>149</Paragraphs>
  <Slides>24</Slides>
  <Notes>24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24</vt:i4>
      </vt:variant>
    </vt:vector>
  </HeadingPairs>
  <TitlesOfParts>
    <vt:vector size="35" baseType="lpstr">
      <vt:lpstr>-apple-system</vt:lpstr>
      <vt:lpstr>Arial</vt:lpstr>
      <vt:lpstr>Cairo</vt:lpstr>
      <vt:lpstr>Calibri</vt:lpstr>
      <vt:lpstr>Century Gothic</vt:lpstr>
      <vt:lpstr>Dosis</vt:lpstr>
      <vt:lpstr>Noto Sans Light</vt:lpstr>
      <vt:lpstr>Noto Sans SemiBold</vt:lpstr>
      <vt:lpstr>Times New Roman</vt:lpstr>
      <vt:lpstr>Linx Claro</vt:lpstr>
      <vt:lpstr>1_Linx Claro</vt:lpstr>
      <vt:lpstr> Emissões de Notas Fiscais, Rejeições mais comuns e suas soluções </vt:lpstr>
      <vt:lpstr>O que vamos  falar hoje?</vt:lpstr>
      <vt:lpstr>Emissão e Monitoramento NF-e</vt:lpstr>
      <vt:lpstr>Notas Fiscais</vt:lpstr>
      <vt:lpstr>Notas Fiscais</vt:lpstr>
      <vt:lpstr>Monitoramento NFe</vt:lpstr>
      <vt:lpstr>Monitoramento </vt:lpstr>
      <vt:lpstr>Explicação dos principais motivos  de rejeição de  NF-e.  </vt:lpstr>
      <vt:lpstr>Rejeições Comuns</vt:lpstr>
      <vt:lpstr>Soluções para resolver rejeições de forma rápida e eficiente.   </vt:lpstr>
      <vt:lpstr>Rejeições Comuns</vt:lpstr>
      <vt:lpstr>Rejeições Comuns</vt:lpstr>
      <vt:lpstr>Rejeições Comuns</vt:lpstr>
      <vt:lpstr>Rejeições Comuns</vt:lpstr>
      <vt:lpstr>Rejeições Comuns</vt:lpstr>
      <vt:lpstr>Rejeições Comuns</vt:lpstr>
      <vt:lpstr>Rejeições Comuns</vt:lpstr>
      <vt:lpstr>Rejeições Comuns</vt:lpstr>
      <vt:lpstr>Rejeições Comuns</vt:lpstr>
      <vt:lpstr>Dicas para reduzir erros na emissão de NF-e   </vt:lpstr>
      <vt:lpstr>Algumas dicas para evitar rejeições</vt:lpstr>
      <vt:lpstr>Obrigado!</vt:lpstr>
      <vt:lpstr>Material de Apoio</vt:lpstr>
      <vt:lpstr>Dúvidas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BOTA PRA GIRAR</dc:title>
  <dc:creator>Priscila Boni</dc:creator>
  <cp:lastModifiedBy>Vanessa Fatima Korschner Loff</cp:lastModifiedBy>
  <cp:revision>16</cp:revision>
  <dcterms:created xsi:type="dcterms:W3CDTF">2024-05-02T17:44:53Z</dcterms:created>
  <dcterms:modified xsi:type="dcterms:W3CDTF">2024-07-31T22:02:12Z</dcterms:modified>
</cp:coreProperties>
</file>