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modernComment_254_2DC0579E.xml" ContentType="application/vnd.ms-powerpoint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32"/>
  </p:notesMasterIdLst>
  <p:sldIdLst>
    <p:sldId id="616" r:id="rId5"/>
    <p:sldId id="261" r:id="rId6"/>
    <p:sldId id="307" r:id="rId7"/>
    <p:sldId id="620" r:id="rId8"/>
    <p:sldId id="597" r:id="rId9"/>
    <p:sldId id="598" r:id="rId10"/>
    <p:sldId id="599" r:id="rId11"/>
    <p:sldId id="600" r:id="rId12"/>
    <p:sldId id="614" r:id="rId13"/>
    <p:sldId id="601" r:id="rId14"/>
    <p:sldId id="602" r:id="rId15"/>
    <p:sldId id="378" r:id="rId16"/>
    <p:sldId id="618" r:id="rId17"/>
    <p:sldId id="619" r:id="rId18"/>
    <p:sldId id="617" r:id="rId19"/>
    <p:sldId id="336" r:id="rId20"/>
    <p:sldId id="612" r:id="rId21"/>
    <p:sldId id="596" r:id="rId22"/>
    <p:sldId id="613" r:id="rId23"/>
    <p:sldId id="622" r:id="rId24"/>
    <p:sldId id="624" r:id="rId25"/>
    <p:sldId id="625" r:id="rId26"/>
    <p:sldId id="626" r:id="rId27"/>
    <p:sldId id="627" r:id="rId28"/>
    <p:sldId id="607" r:id="rId29"/>
    <p:sldId id="606" r:id="rId30"/>
    <p:sldId id="608" r:id="rId3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  <p:embeddedFont>
      <p:font typeface="Noto Sans" panose="020B0502040504020204" pitchFamily="34" charset="0"/>
      <p:regular r:id="rId37"/>
      <p:bold r:id="rId38"/>
      <p:italic r:id="rId39"/>
      <p:boldItalic r:id="rId40"/>
    </p:embeddedFont>
    <p:embeddedFont>
      <p:font typeface="Noto Sans Bold" panose="020B0802040504020204" pitchFamily="34" charset="0"/>
      <p:bold r:id="rId41"/>
    </p:embeddedFont>
    <p:embeddedFont>
      <p:font typeface="Noto Sans Light" panose="020B0604020202020204" charset="0"/>
      <p:regular r:id="rId42"/>
      <p:bold r:id="rId43"/>
      <p:italic r:id="rId44"/>
      <p:boldItalic r:id="rId45"/>
    </p:embeddedFont>
    <p:embeddedFont>
      <p:font typeface="Segoe UI" panose="020B0502040204020203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11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B4D"/>
    <a:srgbClr val="C47615"/>
    <a:srgbClr val="5D00A5"/>
    <a:srgbClr val="FFFFFF"/>
    <a:srgbClr val="DDDDDD"/>
    <a:srgbClr val="D3CEEA"/>
    <a:srgbClr val="C994F2"/>
    <a:srgbClr val="F0462D"/>
    <a:srgbClr val="FFB200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FF57C8-98B5-0213-C5E7-4FFEDA2D8CC5}" v="457" dt="2025-06-24T14:58:01.266"/>
    <p1510:client id="{51B1188E-2236-9C2F-0061-9F2F21BB2FFB}" v="13" dt="2025-06-25T12:37:11.809"/>
    <p1510:client id="{564DDE58-4E1A-53D7-93EB-80CBBD6E9A68}" v="354" dt="2025-06-24T19:20:36.927"/>
    <p1510:client id="{A38FF14D-C84C-C322-F077-EE9C23C64DEB}" v="14" dt="2025-06-24T18:26:34.587"/>
    <p1510:client id="{AACFB804-BACE-500E-DC08-735B18BE9FE7}" v="507" dt="2025-06-23T15:08:22.420"/>
    <p1510:client id="{E3B96B60-9406-B44F-72BD-CCD6FA998BA9}" v="512" dt="2025-06-23T15:02:05.02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117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11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115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11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11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font" Target="fonts/font9.fntdata"/><Relationship Id="rId111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114" Type="http://schemas.openxmlformats.org/officeDocument/2006/relationships/theme" Target="theme/theme1.xml"/></Relationships>
</file>

<file path=ppt/comments/modernComment_254_2DC0579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FB54266-36BA-4061-9CF6-5D94125C4243}" authorId="{A81FF18C-E512-1184-C1B7-824C4DF4608F}" created="2024-07-29T18:12:01.65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67580062" sldId="596"/>
      <ac:spMk id="13" creationId="{825425A7-2545-B6EA-8EEA-B32F8E99DAB6}"/>
    </ac:deMkLst>
    <p188:txBody>
      <a:bodyPr/>
      <a:lstStyle/>
      <a:p>
        <a:r>
          <a:rPr lang="pt-BR"/>
          <a:t>Revisar o share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>
          <a:extLst>
            <a:ext uri="{FF2B5EF4-FFF2-40B4-BE49-F238E27FC236}">
              <a16:creationId xmlns:a16="http://schemas.microsoft.com/office/drawing/2014/main" id="{288D657B-079D-5BC6-6BB3-792C9DB36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>
            <a:extLst>
              <a:ext uri="{FF2B5EF4-FFF2-40B4-BE49-F238E27FC236}">
                <a16:creationId xmlns:a16="http://schemas.microsoft.com/office/drawing/2014/main" id="{2DFD6087-D7DC-D277-C898-8C4CFDB189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>
            <a:extLst>
              <a:ext uri="{FF2B5EF4-FFF2-40B4-BE49-F238E27FC236}">
                <a16:creationId xmlns:a16="http://schemas.microsoft.com/office/drawing/2014/main" id="{E2BE6768-FEC2-6E55-33C1-AF5893D55D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6005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E73CF078-82AE-F9F7-3DE4-B506B6094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E5129E07-6CEF-AE07-F0F3-39EA5C864B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49724965-3482-5103-8EF9-336AA671DA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1711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8801E3CC-00DF-9F34-B611-2C78F97D2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B0B5BA0B-9B4D-2C90-4D85-7AD0B1005C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8A6F6757-88CC-F492-A1AB-0463229FFEE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5495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ED45DFE-CD30-2BB9-BB08-6CD129979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5577766B-7BDD-4BBC-8D85-FFE5E8A5A4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D4CAF3C1-6685-FEA1-A246-259E7935CC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5789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3A5825E4-5F0D-9FA9-E453-53B1FF934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A7108C73-FFF5-9ED9-CD88-B2B24A2BD3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85447924-8CFA-D2C7-5C42-F29851ABCE6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0337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62CDCCBD-E139-F576-290E-96DCBBFFB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4BE99165-CA48-6FA3-70D5-12BEAF8E13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17277C9E-FE1F-89AB-7564-725DE1FC94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2689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C1496EDF-8312-714F-4A1A-C8E4C782F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3B8F4E6B-3884-1B55-EE4B-089CFDE385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2AF14113-B3F4-59AE-E227-F54EADB2ED3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2420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3C9092DD-3A54-1787-49DB-BD602169A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C1EBD7E4-625E-F8F0-56C3-BCF4E6F058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82E01973-21DE-7499-EFB9-8F18B43A81A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68804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4756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8128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2929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3BAF04C-8598-85A4-FF83-1F910829D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C8ED6B49-F2F8-A7B8-515E-4CF5CCE96D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D307065B-4006-0688-5673-CF6E13767FC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44877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88D9910C-EC87-8037-EE84-BB1ACC7E0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36CB1CE9-9996-3459-9B75-4DB11C10B17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72B63134-DC12-06A6-8FA3-E6D7F1B852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51319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561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>
          <a:extLst>
            <a:ext uri="{FF2B5EF4-FFF2-40B4-BE49-F238E27FC236}">
              <a16:creationId xmlns:a16="http://schemas.microsoft.com/office/drawing/2014/main" id="{9A2E1D43-5F08-BA5C-81A9-3AD085FF7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>
            <a:extLst>
              <a:ext uri="{FF2B5EF4-FFF2-40B4-BE49-F238E27FC236}">
                <a16:creationId xmlns:a16="http://schemas.microsoft.com/office/drawing/2014/main" id="{89DF319A-E9C5-E300-F824-1833F8006F7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>
            <a:extLst>
              <a:ext uri="{FF2B5EF4-FFF2-40B4-BE49-F238E27FC236}">
                <a16:creationId xmlns:a16="http://schemas.microsoft.com/office/drawing/2014/main" id="{F2D7DA52-7B85-6EDE-E938-250BEC7FFC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2343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E6195E60-8680-5BA9-DB26-994A81D7C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6D9ED5E3-CF8C-C2A9-42DF-7766FFA173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BDA776AF-A5AD-47F0-9738-0CC9A208E4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0084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FDCE4D3C-0C1F-54B0-1C93-B6BDDBDB8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C259403B-2038-EB92-B118-AF611B9823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EA6589E7-97C5-8449-71A2-53B62B0F31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2009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F4D92E38-8DD0-7AC6-28A5-863F12AB5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4AB64A3C-CD21-ECBA-1B5A-EC8810D4960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305A9625-E710-95BD-BF12-9DFEF03A1F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3680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661268D1-8F70-FBF9-5BA8-7A943A6B5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DFC93F92-8A40-F6C3-5BAA-3E18DDC106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C0D6B57D-63F7-B56F-3E08-3310F8FA64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0707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953EB70A-F61D-A47D-4DE8-73E13277B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5E293889-01B9-DA3A-4D20-A279990694F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DF7FAE7B-6CDC-E046-D3D5-A72205AB30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1916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631C9832-E419-5E55-2A04-BD21C6EF4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9110C062-5D04-8866-5E2B-64E7D717B0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7129C316-42BB-4D56-E1D5-7C6800044A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78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413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gif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hyperlink" Target="https://share.linx.com.br/display/PE/Cadastros+%7C+Financeiro+%7C+Formas+de+pagamento" TargetMode="Externa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hyperlink" Target="https://share.linx.com.br/display/PE/Cadastros+%7C+Financeiro+%7C+Formas+de+pagamento" TargetMode="Externa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hyperlink" Target="http://www.sintegra.gov.br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54_2DC0579E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hyperlink" Target="https://share.linx.com.br/pages/viewpage.action?pageId=580697015" TargetMode="Externa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>
          <a:extLst>
            <a:ext uri="{FF2B5EF4-FFF2-40B4-BE49-F238E27FC236}">
              <a16:creationId xmlns:a16="http://schemas.microsoft.com/office/drawing/2014/main" id="{AC9C86FE-0204-45C6-0DAD-1BBDC9885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E76E20E-1622-3967-4499-95BFC5666E2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47145" y="13737"/>
            <a:ext cx="855260" cy="584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m 11" descr="Texto&#10;&#10;Descrição gerada automaticamente">
            <a:extLst>
              <a:ext uri="{FF2B5EF4-FFF2-40B4-BE49-F238E27FC236}">
                <a16:creationId xmlns:a16="http://schemas.microsoft.com/office/drawing/2014/main" id="{82B8E8C6-4E50-318B-AC65-3483652C2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4029" y="692852"/>
            <a:ext cx="1121228" cy="653143"/>
          </a:xfrm>
          <a:prstGeom prst="rect">
            <a:avLst/>
          </a:prstGeom>
        </p:spPr>
      </p:pic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D89F62F0-3B18-F23F-0CBC-A7B4378FE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818" y="174048"/>
            <a:ext cx="600075" cy="600075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94505C86-63AC-12CA-9D5C-859DF8C9B8F4}"/>
              </a:ext>
            </a:extLst>
          </p:cNvPr>
          <p:cNvSpPr txBox="1"/>
          <p:nvPr/>
        </p:nvSpPr>
        <p:spPr>
          <a:xfrm>
            <a:off x="1783455" y="243041"/>
            <a:ext cx="591964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>
                <a:solidFill>
                  <a:srgbClr val="00B050"/>
                </a:solidFill>
                <a:latin typeface="Century Gothic"/>
              </a:rPr>
              <a:t>Webinar </a:t>
            </a:r>
            <a:r>
              <a:rPr lang="pt-BR" sz="3600" b="1">
                <a:solidFill>
                  <a:schemeClr val="bg1"/>
                </a:solidFill>
                <a:latin typeface="Noto Sans"/>
                <a:ea typeface="Noto Sans"/>
                <a:cs typeface="Noto Sans"/>
              </a:rPr>
              <a:t>Linx Empório</a:t>
            </a:r>
          </a:p>
          <a:p>
            <a:r>
              <a:rPr lang="pt-BR" sz="3600" b="1">
                <a:solidFill>
                  <a:schemeClr val="bg1"/>
                </a:solidFill>
                <a:latin typeface="Noto Sans"/>
                <a:ea typeface="Noto Sans"/>
                <a:cs typeface="Noto Sans"/>
              </a:rPr>
              <a:t>                         Junho/25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F216D675-6328-AB48-A546-0E37F0587E9C}"/>
              </a:ext>
            </a:extLst>
          </p:cNvPr>
          <p:cNvSpPr txBox="1"/>
          <p:nvPr/>
        </p:nvSpPr>
        <p:spPr>
          <a:xfrm>
            <a:off x="454542" y="1794764"/>
            <a:ext cx="8147800" cy="12234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500" b="1">
                <a:solidFill>
                  <a:schemeClr val="bg1"/>
                </a:solidFill>
                <a:latin typeface="Century Gothic"/>
                <a:cs typeface="Arial"/>
              </a:rPr>
              <a:t>Conteúdo Junho/2025: </a:t>
            </a:r>
            <a:endParaRPr lang="pt-BR" sz="1013">
              <a:solidFill>
                <a:schemeClr val="bg1"/>
              </a:solidFill>
            </a:endParaRPr>
          </a:p>
          <a:p>
            <a:pPr marL="285750" indent="-285750">
              <a:buFont typeface="Wingdings"/>
              <a:buChar char="Ø"/>
            </a:pPr>
            <a:r>
              <a:rPr lang="pt-BR" sz="1500" err="1">
                <a:solidFill>
                  <a:srgbClr val="00C855"/>
                </a:solidFill>
                <a:ea typeface="+mn-lt"/>
                <a:cs typeface="+mn-lt"/>
              </a:rPr>
              <a:t>CBEZé</a:t>
            </a:r>
            <a:endParaRPr lang="pt-BR" sz="1013" err="1">
              <a:solidFill>
                <a:srgbClr val="000000"/>
              </a:solidFill>
              <a:cs typeface="Arial"/>
            </a:endParaRPr>
          </a:p>
          <a:p>
            <a:pPr marL="285750" indent="-285750">
              <a:buFont typeface="Wingdings"/>
              <a:buChar char="Ø"/>
            </a:pPr>
            <a:r>
              <a:rPr lang="pt-BR" sz="1500">
                <a:solidFill>
                  <a:srgbClr val="00C855"/>
                </a:solidFill>
                <a:ea typeface="+mn-lt"/>
                <a:cs typeface="+mn-lt"/>
              </a:rPr>
              <a:t>Notas Fiscais - Rejeições mais comuns e suas soluções </a:t>
            </a:r>
            <a:endParaRPr lang="pt-BR" sz="1500">
              <a:solidFill>
                <a:srgbClr val="00C855"/>
              </a:solidFill>
              <a:cs typeface="Arial"/>
            </a:endParaRPr>
          </a:p>
          <a:p>
            <a:pPr marL="285750" indent="-285750">
              <a:buFont typeface="Wingdings"/>
              <a:buChar char="Ø"/>
            </a:pPr>
            <a:r>
              <a:rPr lang="pt-BR" sz="1500">
                <a:solidFill>
                  <a:srgbClr val="00C855"/>
                </a:solidFill>
                <a:ea typeface="+mn-lt"/>
                <a:cs typeface="+mn-lt"/>
              </a:rPr>
              <a:t>Estrutura de cartões</a:t>
            </a:r>
            <a:endParaRPr lang="pt-BR" sz="1500">
              <a:solidFill>
                <a:srgbClr val="000000"/>
              </a:solidFill>
              <a:cs typeface="Arial"/>
            </a:endParaRPr>
          </a:p>
          <a:p>
            <a:pPr marL="285750" indent="-285750">
              <a:buFont typeface="Wingdings"/>
              <a:buChar char="Ø"/>
            </a:pPr>
            <a:r>
              <a:rPr lang="pt-BR" sz="1500">
                <a:solidFill>
                  <a:srgbClr val="00C855"/>
                </a:solidFill>
                <a:ea typeface="+mn-lt"/>
                <a:cs typeface="+mn-lt"/>
              </a:rPr>
              <a:t>Como cadastrar novas formas de pagamentos</a:t>
            </a:r>
            <a:endParaRPr lang="pt-BR" sz="1500">
              <a:solidFill>
                <a:srgbClr val="000000"/>
              </a:solidFill>
              <a:cs typeface="Arial"/>
            </a:endParaRPr>
          </a:p>
        </p:txBody>
      </p:sp>
      <p:sp>
        <p:nvSpPr>
          <p:cNvPr id="32" name="Google Shape;329;p23">
            <a:extLst>
              <a:ext uri="{FF2B5EF4-FFF2-40B4-BE49-F238E27FC236}">
                <a16:creationId xmlns:a16="http://schemas.microsoft.com/office/drawing/2014/main" id="{FF73113B-F178-32D7-7E14-A3C5E7C0FCE6}"/>
              </a:ext>
            </a:extLst>
          </p:cNvPr>
          <p:cNvSpPr txBox="1">
            <a:spLocks/>
          </p:cNvSpPr>
          <p:nvPr/>
        </p:nvSpPr>
        <p:spPr>
          <a:xfrm>
            <a:off x="2028283" y="3644496"/>
            <a:ext cx="3943061" cy="92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pt-BR" sz="1350" b="1">
                <a:solidFill>
                  <a:schemeClr val="bg1"/>
                </a:solidFill>
                <a:latin typeface="Century Gothic"/>
              </a:rPr>
              <a:t>Quando: </a:t>
            </a:r>
            <a:r>
              <a:rPr lang="pt-BR" sz="1500" b="1">
                <a:solidFill>
                  <a:srgbClr val="00B050"/>
                </a:solidFill>
                <a:latin typeface="Century Gothic"/>
              </a:rPr>
              <a:t>Quarta-feira,  dia 25/06/2025</a:t>
            </a:r>
            <a:endParaRPr lang="pt-BR" sz="1500" b="1">
              <a:solidFill>
                <a:srgbClr val="74B344"/>
              </a:solidFill>
              <a:latin typeface="Century Gothic"/>
            </a:endParaRPr>
          </a:p>
          <a:p>
            <a:pPr>
              <a:lnSpc>
                <a:spcPct val="90000"/>
              </a:lnSpc>
            </a:pPr>
            <a:r>
              <a:rPr lang="pt-BR" sz="1350" b="1">
                <a:solidFill>
                  <a:schemeClr val="bg1"/>
                </a:solidFill>
                <a:latin typeface="Century Gothic"/>
              </a:rPr>
              <a:t>Horário: </a:t>
            </a:r>
            <a:r>
              <a:rPr lang="pt-BR" sz="1500" b="1">
                <a:solidFill>
                  <a:srgbClr val="00B050"/>
                </a:solidFill>
                <a:latin typeface="Century Gothic"/>
                <a:cs typeface="Segoe UI"/>
              </a:rPr>
              <a:t>10:00h até 12:00h</a:t>
            </a:r>
            <a:br>
              <a:rPr lang="pt-BR" sz="1500" b="1">
                <a:latin typeface="Century Gothic"/>
                <a:cs typeface="Segoe UI"/>
              </a:rPr>
            </a:br>
            <a:r>
              <a:rPr lang="pt-BR" sz="1350" b="1">
                <a:solidFill>
                  <a:schemeClr val="bg1"/>
                </a:solidFill>
                <a:latin typeface="Century Gothic"/>
              </a:rPr>
              <a:t>Link da Sala: </a:t>
            </a:r>
            <a:r>
              <a:rPr lang="pt-BR" sz="1350">
                <a:solidFill>
                  <a:schemeClr val="bg1"/>
                </a:solidFill>
              </a:rPr>
              <a:t>https://l1nk.dev/utFyD</a:t>
            </a:r>
            <a:endParaRPr lang="pt-BR" sz="1500" b="1">
              <a:solidFill>
                <a:schemeClr val="bg1"/>
              </a:solidFill>
              <a:latin typeface="Century Gothic"/>
              <a:cs typeface="Segoe UI"/>
            </a:endParaRPr>
          </a:p>
          <a:p>
            <a:pPr>
              <a:lnSpc>
                <a:spcPct val="90000"/>
              </a:lnSpc>
            </a:pPr>
            <a:endParaRPr lang="pt-BR" sz="1500" b="1" i="1">
              <a:solidFill>
                <a:srgbClr val="7030A0"/>
              </a:solidFill>
              <a:latin typeface="Segoe UI"/>
              <a:cs typeface="Segoe UI"/>
            </a:endParaRPr>
          </a:p>
        </p:txBody>
      </p:sp>
      <p:sp>
        <p:nvSpPr>
          <p:cNvPr id="34" name="Google Shape;63;g1f56a173a82_1_53">
            <a:extLst>
              <a:ext uri="{FF2B5EF4-FFF2-40B4-BE49-F238E27FC236}">
                <a16:creationId xmlns:a16="http://schemas.microsoft.com/office/drawing/2014/main" id="{0138B60B-CBFA-67F4-965E-5829D1BAE90A}"/>
              </a:ext>
            </a:extLst>
          </p:cNvPr>
          <p:cNvSpPr/>
          <p:nvPr/>
        </p:nvSpPr>
        <p:spPr>
          <a:xfrm>
            <a:off x="1669778" y="944583"/>
            <a:ext cx="2764725" cy="49604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8">
              <a:buClr>
                <a:srgbClr val="000000"/>
              </a:buClr>
            </a:pPr>
            <a:endParaRPr sz="105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327;p23">
            <a:extLst>
              <a:ext uri="{FF2B5EF4-FFF2-40B4-BE49-F238E27FC236}">
                <a16:creationId xmlns:a16="http://schemas.microsoft.com/office/drawing/2014/main" id="{58E78FFD-05FA-A506-B5CA-B7BD3A1309D8}"/>
              </a:ext>
            </a:extLst>
          </p:cNvPr>
          <p:cNvSpPr txBox="1"/>
          <p:nvPr/>
        </p:nvSpPr>
        <p:spPr>
          <a:xfrm>
            <a:off x="1809571" y="595128"/>
            <a:ext cx="2759186" cy="1198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999"/>
              </a:lnSpc>
            </a:pPr>
            <a:endParaRPr lang="pt-BR" sz="1867">
              <a:solidFill>
                <a:srgbClr val="FFFFFF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1867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com RC</a:t>
            </a:r>
            <a:r>
              <a:rPr lang="pt-BR" sz="1600" b="1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 Linx Empório</a:t>
            </a:r>
            <a:endParaRPr lang="pt-BR" sz="1600" b="1">
              <a:solidFill>
                <a:srgbClr val="FFFFFF"/>
              </a:solidFill>
            </a:endParaRPr>
          </a:p>
        </p:txBody>
      </p:sp>
      <p:sp>
        <p:nvSpPr>
          <p:cNvPr id="9" name="Google Shape;63;g1f56a173a82_1_53">
            <a:extLst>
              <a:ext uri="{FF2B5EF4-FFF2-40B4-BE49-F238E27FC236}">
                <a16:creationId xmlns:a16="http://schemas.microsoft.com/office/drawing/2014/main" id="{AA34F1A0-A98C-0865-820A-754A9386CF63}"/>
              </a:ext>
            </a:extLst>
          </p:cNvPr>
          <p:cNvSpPr/>
          <p:nvPr/>
        </p:nvSpPr>
        <p:spPr>
          <a:xfrm>
            <a:off x="1972079" y="3410390"/>
            <a:ext cx="4000761" cy="1226744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8">
              <a:buClr>
                <a:srgbClr val="000000"/>
              </a:buClr>
            </a:pPr>
            <a:endParaRPr sz="105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m 2" descr="Código QR&#10;&#10;O conteúdo gerado por IA pode estar incorreto.">
            <a:extLst>
              <a:ext uri="{FF2B5EF4-FFF2-40B4-BE49-F238E27FC236}">
                <a16:creationId xmlns:a16="http://schemas.microsoft.com/office/drawing/2014/main" id="{B629B0F6-15AE-4F08-1956-F1103BA358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2190" y="2569679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230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3C2DE76C-D547-2FCD-FAFB-EF096E35B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21BF09F5-5C39-59C6-1E67-B3C7706D5F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Integração</a:t>
            </a:r>
            <a:r>
              <a:rPr lang="en-US" sz="1400">
                <a:solidFill>
                  <a:srgbClr val="172B4D"/>
                </a:solidFill>
              </a:rPr>
              <a:t> </a:t>
            </a:r>
            <a:r>
              <a:rPr lang="en-US" sz="1400" err="1">
                <a:solidFill>
                  <a:srgbClr val="172B4D"/>
                </a:solidFill>
              </a:rPr>
              <a:t>CBZé</a:t>
            </a:r>
            <a:r>
              <a:rPr lang="en-US" sz="1400">
                <a:solidFill>
                  <a:srgbClr val="172B4D"/>
                </a:solidFill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</a:rPr>
              <a:t>Zé</a:t>
            </a:r>
            <a:r>
              <a:rPr lang="en-US" sz="1400">
                <a:solidFill>
                  <a:srgbClr val="172B4D"/>
                </a:solidFill>
              </a:rPr>
              <a:t> Delivery - </a:t>
            </a:r>
            <a:r>
              <a:rPr lang="en-US" sz="1400" err="1">
                <a:solidFill>
                  <a:srgbClr val="172B4D"/>
                </a:solidFill>
                <a:ea typeface="+mn-lt"/>
                <a:cs typeface="+mn-lt"/>
              </a:rPr>
              <a:t>Cadastro</a:t>
            </a:r>
            <a:r>
              <a:rPr lang="en-US" sz="1400">
                <a:solidFill>
                  <a:srgbClr val="172B4D"/>
                </a:solidFill>
                <a:ea typeface="+mn-lt"/>
                <a:cs typeface="+mn-lt"/>
              </a:rPr>
              <a:t> de Produtos</a:t>
            </a:r>
            <a:endParaRPr lang="pt-BR">
              <a:solidFill>
                <a:srgbClr val="000000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4DA29341-6492-1DB1-24DA-AB2677D6E93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5AAEE111-655C-7AA0-21BA-066DF410E778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1E42471A-CC3C-4B21-B18A-76648D18728B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287E7F01-2BC7-D57A-9E4B-D9828D8EAE03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9ADBB05F-6525-CA33-FFED-C38097BA4F42}"/>
              </a:ext>
            </a:extLst>
          </p:cNvPr>
          <p:cNvSpPr/>
          <p:nvPr/>
        </p:nvSpPr>
        <p:spPr>
          <a:xfrm>
            <a:off x="420721" y="1286119"/>
            <a:ext cx="8548754" cy="200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Para que a importação do pedido ocorra com sucesso, todos os produtos envolvidos devem estar corretamente cadastrados e vinculados ao parceiro. É necessário: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endParaRPr lang="pt-BR" sz="1400">
              <a:solidFill>
                <a:srgbClr val="172B4D"/>
              </a:solidFill>
              <a:latin typeface="Calibri"/>
              <a:ea typeface="+mn-lt"/>
              <a:cs typeface="+mn-lt"/>
            </a:endParaRPr>
          </a:p>
          <a:p>
            <a:pPr marL="285750" indent="-285750"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Que cada item tenha um código de integração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Que os produtos estejam associados ao canal “Zé Delivery” no sistema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endParaRPr lang="pt-BR" sz="1400">
              <a:solidFill>
                <a:srgbClr val="172B4D"/>
              </a:solidFill>
              <a:latin typeface="Calibri"/>
              <a:ea typeface="+mn-lt"/>
              <a:cs typeface="+mn-lt"/>
            </a:endParaRPr>
          </a:p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Sem essa configuração, o sistema acusará erro na importação, impedindo o lançamento do pedido.</a:t>
            </a:r>
            <a:endParaRPr lang="pt-BR">
              <a:latin typeface="Calibri"/>
              <a:ea typeface="+mn-lt"/>
              <a:cs typeface="+mn-lt"/>
            </a:endParaRPr>
          </a:p>
          <a:p>
            <a:endParaRPr lang="pt-BR" sz="1400">
              <a:solidFill>
                <a:srgbClr val="172B4D"/>
              </a:solidFill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000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F17053BA-C8E5-AEAD-8737-A81F786C4BFB}"/>
              </a:ext>
            </a:extLst>
          </p:cNvPr>
          <p:cNvSpPr txBox="1">
            <a:spLocks/>
          </p:cNvSpPr>
          <p:nvPr/>
        </p:nvSpPr>
        <p:spPr>
          <a:xfrm>
            <a:off x="253416" y="4542577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CBZé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Chopp Brahma Express no Zé delivery</a:t>
            </a:r>
            <a:endParaRPr lang="pt-BR"/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pic>
        <p:nvPicPr>
          <p:cNvPr id="3" name="Imagem 2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28A3902E-511D-11C6-23A3-73CEB7D81F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535100"/>
            <a:ext cx="4064001" cy="1996442"/>
          </a:xfrm>
          <a:prstGeom prst="rect">
            <a:avLst/>
          </a:prstGeom>
        </p:spPr>
      </p:pic>
      <p:pic>
        <p:nvPicPr>
          <p:cNvPr id="4" name="Imagem 3" descr="Interface gráfica do usuário, Aplicativo, Teams&#10;&#10;O conteúdo gerado por IA pode estar incorreto.">
            <a:extLst>
              <a:ext uri="{FF2B5EF4-FFF2-40B4-BE49-F238E27FC236}">
                <a16:creationId xmlns:a16="http://schemas.microsoft.com/office/drawing/2014/main" id="{6CEB893B-F85C-804E-4A5A-EA8D74B7F4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429" y="2544170"/>
            <a:ext cx="3964214" cy="199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6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5D0333E1-9DF0-2305-7FDC-588B74BCC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8BA65C82-3EC2-8095-F0F2-ABE8775EED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Integração</a:t>
            </a:r>
            <a:r>
              <a:rPr lang="en-US" sz="1400">
                <a:solidFill>
                  <a:srgbClr val="172B4D"/>
                </a:solidFill>
              </a:rPr>
              <a:t> </a:t>
            </a:r>
            <a:r>
              <a:rPr lang="en-US" sz="1400" err="1">
                <a:solidFill>
                  <a:srgbClr val="172B4D"/>
                </a:solidFill>
              </a:rPr>
              <a:t>CBZé</a:t>
            </a:r>
            <a:r>
              <a:rPr lang="en-US" sz="1400">
                <a:solidFill>
                  <a:srgbClr val="172B4D"/>
                </a:solidFill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</a:rPr>
              <a:t>Zé</a:t>
            </a:r>
            <a:r>
              <a:rPr lang="en-US" sz="1400">
                <a:solidFill>
                  <a:srgbClr val="172B4D"/>
                </a:solidFill>
              </a:rPr>
              <a:t> Delivery - </a:t>
            </a:r>
            <a:r>
              <a:rPr lang="en-US" sz="1400" err="1">
                <a:solidFill>
                  <a:srgbClr val="172B4D"/>
                </a:solidFill>
                <a:ea typeface="+mn-lt"/>
                <a:cs typeface="+mn-lt"/>
              </a:rPr>
              <a:t>Integração</a:t>
            </a:r>
            <a:r>
              <a:rPr lang="en-US" sz="1400">
                <a:solidFill>
                  <a:srgbClr val="172B4D"/>
                </a:solidFill>
                <a:ea typeface="+mn-lt"/>
                <a:cs typeface="+mn-lt"/>
              </a:rPr>
              <a:t> de Combos e Kits</a:t>
            </a:r>
            <a:endParaRPr lang="pt-BR">
              <a:ea typeface="+mn-lt"/>
              <a:cs typeface="+mn-l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A5E0B8B2-7066-8171-A85D-79DCEF529C7F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CFE97FC4-6862-22B7-24FF-4634B8DE5D4E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6A9C8116-3CB1-D8C0-FCE7-C482C0199CCD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19B460C1-92BF-B03A-FC9B-70A08226625D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7A109F57-E6B7-B46A-C5E4-05073E30A5C8}"/>
              </a:ext>
            </a:extLst>
          </p:cNvPr>
          <p:cNvSpPr/>
          <p:nvPr/>
        </p:nvSpPr>
        <p:spPr>
          <a:xfrm>
            <a:off x="420721" y="1478703"/>
            <a:ext cx="8548754" cy="186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Quando o pedido do Zé Delivery contém um combo ou produto composto (exemplo: chopp + chopeira retornável), a loja deve manter o cadastro do item como um KIT, com as seguintes exigências:</a:t>
            </a:r>
          </a:p>
          <a:p>
            <a:pPr marL="285750" indent="-285750">
              <a:buFont typeface="Arial"/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Produto do tipo "KIT"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Preço fixo definido na composição, informando o preço de venda final referente aos componentes</a:t>
            </a:r>
            <a:b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Isso garante que os combos sejam reconhecidos corretamente durante a importação e que seus componentes estejam disponíveis no estoque.</a:t>
            </a:r>
            <a:endParaRPr lang="pt-BR">
              <a:latin typeface="Calibri"/>
            </a:endParaRPr>
          </a:p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br>
              <a:rPr lang="pt-BR" sz="1000">
                <a:latin typeface="Calibri"/>
                <a:ea typeface="+mn-lt"/>
                <a:cs typeface="+mn-lt"/>
              </a:rPr>
            </a:b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013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E4A3ACED-C95F-10EE-B708-7FE1AAE00148}"/>
              </a:ext>
            </a:extLst>
          </p:cNvPr>
          <p:cNvSpPr txBox="1">
            <a:spLocks/>
          </p:cNvSpPr>
          <p:nvPr/>
        </p:nvSpPr>
        <p:spPr>
          <a:xfrm>
            <a:off x="268309" y="4538244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05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050" b="0" i="0">
                <a:solidFill>
                  <a:srgbClr val="000000"/>
                </a:solidFill>
                <a:effectLst/>
                <a:latin typeface="-apple-system"/>
              </a:rPr>
              <a:t>uia do Usuário:</a:t>
            </a:r>
            <a:r>
              <a:rPr lang="pt-BR" sz="1050" b="0">
                <a:solidFill>
                  <a:srgbClr val="000000"/>
                </a:solidFill>
                <a:latin typeface="-apple-system"/>
              </a:rPr>
              <a:t> </a:t>
            </a:r>
            <a:r>
              <a:rPr lang="pt-BR" sz="1050">
                <a:solidFill>
                  <a:srgbClr val="000000"/>
                </a:solidFill>
                <a:ea typeface="+mn-lt"/>
                <a:cs typeface="+mn-lt"/>
                <a:hlinkClick r:id="rId5"/>
              </a:rPr>
              <a:t>CBZé - Chopp Brahma Express no Zé delivery</a:t>
            </a:r>
            <a:endParaRPr lang="pt-BR" sz="1050" kern="0">
              <a:solidFill>
                <a:srgbClr val="3F1D59"/>
              </a:solidFill>
            </a:endParaRPr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pic>
        <p:nvPicPr>
          <p:cNvPr id="3" name="Imagem 2" descr="Kit_CBZe.gif">
            <a:extLst>
              <a:ext uri="{FF2B5EF4-FFF2-40B4-BE49-F238E27FC236}">
                <a16:creationId xmlns:a16="http://schemas.microsoft.com/office/drawing/2014/main" id="{B7421675-E7E0-7BBB-A8E1-BEE1B2637E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0471" y="2374917"/>
            <a:ext cx="4457698" cy="216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68CDE6E-E168-1F96-68E9-4CADCDD52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2CABEE5D-75C8-2DA9-22AE-CBB4B1F661A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>
            <a:extLst>
              <a:ext uri="{FF2B5EF4-FFF2-40B4-BE49-F238E27FC236}">
                <a16:creationId xmlns:a16="http://schemas.microsoft.com/office/drawing/2014/main" id="{FB7F8042-78C0-4598-4CF6-106B2DAA9C1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05755" y="1969065"/>
            <a:ext cx="4490212" cy="97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C</a:t>
            </a: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"/>
                <a:cs typeface="Noto Sans"/>
              </a:rPr>
              <a:t>adastro de formas de pagamento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E035FAB-2627-DCD5-1A3D-C1F5B55B3D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78D20065-ED58-240B-D3D2-EB35219366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439CDC76-872A-488A-4B74-C8BE1C12590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165600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38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8D2DE937-79FE-D434-47DC-5F7389BB2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737412FE-265A-4F80-2792-D21FEB1CDB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Cadastro</a:t>
            </a:r>
            <a:r>
              <a:rPr lang="en-US" sz="1400">
                <a:solidFill>
                  <a:srgbClr val="172B4D"/>
                </a:solidFill>
              </a:rPr>
              <a:t> de forma de </a:t>
            </a:r>
            <a:r>
              <a:rPr lang="en-US" sz="1400" err="1">
                <a:solidFill>
                  <a:srgbClr val="172B4D"/>
                </a:solidFill>
              </a:rPr>
              <a:t>pagamento</a:t>
            </a:r>
            <a:endParaRPr lang="en-US" sz="1400" err="1">
              <a:solidFill>
                <a:srgbClr val="172B4D"/>
              </a:solidFill>
              <a:ea typeface="+mn-lt"/>
              <a:cs typeface="+mn-l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B0EFDE12-28B3-A920-A18A-CC2EA3D7C3CA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D8CA22DC-0CBF-313D-9ACA-2DC2FB86602D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219174A7-AE04-DF10-65D0-C3D16B1CDB49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70889D14-8180-6E07-6A56-88A4BBB2671A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63ACC774-5A40-CC7F-A9A5-49725ECE9BCA}"/>
              </a:ext>
            </a:extLst>
          </p:cNvPr>
          <p:cNvSpPr/>
          <p:nvPr/>
        </p:nvSpPr>
        <p:spPr>
          <a:xfrm>
            <a:off x="420721" y="1478703"/>
            <a:ext cx="8548754" cy="186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A tela pode ser acessada através do caminho:</a:t>
            </a:r>
            <a:b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</a:b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Financeiro &gt; Cadastros &gt; Formas de Pagamento</a:t>
            </a:r>
            <a:b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Todas as formas cadastradas ficam listadas nesta tela, com possibilidade de inclusão, edição ou inativação.</a:t>
            </a:r>
            <a:endParaRPr lang="pt-BR">
              <a:latin typeface="Calibri"/>
              <a:ea typeface="+mn-lt"/>
              <a:cs typeface="+mn-lt"/>
            </a:endParaRPr>
          </a:p>
          <a:p>
            <a:endParaRPr lang="pt-BR" sz="1400">
              <a:solidFill>
                <a:srgbClr val="172B4D"/>
              </a:solidFill>
              <a:latin typeface="Calibri"/>
              <a:cs typeface="Arial"/>
            </a:endParaRPr>
          </a:p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br>
              <a:rPr lang="pt-BR" sz="1000">
                <a:latin typeface="Calibri"/>
                <a:ea typeface="+mn-lt"/>
                <a:cs typeface="+mn-lt"/>
              </a:rPr>
            </a:b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013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656CCED8-79A8-DD3D-35B1-0AB2C1D84B26}"/>
              </a:ext>
            </a:extLst>
          </p:cNvPr>
          <p:cNvSpPr txBox="1">
            <a:spLocks/>
          </p:cNvSpPr>
          <p:nvPr/>
        </p:nvSpPr>
        <p:spPr>
          <a:xfrm>
            <a:off x="268309" y="4538244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Empório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Cadastro de formas de pagamento</a:t>
            </a:r>
            <a:endParaRPr lang="pt-BR"/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pic>
        <p:nvPicPr>
          <p:cNvPr id="4" name="Imagem 3" descr="forma_pagamento.jpg">
            <a:extLst>
              <a:ext uri="{FF2B5EF4-FFF2-40B4-BE49-F238E27FC236}">
                <a16:creationId xmlns:a16="http://schemas.microsoft.com/office/drawing/2014/main" id="{F88A289D-FEF8-C0FA-8668-F29248CA0D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3282" y="1985187"/>
            <a:ext cx="5020668" cy="245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6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32FC4FAD-EB11-20E2-B762-FC28A8271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A94D2854-99A2-F19F-E099-A6B90C980D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Cadastro</a:t>
            </a:r>
            <a:r>
              <a:rPr lang="en-US" sz="1400">
                <a:solidFill>
                  <a:srgbClr val="172B4D"/>
                </a:solidFill>
              </a:rPr>
              <a:t> de forma de </a:t>
            </a:r>
            <a:r>
              <a:rPr lang="en-US" sz="1400" err="1">
                <a:solidFill>
                  <a:srgbClr val="172B4D"/>
                </a:solidFill>
              </a:rPr>
              <a:t>pagamento</a:t>
            </a:r>
            <a:endParaRPr lang="en-US" sz="1400" err="1">
              <a:solidFill>
                <a:srgbClr val="172B4D"/>
              </a:solidFill>
              <a:ea typeface="+mn-lt"/>
              <a:cs typeface="+mn-l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EC1F72E-B39E-B641-6F90-1DF537C93E24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CE680119-273B-782E-8C43-B5EA9D0B0A67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2986061A-8BA3-9978-A23C-EC419C7766D4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FFB297BA-A204-1D00-257D-BCB49A1FED8B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A6B9D3F9-6908-22C3-090B-49295DF104C1}"/>
              </a:ext>
            </a:extLst>
          </p:cNvPr>
          <p:cNvSpPr/>
          <p:nvPr/>
        </p:nvSpPr>
        <p:spPr>
          <a:xfrm>
            <a:off x="420721" y="1478703"/>
            <a:ext cx="8548754" cy="186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Ao clicar em "Incluir", o sistema abre uma tela para cadastro com alguns campos principais. O preenchimento muda dependendo do tipo escolhido:</a:t>
            </a: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pt-BR" sz="1200" b="1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Se for Dinheiro:</a:t>
            </a:r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 basta informar a descrição e selecionar o tipo "Espécie". Nenhum campo adicional é exigido.</a:t>
            </a: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pt-BR" sz="1200" b="1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Se for Vale:</a:t>
            </a:r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 o sistema exige que você informe se é à vista ou a prazo no campo "Pagamento".</a:t>
            </a:r>
            <a:endParaRPr lang="pt-BR" sz="12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pPr marL="285750" indent="-285750">
              <a:buChar char="•"/>
            </a:pPr>
            <a:endParaRPr lang="pt-BR" sz="1200">
              <a:solidFill>
                <a:srgbClr val="172B4D"/>
              </a:solidFill>
              <a:latin typeface="Calibri"/>
              <a:ea typeface="+mn-lt"/>
              <a:cs typeface="+mn-lt"/>
            </a:endParaRPr>
          </a:p>
          <a:p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Ou seja: o tipo escolhido define o que mais o sistema vai pedir.</a:t>
            </a:r>
          </a:p>
          <a:p>
            <a:endParaRPr lang="pt-BR" sz="1400">
              <a:ea typeface="+mn-lt"/>
              <a:cs typeface="+mn-lt"/>
            </a:endParaRPr>
          </a:p>
          <a:p>
            <a:endParaRPr lang="pt-BR" sz="1400">
              <a:solidFill>
                <a:srgbClr val="172B4D"/>
              </a:solidFill>
              <a:latin typeface="Calibri"/>
              <a:cs typeface="Arial"/>
            </a:endParaRPr>
          </a:p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br>
              <a:rPr lang="pt-BR" sz="1000">
                <a:latin typeface="Calibri"/>
                <a:ea typeface="+mn-lt"/>
                <a:cs typeface="+mn-lt"/>
              </a:rPr>
            </a:b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013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6C854BCA-4450-59B4-36C7-F31717F3CF9D}"/>
              </a:ext>
            </a:extLst>
          </p:cNvPr>
          <p:cNvSpPr txBox="1">
            <a:spLocks/>
          </p:cNvSpPr>
          <p:nvPr/>
        </p:nvSpPr>
        <p:spPr>
          <a:xfrm>
            <a:off x="268309" y="4538244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05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050" b="0" i="0">
                <a:solidFill>
                  <a:srgbClr val="000000"/>
                </a:solidFill>
                <a:effectLst/>
                <a:latin typeface="-apple-system"/>
              </a:rPr>
              <a:t>uia do Usuário:</a:t>
            </a:r>
            <a:r>
              <a:rPr lang="pt-BR" sz="1050" b="0">
                <a:solidFill>
                  <a:srgbClr val="000000"/>
                </a:solidFill>
                <a:latin typeface="-apple-system"/>
              </a:rPr>
              <a:t> </a:t>
            </a:r>
            <a:r>
              <a:rPr lang="pt-BR" sz="1050">
                <a:solidFill>
                  <a:srgbClr val="000000"/>
                </a:solidFill>
                <a:ea typeface="+mn-lt"/>
                <a:cs typeface="+mn-lt"/>
                <a:hlinkClick r:id="rId5"/>
              </a:rPr>
              <a:t>Empório - Cadastro de formas de pagamento</a:t>
            </a:r>
            <a:endParaRPr lang="pt-BR" sz="1050">
              <a:solidFill>
                <a:srgbClr val="172B4D"/>
              </a:solidFill>
              <a:cs typeface="Arial"/>
            </a:endParaRPr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5D6C37B1-8095-74EB-6957-8D9D63164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99" y="2025723"/>
            <a:ext cx="4327073" cy="2117124"/>
          </a:xfrm>
          <a:prstGeom prst="rect">
            <a:avLst/>
          </a:prstGeom>
        </p:spPr>
      </p:pic>
      <p:pic>
        <p:nvPicPr>
          <p:cNvPr id="6" name="Imagem 5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99A9D55-6275-E4B2-D99F-620A54CFC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570" y="2025724"/>
            <a:ext cx="4218216" cy="212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3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419FBEE3-3EC0-7EFA-1101-8262B9152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932FD14F-8AD0-3D22-7CC0-1451C8E6B5AE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>
            <a:extLst>
              <a:ext uri="{FF2B5EF4-FFF2-40B4-BE49-F238E27FC236}">
                <a16:creationId xmlns:a16="http://schemas.microsoft.com/office/drawing/2014/main" id="{17A303D9-53D9-2D65-285E-35DE6920F59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15188" y="1346386"/>
            <a:ext cx="4490212" cy="2206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Soluções para</a:t>
            </a:r>
            <a:br>
              <a:rPr lang="pt-BR" sz="2800">
                <a:ea typeface="Noto Sans Light" panose="020B0402040504020204" pitchFamily="34" charset="0"/>
                <a:cs typeface="Noto Sans Light" panose="020B0402040504020204" pitchFamily="34" charset="0"/>
              </a:rPr>
            </a:b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resolver rejeições</a:t>
            </a:r>
            <a:br>
              <a:rPr lang="pt-BR" sz="2800">
                <a:ea typeface="Noto Sans Light" panose="020B0402040504020204" pitchFamily="34" charset="0"/>
                <a:cs typeface="Noto Sans Light" panose="020B0402040504020204" pitchFamily="34" charset="0"/>
              </a:rPr>
            </a:b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de forma </a:t>
            </a: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"/>
                <a:cs typeface="Noto Sans"/>
              </a:rPr>
              <a:t>rápida</a:t>
            </a: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 e</a:t>
            </a: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"/>
                <a:cs typeface="Noto Sans"/>
              </a:rPr>
              <a:t> eficiente</a:t>
            </a:r>
            <a:endParaRPr lang="pt-BR" sz="2800">
              <a:ea typeface="Noto Sans"/>
              <a:cs typeface="Noto San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B9C5800-310F-85CA-8107-7F6BD4695F01}"/>
              </a:ext>
            </a:extLst>
          </p:cNvPr>
          <p:cNvSpPr txBox="1"/>
          <p:nvPr/>
        </p:nvSpPr>
        <p:spPr>
          <a:xfrm>
            <a:off x="205740" y="6312"/>
            <a:ext cx="4373022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000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Rejeições de Notas mais Comuns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AACB91D0-D402-8B4C-7930-4512EEF1DAA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879A6B56-0D22-534B-9F1C-05D55C76F2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70A17BFD-C1BB-C7F2-ED7F-DEA0E049C92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165600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694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79">
          <a:extLst>
            <a:ext uri="{FF2B5EF4-FFF2-40B4-BE49-F238E27FC236}">
              <a16:creationId xmlns:a16="http://schemas.microsoft.com/office/drawing/2014/main" id="{938C773C-179E-453C-87C3-BA3011EF2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78;p50">
            <a:extLst>
              <a:ext uri="{FF2B5EF4-FFF2-40B4-BE49-F238E27FC236}">
                <a16:creationId xmlns:a16="http://schemas.microsoft.com/office/drawing/2014/main" id="{B56899B5-15C0-FD3D-7576-2B54279A89E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27984" y="1428876"/>
            <a:ext cx="3295167" cy="32376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l">
              <a:buSzPts val="5200"/>
            </a:pPr>
            <a: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sym typeface="Century Gothic"/>
              </a:rPr>
              <a:t>Para essa correção deve ser acessado o menu:  </a:t>
            </a:r>
            <a: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Cadastro -&gt; estabelecimento -&gt; Clientes,</a:t>
            </a:r>
            <a: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sym typeface="Century Gothic"/>
              </a:rPr>
              <a:t> selecionar o cliente vinculado a nota e retirar os caracteres especiais ao IE.</a:t>
            </a:r>
            <a:br>
              <a:rPr lang="pt-BR" sz="1400" b="1">
                <a:latin typeface="Century Gothic"/>
              </a:rPr>
            </a:br>
            <a:br>
              <a:rPr lang="pt-BR" sz="1400" b="1">
                <a:latin typeface="Century Gothic"/>
              </a:rPr>
            </a:br>
            <a: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sym typeface="Century Gothic"/>
              </a:rPr>
              <a:t># DICA LINX: </a:t>
            </a:r>
            <a:endParaRPr lang="en-US" sz="14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</a:endParaRPr>
          </a:p>
          <a:p>
            <a:pPr marL="0" indent="0" algn="l">
              <a:buSzPts val="5200"/>
            </a:pPr>
            <a: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sym typeface="Century Gothic"/>
              </a:rPr>
              <a:t>Para validação de dados IE do cliente acesse:</a:t>
            </a:r>
            <a:b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</a:rPr>
            </a:br>
            <a:br>
              <a:rPr lang="pt-BR" sz="1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</a:rPr>
            </a:br>
            <a:endParaRPr lang="pt-BR" sz="14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</a:endParaRPr>
          </a:p>
          <a:p>
            <a:pPr marL="0" indent="0" algn="l"/>
            <a:r>
              <a:rPr lang="pt-BR" sz="1600">
                <a:solidFill>
                  <a:srgbClr val="000000"/>
                </a:solidFill>
                <a:hlinkClick r:id="rId4"/>
              </a:rPr>
              <a:t>http://www</a:t>
            </a:r>
            <a:r>
              <a:rPr lang="pt-BR" sz="1600" i="0">
                <a:solidFill>
                  <a:srgbClr val="000000"/>
                </a:solidFill>
                <a:effectLst/>
                <a:hlinkClick r:id="rId4"/>
              </a:rPr>
              <a:t>.</a:t>
            </a:r>
            <a:r>
              <a:rPr lang="pt-BR" sz="1600">
                <a:solidFill>
                  <a:srgbClr val="000000"/>
                </a:solidFill>
                <a:hlinkClick r:id="rId4"/>
              </a:rPr>
              <a:t>sintegra</a:t>
            </a:r>
            <a:r>
              <a:rPr lang="pt-BR" sz="1600" i="0">
                <a:solidFill>
                  <a:srgbClr val="000000"/>
                </a:solidFill>
                <a:effectLst/>
                <a:hlinkClick r:id="rId4"/>
              </a:rPr>
              <a:t>.</a:t>
            </a:r>
            <a:r>
              <a:rPr lang="pt-BR" sz="1600">
                <a:solidFill>
                  <a:srgbClr val="000000"/>
                </a:solidFill>
                <a:hlinkClick r:id="rId4"/>
              </a:rPr>
              <a:t>gov</a:t>
            </a:r>
            <a:r>
              <a:rPr lang="pt-BR" sz="1600" i="0">
                <a:solidFill>
                  <a:srgbClr val="000000"/>
                </a:solidFill>
                <a:effectLst/>
                <a:hlinkClick r:id="rId4"/>
              </a:rPr>
              <a:t>.</a:t>
            </a:r>
            <a:r>
              <a:rPr lang="pt-BR" sz="1600">
                <a:solidFill>
                  <a:srgbClr val="000000"/>
                </a:solidFill>
                <a:hlinkClick r:id="rId4"/>
              </a:rPr>
              <a:t>br/</a:t>
            </a:r>
            <a:endParaRPr lang="pt-BR" sz="1600">
              <a:solidFill>
                <a:srgbClr val="000000"/>
              </a:solidFill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" b="1">
              <a:solidFill>
                <a:schemeClr val="bg1">
                  <a:lumMod val="9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8" name="Google Shape;379;p50">
            <a:extLst>
              <a:ext uri="{FF2B5EF4-FFF2-40B4-BE49-F238E27FC236}">
                <a16:creationId xmlns:a16="http://schemas.microsoft.com/office/drawing/2014/main" id="{48D6B55B-E5AE-46FE-C067-93A901489E1A}"/>
              </a:ext>
            </a:extLst>
          </p:cNvPr>
          <p:cNvSpPr txBox="1">
            <a:spLocks/>
          </p:cNvSpPr>
          <p:nvPr/>
        </p:nvSpPr>
        <p:spPr>
          <a:xfrm>
            <a:off x="3492590" y="3965300"/>
            <a:ext cx="5930100" cy="4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>
                <a:solidFill>
                  <a:schemeClr val="bg1">
                    <a:lumMod val="5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Autor(a) da citação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B1F289C-507B-A0D7-78C8-222268477C84}"/>
              </a:ext>
            </a:extLst>
          </p:cNvPr>
          <p:cNvSpPr txBox="1"/>
          <p:nvPr/>
        </p:nvSpPr>
        <p:spPr>
          <a:xfrm>
            <a:off x="227443" y="121668"/>
            <a:ext cx="3089218" cy="4770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Noto Sans Light"/>
              </a:rPr>
              <a:t>Rejeições Comuns</a:t>
            </a:r>
          </a:p>
          <a:p>
            <a:endParaRPr lang="pt-BR" sz="700">
              <a:ln>
                <a:solidFill>
                  <a:srgbClr val="FFFFFF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5E81D39D-15C7-9B76-C162-CD8BBE91529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Gráfico 4">
            <a:extLst>
              <a:ext uri="{FF2B5EF4-FFF2-40B4-BE49-F238E27FC236}">
                <a16:creationId xmlns:a16="http://schemas.microsoft.com/office/drawing/2014/main" id="{2EBECA3E-6CBE-3127-696E-E3EA4C3FF5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DEE36E1-DF9B-FE2E-99DF-DC04F57244D6}"/>
              </a:ext>
            </a:extLst>
          </p:cNvPr>
          <p:cNvSpPr txBox="1"/>
          <p:nvPr/>
        </p:nvSpPr>
        <p:spPr>
          <a:xfrm>
            <a:off x="310703" y="684995"/>
            <a:ext cx="832941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411E5A"/>
              </a:buClr>
              <a:buSzPts val="5200"/>
            </a:pP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Falha no 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Schema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 XML da 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NFe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 (Elemento: 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enviNFe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/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NFe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[1]/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infNFe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/</a:t>
            </a:r>
            <a:r>
              <a:rPr lang="pt-BR" sz="16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dest</a:t>
            </a: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/IE/)</a:t>
            </a:r>
            <a:endParaRPr lang="pt-BR" sz="16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3C79E62-5BFC-A004-94B1-E5CF65EA4DB9}"/>
              </a:ext>
            </a:extLst>
          </p:cNvPr>
          <p:cNvSpPr/>
          <p:nvPr/>
        </p:nvSpPr>
        <p:spPr>
          <a:xfrm>
            <a:off x="124877" y="563016"/>
            <a:ext cx="7960586" cy="578399"/>
          </a:xfrm>
          <a:prstGeom prst="roundRect">
            <a:avLst>
              <a:gd name="adj" fmla="val 50000"/>
            </a:avLst>
          </a:prstGeom>
          <a:noFill/>
          <a:ln w="12700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800" b="1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</a:rPr>
              <a:t>&gt;</a:t>
            </a:r>
          </a:p>
        </p:txBody>
      </p:sp>
      <p:pic>
        <p:nvPicPr>
          <p:cNvPr id="10" name="Imagem 9" descr="Interface gráfica do usuário&#10;&#10;Descrição gerada automaticamente">
            <a:extLst>
              <a:ext uri="{FF2B5EF4-FFF2-40B4-BE49-F238E27FC236}">
                <a16:creationId xmlns:a16="http://schemas.microsoft.com/office/drawing/2014/main" id="{9551F847-382F-EEFD-0E3F-F9605188C4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6129" y="1432658"/>
            <a:ext cx="5371492" cy="298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48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</a:pPr>
            <a:r>
              <a:rPr lang="pt-BR" sz="1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133460" y="1486341"/>
            <a:ext cx="2630630" cy="2170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ts val="2800"/>
              <a:defRPr/>
            </a:pP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</a:rPr>
              <a:t>Esta Rejeição ocorre quando, no campo Logradouro no cadastro do cliente contém apenas um caractere.</a:t>
            </a:r>
            <a:br>
              <a:rPr lang="pt-BR" sz="1200">
                <a:ea typeface="+mn-lt"/>
                <a:cs typeface="+mn-lt"/>
              </a:rPr>
            </a:br>
            <a:br>
              <a:rPr lang="pt-BR" sz="1200">
                <a:ea typeface="+mn-lt"/>
                <a:cs typeface="+mn-lt"/>
              </a:rPr>
            </a:b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</a:rPr>
              <a:t>Para correção acesse: Cadastro -&gt; Estabelecimento -&gt; Clientes, Vá até a aba Endereço, no campo ENDEREÇO ajuste esse dado com o nome correto da rua do destinatário.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255924" y="668294"/>
            <a:ext cx="8768201" cy="40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Falha no 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Schema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XML da 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 (Elemento 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enviNFe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NFe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[1]/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infNFe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dest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enderDest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/</a:t>
            </a:r>
            <a:r>
              <a:rPr lang="pt-BR" sz="1500" b="1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xLgr</a:t>
            </a:r>
            <a:r>
              <a:rPr lang="pt-BR" sz="1500" b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SemiBold"/>
              </a:rPr>
              <a:t>)</a:t>
            </a:r>
          </a:p>
        </p:txBody>
      </p:sp>
      <p:pic>
        <p:nvPicPr>
          <p:cNvPr id="4" name="Imagem 3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4D8A400C-3206-7083-586A-E2AAF744E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016" y="1153615"/>
            <a:ext cx="5916634" cy="311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8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buFont typeface="Arial"/>
            </a:pPr>
            <a:r>
              <a:rPr lang="pt-BR" sz="1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Arial"/>
              </a:rPr>
              <a:t>Rejeições Comuns</a:t>
            </a:r>
          </a:p>
        </p:txBody>
      </p:sp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127135" y="877576"/>
            <a:ext cx="8768201" cy="40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4999"/>
              </a:lnSpc>
            </a:pPr>
            <a:r>
              <a:rPr lang="pt-BR" sz="1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Erro </a:t>
            </a:r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M0009 - Nota já autorizada</a:t>
            </a:r>
            <a:br>
              <a:rPr lang="pt-BR" sz="1800" b="1">
                <a:latin typeface="Century Gothic"/>
                <a:ea typeface="Noto Sans Light"/>
                <a:cs typeface="Noto Sans Light"/>
                <a:sym typeface="Noto Sans Light"/>
              </a:rPr>
            </a:br>
            <a:endParaRPr lang="pt-BR" sz="1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3290D3E-6B67-BFD2-CDFD-B5BD068F305D}"/>
              </a:ext>
            </a:extLst>
          </p:cNvPr>
          <p:cNvSpPr txBox="1"/>
          <p:nvPr/>
        </p:nvSpPr>
        <p:spPr>
          <a:xfrm>
            <a:off x="439176" y="1180178"/>
            <a:ext cx="8557578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Esse erro ocorre quando há uma instabilidade momentânea na SEFAZ no momento da emissão. A nota é autorizada corretamente no </a:t>
            </a:r>
            <a:r>
              <a:rPr lang="pt-BR" sz="1200" err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Tecfiscal</a:t>
            </a: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 assim que a SEFAZ se normaliza, mas o status permanece incorreto na retaguarda.</a:t>
            </a:r>
            <a:endParaRPr lang="pt-BR">
              <a:sym typeface="Noto Sans Light"/>
            </a:endParaRPr>
          </a:p>
          <a:p>
            <a:pPr>
              <a:defRPr/>
            </a:pP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Estamos atuando com prioridade para que essa correção ocorra de forma automática. No entanto, atualmente, é necessário realizar o ajuste manual.</a:t>
            </a:r>
            <a:endParaRPr lang="pt-BR">
              <a:sym typeface="Noto Sans Light"/>
            </a:endParaRPr>
          </a:p>
          <a:p>
            <a:pPr>
              <a:defRPr/>
            </a:pP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Para corrigir: acesse o menu </a:t>
            </a: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NF-e &gt; Monitoramento</a:t>
            </a: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, marque a nota desejada e clique em </a:t>
            </a: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Ressincronizar</a:t>
            </a:r>
            <a:r>
              <a:rPr lang="pt-BR" sz="12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ea typeface="+mn-lt"/>
                <a:cs typeface="+mn-lt"/>
                <a:sym typeface="Noto Sans Light"/>
              </a:rPr>
              <a:t>. Após isso, o status será atualizado para “Autorizado”.</a:t>
            </a:r>
            <a:endParaRPr lang="pt-BR">
              <a:sym typeface="Noto Sans Light"/>
            </a:endParaRPr>
          </a:p>
          <a:p>
            <a:pPr>
              <a:defRPr/>
            </a:pPr>
            <a:endParaRPr lang="pt-BR" sz="1200" b="1">
              <a:gradFill>
                <a:gsLst>
                  <a:gs pos="0">
                    <a:srgbClr val="F0462D"/>
                  </a:gs>
                  <a:gs pos="100000">
                    <a:srgbClr val="5D00A5"/>
                  </a:gs>
                </a:gsLst>
                <a:lin ang="10800000" scaled="0"/>
              </a:gradFill>
              <a:latin typeface="Noto Sans"/>
              <a:ea typeface="Noto Sans"/>
              <a:cs typeface="Noto Sans"/>
            </a:endParaRPr>
          </a:p>
        </p:txBody>
      </p:sp>
      <p:pic>
        <p:nvPicPr>
          <p:cNvPr id="2" name="Imagem 1" descr="Tabela&#10;&#10;O conteúdo gerado por IA pode estar incorreto.">
            <a:extLst>
              <a:ext uri="{FF2B5EF4-FFF2-40B4-BE49-F238E27FC236}">
                <a16:creationId xmlns:a16="http://schemas.microsoft.com/office/drawing/2014/main" id="{03799F6C-2E7C-35E3-460C-BAF9EF7B6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481" y="2574587"/>
            <a:ext cx="6707038" cy="188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8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Rejeições Comuns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268061" y="2254703"/>
            <a:ext cx="7984278" cy="1978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pt-BR" sz="1200">
              <a:solidFill>
                <a:srgbClr val="411E5A"/>
              </a:solidFill>
              <a:latin typeface="Noto Sans Light"/>
            </a:endParaRPr>
          </a:p>
          <a:p>
            <a:pPr>
              <a:buClr>
                <a:srgbClr val="411E5A"/>
              </a:buClr>
              <a:buSzPts val="2400"/>
              <a:defRPr/>
            </a:pP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Para correção de erro deve ser ajustado o cadastro do Destinatário vinculando um endereço adicional que seja dentro do mesmo estado do Emitente.</a:t>
            </a:r>
            <a:br>
              <a:rPr lang="pt-BR" sz="1200" b="1">
                <a:latin typeface="Century Gothic"/>
                <a:ea typeface="Noto Sans Light"/>
                <a:cs typeface="Noto Sans Light"/>
              </a:rPr>
            </a:br>
            <a:br>
              <a:rPr lang="pt-BR" sz="1200" b="1">
                <a:latin typeface="Century Gothic"/>
                <a:ea typeface="Noto Sans Light"/>
                <a:cs typeface="Noto Sans Light"/>
              </a:rPr>
            </a:b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Para isso acesse: Cadastro -&gt; Estabelecimento -&gt; Clientes, selecionar o cliente vinculado a NF-e, na aba endereço, deve ser adicionado um endereço adicional que deve ser do tipo Entrega/Recolha.</a:t>
            </a:r>
            <a:br>
              <a:rPr lang="pt-BR" sz="1200" b="1">
                <a:latin typeface="Century Gothic"/>
                <a:ea typeface="Noto Sans Light"/>
                <a:cs typeface="Noto Sans Light"/>
              </a:rPr>
            </a:br>
            <a:br>
              <a:rPr lang="pt-BR" sz="1200" b="1">
                <a:latin typeface="Century Gothic"/>
                <a:ea typeface="Noto Sans Light"/>
                <a:cs typeface="Noto Sans Light"/>
              </a:rPr>
            </a:b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Também é possível efetuar o ajuste e vinculação de endereço adicional por dentro do próprio pedido,</a:t>
            </a:r>
            <a:br>
              <a:rPr lang="pt-BR" sz="1200" b="1">
                <a:latin typeface="Century Gothic"/>
                <a:ea typeface="Noto Sans Light"/>
                <a:cs typeface="Noto Sans Light"/>
              </a:rPr>
            </a:br>
            <a:r>
              <a:rPr lang="pt-BR" sz="12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Acessando o pedido vinculado ao cliente da nota, abaixo do nome do cliente temos a opção de ajuste e ou vinculação de endereço de Entrega/Recolha.</a:t>
            </a:r>
            <a:endParaRPr lang="pt-BR" sz="12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269531" y="875218"/>
            <a:ext cx="8768201" cy="40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SzPts val="1000"/>
            </a:pP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Noto Sans Light"/>
              </a:rPr>
              <a:t>Operação Interna e  UF do emitente difere da UF do destinatário/remetente contribuinte do ICMS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63CFD0-7315-6C1B-CB6E-32D22E64C043}"/>
              </a:ext>
            </a:extLst>
          </p:cNvPr>
          <p:cNvSpPr txBox="1"/>
          <p:nvPr/>
        </p:nvSpPr>
        <p:spPr>
          <a:xfrm>
            <a:off x="255924" y="1492643"/>
            <a:ext cx="8632152" cy="561692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400"/>
              <a:defRPr/>
            </a:pPr>
            <a:r>
              <a:rPr lang="pt-BR" sz="16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Essa rejeição ocorre quando uma nota fiscal é emitida, para clientes que tem IE de UF diferente do emitente</a:t>
            </a:r>
          </a:p>
        </p:txBody>
      </p:sp>
    </p:spTree>
    <p:extLst>
      <p:ext uri="{BB962C8B-B14F-4D97-AF65-F5344CB8AC3E}">
        <p14:creationId xmlns:p14="http://schemas.microsoft.com/office/powerpoint/2010/main" val="129849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87417D78-866C-ECA9-7663-507A7A1187A6}"/>
              </a:ext>
            </a:extLst>
          </p:cNvPr>
          <p:cNvSpPr txBox="1">
            <a:spLocks/>
          </p:cNvSpPr>
          <p:nvPr/>
        </p:nvSpPr>
        <p:spPr>
          <a:xfrm>
            <a:off x="194816" y="292887"/>
            <a:ext cx="5360609" cy="2041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24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Arial"/>
              </a:rPr>
              <a:t>Webinar</a:t>
            </a:r>
            <a:r>
              <a:rPr lang="pt-BR" sz="4200" b="0">
                <a:solidFill>
                  <a:schemeClr val="bg1"/>
                </a:solidFill>
                <a:latin typeface="Aptos Display"/>
                <a:ea typeface="Noto Sans"/>
                <a:cs typeface="Noto Sans"/>
              </a:rPr>
              <a:t> Linx Empório Junho/2025</a:t>
            </a:r>
            <a:br>
              <a:rPr lang="pt-BR" sz="4200" b="0">
                <a:latin typeface="Aptos Display"/>
                <a:ea typeface="Noto Sans" panose="020B0502040504020204" pitchFamily="34" charset="0"/>
                <a:cs typeface="Noto Sans" panose="020B0502040504020204" pitchFamily="34" charset="0"/>
              </a:rPr>
            </a:br>
            <a:endParaRPr lang="pt-BR" sz="2000" b="0">
              <a:solidFill>
                <a:srgbClr val="000000"/>
              </a:solidFill>
              <a:latin typeface="Aptos Display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3D9960B-DEA4-64DC-58FB-A26DECD070D0}"/>
              </a:ext>
            </a:extLst>
          </p:cNvPr>
          <p:cNvSpPr txBox="1"/>
          <p:nvPr/>
        </p:nvSpPr>
        <p:spPr>
          <a:xfrm>
            <a:off x="3073188" y="1175363"/>
            <a:ext cx="3371568" cy="6798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25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</a:rPr>
              <a:t>com RC</a:t>
            </a:r>
            <a:r>
              <a:rPr lang="pt-BR" sz="2400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 Linx Empório</a:t>
            </a:r>
          </a:p>
        </p:txBody>
      </p:sp>
      <p:pic>
        <p:nvPicPr>
          <p:cNvPr id="3" name="Google Shape;58;p1">
            <a:extLst>
              <a:ext uri="{FF2B5EF4-FFF2-40B4-BE49-F238E27FC236}">
                <a16:creationId xmlns:a16="http://schemas.microsoft.com/office/drawing/2014/main" id="{992D43C6-7C62-64CA-1EC5-C38E7B63F40F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27">
            <a:extLst>
              <a:ext uri="{FF2B5EF4-FFF2-40B4-BE49-F238E27FC236}">
                <a16:creationId xmlns:a16="http://schemas.microsoft.com/office/drawing/2014/main" id="{C4175771-FFD8-7E05-E797-5EB348A94DD9}"/>
              </a:ext>
            </a:extLst>
          </p:cNvPr>
          <p:cNvSpPr txBox="1"/>
          <p:nvPr/>
        </p:nvSpPr>
        <p:spPr>
          <a:xfrm>
            <a:off x="196301" y="2328320"/>
            <a:ext cx="8879658" cy="338554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>
                <a:solidFill>
                  <a:schemeClr val="bg1"/>
                </a:solidFill>
                <a:latin typeface="Century Gothic"/>
                <a:cs typeface="Arial"/>
              </a:rPr>
              <a:t>Conteúdo:</a:t>
            </a:r>
            <a:br>
              <a:rPr lang="pt-BR" sz="2000" b="1">
                <a:solidFill>
                  <a:schemeClr val="bg1"/>
                </a:solidFill>
                <a:latin typeface="Century Gothic"/>
                <a:cs typeface="Arial"/>
              </a:rPr>
            </a:br>
            <a:endParaRPr lang="pt-BR">
              <a:solidFill>
                <a:schemeClr val="bg1"/>
              </a:solidFill>
            </a:endParaRPr>
          </a:p>
          <a:p>
            <a:r>
              <a:rPr lang="pt-BR" sz="2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Integração </a:t>
            </a:r>
            <a:r>
              <a:rPr lang="pt-BR" sz="24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CBZé</a:t>
            </a:r>
            <a:r>
              <a:rPr lang="pt-BR" sz="2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 </a:t>
            </a:r>
          </a:p>
          <a:p>
            <a:r>
              <a:rPr lang="pt-BR" sz="2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Notas Fiscais – Rejeição: IE destinatário inválida</a:t>
            </a:r>
            <a:endParaRPr lang="pt-BR" sz="24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Century Gothic"/>
            </a:endParaRPr>
          </a:p>
          <a:p>
            <a:r>
              <a:rPr lang="pt-BR" sz="2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Century Gothic"/>
              </a:rPr>
              <a:t>Estrutura de cartões</a:t>
            </a:r>
          </a:p>
          <a:p>
            <a:r>
              <a:rPr lang="pt-BR" sz="24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Century Gothic"/>
              </a:rPr>
              <a:t>Cadastro de formas de pagamentos</a:t>
            </a:r>
          </a:p>
          <a:p>
            <a:br>
              <a:rPr lang="pt-BR" sz="2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br>
              <a:rPr lang="pt-BR" sz="2800">
                <a:ea typeface="+mn-lt"/>
                <a:cs typeface="Arial"/>
              </a:rPr>
            </a:br>
            <a:endParaRPr lang="pt-BR" sz="2800">
              <a:solidFill>
                <a:srgbClr val="00C855"/>
              </a:solidFill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ADC814C9-55AB-D6D1-D210-1C543C90C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C18D628C-2D71-4255-1E1B-BF509775C04D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>
            <a:extLst>
              <a:ext uri="{FF2B5EF4-FFF2-40B4-BE49-F238E27FC236}">
                <a16:creationId xmlns:a16="http://schemas.microsoft.com/office/drawing/2014/main" id="{7C6DE115-0E9C-9152-2662-FAF26608364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47597" y="1287009"/>
            <a:ext cx="4490212" cy="2206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Como fazer os cadastros das estruturas de cartão que serão utilizadas nos pedidos e no PDV</a:t>
            </a:r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6DF94EC-A41F-3E38-0CC6-D49FAC64F871}"/>
              </a:ext>
            </a:extLst>
          </p:cNvPr>
          <p:cNvSpPr txBox="1"/>
          <p:nvPr/>
        </p:nvSpPr>
        <p:spPr>
          <a:xfrm>
            <a:off x="205740" y="6312"/>
            <a:ext cx="4373022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000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Cadastro de estrutura de cartões</a:t>
            </a:r>
            <a:endParaRPr lang="pt-BR"/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33EB3352-E228-6DC7-943C-C9E9FAD0352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6BF33B87-8791-11E4-B3D3-C0CF03D975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5DA67090-CC05-1FA6-3EA2-3866BA2F9F3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165600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19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3E820-0E6C-286E-F164-95F8FCB38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795;p56">
            <a:extLst>
              <a:ext uri="{FF2B5EF4-FFF2-40B4-BE49-F238E27FC236}">
                <a16:creationId xmlns:a16="http://schemas.microsoft.com/office/drawing/2014/main" id="{A1FB131B-2811-7920-B86A-889DCBC83F48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Google Shape;834;p58">
            <a:extLst>
              <a:ext uri="{FF2B5EF4-FFF2-40B4-BE49-F238E27FC236}">
                <a16:creationId xmlns:a16="http://schemas.microsoft.com/office/drawing/2014/main" id="{6131B944-2EB2-D744-272F-3B25D40EFAB9}"/>
              </a:ext>
            </a:extLst>
          </p:cNvPr>
          <p:cNvSpPr txBox="1">
            <a:spLocks/>
          </p:cNvSpPr>
          <p:nvPr/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pt-BR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buClr>
                <a:srgbClr val="411E5A"/>
              </a:buClr>
              <a:buSzPts val="2800"/>
            </a:pPr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Cadastro da rede credenciadora</a:t>
            </a:r>
            <a:endParaRPr lang="pt-BR" sz="1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EDC61DD-C714-BDDA-64C5-C3743D61F30C}"/>
              </a:ext>
            </a:extLst>
          </p:cNvPr>
          <p:cNvSpPr txBox="1"/>
          <p:nvPr/>
        </p:nvSpPr>
        <p:spPr>
          <a:xfrm>
            <a:off x="426720" y="819150"/>
            <a:ext cx="81229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Para as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vendas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de com forma de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pagamento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credito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debito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onde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se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faz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necessário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vinculo de Estrutura de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cartão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se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faz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necessário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o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credenciadora</a:t>
            </a:r>
            <a:endParaRPr lang="pt-BR" err="1"/>
          </a:p>
        </p:txBody>
      </p:sp>
      <p:sp>
        <p:nvSpPr>
          <p:cNvPr id="8" name="Google Shape;224;p13">
            <a:extLst>
              <a:ext uri="{FF2B5EF4-FFF2-40B4-BE49-F238E27FC236}">
                <a16:creationId xmlns:a16="http://schemas.microsoft.com/office/drawing/2014/main" id="{B6D2A204-CEB2-5216-E623-A55FF73ECCFB}"/>
              </a:ext>
            </a:extLst>
          </p:cNvPr>
          <p:cNvSpPr txBox="1">
            <a:spLocks/>
          </p:cNvSpPr>
          <p:nvPr/>
        </p:nvSpPr>
        <p:spPr>
          <a:xfrm>
            <a:off x="345868" y="1481557"/>
            <a:ext cx="3064703" cy="24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16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Para isso devemos fazer o cadastro da rede credenciadora e selecionar como fornecedor, e vincular o tipo como: </a:t>
            </a:r>
            <a:r>
              <a:rPr lang="pt-BR" sz="1600" i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Rede Administradora/Bandeira Cartão.</a:t>
            </a:r>
            <a:endParaRPr lang="pt-BR" sz="1600" i="1" kern="1200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ea typeface="Noto Sans Light"/>
              <a:cs typeface="Noto Sans Light"/>
            </a:endParaRPr>
          </a:p>
        </p:txBody>
      </p:sp>
      <p:pic>
        <p:nvPicPr>
          <p:cNvPr id="2" name="Imagem 1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A1ECC492-D36A-E049-89DB-D9EF695BC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604" y="1483178"/>
            <a:ext cx="5391203" cy="317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45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677A7-448E-BADF-5126-FC242C743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795;p56">
            <a:extLst>
              <a:ext uri="{FF2B5EF4-FFF2-40B4-BE49-F238E27FC236}">
                <a16:creationId xmlns:a16="http://schemas.microsoft.com/office/drawing/2014/main" id="{5897156C-5D8A-7D6B-2648-C4C12FD68E69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Google Shape;834;p58">
            <a:extLst>
              <a:ext uri="{FF2B5EF4-FFF2-40B4-BE49-F238E27FC236}">
                <a16:creationId xmlns:a16="http://schemas.microsoft.com/office/drawing/2014/main" id="{E436B842-4025-E794-1781-73162FE8335B}"/>
              </a:ext>
            </a:extLst>
          </p:cNvPr>
          <p:cNvSpPr txBox="1">
            <a:spLocks/>
          </p:cNvSpPr>
          <p:nvPr/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pt-BR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buClr>
                <a:srgbClr val="411E5A"/>
              </a:buClr>
              <a:buSzPts val="2800"/>
            </a:pPr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Cadastro da estrutura 'PAI'</a:t>
            </a:r>
            <a:endParaRPr lang="pt-BR" sz="1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C1506DA-FDD0-11E4-7C97-9E2E2851CEE5}"/>
              </a:ext>
            </a:extLst>
          </p:cNvPr>
          <p:cNvSpPr txBox="1"/>
          <p:nvPr/>
        </p:nvSpPr>
        <p:spPr>
          <a:xfrm>
            <a:off x="426720" y="819150"/>
            <a:ext cx="81229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Para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das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cartão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se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faz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necessário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o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pai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onde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será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vinculado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a rede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credenciadora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</a:p>
        </p:txBody>
      </p:sp>
      <p:sp>
        <p:nvSpPr>
          <p:cNvPr id="8" name="Google Shape;224;p13">
            <a:extLst>
              <a:ext uri="{FF2B5EF4-FFF2-40B4-BE49-F238E27FC236}">
                <a16:creationId xmlns:a16="http://schemas.microsoft.com/office/drawing/2014/main" id="{00162A05-60E9-7DC0-47E8-9C2D7291BAD5}"/>
              </a:ext>
            </a:extLst>
          </p:cNvPr>
          <p:cNvSpPr txBox="1">
            <a:spLocks/>
          </p:cNvSpPr>
          <p:nvPr/>
        </p:nvSpPr>
        <p:spPr>
          <a:xfrm>
            <a:off x="345868" y="1481557"/>
            <a:ext cx="2581650" cy="24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16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Nessa estrutura devemos colocar somente a rede e a Rede credenciadora.</a:t>
            </a:r>
            <a:br>
              <a:rPr lang="pt-BR" sz="16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</a:br>
            <a:br>
              <a:rPr lang="pt-BR" sz="16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</a:br>
            <a:r>
              <a:rPr lang="pt-BR" sz="16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</a:rPr>
              <a:t>As demais estruturas serão vinculadas dentro dessa principal.</a:t>
            </a:r>
          </a:p>
        </p:txBody>
      </p:sp>
      <p:pic>
        <p:nvPicPr>
          <p:cNvPr id="4" name="Imagem 3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BDC6C44C-19AE-F64C-00F3-A66309EE9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535" y="1482128"/>
            <a:ext cx="5769430" cy="284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8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ADB2F-C31E-F252-0A8D-092BEF97A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795;p56">
            <a:extLst>
              <a:ext uri="{FF2B5EF4-FFF2-40B4-BE49-F238E27FC236}">
                <a16:creationId xmlns:a16="http://schemas.microsoft.com/office/drawing/2014/main" id="{63C7D85A-10E6-4045-E6BE-2C578A7D6974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Google Shape;834;p58">
            <a:extLst>
              <a:ext uri="{FF2B5EF4-FFF2-40B4-BE49-F238E27FC236}">
                <a16:creationId xmlns:a16="http://schemas.microsoft.com/office/drawing/2014/main" id="{E995E66B-DD6E-63F9-D33A-D46B6B7469D4}"/>
              </a:ext>
            </a:extLst>
          </p:cNvPr>
          <p:cNvSpPr txBox="1">
            <a:spLocks/>
          </p:cNvSpPr>
          <p:nvPr/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pt-BR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buClr>
                <a:srgbClr val="411E5A"/>
              </a:buClr>
              <a:buSzPts val="2800"/>
            </a:pPr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Cadastro dos componentes da estrutura</a:t>
            </a:r>
            <a:endParaRPr lang="pt-BR" sz="1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599CCA6-E591-A35F-23AE-D7547E651E55}"/>
              </a:ext>
            </a:extLst>
          </p:cNvPr>
          <p:cNvSpPr txBox="1"/>
          <p:nvPr/>
        </p:nvSpPr>
        <p:spPr>
          <a:xfrm>
            <a:off x="426720" y="819150"/>
            <a:ext cx="81229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Para o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correto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das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deve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ser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previamente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cadastrados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: REDE, BANDEIRA e PRODUTO, que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será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apresentado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no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momento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criação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da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completa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.</a:t>
            </a:r>
          </a:p>
        </p:txBody>
      </p:sp>
      <p:sp>
        <p:nvSpPr>
          <p:cNvPr id="8" name="Google Shape;224;p13">
            <a:extLst>
              <a:ext uri="{FF2B5EF4-FFF2-40B4-BE49-F238E27FC236}">
                <a16:creationId xmlns:a16="http://schemas.microsoft.com/office/drawing/2014/main" id="{977CB6C3-E2C6-BA58-418A-A9C5D7306B0A}"/>
              </a:ext>
            </a:extLst>
          </p:cNvPr>
          <p:cNvSpPr txBox="1">
            <a:spLocks/>
          </p:cNvSpPr>
          <p:nvPr/>
        </p:nvSpPr>
        <p:spPr>
          <a:xfrm>
            <a:off x="345868" y="1763596"/>
            <a:ext cx="2180857" cy="24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14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Acessando o menu: </a:t>
            </a:r>
            <a:r>
              <a:rPr lang="pt-BR" sz="1400" i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Cadastro -&gt; Financeiro -&gt; Estrutura de cartão Redes/bandeiras/produtos</a:t>
            </a:r>
            <a:r>
              <a:rPr lang="pt-BR" sz="14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, para quando for efetuado o cadastro das estruturas essas informações sejam apresentados.</a:t>
            </a:r>
            <a:endParaRPr lang="pt-BR" sz="1400" kern="1200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ea typeface="Noto Sans Light"/>
              <a:cs typeface="Noto Sans Light"/>
            </a:endParaRP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9B4A6CA-EDE4-9AC7-A877-BB80772D5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57" y="1546217"/>
            <a:ext cx="6293924" cy="31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96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66806-F6C0-6CD4-C47D-A49AB4133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795;p56">
            <a:extLst>
              <a:ext uri="{FF2B5EF4-FFF2-40B4-BE49-F238E27FC236}">
                <a16:creationId xmlns:a16="http://schemas.microsoft.com/office/drawing/2014/main" id="{87C444D3-B26E-5B2F-0F76-4E3E262578E1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Google Shape;834;p58">
            <a:extLst>
              <a:ext uri="{FF2B5EF4-FFF2-40B4-BE49-F238E27FC236}">
                <a16:creationId xmlns:a16="http://schemas.microsoft.com/office/drawing/2014/main" id="{CA3E7C00-BE2F-19D7-05C6-6C829BCA652F}"/>
              </a:ext>
            </a:extLst>
          </p:cNvPr>
          <p:cNvSpPr txBox="1">
            <a:spLocks/>
          </p:cNvSpPr>
          <p:nvPr/>
        </p:nvSpPr>
        <p:spPr>
          <a:xfrm>
            <a:off x="255924" y="125625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pt-BR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buClr>
                <a:srgbClr val="411E5A"/>
              </a:buClr>
              <a:buSzPts val="2800"/>
            </a:pPr>
            <a:r>
              <a:rPr lang="pt-BR" sz="1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  <a:sym typeface="Century Gothic"/>
              </a:rPr>
              <a:t>Cadastro da estrutura</a:t>
            </a:r>
            <a:endParaRPr lang="pt-BR" sz="1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latin typeface="Century Gothic"/>
              <a:ea typeface="Noto Sans Light"/>
              <a:cs typeface="Noto Sans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1E52A65-BCB2-4121-32F1-32AD8AA898E5}"/>
              </a:ext>
            </a:extLst>
          </p:cNvPr>
          <p:cNvSpPr txBox="1"/>
          <p:nvPr/>
        </p:nvSpPr>
        <p:spPr>
          <a:xfrm>
            <a:off x="426720" y="819150"/>
            <a:ext cx="81229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Com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essas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informações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previamente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cadastradas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,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deve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ser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cadastrado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as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estruturas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 </a:t>
            </a:r>
            <a:r>
              <a:rPr lang="en-US" b="1" kern="12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completas</a:t>
            </a:r>
            <a:r>
              <a:rPr lang="en-US" b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Century Gothic"/>
                <a:ea typeface="Noto Sans Light"/>
                <a:cs typeface="Noto Sans Light"/>
              </a:rPr>
              <a:t>.</a:t>
            </a:r>
          </a:p>
        </p:txBody>
      </p:sp>
      <p:sp>
        <p:nvSpPr>
          <p:cNvPr id="8" name="Google Shape;224;p13">
            <a:extLst>
              <a:ext uri="{FF2B5EF4-FFF2-40B4-BE49-F238E27FC236}">
                <a16:creationId xmlns:a16="http://schemas.microsoft.com/office/drawing/2014/main" id="{38432446-E96D-7F72-138F-D29403F0536D}"/>
              </a:ext>
            </a:extLst>
          </p:cNvPr>
          <p:cNvSpPr txBox="1">
            <a:spLocks/>
          </p:cNvSpPr>
          <p:nvPr/>
        </p:nvSpPr>
        <p:spPr>
          <a:xfrm>
            <a:off x="256803" y="1006544"/>
            <a:ext cx="2455473" cy="2796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1400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Acessando o menu: </a:t>
            </a:r>
            <a:r>
              <a:rPr lang="pt-BR" sz="1400" b="0" i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Cadastro -&gt; Financeiro -&gt; Estrutura de cartão -&gt; estrutura de cartão</a:t>
            </a:r>
            <a:r>
              <a:rPr lang="pt-BR" sz="1400" i="1" kern="12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ea typeface="Noto Sans Light"/>
                <a:cs typeface="Noto Sans Light"/>
                <a:sym typeface="Arial"/>
              </a:rPr>
              <a:t>, deve ser clicado em incluir nova, e preenchido as informações obrigatórias.</a:t>
            </a:r>
            <a:endParaRPr lang="pt-BR" sz="1400" kern="1200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0800000" scaled="0"/>
              </a:gradFill>
              <a:ea typeface="Noto Sans Light"/>
              <a:cs typeface="Noto Sans Light"/>
            </a:endParaRP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B3C22D8-5D90-2E99-BF80-2A5B9656A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40" y="1524953"/>
            <a:ext cx="6080760" cy="303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75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2837E15F-5E01-806D-5728-AF90F954B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484E4C08-0E6A-983B-D3D7-345E6BA720AA}"/>
              </a:ext>
            </a:extLst>
          </p:cNvPr>
          <p:cNvSpPr txBox="1">
            <a:spLocks/>
          </p:cNvSpPr>
          <p:nvPr/>
        </p:nvSpPr>
        <p:spPr>
          <a:xfrm>
            <a:off x="4775152" y="1669844"/>
            <a:ext cx="4047512" cy="121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990"/>
            </a:pPr>
            <a:r>
              <a:rPr lang="pt-BR" sz="5000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Obrigado(a)!</a:t>
            </a:r>
            <a:r>
              <a:rPr lang="pt-BR" sz="500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19B30C71-DA39-F5DC-F816-D164CA52DCE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249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Caixas de ponto de interrogação">
            <a:extLst>
              <a:ext uri="{FF2B5EF4-FFF2-40B4-BE49-F238E27FC236}">
                <a16:creationId xmlns:a16="http://schemas.microsoft.com/office/drawing/2014/main" id="{76204D43-0D59-1CDC-CB3A-20BC5219D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30" y="-19466"/>
            <a:ext cx="5802757" cy="5162966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02" y="73573"/>
            <a:ext cx="8520600" cy="572700"/>
          </a:xfrm>
        </p:spPr>
        <p:txBody>
          <a:bodyPr/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/>
              <a:t>Dúvidas</a:t>
            </a:r>
          </a:p>
        </p:txBody>
      </p:sp>
      <p:pic>
        <p:nvPicPr>
          <p:cNvPr id="16" name="Google Shape;525;p42">
            <a:extLst>
              <a:ext uri="{FF2B5EF4-FFF2-40B4-BE49-F238E27FC236}">
                <a16:creationId xmlns:a16="http://schemas.microsoft.com/office/drawing/2014/main" id="{C2A0A10D-E53A-4E83-3212-9C603CF4F0E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r="2361"/>
          <a:stretch/>
        </p:blipFill>
        <p:spPr>
          <a:xfrm flipH="1">
            <a:off x="1726266" y="-90143"/>
            <a:ext cx="6305258" cy="52100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1" y="1891651"/>
            <a:ext cx="9016475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950"/>
              <a:t>Em que posso</a:t>
            </a:r>
          </a:p>
          <a:p>
            <a:r>
              <a:rPr lang="pt-BR" sz="4800" b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ajudá-lo?</a:t>
            </a:r>
          </a:p>
        </p:txBody>
      </p:sp>
    </p:spTree>
    <p:extLst>
      <p:ext uri="{BB962C8B-B14F-4D97-AF65-F5344CB8AC3E}">
        <p14:creationId xmlns:p14="http://schemas.microsoft.com/office/powerpoint/2010/main" val="1199837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67">
          <a:extLst>
            <a:ext uri="{FF2B5EF4-FFF2-40B4-BE49-F238E27FC236}">
              <a16:creationId xmlns:a16="http://schemas.microsoft.com/office/drawing/2014/main" id="{8D68B871-3FB2-02CC-CBD9-7690F024F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9B4D485E-B69D-FA81-40FF-E405157DDBDB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• 2025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A58BF050-21AF-C577-28BA-B866B59D27C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áfico 10">
            <a:extLst>
              <a:ext uri="{FF2B5EF4-FFF2-40B4-BE49-F238E27FC236}">
                <a16:creationId xmlns:a16="http://schemas.microsoft.com/office/drawing/2014/main" id="{7241407D-385F-458E-C491-716590E47D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720192D1-6144-863F-A7E9-A0AF4F6E1B56}"/>
              </a:ext>
            </a:extLst>
          </p:cNvPr>
          <p:cNvSpPr/>
          <p:nvPr/>
        </p:nvSpPr>
        <p:spPr>
          <a:xfrm>
            <a:off x="4705402" y="1324191"/>
            <a:ext cx="2748694" cy="2767360"/>
          </a:xfrm>
          <a:prstGeom prst="roundRect">
            <a:avLst>
              <a:gd name="adj" fmla="val 8096"/>
            </a:avLst>
          </a:prstGeom>
          <a:solidFill>
            <a:schemeClr val="tx1"/>
          </a:solidFill>
          <a:ln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Google Shape;218;g2d8ac072432_10_50">
            <a:extLst>
              <a:ext uri="{FF2B5EF4-FFF2-40B4-BE49-F238E27FC236}">
                <a16:creationId xmlns:a16="http://schemas.microsoft.com/office/drawing/2014/main" id="{13D19F30-2D29-F6D9-8EF8-F6FF6B9712E2}"/>
              </a:ext>
            </a:extLst>
          </p:cNvPr>
          <p:cNvSpPr txBox="1"/>
          <p:nvPr/>
        </p:nvSpPr>
        <p:spPr>
          <a:xfrm>
            <a:off x="1256438" y="1904642"/>
            <a:ext cx="2984145" cy="1668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algn="ctr"/>
            <a:r>
              <a:rPr lang="pt-BR" sz="1800" b="1">
                <a:solidFill>
                  <a:schemeClr val="bg1">
                    <a:lumMod val="95000"/>
                  </a:schemeClr>
                </a:solidFill>
                <a:latin typeface="Noto Sans Bold"/>
                <a:ea typeface="Noto Sans"/>
                <a:cs typeface="Noto Sans"/>
              </a:rPr>
              <a:t> </a:t>
            </a:r>
            <a:r>
              <a:rPr lang="pt-BR" sz="1800" b="1">
                <a:solidFill>
                  <a:schemeClr val="bg1">
                    <a:lumMod val="95000"/>
                  </a:schemeClr>
                </a:solidFill>
                <a:latin typeface="Noto Sans Bold"/>
                <a:ea typeface="Noto Sans"/>
              </a:rPr>
              <a:t>Sua opinião é muito importante!</a:t>
            </a:r>
            <a:br>
              <a:rPr lang="pt-BR" sz="1800" b="1">
                <a:latin typeface="Noto Sans Bold"/>
                <a:ea typeface="Noto Sans" panose="020B0502040504020204" pitchFamily="34" charset="0"/>
              </a:rPr>
            </a:br>
            <a:r>
              <a:rPr lang="pt-BR" sz="1800" b="1">
                <a:solidFill>
                  <a:schemeClr val="bg1">
                    <a:lumMod val="95000"/>
                  </a:schemeClr>
                </a:solidFill>
                <a:latin typeface="Noto Sans Bold"/>
                <a:ea typeface="Noto Sans"/>
              </a:rPr>
              <a:t> Reserve apenas 1 minuto</a:t>
            </a:r>
            <a:r>
              <a:rPr lang="pt-BR" sz="1800">
                <a:solidFill>
                  <a:schemeClr val="bg1">
                    <a:lumMod val="95000"/>
                  </a:schemeClr>
                </a:solidFill>
                <a:latin typeface="Noto Sans Bold"/>
                <a:ea typeface="Noto Sans"/>
              </a:rPr>
              <a:t> para responder nossa pesquisa de satisfação.</a:t>
            </a:r>
            <a:br>
              <a:rPr lang="pt-BR" sz="1800">
                <a:latin typeface="Noto Sans Bold"/>
                <a:ea typeface="Noto Sans" panose="020B0502040504020204" pitchFamily="34" charset="0"/>
              </a:rPr>
            </a:br>
            <a:r>
              <a:rPr lang="pt-BR" sz="1800">
                <a:solidFill>
                  <a:schemeClr val="bg1">
                    <a:lumMod val="95000"/>
                  </a:schemeClr>
                </a:solidFill>
                <a:latin typeface="Noto Sans Bold"/>
                <a:ea typeface="Noto Sans"/>
              </a:rPr>
              <a:t> </a:t>
            </a:r>
            <a:r>
              <a:rPr lang="pt-BR" sz="1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 Bold"/>
                <a:ea typeface="Noto Sans"/>
              </a:rPr>
              <a:t>Basta apontar a câmera</a:t>
            </a:r>
            <a:r>
              <a:rPr lang="pt-BR" sz="1800" b="1">
                <a:solidFill>
                  <a:schemeClr val="bg1">
                    <a:lumMod val="95000"/>
                  </a:schemeClr>
                </a:solidFill>
                <a:latin typeface="Noto Sans"/>
                <a:ea typeface="Noto Sans"/>
                <a:cs typeface="Noto Sans"/>
              </a:rPr>
              <a:t> </a:t>
            </a:r>
            <a:endParaRPr lang="pt-BR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Imagem 4" descr="Código QR&#10;&#10;O conteúdo gerado por IA pode estar incorreto.">
            <a:extLst>
              <a:ext uri="{FF2B5EF4-FFF2-40B4-BE49-F238E27FC236}">
                <a16:creationId xmlns:a16="http://schemas.microsoft.com/office/drawing/2014/main" id="{66D7F453-C18C-A4B8-7EAE-D945188B07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0856" y="1438836"/>
            <a:ext cx="2501153" cy="254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1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3947266" y="-400578"/>
            <a:ext cx="6125294" cy="5210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2360688" y="-400579"/>
            <a:ext cx="6305258" cy="5210084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413104" y="229943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/>
              <a:t>O que vamos  </a:t>
            </a:r>
            <a:r>
              <a:rPr lang="pt-BR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falar hoje?</a:t>
            </a:r>
          </a:p>
        </p:txBody>
      </p:sp>
      <p:sp>
        <p:nvSpPr>
          <p:cNvPr id="699" name="Google Shape;699;p52"/>
          <p:cNvSpPr/>
          <p:nvPr/>
        </p:nvSpPr>
        <p:spPr>
          <a:xfrm>
            <a:off x="462750" y="1317641"/>
            <a:ext cx="461576" cy="46951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8">
              <a:buClr>
                <a:srgbClr val="000000"/>
              </a:buClr>
              <a:buSzPts val="1900"/>
            </a:pPr>
            <a:r>
              <a:rPr lang="pt-BR" sz="1900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lang="pt-BR" sz="1900" b="1" kern="0">
              <a:solidFill>
                <a:schemeClr val="accent4">
                  <a:lumMod val="76000"/>
                </a:schemeClr>
              </a:solidFill>
              <a:latin typeface="Century Gothic"/>
            </a:endParaRPr>
          </a:p>
        </p:txBody>
      </p:sp>
      <p:cxnSp>
        <p:nvCxnSpPr>
          <p:cNvPr id="700" name="Google Shape;700;p52"/>
          <p:cNvCxnSpPr>
            <a:cxnSpLocks/>
          </p:cNvCxnSpPr>
          <p:nvPr/>
        </p:nvCxnSpPr>
        <p:spPr>
          <a:xfrm flipH="1">
            <a:off x="689533" y="1786562"/>
            <a:ext cx="2000" cy="189228"/>
          </a:xfrm>
          <a:prstGeom prst="straightConnector1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453627" y="1984695"/>
            <a:ext cx="461576" cy="477450"/>
          </a:xfrm>
          <a:prstGeom prst="ellipse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19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76000"/>
                  </a:schemeClr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lang="pt-BR" sz="1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76000"/>
                </a:schemeClr>
              </a:solidFill>
              <a:effectLst/>
              <a:uLnTx/>
              <a:uFillTx/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972277" y="1333384"/>
            <a:ext cx="3798191" cy="451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200">
                <a:solidFill>
                  <a:srgbClr val="3F1D59"/>
                </a:solidFill>
                <a:latin typeface="Century Gothic"/>
                <a:ea typeface="Noto Sans"/>
                <a:cs typeface="Noto Sans"/>
              </a:rPr>
              <a:t>Integração </a:t>
            </a:r>
            <a:r>
              <a:rPr lang="pt-BR" sz="1200" err="1">
                <a:solidFill>
                  <a:srgbClr val="3F1D59"/>
                </a:solidFill>
                <a:latin typeface="Century Gothic"/>
                <a:ea typeface="Noto Sans"/>
                <a:cs typeface="Noto Sans"/>
              </a:rPr>
              <a:t>CBZé</a:t>
            </a:r>
            <a:endParaRPr lang="pt-BR" err="1"/>
          </a:p>
        </p:txBody>
      </p:sp>
      <p:sp>
        <p:nvSpPr>
          <p:cNvPr id="3" name="Google Shape;725;p53">
            <a:extLst>
              <a:ext uri="{FF2B5EF4-FFF2-40B4-BE49-F238E27FC236}">
                <a16:creationId xmlns:a16="http://schemas.microsoft.com/office/drawing/2014/main" id="{425B1A5B-8E0D-5CF0-C318-E740AC736198}"/>
              </a:ext>
            </a:extLst>
          </p:cNvPr>
          <p:cNvSpPr txBox="1"/>
          <p:nvPr/>
        </p:nvSpPr>
        <p:spPr>
          <a:xfrm>
            <a:off x="970025" y="2005947"/>
            <a:ext cx="4750691" cy="459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200">
                <a:solidFill>
                  <a:srgbClr val="3F1D59"/>
                </a:solidFill>
                <a:latin typeface="Century Gothic"/>
              </a:rPr>
              <a:t>Como cadastrar novas formas de pagamento</a:t>
            </a:r>
          </a:p>
          <a:p>
            <a:pPr>
              <a:defRPr/>
            </a:pPr>
            <a:endParaRPr lang="pt-BR" sz="1200">
              <a:solidFill>
                <a:srgbClr val="3F1D59"/>
              </a:solidFill>
              <a:latin typeface="Century Gothic"/>
            </a:endParaRPr>
          </a:p>
        </p:txBody>
      </p:sp>
      <p:sp>
        <p:nvSpPr>
          <p:cNvPr id="7" name="Google Shape;701;p52">
            <a:extLst>
              <a:ext uri="{FF2B5EF4-FFF2-40B4-BE49-F238E27FC236}">
                <a16:creationId xmlns:a16="http://schemas.microsoft.com/office/drawing/2014/main" id="{9638D314-DB3E-9D6B-CA7F-F2B76898A6CE}"/>
              </a:ext>
            </a:extLst>
          </p:cNvPr>
          <p:cNvSpPr/>
          <p:nvPr/>
        </p:nvSpPr>
        <p:spPr>
          <a:xfrm>
            <a:off x="455996" y="2636095"/>
            <a:ext cx="461576" cy="477450"/>
          </a:xfrm>
          <a:prstGeom prst="ellipse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1900" b="1" kern="0">
                <a:solidFill>
                  <a:schemeClr val="accent4">
                    <a:lumMod val="76000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lang="pt-BR" sz="1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76000"/>
                </a:schemeClr>
              </a:solidFill>
              <a:effectLst/>
              <a:uLnTx/>
              <a:uFillTx/>
              <a:latin typeface="Century Gothic"/>
              <a:ea typeface="Century Gothic"/>
              <a:cs typeface="Century Gothic"/>
            </a:endParaRPr>
          </a:p>
        </p:txBody>
      </p:sp>
      <p:cxnSp>
        <p:nvCxnSpPr>
          <p:cNvPr id="2" name="Google Shape;700;p52">
            <a:extLst>
              <a:ext uri="{FF2B5EF4-FFF2-40B4-BE49-F238E27FC236}">
                <a16:creationId xmlns:a16="http://schemas.microsoft.com/office/drawing/2014/main" id="{68963DA6-BAD2-59A7-C836-3C5B0861452F}"/>
              </a:ext>
            </a:extLst>
          </p:cNvPr>
          <p:cNvCxnSpPr>
            <a:cxnSpLocks/>
          </p:cNvCxnSpPr>
          <p:nvPr/>
        </p:nvCxnSpPr>
        <p:spPr>
          <a:xfrm flipH="1">
            <a:off x="673657" y="2445374"/>
            <a:ext cx="2000" cy="189228"/>
          </a:xfrm>
          <a:prstGeom prst="straightConnector1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725;p53">
            <a:extLst>
              <a:ext uri="{FF2B5EF4-FFF2-40B4-BE49-F238E27FC236}">
                <a16:creationId xmlns:a16="http://schemas.microsoft.com/office/drawing/2014/main" id="{34BC52DB-B87C-BE80-7A6A-E39E8F933A84}"/>
              </a:ext>
            </a:extLst>
          </p:cNvPr>
          <p:cNvSpPr txBox="1"/>
          <p:nvPr/>
        </p:nvSpPr>
        <p:spPr>
          <a:xfrm>
            <a:off x="970024" y="2712639"/>
            <a:ext cx="4750691" cy="365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de-DE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defRPr/>
            </a:pPr>
            <a:r>
              <a:rPr lang="pt-BR" sz="1200">
                <a:solidFill>
                  <a:srgbClr val="3F1D59"/>
                </a:solidFill>
                <a:latin typeface="Century Gothic"/>
              </a:rPr>
              <a:t>Notas fiscais - Rejeições mais comuns e soluções</a:t>
            </a:r>
            <a:endParaRPr lang="pt-BR"/>
          </a:p>
          <a:p>
            <a:pPr>
              <a:buClr>
                <a:schemeClr val="tx1"/>
              </a:buClr>
              <a:defRPr/>
            </a:pPr>
            <a:endParaRPr lang="pt-BR" sz="1200">
              <a:solidFill>
                <a:srgbClr val="3F1D59"/>
              </a:solidFill>
              <a:latin typeface="Century Gothic"/>
            </a:endParaRPr>
          </a:p>
        </p:txBody>
      </p:sp>
      <p:sp>
        <p:nvSpPr>
          <p:cNvPr id="4" name="Google Shape;701;p52">
            <a:extLst>
              <a:ext uri="{FF2B5EF4-FFF2-40B4-BE49-F238E27FC236}">
                <a16:creationId xmlns:a16="http://schemas.microsoft.com/office/drawing/2014/main" id="{28C19ABB-FFB8-07A9-7523-679403EAAA04}"/>
              </a:ext>
            </a:extLst>
          </p:cNvPr>
          <p:cNvSpPr/>
          <p:nvPr/>
        </p:nvSpPr>
        <p:spPr>
          <a:xfrm>
            <a:off x="455995" y="3298308"/>
            <a:ext cx="461576" cy="477450"/>
          </a:xfrm>
          <a:prstGeom prst="ellipse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de-DE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1900" b="1" kern="0">
                <a:solidFill>
                  <a:schemeClr val="accent4">
                    <a:lumMod val="76000"/>
                  </a:schemeClr>
                </a:solidFill>
                <a:latin typeface="Century Gothic"/>
                <a:ea typeface="Century Gothic"/>
                <a:cs typeface="Century Gothic"/>
              </a:rPr>
              <a:t>4</a:t>
            </a:r>
            <a:endParaRPr lang="pt-BR" sz="1900" b="1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76000"/>
                </a:schemeClr>
              </a:solidFill>
              <a:effectLst/>
              <a:uLnTx/>
              <a:uFillTx/>
              <a:latin typeface="Century Gothic"/>
              <a:ea typeface="Century Gothic"/>
              <a:cs typeface="Century Gothic"/>
            </a:endParaRPr>
          </a:p>
        </p:txBody>
      </p:sp>
      <p:cxnSp>
        <p:nvCxnSpPr>
          <p:cNvPr id="5" name="Google Shape;700;p52">
            <a:extLst>
              <a:ext uri="{FF2B5EF4-FFF2-40B4-BE49-F238E27FC236}">
                <a16:creationId xmlns:a16="http://schemas.microsoft.com/office/drawing/2014/main" id="{AAB85A3E-0C7A-B8DB-C23D-B94C7F3700BB}"/>
              </a:ext>
            </a:extLst>
          </p:cNvPr>
          <p:cNvCxnSpPr>
            <a:cxnSpLocks/>
          </p:cNvCxnSpPr>
          <p:nvPr/>
        </p:nvCxnSpPr>
        <p:spPr>
          <a:xfrm flipH="1">
            <a:off x="673656" y="3107587"/>
            <a:ext cx="2000" cy="189228"/>
          </a:xfrm>
          <a:prstGeom prst="straightConnector1">
            <a:avLst/>
          </a:prstGeom>
          <a:noFill/>
          <a:ln w="19050" cap="flat" cmpd="sng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E92400E3-33B0-28CC-F687-83A2F9126605}"/>
              </a:ext>
            </a:extLst>
          </p:cNvPr>
          <p:cNvSpPr txBox="1"/>
          <p:nvPr/>
        </p:nvSpPr>
        <p:spPr>
          <a:xfrm>
            <a:off x="970023" y="3374852"/>
            <a:ext cx="4750691" cy="365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de-DE"/>
            </a:defPPr>
            <a:lvl1pPr marL="0" marR="0" lvl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342900" marR="0" lvl="1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685800" marR="0" lvl="2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028700" marR="0" lvl="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1371600" marR="0" lvl="4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1714500" marR="0" lvl="5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057400" marR="0" lvl="6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2400300" marR="0" lvl="7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2743200" marR="0" lvl="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35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defRPr/>
            </a:pPr>
            <a:r>
              <a:rPr lang="pt-BR" sz="1200">
                <a:solidFill>
                  <a:srgbClr val="3F1D59"/>
                </a:solidFill>
                <a:latin typeface="Century Gothic"/>
              </a:rPr>
              <a:t>Estrutura de cartões</a:t>
            </a:r>
            <a:endParaRPr lang="pt-BR"/>
          </a:p>
          <a:p>
            <a:pPr>
              <a:buClr>
                <a:schemeClr val="tx1"/>
              </a:buClr>
              <a:defRPr/>
            </a:pPr>
            <a:endParaRPr lang="pt-BR" sz="1200">
              <a:solidFill>
                <a:srgbClr val="3F1D59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E22FC550-AC15-6C68-88C7-923C28AE4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C9185821-1A61-5014-79B2-FB1E648F34C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>
            <a:extLst>
              <a:ext uri="{FF2B5EF4-FFF2-40B4-BE49-F238E27FC236}">
                <a16:creationId xmlns:a16="http://schemas.microsoft.com/office/drawing/2014/main" id="{980099D3-5832-6587-497E-E44F68A05F0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91054" y="2156722"/>
            <a:ext cx="4490212" cy="97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en-US" sz="28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Integração</a:t>
            </a:r>
            <a:r>
              <a:rPr lang="en-US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 </a:t>
            </a:r>
            <a:r>
              <a:rPr lang="en-US" sz="28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CBZé</a:t>
            </a:r>
            <a:r>
              <a:rPr lang="en-US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 - Chopp Brahma Express com </a:t>
            </a:r>
            <a:r>
              <a:rPr lang="en-US" sz="280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Zé</a:t>
            </a:r>
            <a:r>
              <a:rPr lang="en-US" sz="28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Arial"/>
                <a:ea typeface="Noto Sans Light"/>
                <a:cs typeface="Arial"/>
              </a:rPr>
              <a:t> Delivery</a:t>
            </a:r>
            <a:endParaRPr lang="pt-BR" sz="2800"/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D73EAA38-93A8-B4DE-50A7-FFE11739DA5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26B7B08F-C808-0E5E-C243-6C8772976E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E539990C-125C-C450-35F3-9305AAE06CA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165600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9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A148CCC1-6242-E988-93EE-428DA3E7D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99A9BCEA-CEAA-96B3-32C7-6FA16FA71C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err="1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Integração</a:t>
            </a:r>
            <a:r>
              <a:rPr lang="en-US" sz="1400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 </a:t>
            </a:r>
            <a:r>
              <a:rPr lang="en-US" sz="1400" err="1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CBZé</a:t>
            </a:r>
            <a:r>
              <a:rPr lang="en-US" sz="1400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Zé</a:t>
            </a:r>
            <a:r>
              <a:rPr lang="en-US" sz="1400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 Delivery</a:t>
            </a:r>
            <a:r>
              <a:rPr lang="en-US" sz="1400">
                <a:solidFill>
                  <a:srgbClr val="172B4D"/>
                </a:solidFill>
                <a:ea typeface="Calibri"/>
                <a:cs typeface="Calibri"/>
              </a:rPr>
              <a:t> </a:t>
            </a:r>
            <a:r>
              <a:rPr lang="pt-BR" sz="1400">
                <a:solidFill>
                  <a:srgbClr val="172B4D"/>
                </a:solidFill>
              </a:rPr>
              <a:t>– Como funciona e para que serve</a:t>
            </a:r>
            <a:endParaRPr lang="pt-BR" sz="1400"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E68AB88-D7D5-124E-7D4A-F8AAF4336A42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88046B3F-5F6E-3906-5980-16D45000AD17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C57A8BD6-DE00-B5A1-C637-F302EA310BC7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C56A15E4-A38C-8FB2-CB60-181D20FD5799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48F7EF04-BFF4-E6DF-954B-4F194D262AEB}"/>
              </a:ext>
            </a:extLst>
          </p:cNvPr>
          <p:cNvSpPr/>
          <p:nvPr/>
        </p:nvSpPr>
        <p:spPr>
          <a:xfrm>
            <a:off x="309833" y="1283411"/>
            <a:ext cx="8548754" cy="200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Integração que conecta automaticamente os pedidos do Zé Delivery com o sistema da Chopp Brahma Express, agilizando o processo de venda, evitando lançamentos manuais e ampliando as vendas dos franqueados.</a:t>
            </a:r>
            <a:b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Válida para pedidos via Consignado/Comodato.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Substitui processos manuais, otimizando tempo e controle operacional.</a:t>
            </a: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13995" indent="-213995">
              <a:buFont typeface="Arial"/>
              <a:buChar char="•"/>
            </a:pPr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A0208261-29FC-D409-CCE1-37895C2313CF}"/>
              </a:ext>
            </a:extLst>
          </p:cNvPr>
          <p:cNvSpPr txBox="1">
            <a:spLocks/>
          </p:cNvSpPr>
          <p:nvPr/>
        </p:nvSpPr>
        <p:spPr>
          <a:xfrm>
            <a:off x="253416" y="4415577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CBZé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Chopp Brahma Express no Zé delivery</a:t>
            </a:r>
            <a:endParaRPr lang="pt-BR"/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47180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AD872CBA-AA7D-EBA8-96D5-95F677D69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C98B977D-7A76-02C7-A313-BB072386A1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Integração</a:t>
            </a:r>
            <a:r>
              <a:rPr lang="en-US" sz="1400">
                <a:solidFill>
                  <a:srgbClr val="172B4D"/>
                </a:solidFill>
              </a:rPr>
              <a:t> </a:t>
            </a:r>
            <a:r>
              <a:rPr lang="en-US" sz="1400" err="1">
                <a:solidFill>
                  <a:srgbClr val="172B4D"/>
                </a:solidFill>
              </a:rPr>
              <a:t>CBZé</a:t>
            </a:r>
            <a:r>
              <a:rPr lang="en-US" sz="1400">
                <a:solidFill>
                  <a:srgbClr val="172B4D"/>
                </a:solidFill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</a:rPr>
              <a:t>Zé</a:t>
            </a:r>
            <a:r>
              <a:rPr lang="en-US" sz="1400">
                <a:solidFill>
                  <a:srgbClr val="172B4D"/>
                </a:solidFill>
              </a:rPr>
              <a:t> Delivery</a:t>
            </a:r>
            <a:r>
              <a:rPr lang="pt-BR" sz="1400">
                <a:solidFill>
                  <a:srgbClr val="172B4D"/>
                </a:solidFill>
              </a:rPr>
              <a:t> - Premissas</a:t>
            </a:r>
            <a:endParaRPr lang="pt-BR" sz="1400"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41D95D0-AE7C-6B86-B6E8-E5A79F5FF96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8AD1772E-393E-1158-28FF-B20426BB847D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EFF92177-1F45-139B-3004-2836724EFBEF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EF041E0B-E009-41F7-5442-6F4D02A19A8C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761083A2-1214-631F-4EEF-A1DF43BEA6DF}"/>
              </a:ext>
            </a:extLst>
          </p:cNvPr>
          <p:cNvSpPr/>
          <p:nvPr/>
        </p:nvSpPr>
        <p:spPr>
          <a:xfrm>
            <a:off x="309833" y="1283411"/>
            <a:ext cx="8506105" cy="1860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Para que a integração funcione corretamente, é necessário que o sistema da loja esteja atualizado a partir da versão 11.38.0000. Além disso, o módulo utilizado será o de "Consignado/Comodato". Três parâmetros devem ser obrigatoriamente configurados:</a:t>
            </a:r>
            <a:br>
              <a:rPr lang="pt-BR" sz="1200">
                <a:latin typeface="Calibri"/>
                <a:ea typeface="+mn-lt"/>
                <a:cs typeface="+mn-lt"/>
              </a:rPr>
            </a:b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Char char="•"/>
            </a:pPr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Ativação da integração </a:t>
            </a:r>
            <a:r>
              <a:rPr lang="pt-BR" sz="1200" err="1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CBZé</a:t>
            </a: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ID de Integração com o Zé Delivery</a:t>
            </a: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Marcação da flag LINX CBE</a:t>
            </a:r>
            <a:br>
              <a:rPr lang="pt-BR" sz="1200">
                <a:latin typeface="Calibri"/>
                <a:ea typeface="+mn-lt"/>
                <a:cs typeface="+mn-lt"/>
              </a:rPr>
            </a:br>
            <a:endParaRPr lang="pt-BR" sz="12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r>
              <a:rPr lang="pt-BR" sz="12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Esses parâmetros são definidos no ambiente da retaguarda pelo time de suporte ou implantação da Linx.</a:t>
            </a:r>
            <a:endParaRPr lang="pt-BR" sz="1200">
              <a:latin typeface="Calibri"/>
            </a:endParaRPr>
          </a:p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013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06786EAD-CFE0-2291-410C-1409AA1A9226}"/>
              </a:ext>
            </a:extLst>
          </p:cNvPr>
          <p:cNvSpPr txBox="1">
            <a:spLocks/>
          </p:cNvSpPr>
          <p:nvPr/>
        </p:nvSpPr>
        <p:spPr>
          <a:xfrm>
            <a:off x="253416" y="4544878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CBZé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Chopp Brahma Express no Zé delivery</a:t>
            </a:r>
            <a:endParaRPr lang="pt-BR"/>
          </a:p>
        </p:txBody>
      </p:sp>
      <p:pic>
        <p:nvPicPr>
          <p:cNvPr id="3" name="Imagem 2" descr="Ativar_loja.png">
            <a:extLst>
              <a:ext uri="{FF2B5EF4-FFF2-40B4-BE49-F238E27FC236}">
                <a16:creationId xmlns:a16="http://schemas.microsoft.com/office/drawing/2014/main" id="{0924BC58-2018-8684-1AED-7151D4598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1841" y="2548731"/>
            <a:ext cx="3835019" cy="199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19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9835C49F-B695-F3FA-437D-ACF12D170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9BBE6CDB-8703-CBBF-C54F-8D48E89826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Integração</a:t>
            </a:r>
            <a:r>
              <a:rPr lang="en-US" sz="1400">
                <a:solidFill>
                  <a:srgbClr val="172B4D"/>
                </a:solidFill>
              </a:rPr>
              <a:t> </a:t>
            </a:r>
            <a:r>
              <a:rPr lang="en-US" sz="1400" err="1">
                <a:solidFill>
                  <a:srgbClr val="172B4D"/>
                </a:solidFill>
              </a:rPr>
              <a:t>CBZé</a:t>
            </a:r>
            <a:r>
              <a:rPr lang="en-US" sz="1400">
                <a:solidFill>
                  <a:srgbClr val="172B4D"/>
                </a:solidFill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</a:rPr>
              <a:t>Zé</a:t>
            </a:r>
            <a:r>
              <a:rPr lang="en-US" sz="1400">
                <a:solidFill>
                  <a:srgbClr val="172B4D"/>
                </a:solidFill>
              </a:rPr>
              <a:t> Delivery</a:t>
            </a:r>
            <a:r>
              <a:rPr lang="pt-BR" sz="1400">
                <a:solidFill>
                  <a:srgbClr val="172B4D"/>
                </a:solidFill>
              </a:rPr>
              <a:t> - </a:t>
            </a:r>
            <a:r>
              <a:rPr lang="pt-BR" sz="1400">
                <a:solidFill>
                  <a:srgbClr val="172B4D"/>
                </a:solidFill>
                <a:latin typeface="Arial"/>
                <a:ea typeface="Calibri"/>
                <a:cs typeface="Calibri"/>
              </a:rPr>
              <a:t>Habilitando a integração no sistema</a:t>
            </a:r>
            <a:endParaRPr lang="pt-BR" sz="1400">
              <a:solidFill>
                <a:srgbClr val="172B4D"/>
              </a:solidFill>
              <a:latin typeface="Arial"/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2227332-FA67-9E8C-0E4B-AB53DF7E80A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82235F03-607F-D082-3C26-9F52EF79C458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79CE1FBD-9DAF-BCFC-7056-AB73502A2BE6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F4E503F2-3A91-A546-BADE-60F5C363454C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6AD4709D-50DC-0950-E4D6-17AACC71D40C}"/>
              </a:ext>
            </a:extLst>
          </p:cNvPr>
          <p:cNvSpPr/>
          <p:nvPr/>
        </p:nvSpPr>
        <p:spPr>
          <a:xfrm>
            <a:off x="429792" y="1979745"/>
            <a:ext cx="4104702" cy="200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A integração com o Zé Delivery contempla apenas pedidos confirmados no aplicativo parceiro. Após essa confirmação, o franqueado pode realizar a importação utilizando uma das opções disponíveis:</a:t>
            </a:r>
            <a:br>
              <a:rPr lang="pt-BR" sz="1400"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pt-BR" sz="1400" b="1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Importação via Lote:</a:t>
            </a: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 Permite trazer todos os pedidos pendentes de integração de uma só vez, otimizando o tempo de operação.</a:t>
            </a:r>
            <a:br>
              <a:rPr lang="pt-BR" sz="1400"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pt-BR" sz="1400" b="1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Importação por Chave:</a:t>
            </a:r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 Utilizada quando há necessidade de buscar um pedido específico. Basta informar a chave/código gerado pelo Zé Delivery.</a:t>
            </a:r>
            <a:br>
              <a:rPr lang="pt-BR" sz="1400">
                <a:latin typeface="Calibri"/>
                <a:ea typeface="+mn-lt"/>
                <a:cs typeface="+mn-lt"/>
              </a:rPr>
            </a:br>
            <a:endParaRPr lang="pt-BR" sz="1400">
              <a:solidFill>
                <a:srgbClr val="172B4D"/>
              </a:solidFill>
              <a:latin typeface="Calibri"/>
              <a:ea typeface="Calibri"/>
              <a:cs typeface="Calibri"/>
            </a:endParaRPr>
          </a:p>
          <a:p>
            <a:r>
              <a:rPr lang="pt-BR" sz="1400">
                <a:solidFill>
                  <a:srgbClr val="172B4D"/>
                </a:solidFill>
                <a:latin typeface="Calibri"/>
                <a:ea typeface="+mn-lt"/>
                <a:cs typeface="+mn-lt"/>
              </a:rPr>
              <a:t>Essa flexibilidade garante que tanto operações mais simples quanto específicas sejam atendidas.</a:t>
            </a:r>
          </a:p>
          <a:p>
            <a:endParaRPr lang="pt-BR" sz="1400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9B83978D-ABE8-F0AB-F8EC-4A1A2566BC68}"/>
              </a:ext>
            </a:extLst>
          </p:cNvPr>
          <p:cNvSpPr txBox="1">
            <a:spLocks/>
          </p:cNvSpPr>
          <p:nvPr/>
        </p:nvSpPr>
        <p:spPr>
          <a:xfrm>
            <a:off x="262487" y="4415577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CBZé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Chopp Brahma Express no Zé delivery</a:t>
            </a:r>
            <a:endParaRPr lang="pt-BR"/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pic>
        <p:nvPicPr>
          <p:cNvPr id="7" name="Imagem 6" descr="Tela de computador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A7611D35-0BB9-F4DE-BA92-5758CB8E37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0851" y="3202922"/>
            <a:ext cx="2985448" cy="1390440"/>
          </a:xfrm>
          <a:prstGeom prst="rect">
            <a:avLst/>
          </a:prstGeom>
        </p:spPr>
      </p:pic>
      <p:pic>
        <p:nvPicPr>
          <p:cNvPr id="10" name="Imagem 9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7621C5B0-94E2-A2CD-6318-7C7E4E36E7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0851" y="1978603"/>
            <a:ext cx="2985449" cy="1194822"/>
          </a:xfrm>
          <a:prstGeom prst="rect">
            <a:avLst/>
          </a:prstGeom>
        </p:spPr>
      </p:pic>
      <p:pic>
        <p:nvPicPr>
          <p:cNvPr id="12" name="Imagem 11" descr="Interface gráfica do usuário, Aplicativo, Email&#10;&#10;O conteúdo gerado por IA pode estar incorreto.">
            <a:extLst>
              <a:ext uri="{FF2B5EF4-FFF2-40B4-BE49-F238E27FC236}">
                <a16:creationId xmlns:a16="http://schemas.microsoft.com/office/drawing/2014/main" id="{89C111C8-1EFB-AFF6-01F9-9031D1BB45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0851" y="741144"/>
            <a:ext cx="2985448" cy="119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25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F420BBD6-3DF9-D6AB-893F-A4D0F5237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5A6D9D7D-DEBB-5EB2-A7DB-6B32E49F58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baseline="0" err="1">
                <a:solidFill>
                  <a:srgbClr val="172B4D"/>
                </a:solidFill>
                <a:latin typeface="Arial"/>
              </a:rPr>
              <a:t>Integração</a:t>
            </a:r>
            <a:r>
              <a:rPr lang="en-US" b="1" baseline="0">
                <a:solidFill>
                  <a:srgbClr val="172B4D"/>
                </a:solidFill>
                <a:latin typeface="Arial"/>
              </a:rPr>
              <a:t> </a:t>
            </a:r>
            <a:r>
              <a:rPr lang="en-US" b="1" baseline="0" err="1">
                <a:solidFill>
                  <a:srgbClr val="172B4D"/>
                </a:solidFill>
                <a:latin typeface="Arial"/>
              </a:rPr>
              <a:t>CBZé</a:t>
            </a:r>
            <a:r>
              <a:rPr lang="en-US" b="1" baseline="0">
                <a:solidFill>
                  <a:srgbClr val="172B4D"/>
                </a:solidFill>
                <a:latin typeface="Arial"/>
              </a:rPr>
              <a:t> - Chopp Brahma Express com </a:t>
            </a:r>
            <a:r>
              <a:rPr lang="en-US" b="1" baseline="0" err="1">
                <a:solidFill>
                  <a:srgbClr val="172B4D"/>
                </a:solidFill>
                <a:latin typeface="Arial"/>
              </a:rPr>
              <a:t>Zé</a:t>
            </a:r>
            <a:r>
              <a:rPr lang="en-US" b="1" baseline="0">
                <a:solidFill>
                  <a:srgbClr val="172B4D"/>
                </a:solidFill>
                <a:latin typeface="Arial"/>
              </a:rPr>
              <a:t> Delivery - </a:t>
            </a:r>
            <a:r>
              <a:rPr lang="en-US" err="1">
                <a:solidFill>
                  <a:srgbClr val="172B4D"/>
                </a:solidFill>
                <a:ea typeface="+mn-lt"/>
                <a:cs typeface="+mn-lt"/>
              </a:rPr>
              <a:t>Informações</a:t>
            </a:r>
            <a:r>
              <a:rPr lang="en-US">
                <a:solidFill>
                  <a:srgbClr val="172B4D"/>
                </a:solidFill>
                <a:ea typeface="+mn-lt"/>
                <a:cs typeface="+mn-lt"/>
              </a:rPr>
              <a:t> </a:t>
            </a:r>
            <a:r>
              <a:rPr lang="en-US" b="1" baseline="0">
                <a:solidFill>
                  <a:srgbClr val="172B4D"/>
                </a:solidFill>
                <a:ea typeface="+mn-lt"/>
                <a:cs typeface="+mn-lt"/>
              </a:rPr>
              <a:t>no </a:t>
            </a:r>
            <a:r>
              <a:rPr lang="en-US" err="1">
                <a:solidFill>
                  <a:srgbClr val="172B4D"/>
                </a:solidFill>
                <a:ea typeface="+mn-lt"/>
                <a:cs typeface="+mn-lt"/>
              </a:rPr>
              <a:t>Pedido</a:t>
            </a:r>
            <a:r>
              <a:rPr lang="en-US">
                <a:solidFill>
                  <a:srgbClr val="172B4D"/>
                </a:solidFill>
                <a:ea typeface="+mn-lt"/>
                <a:cs typeface="+mn-lt"/>
              </a:rPr>
              <a:t> Integrado</a:t>
            </a:r>
            <a:endParaRPr lang="pt-BR" sz="1100">
              <a:solidFill>
                <a:srgbClr val="172B4D"/>
              </a:solidFill>
              <a:latin typeface="Arial"/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F0349DE-B00F-4BAD-B658-028B50F8335B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7" y="4542080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4C712D02-1C0E-B77F-8B36-E29C4FE025C3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813BE53F-F670-85CA-2A60-588ECCBCAB8B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CE469344-3437-D66B-CF81-C34253AA1006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B2EDFF6-13B4-DDED-C8BF-CCFDD8BCFEDE}"/>
              </a:ext>
            </a:extLst>
          </p:cNvPr>
          <p:cNvSpPr/>
          <p:nvPr/>
        </p:nvSpPr>
        <p:spPr>
          <a:xfrm>
            <a:off x="420721" y="1567334"/>
            <a:ext cx="8548754" cy="200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100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72CB16CE-8488-3ABF-D491-B066354C68E5}"/>
              </a:ext>
            </a:extLst>
          </p:cNvPr>
          <p:cNvSpPr txBox="1">
            <a:spLocks/>
          </p:cNvSpPr>
          <p:nvPr/>
        </p:nvSpPr>
        <p:spPr>
          <a:xfrm>
            <a:off x="253416" y="4581164"/>
            <a:ext cx="855757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G</a:t>
            </a:r>
            <a:r>
              <a:rPr lang="pt-BR" sz="1100" b="0" i="0">
                <a:solidFill>
                  <a:srgbClr val="000000"/>
                </a:solidFill>
                <a:effectLst/>
                <a:ea typeface="+mn-lt"/>
                <a:cs typeface="+mn-lt"/>
              </a:rPr>
              <a:t>uia do Usuário:</a:t>
            </a:r>
            <a:r>
              <a:rPr lang="pt-BR" sz="1100" b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CBZé </a:t>
            </a:r>
            <a:r>
              <a:rPr lang="pt-BR" sz="1100" b="0">
                <a:solidFill>
                  <a:srgbClr val="172B4D"/>
                </a:solidFill>
                <a:hlinkClick r:id="rId5"/>
              </a:rPr>
              <a:t>- </a:t>
            </a:r>
            <a:r>
              <a:rPr lang="pt-BR" sz="1100">
                <a:solidFill>
                  <a:srgbClr val="172B4D"/>
                </a:solidFill>
                <a:hlinkClick r:id="rId5"/>
              </a:rPr>
              <a:t>Chopp Brahma Express no Zé delivery</a:t>
            </a:r>
            <a:endParaRPr lang="pt-BR"/>
          </a:p>
          <a:p>
            <a:pPr>
              <a:defRPr/>
            </a:pPr>
            <a:endParaRPr lang="pt-BR" sz="1050" b="0">
              <a:solidFill>
                <a:srgbClr val="000000"/>
              </a:solidFill>
              <a:latin typeface="-apple-system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CA64593-F973-FD61-FCDD-38DCAF08ED44}"/>
              </a:ext>
            </a:extLst>
          </p:cNvPr>
          <p:cNvSpPr txBox="1"/>
          <p:nvPr/>
        </p:nvSpPr>
        <p:spPr>
          <a:xfrm>
            <a:off x="257602" y="833366"/>
            <a:ext cx="8552028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Calibri"/>
              </a:rPr>
              <a:t>Uma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vez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importado</a:t>
            </a:r>
            <a:r>
              <a:rPr lang="en-US">
                <a:solidFill>
                  <a:srgbClr val="172B4D"/>
                </a:solidFill>
                <a:latin typeface="Calibri"/>
              </a:rPr>
              <a:t>,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pedido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apresenta</a:t>
            </a:r>
            <a:r>
              <a:rPr lang="en-US">
                <a:solidFill>
                  <a:srgbClr val="172B4D"/>
                </a:solidFill>
                <a:latin typeface="Calibri"/>
              </a:rPr>
              <a:t> as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seguintes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informações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específicas</a:t>
            </a:r>
            <a:r>
              <a:rPr lang="en-US">
                <a:solidFill>
                  <a:srgbClr val="172B4D"/>
                </a:solidFill>
                <a:latin typeface="Calibri"/>
              </a:rPr>
              <a:t>:</a:t>
            </a:r>
            <a:endParaRPr lang="en-US">
              <a:latin typeface="Calibri"/>
            </a:endParaRPr>
          </a:p>
          <a:p>
            <a:pPr marL="228600" indent="-228600">
              <a:buFont typeface=""/>
              <a:buChar char="•"/>
            </a:pPr>
            <a:r>
              <a:rPr lang="en-US" b="1" err="1">
                <a:solidFill>
                  <a:srgbClr val="172B4D"/>
                </a:solidFill>
                <a:latin typeface="Calibri"/>
              </a:rPr>
              <a:t>Origem</a:t>
            </a:r>
            <a:r>
              <a:rPr lang="en-US" b="1">
                <a:solidFill>
                  <a:srgbClr val="172B4D"/>
                </a:solidFill>
                <a:latin typeface="Calibri"/>
              </a:rPr>
              <a:t>: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Definida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como</a:t>
            </a:r>
            <a:r>
              <a:rPr lang="en-US">
                <a:solidFill>
                  <a:srgbClr val="172B4D"/>
                </a:solidFill>
                <a:latin typeface="Calibri"/>
              </a:rPr>
              <a:t> "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Zé</a:t>
            </a:r>
            <a:r>
              <a:rPr lang="en-US">
                <a:solidFill>
                  <a:srgbClr val="172B4D"/>
                </a:solidFill>
                <a:latin typeface="Calibri"/>
              </a:rPr>
              <a:t> Delivery Chopp"</a:t>
            </a:r>
          </a:p>
          <a:p>
            <a:pPr marL="228600" indent="-228600">
              <a:buFont typeface=""/>
              <a:buChar char="•"/>
            </a:pPr>
            <a:r>
              <a:rPr lang="en-US" b="1">
                <a:solidFill>
                  <a:srgbClr val="172B4D"/>
                </a:solidFill>
                <a:latin typeface="Calibri"/>
              </a:rPr>
              <a:t>Campo </a:t>
            </a:r>
            <a:r>
              <a:rPr lang="en-US" b="1" err="1">
                <a:solidFill>
                  <a:srgbClr val="172B4D"/>
                </a:solidFill>
                <a:latin typeface="Calibri"/>
              </a:rPr>
              <a:t>Pedido</a:t>
            </a:r>
            <a:r>
              <a:rPr lang="en-US" b="1">
                <a:solidFill>
                  <a:srgbClr val="172B4D"/>
                </a:solidFill>
                <a:latin typeface="Calibri"/>
              </a:rPr>
              <a:t> Online: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Exibe</a:t>
            </a:r>
            <a:r>
              <a:rPr lang="en-US">
                <a:solidFill>
                  <a:srgbClr val="172B4D"/>
                </a:solidFill>
                <a:latin typeface="Calibri"/>
              </a:rPr>
              <a:t>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número</a:t>
            </a:r>
            <a:r>
              <a:rPr lang="en-US">
                <a:solidFill>
                  <a:srgbClr val="172B4D"/>
                </a:solidFill>
                <a:latin typeface="Calibri"/>
              </a:rPr>
              <a:t> do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pedido</a:t>
            </a:r>
            <a:r>
              <a:rPr lang="en-US">
                <a:solidFill>
                  <a:srgbClr val="172B4D"/>
                </a:solidFill>
                <a:latin typeface="Calibri"/>
              </a:rPr>
              <a:t> com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prefixo</a:t>
            </a:r>
            <a:r>
              <a:rPr lang="en-US">
                <a:solidFill>
                  <a:srgbClr val="172B4D"/>
                </a:solidFill>
                <a:latin typeface="Calibri"/>
              </a:rPr>
              <a:t> "CBZ-"</a:t>
            </a:r>
            <a:endParaRPr lang="en-US">
              <a:latin typeface="Calibri"/>
            </a:endParaRPr>
          </a:p>
          <a:p>
            <a:pPr marL="228600" indent="-228600">
              <a:buFont typeface=""/>
              <a:buChar char="•"/>
            </a:pPr>
            <a:endParaRPr lang="en-US">
              <a:solidFill>
                <a:srgbClr val="172B4D"/>
              </a:solidFill>
              <a:latin typeface="Calibri"/>
            </a:endParaRPr>
          </a:p>
          <a:p>
            <a:r>
              <a:rPr lang="en-US" err="1">
                <a:solidFill>
                  <a:srgbClr val="172B4D"/>
                </a:solidFill>
                <a:latin typeface="Calibri"/>
              </a:rPr>
              <a:t>Importante</a:t>
            </a:r>
            <a:r>
              <a:rPr lang="en-US">
                <a:solidFill>
                  <a:srgbClr val="172B4D"/>
                </a:solidFill>
                <a:latin typeface="Calibri"/>
              </a:rPr>
              <a:t>: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meio</a:t>
            </a:r>
            <a:r>
              <a:rPr lang="en-US">
                <a:solidFill>
                  <a:srgbClr val="172B4D"/>
                </a:solidFill>
                <a:latin typeface="Calibri"/>
              </a:rPr>
              <a:t>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pagamento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não</a:t>
            </a:r>
            <a:r>
              <a:rPr lang="en-US">
                <a:solidFill>
                  <a:srgbClr val="172B4D"/>
                </a:solidFill>
                <a:latin typeface="Calibri"/>
              </a:rPr>
              <a:t> é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preenchido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automaticamente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pelo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parceiro</a:t>
            </a:r>
            <a:r>
              <a:rPr lang="en-US">
                <a:solidFill>
                  <a:srgbClr val="172B4D"/>
                </a:solidFill>
                <a:latin typeface="Calibri"/>
              </a:rPr>
              <a:t>. 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loja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precisa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definir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manualmente</a:t>
            </a:r>
            <a:r>
              <a:rPr lang="en-US">
                <a:solidFill>
                  <a:srgbClr val="172B4D"/>
                </a:solidFill>
                <a:latin typeface="Calibri"/>
              </a:rPr>
              <a:t> no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sistema</a:t>
            </a:r>
            <a:r>
              <a:rPr lang="en-US">
                <a:solidFill>
                  <a:srgbClr val="172B4D"/>
                </a:solidFill>
                <a:latin typeface="Calibri"/>
              </a:rPr>
              <a:t> qual forma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foi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utilizada</a:t>
            </a:r>
            <a:r>
              <a:rPr lang="en-US">
                <a:solidFill>
                  <a:srgbClr val="172B4D"/>
                </a:solidFill>
                <a:latin typeface="Calibri"/>
              </a:rPr>
              <a:t>,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conforme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acordo</a:t>
            </a:r>
            <a:r>
              <a:rPr lang="en-US">
                <a:solidFill>
                  <a:srgbClr val="172B4D"/>
                </a:solidFill>
                <a:latin typeface="Calibri"/>
              </a:rPr>
              <a:t> com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cliente</a:t>
            </a:r>
            <a:r>
              <a:rPr lang="en-US">
                <a:solidFill>
                  <a:srgbClr val="172B4D"/>
                </a:solidFill>
                <a:latin typeface="Calibri"/>
              </a:rPr>
              <a:t>.</a:t>
            </a:r>
          </a:p>
        </p:txBody>
      </p:sp>
      <p:pic>
        <p:nvPicPr>
          <p:cNvPr id="3" name="Imagem 2" descr="Interface gráfica do usuário, Texto, Email&#10;&#10;O conteúdo gerado por IA pode estar incorreto.">
            <a:extLst>
              <a:ext uri="{FF2B5EF4-FFF2-40B4-BE49-F238E27FC236}">
                <a16:creationId xmlns:a16="http://schemas.microsoft.com/office/drawing/2014/main" id="{AED1609B-3BCD-40F5-04AE-56545D0F36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2857" y="2218090"/>
            <a:ext cx="4876307" cy="237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2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2DD4F72C-D1BE-FC6A-4A47-DFB7AB127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41990A01-F884-0080-60CD-453C6E1115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5924" y="174299"/>
            <a:ext cx="8557578" cy="561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err="1">
                <a:solidFill>
                  <a:srgbClr val="172B4D"/>
                </a:solidFill>
              </a:rPr>
              <a:t>Integração</a:t>
            </a:r>
            <a:r>
              <a:rPr lang="en-US" sz="1400">
                <a:solidFill>
                  <a:srgbClr val="172B4D"/>
                </a:solidFill>
              </a:rPr>
              <a:t> </a:t>
            </a:r>
            <a:r>
              <a:rPr lang="en-US" sz="1400" err="1">
                <a:solidFill>
                  <a:srgbClr val="172B4D"/>
                </a:solidFill>
              </a:rPr>
              <a:t>CBZé</a:t>
            </a:r>
            <a:r>
              <a:rPr lang="en-US" sz="1400">
                <a:solidFill>
                  <a:srgbClr val="172B4D"/>
                </a:solidFill>
              </a:rPr>
              <a:t> - Chopp Brahma Express com </a:t>
            </a:r>
            <a:r>
              <a:rPr lang="en-US" sz="1400" err="1">
                <a:solidFill>
                  <a:srgbClr val="172B4D"/>
                </a:solidFill>
              </a:rPr>
              <a:t>Zé</a:t>
            </a:r>
            <a:r>
              <a:rPr lang="en-US" sz="1400">
                <a:solidFill>
                  <a:srgbClr val="172B4D"/>
                </a:solidFill>
              </a:rPr>
              <a:t> Delivery - </a:t>
            </a:r>
            <a:r>
              <a:rPr lang="en-US" sz="1400" err="1">
                <a:solidFill>
                  <a:srgbClr val="172B4D"/>
                </a:solidFill>
                <a:ea typeface="+mn-lt"/>
                <a:cs typeface="+mn-lt"/>
              </a:rPr>
              <a:t>Gerenciamento</a:t>
            </a:r>
            <a:r>
              <a:rPr lang="en-US" sz="1400">
                <a:solidFill>
                  <a:srgbClr val="172B4D"/>
                </a:solidFill>
                <a:ea typeface="+mn-lt"/>
                <a:cs typeface="+mn-lt"/>
              </a:rPr>
              <a:t> de </a:t>
            </a:r>
            <a:r>
              <a:rPr lang="en-US" sz="1400" err="1">
                <a:solidFill>
                  <a:srgbClr val="172B4D"/>
                </a:solidFill>
                <a:ea typeface="+mn-lt"/>
                <a:cs typeface="+mn-lt"/>
              </a:rPr>
              <a:t>Cliente</a:t>
            </a:r>
            <a:r>
              <a:rPr lang="en-US" sz="1400">
                <a:solidFill>
                  <a:srgbClr val="172B4D"/>
                </a:solidFill>
                <a:ea typeface="+mn-lt"/>
                <a:cs typeface="+mn-lt"/>
              </a:rPr>
              <a:t> no </a:t>
            </a:r>
            <a:r>
              <a:rPr lang="en-US" sz="1400" err="1">
                <a:solidFill>
                  <a:srgbClr val="172B4D"/>
                </a:solidFill>
                <a:ea typeface="+mn-lt"/>
                <a:cs typeface="+mn-lt"/>
              </a:rPr>
              <a:t>Pedido</a:t>
            </a:r>
            <a:endParaRPr lang="en-US" sz="1400" err="1">
              <a:solidFill>
                <a:srgbClr val="172B4D"/>
              </a:solidFill>
            </a:endParaRPr>
          </a:p>
        </p:txBody>
      </p:sp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0B10511C-D12C-5710-B477-D87502824DF2}"/>
              </a:ext>
            </a:extLst>
          </p:cNvPr>
          <p:cNvSpPr/>
          <p:nvPr/>
        </p:nvSpPr>
        <p:spPr>
          <a:xfrm>
            <a:off x="-134675" y="276225"/>
            <a:ext cx="262200" cy="2715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ACB53113-DB58-2B41-BEFE-1A12F99B987B}"/>
              </a:ext>
            </a:extLst>
          </p:cNvPr>
          <p:cNvCxnSpPr>
            <a:cxnSpLocks/>
          </p:cNvCxnSpPr>
          <p:nvPr/>
        </p:nvCxnSpPr>
        <p:spPr>
          <a:xfrm flipH="1">
            <a:off x="-1496842" y="622757"/>
            <a:ext cx="11128865" cy="5669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7E80FB5B-43A2-B6FC-833A-1130F1215800}"/>
              </a:ext>
            </a:extLst>
          </p:cNvPr>
          <p:cNvSpPr/>
          <p:nvPr/>
        </p:nvSpPr>
        <p:spPr>
          <a:xfrm>
            <a:off x="419802" y="1738286"/>
            <a:ext cx="2398952" cy="2170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11E5A"/>
              </a:buClr>
              <a:buSzPts val="2800"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CE07F10C-8CB4-B6F5-C241-B8A45979AFCD}"/>
              </a:ext>
            </a:extLst>
          </p:cNvPr>
          <p:cNvSpPr/>
          <p:nvPr/>
        </p:nvSpPr>
        <p:spPr>
          <a:xfrm>
            <a:off x="420721" y="1567334"/>
            <a:ext cx="8548754" cy="200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pt-BR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400">
              <a:solidFill>
                <a:srgbClr val="172B4D"/>
              </a:solidFill>
              <a:latin typeface="Arial"/>
              <a:ea typeface="Calibri"/>
              <a:cs typeface="Arial"/>
            </a:endParaRPr>
          </a:p>
          <a:p>
            <a:endParaRPr lang="pt-BR" sz="1100">
              <a:ea typeface="+mn-lt"/>
              <a:cs typeface="+mn-lt"/>
            </a:endParaRPr>
          </a:p>
          <a:p>
            <a:pPr marL="213995" indent="-213995">
              <a:buFont typeface="Arial"/>
              <a:buChar char="•"/>
            </a:pPr>
            <a:endParaRPr lang="pt-BR" sz="1013">
              <a:latin typeface="Calibri"/>
              <a:ea typeface="+mn-lt"/>
              <a:cs typeface="+mn-lt"/>
            </a:endParaRPr>
          </a:p>
          <a:p>
            <a:endParaRPr lang="pt-BR" sz="1013">
              <a:solidFill>
                <a:srgbClr val="172B4D"/>
              </a:solidFill>
              <a:latin typeface="Calibri"/>
              <a:ea typeface="Calibri"/>
              <a:cs typeface="Arial"/>
            </a:endParaRPr>
          </a:p>
          <a:p>
            <a:endParaRPr lang="pt-BR" sz="1200">
              <a:latin typeface="Times New Roman"/>
              <a:ea typeface="+mn-lt"/>
              <a:cs typeface="+mn-lt"/>
            </a:endParaRPr>
          </a:p>
          <a:p>
            <a:endParaRPr lang="pt-BR" sz="1200">
              <a:ea typeface="+mn-lt"/>
              <a:cs typeface="+mn-lt"/>
            </a:endParaRPr>
          </a:p>
          <a:p>
            <a:endParaRPr lang="pt-BR" sz="1200">
              <a:cs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F72AFCE-4784-324A-AD98-66119FDDE7B1}"/>
              </a:ext>
            </a:extLst>
          </p:cNvPr>
          <p:cNvSpPr txBox="1"/>
          <p:nvPr/>
        </p:nvSpPr>
        <p:spPr>
          <a:xfrm>
            <a:off x="424543" y="846365"/>
            <a:ext cx="8403770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Calibri"/>
              </a:rPr>
              <a:t>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sistema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possui</a:t>
            </a:r>
            <a:r>
              <a:rPr lang="en-US">
                <a:solidFill>
                  <a:srgbClr val="172B4D"/>
                </a:solidFill>
                <a:latin typeface="Calibri"/>
              </a:rPr>
              <a:t> um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parâmetro</a:t>
            </a:r>
            <a:r>
              <a:rPr lang="en-US">
                <a:solidFill>
                  <a:srgbClr val="172B4D"/>
                </a:solidFill>
                <a:latin typeface="Calibri"/>
              </a:rPr>
              <a:t>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controle</a:t>
            </a:r>
            <a:r>
              <a:rPr lang="en-US">
                <a:solidFill>
                  <a:srgbClr val="172B4D"/>
                </a:solidFill>
                <a:latin typeface="Calibri"/>
              </a:rPr>
              <a:t> que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regula</a:t>
            </a:r>
            <a:r>
              <a:rPr lang="en-US">
                <a:solidFill>
                  <a:srgbClr val="172B4D"/>
                </a:solidFill>
                <a:latin typeface="Calibri"/>
              </a:rPr>
              <a:t> 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troca</a:t>
            </a:r>
            <a:r>
              <a:rPr lang="en-US">
                <a:solidFill>
                  <a:srgbClr val="172B4D"/>
                </a:solidFill>
                <a:latin typeface="Calibri"/>
              </a:rPr>
              <a:t>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cliente</a:t>
            </a:r>
            <a:r>
              <a:rPr lang="en-US">
                <a:solidFill>
                  <a:srgbClr val="172B4D"/>
                </a:solidFill>
                <a:latin typeface="Calibri"/>
              </a:rPr>
              <a:t> no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pedido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importado</a:t>
            </a:r>
            <a:r>
              <a:rPr lang="en-US">
                <a:solidFill>
                  <a:srgbClr val="172B4D"/>
                </a:solidFill>
                <a:latin typeface="Calibri"/>
              </a:rPr>
              <a:t>:</a:t>
            </a:r>
          </a:p>
          <a:p>
            <a:endParaRPr lang="en-US">
              <a:solidFill>
                <a:srgbClr val="172B4D"/>
              </a:solidFill>
              <a:latin typeface="Calibri"/>
            </a:endParaRPr>
          </a:p>
          <a:p>
            <a:pPr marL="228600" indent="-228600">
              <a:buFont typeface=""/>
              <a:buChar char="•"/>
            </a:pPr>
            <a:r>
              <a:rPr lang="en-US">
                <a:solidFill>
                  <a:srgbClr val="172B4D"/>
                </a:solidFill>
                <a:latin typeface="Calibri"/>
              </a:rPr>
              <a:t>Quando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habilitado</a:t>
            </a:r>
            <a:r>
              <a:rPr lang="en-US">
                <a:solidFill>
                  <a:srgbClr val="172B4D"/>
                </a:solidFill>
                <a:latin typeface="Calibri"/>
              </a:rPr>
              <a:t>: impede 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troca</a:t>
            </a:r>
            <a:r>
              <a:rPr lang="en-US">
                <a:solidFill>
                  <a:srgbClr val="172B4D"/>
                </a:solidFill>
                <a:latin typeface="Calibri"/>
              </a:rPr>
              <a:t>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cliente</a:t>
            </a:r>
            <a:r>
              <a:rPr lang="en-US">
                <a:solidFill>
                  <a:srgbClr val="172B4D"/>
                </a:solidFill>
                <a:latin typeface="Calibri"/>
              </a:rPr>
              <a:t> se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já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houver</a:t>
            </a:r>
            <a:r>
              <a:rPr lang="en-US">
                <a:solidFill>
                  <a:srgbClr val="172B4D"/>
                </a:solidFill>
                <a:latin typeface="Calibri"/>
              </a:rPr>
              <a:t> forma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pagamento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informada</a:t>
            </a:r>
            <a:r>
              <a:rPr lang="en-US">
                <a:solidFill>
                  <a:srgbClr val="172B4D"/>
                </a:solidFill>
                <a:latin typeface="Calibri"/>
              </a:rPr>
              <a:t>,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garantindo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integridade</a:t>
            </a:r>
            <a:r>
              <a:rPr lang="en-US">
                <a:solidFill>
                  <a:srgbClr val="172B4D"/>
                </a:solidFill>
                <a:latin typeface="Calibri"/>
              </a:rPr>
              <a:t> fiscal e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faturamento</a:t>
            </a:r>
            <a:r>
              <a:rPr lang="en-US">
                <a:solidFill>
                  <a:srgbClr val="172B4D"/>
                </a:solidFill>
                <a:latin typeface="Calibri"/>
              </a:rPr>
              <a:t>.</a:t>
            </a:r>
          </a:p>
          <a:p>
            <a:pPr marL="228600" indent="-228600">
              <a:buFont typeface=""/>
              <a:buChar char="•"/>
            </a:pPr>
            <a:r>
              <a:rPr lang="en-US">
                <a:solidFill>
                  <a:srgbClr val="172B4D"/>
                </a:solidFill>
                <a:latin typeface="Calibri"/>
              </a:rPr>
              <a:t>Quando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desabilitado</a:t>
            </a:r>
            <a:r>
              <a:rPr lang="en-US">
                <a:solidFill>
                  <a:srgbClr val="172B4D"/>
                </a:solidFill>
                <a:latin typeface="Calibri"/>
              </a:rPr>
              <a:t>: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permite</a:t>
            </a:r>
            <a:r>
              <a:rPr lang="en-US">
                <a:solidFill>
                  <a:srgbClr val="172B4D"/>
                </a:solidFill>
                <a:latin typeface="Calibri"/>
              </a:rPr>
              <a:t> que a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loja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ajuste</a:t>
            </a:r>
            <a:r>
              <a:rPr lang="en-US">
                <a:solidFill>
                  <a:srgbClr val="172B4D"/>
                </a:solidFill>
                <a:latin typeface="Calibri"/>
              </a:rPr>
              <a:t> o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cliente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conforme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necessidade</a:t>
            </a:r>
            <a:r>
              <a:rPr lang="en-US">
                <a:solidFill>
                  <a:srgbClr val="172B4D"/>
                </a:solidFill>
                <a:latin typeface="Calibri"/>
              </a:rPr>
              <a:t>.</a:t>
            </a:r>
          </a:p>
          <a:p>
            <a:endParaRPr lang="en-US">
              <a:solidFill>
                <a:srgbClr val="172B4D"/>
              </a:solidFill>
              <a:latin typeface="Calibri"/>
            </a:endParaRPr>
          </a:p>
          <a:p>
            <a:r>
              <a:rPr lang="en-US">
                <a:solidFill>
                  <a:srgbClr val="172B4D"/>
                </a:solidFill>
                <a:latin typeface="Calibri"/>
              </a:rPr>
              <a:t>Esse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comportamento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oferece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maior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segurança</a:t>
            </a:r>
            <a:r>
              <a:rPr lang="en-US">
                <a:solidFill>
                  <a:srgbClr val="172B4D"/>
                </a:solidFill>
                <a:latin typeface="Calibri"/>
              </a:rPr>
              <a:t>,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especialmente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em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lojas</a:t>
            </a:r>
            <a:r>
              <a:rPr lang="en-US">
                <a:solidFill>
                  <a:srgbClr val="172B4D"/>
                </a:solidFill>
                <a:latin typeface="Calibri"/>
              </a:rPr>
              <a:t> com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regras</a:t>
            </a:r>
            <a:r>
              <a:rPr lang="en-US">
                <a:solidFill>
                  <a:srgbClr val="172B4D"/>
                </a:solidFill>
                <a:latin typeface="Calibri"/>
              </a:rPr>
              <a:t>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rígidas</a:t>
            </a:r>
            <a:r>
              <a:rPr lang="en-US">
                <a:solidFill>
                  <a:srgbClr val="172B4D"/>
                </a:solidFill>
                <a:latin typeface="Calibri"/>
              </a:rPr>
              <a:t> de </a:t>
            </a:r>
            <a:r>
              <a:rPr lang="en-US" err="1">
                <a:solidFill>
                  <a:srgbClr val="172B4D"/>
                </a:solidFill>
                <a:latin typeface="Calibri"/>
              </a:rPr>
              <a:t>operação</a:t>
            </a:r>
            <a:r>
              <a:rPr lang="en-US">
                <a:solidFill>
                  <a:srgbClr val="172B4D"/>
                </a:solidFill>
                <a:latin typeface="Calibri"/>
              </a:rPr>
              <a:t>.</a:t>
            </a:r>
          </a:p>
        </p:txBody>
      </p:sp>
      <p:pic>
        <p:nvPicPr>
          <p:cNvPr id="8" name="Imagem 7" descr="Interface gráfica do usuário, Aplicativo, Teams&#10;&#10;O conteúdo gerado por IA pode estar incorreto.">
            <a:extLst>
              <a:ext uri="{FF2B5EF4-FFF2-40B4-BE49-F238E27FC236}">
                <a16:creationId xmlns:a16="http://schemas.microsoft.com/office/drawing/2014/main" id="{40FAEA62-1F83-A8DC-B225-8B41F1F10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2568473"/>
            <a:ext cx="5842001" cy="216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7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2cc2aca5dda93595a3ac6b4a6894b353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0206728251082aae40bbb24a1c2a1339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B5D1F29A-4D0D-4B20-80FC-289E9A48DE6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27</Slides>
  <Notes>23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Linx Claro</vt:lpstr>
      <vt:lpstr>Apresentação do PowerPoint</vt:lpstr>
      <vt:lpstr>Apresentação do PowerPoint</vt:lpstr>
      <vt:lpstr>O que vamos  falar hoje?</vt:lpstr>
      <vt:lpstr>Integração CBZé - Chopp Brahma Express com Zé Delivery</vt:lpstr>
      <vt:lpstr>Integração CBZé - Chopp Brahma Express com Zé Delivery – Como funciona e para que serve</vt:lpstr>
      <vt:lpstr>Integração CBZé - Chopp Brahma Express com Zé Delivery - Premissas</vt:lpstr>
      <vt:lpstr>Integração CBZé - Chopp Brahma Express com Zé Delivery - Habilitando a integração no sistema</vt:lpstr>
      <vt:lpstr>Integração CBZé - Chopp Brahma Express com Zé Delivery - Informações no Pedido Integrado</vt:lpstr>
      <vt:lpstr>Integração CBZé - Chopp Brahma Express com Zé Delivery - Gerenciamento de Cliente no Pedido</vt:lpstr>
      <vt:lpstr>Integração CBZé - Chopp Brahma Express com Zé Delivery - Cadastro de Produtos</vt:lpstr>
      <vt:lpstr>Integração CBZé - Chopp Brahma Express com Zé Delivery - Integração de Combos e Kits</vt:lpstr>
      <vt:lpstr>Cadastro de formas de pagamento</vt:lpstr>
      <vt:lpstr>Cadastro de forma de pagamento</vt:lpstr>
      <vt:lpstr>Cadastro de forma de pagamento</vt:lpstr>
      <vt:lpstr>Soluções para resolver rejeições de forma rápida e eficiente</vt:lpstr>
      <vt:lpstr>Apresentação do PowerPoint</vt:lpstr>
      <vt:lpstr>Rejeições Comuns</vt:lpstr>
      <vt:lpstr>Rejeições Comuns</vt:lpstr>
      <vt:lpstr>Rejeições Comuns</vt:lpstr>
      <vt:lpstr>Como fazer os cadastros das estruturas de cartão que serão utilizadas nos pedidos e no PDV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Dúvidas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revision>4</cp:revision>
  <dcterms:modified xsi:type="dcterms:W3CDTF">2025-06-25T13:00:33Z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