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4"/>
  </p:sldMasterIdLst>
  <p:notesMasterIdLst>
    <p:notesMasterId r:id="rId25"/>
  </p:notesMasterIdLst>
  <p:sldIdLst>
    <p:sldId id="261" r:id="rId5"/>
    <p:sldId id="379" r:id="rId6"/>
    <p:sldId id="334" r:id="rId7"/>
    <p:sldId id="267" r:id="rId8"/>
    <p:sldId id="416" r:id="rId9"/>
    <p:sldId id="368" r:id="rId10"/>
    <p:sldId id="320" r:id="rId11"/>
    <p:sldId id="424" r:id="rId12"/>
    <p:sldId id="418" r:id="rId13"/>
    <p:sldId id="417" r:id="rId14"/>
    <p:sldId id="414" r:id="rId15"/>
    <p:sldId id="415" r:id="rId16"/>
    <p:sldId id="337" r:id="rId17"/>
    <p:sldId id="422" r:id="rId18"/>
    <p:sldId id="420" r:id="rId19"/>
    <p:sldId id="423" r:id="rId20"/>
    <p:sldId id="402" r:id="rId21"/>
    <p:sldId id="380" r:id="rId22"/>
    <p:sldId id="369" r:id="rId23"/>
    <p:sldId id="343" r:id="rId24"/>
  </p:sldIdLst>
  <p:sldSz cx="9144000" cy="5143500" type="screen16x9"/>
  <p:notesSz cx="6858000" cy="9144000"/>
  <p:embeddedFontLst>
    <p:embeddedFont>
      <p:font typeface="Century Gothic" panose="020B0502020202020204" pitchFamily="34" charset="0"/>
      <p:regular r:id="rId26"/>
      <p:bold r:id="rId27"/>
      <p:italic r:id="rId28"/>
      <p:boldItalic r:id="rId29"/>
    </p:embeddedFont>
    <p:embeddedFont>
      <p:font typeface="Noto Sans" panose="020B0502040504020204" pitchFamily="34" charset="0"/>
      <p:regular r:id="rId30"/>
      <p:bold r:id="rId31"/>
      <p:italic r:id="rId32"/>
      <p:boldItalic r:id="rId33"/>
    </p:embeddedFont>
    <p:embeddedFont>
      <p:font typeface="Noto Sans Light" panose="020B0604020202020204" charset="0"/>
      <p:regular r:id="rId34"/>
      <p:bold r:id="rId35"/>
      <p:italic r:id="rId36"/>
      <p:boldItalic r:id="rId3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14" roundtripDataSignature="AMtx7mhZGEBZJnrNzb6jjldxFIIGtAtjt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F8F8"/>
    <a:srgbClr val="D3CEEA"/>
    <a:srgbClr val="C994F2"/>
    <a:srgbClr val="F0462D"/>
    <a:srgbClr val="FFB200"/>
    <a:srgbClr val="5D00A5"/>
    <a:srgbClr val="411E5A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AFF11D6-7E0D-9EBA-A0C4-89A550A69473}" v="11" dt="2025-10-29T19:39:28.532"/>
    <p1510:client id="{4EA7D3B6-A2CE-4CA4-84BD-80E27266A909}" v="371" dt="2025-10-30T13:57:27.378"/>
    <p1510:client id="{BDC458C2-1BDB-07FB-0AEB-24BAC5BC7C00}" v="201" dt="2025-10-29T19:53:36.078"/>
  </p1510:revLst>
</p1510:revInfo>
</file>

<file path=ppt/tableStyles.xml><?xml version="1.0" encoding="utf-8"?>
<a:tblStyleLst xmlns:a="http://schemas.openxmlformats.org/drawingml/2006/main" def="{DE17B719-AB4F-4FE0-8F60-6BCDD302A12F}">
  <a:tblStyle styleId="{DE17B719-AB4F-4FE0-8F60-6BCDD302A12F}" styleName="Table_0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CDD4EA"/>
          </a:solidFill>
        </a:fill>
      </a:tcStyle>
    </a:wholeTbl>
    <a:band1H>
      <a:tcTxStyle b="off" i="off"/>
      <a:tcStyle>
        <a:tcBdr/>
      </a:tcStyle>
    </a:band1H>
    <a:band2H>
      <a:tcTxStyle b="off" i="off"/>
      <a:tcStyle>
        <a:tcBdr/>
        <a:fill>
          <a:solidFill>
            <a:srgbClr val="E8EBF5"/>
          </a:solidFill>
        </a:fill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enhum Estilo, Nenhuma Grad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Estilo com Tema 1 - Ênfas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874" y="77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1.fntdata"/><Relationship Id="rId117" Type="http://schemas.openxmlformats.org/officeDocument/2006/relationships/theme" Target="theme/theme1.xml"/><Relationship Id="rId21" Type="http://schemas.openxmlformats.org/officeDocument/2006/relationships/slide" Target="slides/slide17.xml"/><Relationship Id="rId34" Type="http://schemas.openxmlformats.org/officeDocument/2006/relationships/font" Target="fonts/font9.fntdata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font" Target="fonts/font4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font" Target="fonts/font7.fntdata"/><Relationship Id="rId37" Type="http://schemas.openxmlformats.org/officeDocument/2006/relationships/font" Target="fonts/font12.fntdata"/><Relationship Id="rId115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font" Target="fonts/font3.fntdata"/><Relationship Id="rId36" Type="http://schemas.openxmlformats.org/officeDocument/2006/relationships/font" Target="fonts/font11.fntdata"/><Relationship Id="rId114" Type="http://customschemas.google.com/relationships/presentationmetadata" Target="metadata"/><Relationship Id="rId119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6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font" Target="fonts/font2.fntdata"/><Relationship Id="rId30" Type="http://schemas.openxmlformats.org/officeDocument/2006/relationships/font" Target="fonts/font5.fntdata"/><Relationship Id="rId35" Type="http://schemas.openxmlformats.org/officeDocument/2006/relationships/font" Target="fonts/font10.fntdata"/><Relationship Id="rId118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33" Type="http://schemas.openxmlformats.org/officeDocument/2006/relationships/font" Target="fonts/font8.fntdata"/><Relationship Id="rId116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3" name="Google Shape;153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>
          <a:extLst>
            <a:ext uri="{FF2B5EF4-FFF2-40B4-BE49-F238E27FC236}">
              <a16:creationId xmlns:a16="http://schemas.microsoft.com/office/drawing/2014/main" id="{AC33E590-E2FA-A232-5DD3-A6B63578B0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13:notes">
            <a:extLst>
              <a:ext uri="{FF2B5EF4-FFF2-40B4-BE49-F238E27FC236}">
                <a16:creationId xmlns:a16="http://schemas.microsoft.com/office/drawing/2014/main" id="{7326B99A-84BA-5638-DAD6-2B8169E6E15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p13:notes">
            <a:extLst>
              <a:ext uri="{FF2B5EF4-FFF2-40B4-BE49-F238E27FC236}">
                <a16:creationId xmlns:a16="http://schemas.microsoft.com/office/drawing/2014/main" id="{23C32237-64AD-38F5-6E46-324030B3BEC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573736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>
          <a:extLst>
            <a:ext uri="{FF2B5EF4-FFF2-40B4-BE49-F238E27FC236}">
              <a16:creationId xmlns:a16="http://schemas.microsoft.com/office/drawing/2014/main" id="{3FDB27E5-8FC2-308F-7C9A-0C3910CEC7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2:notes">
            <a:extLst>
              <a:ext uri="{FF2B5EF4-FFF2-40B4-BE49-F238E27FC236}">
                <a16:creationId xmlns:a16="http://schemas.microsoft.com/office/drawing/2014/main" id="{A75BAA1A-0776-EAF3-E6F3-4B98CD34C19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9" name="Google Shape;209;p12:notes">
            <a:extLst>
              <a:ext uri="{FF2B5EF4-FFF2-40B4-BE49-F238E27FC236}">
                <a16:creationId xmlns:a16="http://schemas.microsoft.com/office/drawing/2014/main" id="{78F1B801-3B36-9CD2-C9B8-5DA45C1A54F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2761929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>
          <a:extLst>
            <a:ext uri="{FF2B5EF4-FFF2-40B4-BE49-F238E27FC236}">
              <a16:creationId xmlns:a16="http://schemas.microsoft.com/office/drawing/2014/main" id="{68F615C9-269F-276A-C1BD-B31B460268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13:notes">
            <a:extLst>
              <a:ext uri="{FF2B5EF4-FFF2-40B4-BE49-F238E27FC236}">
                <a16:creationId xmlns:a16="http://schemas.microsoft.com/office/drawing/2014/main" id="{4C7A81B8-57DF-65D7-442D-407F85888E6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p13:notes">
            <a:extLst>
              <a:ext uri="{FF2B5EF4-FFF2-40B4-BE49-F238E27FC236}">
                <a16:creationId xmlns:a16="http://schemas.microsoft.com/office/drawing/2014/main" id="{CB809F2B-10E9-EEB9-CE9A-F34CEE9CBA9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080761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>
          <a:extLst>
            <a:ext uri="{FF2B5EF4-FFF2-40B4-BE49-F238E27FC236}">
              <a16:creationId xmlns:a16="http://schemas.microsoft.com/office/drawing/2014/main" id="{6F331BF4-BE0C-9F3F-BD59-C4ADC052C4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9:notes">
            <a:extLst>
              <a:ext uri="{FF2B5EF4-FFF2-40B4-BE49-F238E27FC236}">
                <a16:creationId xmlns:a16="http://schemas.microsoft.com/office/drawing/2014/main" id="{76D87E7F-732C-676B-AC10-BADE7942C01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8" name="Google Shape;178;p9:notes">
            <a:extLst>
              <a:ext uri="{FF2B5EF4-FFF2-40B4-BE49-F238E27FC236}">
                <a16:creationId xmlns:a16="http://schemas.microsoft.com/office/drawing/2014/main" id="{9F00515F-79ED-4991-D265-16F7F9A01AD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4526759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4">
          <a:extLst>
            <a:ext uri="{FF2B5EF4-FFF2-40B4-BE49-F238E27FC236}">
              <a16:creationId xmlns:a16="http://schemas.microsoft.com/office/drawing/2014/main" id="{F6F1B0DF-0DE6-2B58-0D30-54F9B7505C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27:notes">
            <a:extLst>
              <a:ext uri="{FF2B5EF4-FFF2-40B4-BE49-F238E27FC236}">
                <a16:creationId xmlns:a16="http://schemas.microsoft.com/office/drawing/2014/main" id="{126BCE20-CA34-60AE-E815-76D0A3DB877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66" name="Google Shape;366;p27:notes">
            <a:extLst>
              <a:ext uri="{FF2B5EF4-FFF2-40B4-BE49-F238E27FC236}">
                <a16:creationId xmlns:a16="http://schemas.microsoft.com/office/drawing/2014/main" id="{1DD6E5C7-6635-59FB-CEF9-02409AAE7DC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9511970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>
          <a:extLst>
            <a:ext uri="{FF2B5EF4-FFF2-40B4-BE49-F238E27FC236}">
              <a16:creationId xmlns:a16="http://schemas.microsoft.com/office/drawing/2014/main" id="{A8F0DAB4-7276-C53B-6D8E-C2737C9BA5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5:notes">
            <a:extLst>
              <a:ext uri="{FF2B5EF4-FFF2-40B4-BE49-F238E27FC236}">
                <a16:creationId xmlns:a16="http://schemas.microsoft.com/office/drawing/2014/main" id="{1E4183D1-D643-DDEB-4C3F-ACA8241EC10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6" name="Google Shape;116;p5:notes">
            <a:extLst>
              <a:ext uri="{FF2B5EF4-FFF2-40B4-BE49-F238E27FC236}">
                <a16:creationId xmlns:a16="http://schemas.microsoft.com/office/drawing/2014/main" id="{E1F6C0D7-BA70-A347-E503-C1E4010C9C6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6460727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>
          <a:extLst>
            <a:ext uri="{FF2B5EF4-FFF2-40B4-BE49-F238E27FC236}">
              <a16:creationId xmlns:a16="http://schemas.microsoft.com/office/drawing/2014/main" id="{2C269681-61AB-9A94-A975-F59D7979FE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6:notes">
            <a:extLst>
              <a:ext uri="{FF2B5EF4-FFF2-40B4-BE49-F238E27FC236}">
                <a16:creationId xmlns:a16="http://schemas.microsoft.com/office/drawing/2014/main" id="{57672F81-3252-F5B3-6849-699E9E55104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3" name="Google Shape;153;p6:notes">
            <a:extLst>
              <a:ext uri="{FF2B5EF4-FFF2-40B4-BE49-F238E27FC236}">
                <a16:creationId xmlns:a16="http://schemas.microsoft.com/office/drawing/2014/main" id="{3FD6B8CC-3292-2854-267F-4A48C0FB72D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0608441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4">
          <a:extLst>
            <a:ext uri="{FF2B5EF4-FFF2-40B4-BE49-F238E27FC236}">
              <a16:creationId xmlns:a16="http://schemas.microsoft.com/office/drawing/2014/main" id="{9A2E1D43-5F08-BA5C-81A9-3AD085FF7D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27:notes">
            <a:extLst>
              <a:ext uri="{FF2B5EF4-FFF2-40B4-BE49-F238E27FC236}">
                <a16:creationId xmlns:a16="http://schemas.microsoft.com/office/drawing/2014/main" id="{89DF319A-E9C5-E300-F824-1833F8006F7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66" name="Google Shape;366;p27:notes">
            <a:extLst>
              <a:ext uri="{FF2B5EF4-FFF2-40B4-BE49-F238E27FC236}">
                <a16:creationId xmlns:a16="http://schemas.microsoft.com/office/drawing/2014/main" id="{F2D7DA52-7B85-6EDE-E938-250BEC7FFC3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7234302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>
          <a:extLst>
            <a:ext uri="{FF2B5EF4-FFF2-40B4-BE49-F238E27FC236}">
              <a16:creationId xmlns:a16="http://schemas.microsoft.com/office/drawing/2014/main" id="{7A97BA1B-F7B5-B480-A6EA-CE42F86D77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6:notes">
            <a:extLst>
              <a:ext uri="{FF2B5EF4-FFF2-40B4-BE49-F238E27FC236}">
                <a16:creationId xmlns:a16="http://schemas.microsoft.com/office/drawing/2014/main" id="{763AC61F-0066-4A8E-6189-A2E2F86889F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3" name="Google Shape;153;p6:notes">
            <a:extLst>
              <a:ext uri="{FF2B5EF4-FFF2-40B4-BE49-F238E27FC236}">
                <a16:creationId xmlns:a16="http://schemas.microsoft.com/office/drawing/2014/main" id="{C4496513-8527-FD90-2BD1-2F62AE1EC40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9500119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7">
          <a:extLst>
            <a:ext uri="{FF2B5EF4-FFF2-40B4-BE49-F238E27FC236}">
              <a16:creationId xmlns:a16="http://schemas.microsoft.com/office/drawing/2014/main" id="{2B33FAA0-A7B9-9DB6-D898-7D66B19711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8" name="Google Shape;838;p59:notes">
            <a:extLst>
              <a:ext uri="{FF2B5EF4-FFF2-40B4-BE49-F238E27FC236}">
                <a16:creationId xmlns:a16="http://schemas.microsoft.com/office/drawing/2014/main" id="{745E57BC-8CC5-69B2-042A-1E3BF59A294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39" name="Google Shape;839;p59:notes">
            <a:extLst>
              <a:ext uri="{FF2B5EF4-FFF2-40B4-BE49-F238E27FC236}">
                <a16:creationId xmlns:a16="http://schemas.microsoft.com/office/drawing/2014/main" id="{069FB3CF-B8E5-D26D-294F-11382F6E45B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173412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>
          <a:extLst>
            <a:ext uri="{FF2B5EF4-FFF2-40B4-BE49-F238E27FC236}">
              <a16:creationId xmlns:a16="http://schemas.microsoft.com/office/drawing/2014/main" id="{74F8F0F8-7408-00AE-393E-9CCF65B3B4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6:notes">
            <a:extLst>
              <a:ext uri="{FF2B5EF4-FFF2-40B4-BE49-F238E27FC236}">
                <a16:creationId xmlns:a16="http://schemas.microsoft.com/office/drawing/2014/main" id="{F8BD39BC-D4AE-27AF-A6C3-D374CF269CE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3" name="Google Shape;153;p6:notes">
            <a:extLst>
              <a:ext uri="{FF2B5EF4-FFF2-40B4-BE49-F238E27FC236}">
                <a16:creationId xmlns:a16="http://schemas.microsoft.com/office/drawing/2014/main" id="{69950ABF-CEBD-2ABD-5B5D-FA4D4556B67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956641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4">
          <a:extLst>
            <a:ext uri="{FF2B5EF4-FFF2-40B4-BE49-F238E27FC236}">
              <a16:creationId xmlns:a16="http://schemas.microsoft.com/office/drawing/2014/main" id="{BFF3B6F3-684F-6B51-76DE-78F663A469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27:notes">
            <a:extLst>
              <a:ext uri="{FF2B5EF4-FFF2-40B4-BE49-F238E27FC236}">
                <a16:creationId xmlns:a16="http://schemas.microsoft.com/office/drawing/2014/main" id="{5A8E9021-95E2-D043-21E0-485A131223E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66" name="Google Shape;366;p27:notes">
            <a:extLst>
              <a:ext uri="{FF2B5EF4-FFF2-40B4-BE49-F238E27FC236}">
                <a16:creationId xmlns:a16="http://schemas.microsoft.com/office/drawing/2014/main" id="{41431772-A631-BFD6-54E9-CFD6F1A46AC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812954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>
          <a:extLst>
            <a:ext uri="{FF2B5EF4-FFF2-40B4-BE49-F238E27FC236}">
              <a16:creationId xmlns:a16="http://schemas.microsoft.com/office/drawing/2014/main" id="{CDDD0E23-EFE4-BB2F-3E4B-5373119C3A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5:notes">
            <a:extLst>
              <a:ext uri="{FF2B5EF4-FFF2-40B4-BE49-F238E27FC236}">
                <a16:creationId xmlns:a16="http://schemas.microsoft.com/office/drawing/2014/main" id="{38451F8D-1BF2-A459-1BBA-BC0792EF492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6" name="Google Shape;116;p5:notes">
            <a:extLst>
              <a:ext uri="{FF2B5EF4-FFF2-40B4-BE49-F238E27FC236}">
                <a16:creationId xmlns:a16="http://schemas.microsoft.com/office/drawing/2014/main" id="{3A80ACDF-7A13-2943-D1E9-452914D97A7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509798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9" name="Google Shape;209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>
          <a:extLst>
            <a:ext uri="{FF2B5EF4-FFF2-40B4-BE49-F238E27FC236}">
              <a16:creationId xmlns:a16="http://schemas.microsoft.com/office/drawing/2014/main" id="{DB12964F-E54C-7D61-3A31-F2D0E80F08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13:notes">
            <a:extLst>
              <a:ext uri="{FF2B5EF4-FFF2-40B4-BE49-F238E27FC236}">
                <a16:creationId xmlns:a16="http://schemas.microsoft.com/office/drawing/2014/main" id="{10A15FC6-0C5C-C8C4-A012-7D5B1B8F3FD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p13:notes">
            <a:extLst>
              <a:ext uri="{FF2B5EF4-FFF2-40B4-BE49-F238E27FC236}">
                <a16:creationId xmlns:a16="http://schemas.microsoft.com/office/drawing/2014/main" id="{972D591F-E18A-5EE3-0B2D-EED69042E35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585380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>
          <a:extLst>
            <a:ext uri="{FF2B5EF4-FFF2-40B4-BE49-F238E27FC236}">
              <a16:creationId xmlns:a16="http://schemas.microsoft.com/office/drawing/2014/main" id="{B21F7567-7809-F3DF-F5F0-BE1B98B37C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13:notes">
            <a:extLst>
              <a:ext uri="{FF2B5EF4-FFF2-40B4-BE49-F238E27FC236}">
                <a16:creationId xmlns:a16="http://schemas.microsoft.com/office/drawing/2014/main" id="{699D41CA-43D1-6A68-099C-7F73F71C016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p13:notes">
            <a:extLst>
              <a:ext uri="{FF2B5EF4-FFF2-40B4-BE49-F238E27FC236}">
                <a16:creationId xmlns:a16="http://schemas.microsoft.com/office/drawing/2014/main" id="{A5A9311A-DB1B-5BC1-27F5-1DCCE31500F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955119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>
          <a:extLst>
            <a:ext uri="{FF2B5EF4-FFF2-40B4-BE49-F238E27FC236}">
              <a16:creationId xmlns:a16="http://schemas.microsoft.com/office/drawing/2014/main" id="{6868935D-F8B1-89E1-7538-01F3654C89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13:notes">
            <a:extLst>
              <a:ext uri="{FF2B5EF4-FFF2-40B4-BE49-F238E27FC236}">
                <a16:creationId xmlns:a16="http://schemas.microsoft.com/office/drawing/2014/main" id="{EE7EE175-8F03-222B-BAC2-E3AA34B766E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p13:notes">
            <a:extLst>
              <a:ext uri="{FF2B5EF4-FFF2-40B4-BE49-F238E27FC236}">
                <a16:creationId xmlns:a16="http://schemas.microsoft.com/office/drawing/2014/main" id="{24C81873-5AB3-49A2-FE22-8EE809AAC53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283096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>
          <a:extLst>
            <a:ext uri="{FF2B5EF4-FFF2-40B4-BE49-F238E27FC236}">
              <a16:creationId xmlns:a16="http://schemas.microsoft.com/office/drawing/2014/main" id="{A025D5D6-7926-55A7-D765-4ACDECACBE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13:notes">
            <a:extLst>
              <a:ext uri="{FF2B5EF4-FFF2-40B4-BE49-F238E27FC236}">
                <a16:creationId xmlns:a16="http://schemas.microsoft.com/office/drawing/2014/main" id="{65B9055E-7422-1BFF-DE53-09DD309B0A3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p13:notes">
            <a:extLst>
              <a:ext uri="{FF2B5EF4-FFF2-40B4-BE49-F238E27FC236}">
                <a16:creationId xmlns:a16="http://schemas.microsoft.com/office/drawing/2014/main" id="{0F368BFF-E894-9855-5C9B-9B6A226CB11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29146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>
          <a:extLst>
            <a:ext uri="{FF2B5EF4-FFF2-40B4-BE49-F238E27FC236}">
              <a16:creationId xmlns:a16="http://schemas.microsoft.com/office/drawing/2014/main" id="{AA980AAD-045F-1D29-068B-A3EC266118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13:notes">
            <a:extLst>
              <a:ext uri="{FF2B5EF4-FFF2-40B4-BE49-F238E27FC236}">
                <a16:creationId xmlns:a16="http://schemas.microsoft.com/office/drawing/2014/main" id="{D9906B31-F1CC-6376-ADEC-2E4526D89E0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p13:notes">
            <a:extLst>
              <a:ext uri="{FF2B5EF4-FFF2-40B4-BE49-F238E27FC236}">
                <a16:creationId xmlns:a16="http://schemas.microsoft.com/office/drawing/2014/main" id="{D374DBA4-6C7C-E2C4-B05C-CF757ACE347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230330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6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6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5" name="Google Shape;15;p6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7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68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8" name="Google Shape;18;p68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9" name="Google Shape;19;p6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2" name="Google Shape;22;p69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6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0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6" name="Google Shape;26;p7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7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7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0" name="Google Shape;30;p71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7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73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73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73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73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7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74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7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75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75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7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F5F3FD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Century Gothic"/>
              <a:buNone/>
              <a:defRPr sz="28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6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800"/>
              <a:buFont typeface="Noto Sans Light"/>
              <a:buChar char="●"/>
              <a:defRPr sz="18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●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●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9pPr>
          </a:lstStyle>
          <a:p>
            <a:endParaRPr/>
          </a:p>
        </p:txBody>
      </p:sp>
      <p:sp>
        <p:nvSpPr>
          <p:cNvPr id="8" name="Google Shape;8;p6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png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7.png"/><Relationship Id="rId7" Type="http://schemas.openxmlformats.org/officeDocument/2006/relationships/image" Target="../media/image12.sv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7.png"/><Relationship Id="rId7" Type="http://schemas.openxmlformats.org/officeDocument/2006/relationships/image" Target="../media/image2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jpeg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2.sv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1.png"/><Relationship Id="rId5" Type="http://schemas.openxmlformats.org/officeDocument/2006/relationships/image" Target="../media/image26.png"/><Relationship Id="rId4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5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6.sv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hyperlink" Target="https://share.linx.com.br/pages/viewpage.action?pageId=619991418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5" Type="http://schemas.openxmlformats.org/officeDocument/2006/relationships/image" Target="../media/image14.sv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png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png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png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65;g1f56a173a82_1_53">
            <a:extLst>
              <a:ext uri="{FF2B5EF4-FFF2-40B4-BE49-F238E27FC236}">
                <a16:creationId xmlns:a16="http://schemas.microsoft.com/office/drawing/2014/main" id="{87417D78-866C-ECA9-7663-507A7A1187A6}"/>
              </a:ext>
            </a:extLst>
          </p:cNvPr>
          <p:cNvSpPr txBox="1">
            <a:spLocks/>
          </p:cNvSpPr>
          <p:nvPr/>
        </p:nvSpPr>
        <p:spPr>
          <a:xfrm>
            <a:off x="892500" y="2571750"/>
            <a:ext cx="4047512" cy="20951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Century Gothic"/>
              <a:buNone/>
              <a:defRPr sz="52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>
              <a:buSzPts val="990"/>
            </a:pPr>
            <a:r>
              <a:rPr lang="pt-BR" sz="5000">
                <a:solidFill>
                  <a:srgbClr val="F5F3FD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Webinar</a:t>
            </a:r>
            <a:r>
              <a:rPr lang="pt-BR" sz="5000">
                <a:solidFill>
                  <a:srgbClr val="F5F3FD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br>
              <a:rPr lang="pt-BR" sz="5000">
                <a:solidFill>
                  <a:srgbClr val="F5F3FD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</a:br>
            <a:r>
              <a:rPr lang="pt-BR" sz="5000">
                <a:solidFill>
                  <a:srgbClr val="F5F3FD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Linx Seller</a:t>
            </a:r>
          </a:p>
        </p:txBody>
      </p:sp>
      <p:sp>
        <p:nvSpPr>
          <p:cNvPr id="11" name="Google Shape;66;g1f56a173a82_1_53">
            <a:extLst>
              <a:ext uri="{FF2B5EF4-FFF2-40B4-BE49-F238E27FC236}">
                <a16:creationId xmlns:a16="http://schemas.microsoft.com/office/drawing/2014/main" id="{83D9960B-DEA4-64DC-58FB-A26DECD070D0}"/>
              </a:ext>
            </a:extLst>
          </p:cNvPr>
          <p:cNvSpPr txBox="1"/>
          <p:nvPr/>
        </p:nvSpPr>
        <p:spPr>
          <a:xfrm>
            <a:off x="5171392" y="3559647"/>
            <a:ext cx="3371568" cy="679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100">
                <a:solidFill>
                  <a:srgbClr val="F5F3FD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Com objetivo aproximar ainda mais o time RC Linx Seller dos nossos clientes, por meio de webinars mensais dedicados a apresentar e discutir os principais assuntos ofensores identificados nos atendimentos.</a:t>
            </a:r>
            <a:endParaRPr sz="1100">
              <a:solidFill>
                <a:srgbClr val="F5F3FD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pic>
        <p:nvPicPr>
          <p:cNvPr id="3" name="Google Shape;58;p1">
            <a:extLst>
              <a:ext uri="{FF2B5EF4-FFF2-40B4-BE49-F238E27FC236}">
                <a16:creationId xmlns:a16="http://schemas.microsoft.com/office/drawing/2014/main" id="{992D43C6-7C62-64CA-1EC5-C38E7B63F40F}"/>
              </a:ext>
            </a:extLst>
          </p:cNvPr>
          <p:cNvPicPr preferRelativeResize="0"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768617" y="284442"/>
            <a:ext cx="1054047" cy="5994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220">
          <a:extLst>
            <a:ext uri="{FF2B5EF4-FFF2-40B4-BE49-F238E27FC236}">
              <a16:creationId xmlns:a16="http://schemas.microsoft.com/office/drawing/2014/main" id="{165648BA-99E2-25BC-DB32-2AFB6501B1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ector reto 2">
            <a:extLst>
              <a:ext uri="{FF2B5EF4-FFF2-40B4-BE49-F238E27FC236}">
                <a16:creationId xmlns:a16="http://schemas.microsoft.com/office/drawing/2014/main" id="{D4D6262C-6B81-2004-BE06-DC8A2B4DDF45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>
            <a:off x="202622" y="482875"/>
            <a:ext cx="8733391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Gráfico 3">
            <a:extLst>
              <a:ext uri="{FF2B5EF4-FFF2-40B4-BE49-F238E27FC236}">
                <a16:creationId xmlns:a16="http://schemas.microsoft.com/office/drawing/2014/main" id="{BE4620EA-52A9-C89B-D680-84DB73F550D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9" name="Google Shape;224;p13">
            <a:extLst>
              <a:ext uri="{FF2B5EF4-FFF2-40B4-BE49-F238E27FC236}">
                <a16:creationId xmlns:a16="http://schemas.microsoft.com/office/drawing/2014/main" id="{04B41DEB-31B3-7A41-E1E8-DFE8F181DE6B}"/>
              </a:ext>
            </a:extLst>
          </p:cNvPr>
          <p:cNvSpPr txBox="1">
            <a:spLocks/>
          </p:cNvSpPr>
          <p:nvPr/>
        </p:nvSpPr>
        <p:spPr>
          <a:xfrm>
            <a:off x="575532" y="2917665"/>
            <a:ext cx="2349633" cy="10472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Century Gothic"/>
              <a:buNone/>
              <a:defRPr sz="52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>
              <a:buSzPts val="2400"/>
            </a:pPr>
            <a:r>
              <a:rPr lang="pt-BR" sz="2400">
                <a:solidFill>
                  <a:schemeClr val="bg1">
                    <a:lumMod val="50000"/>
                  </a:schemeClr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Por que </a:t>
            </a:r>
            <a:r>
              <a:rPr lang="pt-BR" sz="2400">
                <a:solidFill>
                  <a:srgbClr val="7030A0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Usar</a:t>
            </a:r>
          </a:p>
        </p:txBody>
      </p:sp>
      <p:sp>
        <p:nvSpPr>
          <p:cNvPr id="25" name="Retângulo 24">
            <a:extLst>
              <a:ext uri="{FF2B5EF4-FFF2-40B4-BE49-F238E27FC236}">
                <a16:creationId xmlns:a16="http://schemas.microsoft.com/office/drawing/2014/main" id="{5DF054C6-EDD3-B498-5C77-19ADC5BA09C0}"/>
              </a:ext>
            </a:extLst>
          </p:cNvPr>
          <p:cNvSpPr/>
          <p:nvPr/>
        </p:nvSpPr>
        <p:spPr>
          <a:xfrm>
            <a:off x="419100" y="747462"/>
            <a:ext cx="8261641" cy="2002791"/>
          </a:xfrm>
          <a:prstGeom prst="rect">
            <a:avLst/>
          </a:prstGeom>
          <a:solidFill>
            <a:srgbClr val="CC99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FB21E65F-9187-B250-70E6-D8708D7DB587}"/>
              </a:ext>
            </a:extLst>
          </p:cNvPr>
          <p:cNvSpPr txBox="1">
            <a:spLocks/>
          </p:cNvSpPr>
          <p:nvPr/>
        </p:nvSpPr>
        <p:spPr>
          <a:xfrm>
            <a:off x="255367" y="174720"/>
            <a:ext cx="308921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700">
                <a:solidFill>
                  <a:schemeClr val="bg1">
                    <a:lumMod val="6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Webinar Linx Seller / Menu Ajuda  -&gt; Consultas de Chamados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10A7B702-D16A-40DA-C5F0-CA1FD5F256B1}"/>
              </a:ext>
            </a:extLst>
          </p:cNvPr>
          <p:cNvSpPr txBox="1"/>
          <p:nvPr/>
        </p:nvSpPr>
        <p:spPr>
          <a:xfrm>
            <a:off x="3073754" y="3441280"/>
            <a:ext cx="501868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200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</a:rPr>
              <a:t>Facilita o monitoramento do progresso das solicitações.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200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</a:rPr>
              <a:t>Evita abertura de chamados duplicados.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200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</a:rPr>
              <a:t>Garante acompanhamento em tempo real do suporte.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200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</a:rPr>
              <a:t>Traz mais autonomia e controle sobre as interações com o RC Linx.</a:t>
            </a:r>
          </a:p>
        </p:txBody>
      </p:sp>
      <p:pic>
        <p:nvPicPr>
          <p:cNvPr id="15" name="Imagem 14">
            <a:extLst>
              <a:ext uri="{FF2B5EF4-FFF2-40B4-BE49-F238E27FC236}">
                <a16:creationId xmlns:a16="http://schemas.microsoft.com/office/drawing/2014/main" id="{0B8F605E-5A90-2F4B-C20F-930C596C5BD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9099" y="747462"/>
            <a:ext cx="8261641" cy="2059353"/>
          </a:xfrm>
          <a:prstGeom prst="rect">
            <a:avLst/>
          </a:prstGeom>
        </p:spPr>
      </p:pic>
      <p:sp>
        <p:nvSpPr>
          <p:cNvPr id="14" name="Google Shape;222;p13">
            <a:extLst>
              <a:ext uri="{FF2B5EF4-FFF2-40B4-BE49-F238E27FC236}">
                <a16:creationId xmlns:a16="http://schemas.microsoft.com/office/drawing/2014/main" id="{A3272BFA-9B06-C10E-90F2-BF42C9ABE7FC}"/>
              </a:ext>
            </a:extLst>
          </p:cNvPr>
          <p:cNvSpPr txBox="1"/>
          <p:nvPr/>
        </p:nvSpPr>
        <p:spPr>
          <a:xfrm>
            <a:off x="4549919" y="447188"/>
            <a:ext cx="4386094" cy="5298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200" b="1" i="0" u="none" strike="noStrike" cap="none">
                <a:solidFill>
                  <a:srgbClr val="5D00A5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sym typeface="Noto Sans Light"/>
              </a:rPr>
              <a:t>Chamados com status “Resolvido” indicam que foram concluídos e estão aguardando validação pelo cliente por até 24h.</a:t>
            </a:r>
            <a:endParaRPr sz="1200" b="1" i="0" u="none" strike="noStrike" cap="none">
              <a:solidFill>
                <a:srgbClr val="5D00A5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  <a:sym typeface="Noto Sans Light"/>
            </a:endParaRPr>
          </a:p>
        </p:txBody>
      </p:sp>
    </p:spTree>
    <p:extLst>
      <p:ext uri="{BB962C8B-B14F-4D97-AF65-F5344CB8AC3E}">
        <p14:creationId xmlns:p14="http://schemas.microsoft.com/office/powerpoint/2010/main" val="25584616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210">
          <a:extLst>
            <a:ext uri="{FF2B5EF4-FFF2-40B4-BE49-F238E27FC236}">
              <a16:creationId xmlns:a16="http://schemas.microsoft.com/office/drawing/2014/main" id="{2AB401BE-D4FC-28E3-EED5-79E743D5A4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 descr="Uma imagem contendo luz&#10;&#10;O conteúdo gerado por IA pode estar incorreto.">
            <a:extLst>
              <a:ext uri="{FF2B5EF4-FFF2-40B4-BE49-F238E27FC236}">
                <a16:creationId xmlns:a16="http://schemas.microsoft.com/office/drawing/2014/main" id="{66334E1A-49A9-4562-2D23-AC4256548767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30000"/>
          </a:blip>
          <a:stretch>
            <a:fillRect/>
          </a:stretch>
        </p:blipFill>
        <p:spPr>
          <a:xfrm>
            <a:off x="4992370" y="2650481"/>
            <a:ext cx="5143500" cy="5143500"/>
          </a:xfrm>
          <a:prstGeom prst="rect">
            <a:avLst/>
          </a:prstGeom>
        </p:spPr>
      </p:pic>
      <p:pic>
        <p:nvPicPr>
          <p:cNvPr id="211" name="Google Shape;211;p12">
            <a:extLst>
              <a:ext uri="{FF2B5EF4-FFF2-40B4-BE49-F238E27FC236}">
                <a16:creationId xmlns:a16="http://schemas.microsoft.com/office/drawing/2014/main" id="{F9C9A7E1-676E-13E8-6E6F-DDCB4B95F0B9}"/>
              </a:ext>
            </a:extLst>
          </p:cNvPr>
          <p:cNvPicPr preferRelativeResize="0"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5">
            <a:alphaModFix/>
          </a:blip>
          <a:srcRect l="33134" t="6756" r="20595" b="6756"/>
          <a:stretch/>
        </p:blipFill>
        <p:spPr>
          <a:xfrm>
            <a:off x="4251959" y="0"/>
            <a:ext cx="4892041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F2144DCB-B2C9-9DC2-D97A-5A4C1E152A36}"/>
              </a:ext>
            </a:extLst>
          </p:cNvPr>
          <p:cNvSpPr txBox="1">
            <a:spLocks/>
          </p:cNvSpPr>
          <p:nvPr/>
        </p:nvSpPr>
        <p:spPr>
          <a:xfrm>
            <a:off x="255367" y="174720"/>
            <a:ext cx="308921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700">
                <a:solidFill>
                  <a:schemeClr val="bg1">
                    <a:lumMod val="6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Webinar Linx Seller / Novos Requisitos de Segurança </a:t>
            </a:r>
          </a:p>
        </p:txBody>
      </p:sp>
      <p:cxnSp>
        <p:nvCxnSpPr>
          <p:cNvPr id="4" name="Conector reto 3">
            <a:extLst>
              <a:ext uri="{FF2B5EF4-FFF2-40B4-BE49-F238E27FC236}">
                <a16:creationId xmlns:a16="http://schemas.microsoft.com/office/drawing/2014/main" id="{7FC84A53-E4C0-1F24-A7F2-B9A1850D9633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>
            <a:off x="202622" y="482875"/>
            <a:ext cx="8733391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Gráfico 7">
            <a:extLst>
              <a:ext uri="{FF2B5EF4-FFF2-40B4-BE49-F238E27FC236}">
                <a16:creationId xmlns:a16="http://schemas.microsoft.com/office/drawing/2014/main" id="{45933F6E-1B22-F0B5-3553-1D8CB19A6AE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706765" y="193236"/>
            <a:ext cx="181868" cy="200055"/>
          </a:xfrm>
          <a:prstGeom prst="rect">
            <a:avLst/>
          </a:prstGeom>
        </p:spPr>
      </p:pic>
      <p:sp>
        <p:nvSpPr>
          <p:cNvPr id="12" name="Google Shape;222;p13">
            <a:extLst>
              <a:ext uri="{FF2B5EF4-FFF2-40B4-BE49-F238E27FC236}">
                <a16:creationId xmlns:a16="http://schemas.microsoft.com/office/drawing/2014/main" id="{D0DD78CF-D9BF-EAA3-3339-D71C374930EE}"/>
              </a:ext>
            </a:extLst>
          </p:cNvPr>
          <p:cNvSpPr txBox="1"/>
          <p:nvPr/>
        </p:nvSpPr>
        <p:spPr>
          <a:xfrm>
            <a:off x="613862" y="1386394"/>
            <a:ext cx="3924821" cy="2901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200" b="1" i="0" u="none" strike="noStrike" cap="none" dirty="0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 1. Cadastro e Autenticação</a:t>
            </a:r>
            <a:br>
              <a:rPr lang="pt-BR" sz="1200" b="1" i="0" u="none" strike="noStrike" cap="none" dirty="0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  <a:sym typeface="Noto Sans Light"/>
              </a:rPr>
            </a:br>
            <a:r>
              <a:rPr lang="pt-BR" sz="1200" i="0" u="none" strike="noStrike" cap="none" dirty="0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E-mail</a:t>
            </a:r>
            <a:r>
              <a:rPr lang="pt-BR" sz="1200" b="1" i="0" u="none" strike="noStrike" cap="none" dirty="0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 </a:t>
            </a:r>
            <a:r>
              <a:rPr lang="pt-BR" sz="1200" b="0" i="0" u="none" strike="noStrike" cap="none" dirty="0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obrigatório no primeiro login</a:t>
            </a:r>
            <a:br>
              <a:rPr lang="pt-BR" sz="1200" b="0" i="0" u="none" strike="noStrike" cap="none" dirty="0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  <a:sym typeface="Noto Sans Light"/>
              </a:rPr>
            </a:br>
            <a:r>
              <a:rPr lang="pt-BR" sz="1200" b="0" i="0" u="none" strike="noStrike" cap="none" dirty="0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Envio de código de segurança (2FA) válido por 24h</a:t>
            </a:r>
          </a:p>
          <a:p>
            <a:pPr lvl="1">
              <a:lnSpc>
                <a:spcPct val="115000"/>
              </a:lnSpc>
              <a:buSzPts val="1400"/>
            </a:pPr>
            <a:r>
              <a:rPr lang="pt-BR" sz="1200" b="1" i="0" u="none" strike="noStrike" cap="none" dirty="0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 2. Requisitos de Senha</a:t>
            </a:r>
            <a:br>
              <a:rPr lang="pt-BR" sz="1200" b="1" i="0" u="none" strike="noStrike" cap="none" dirty="0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  <a:sym typeface="Noto Sans Light"/>
              </a:rPr>
            </a:br>
            <a:r>
              <a:rPr lang="pt-BR" sz="1200" i="0" u="none" strike="noStrike" cap="none" dirty="0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Senhas</a:t>
            </a:r>
            <a:r>
              <a:rPr lang="pt-BR" sz="1200" b="1" i="0" u="none" strike="noStrike" cap="none" dirty="0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 </a:t>
            </a:r>
            <a:r>
              <a:rPr lang="pt-BR" sz="1200" b="0" i="0" u="none" strike="noStrike" cap="none" dirty="0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fortes obrigatórias, contendo, Letras (maiúsculas e minúsculas), Números</a:t>
            </a:r>
            <a:r>
              <a:rPr lang="pt-BR" sz="1200" dirty="0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,</a:t>
            </a:r>
            <a:r>
              <a:rPr lang="pt-BR" sz="1200" b="0" i="0" u="none" strike="noStrike" cap="none" dirty="0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 Caracteres especiais</a:t>
            </a:r>
          </a:p>
          <a:p>
            <a:pPr marL="0" marR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200" b="0" i="0" u="none" strike="noStrike" cap="none" dirty="0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 </a:t>
            </a:r>
            <a:r>
              <a:rPr lang="pt-BR" sz="1200" b="1" i="0" u="none" strike="noStrike" cap="none" dirty="0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3. Sessões Seguras</a:t>
            </a:r>
            <a:br>
              <a:rPr lang="pt-BR" sz="1200" b="0" i="0" u="none" strike="noStrike" cap="none" dirty="0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  <a:sym typeface="Noto Sans Light"/>
              </a:rPr>
            </a:br>
            <a:r>
              <a:rPr lang="pt-BR" sz="1200" b="0" i="0" u="none" strike="noStrike" cap="none" dirty="0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Bloqueio automático por inatividade após 15 minutos</a:t>
            </a:r>
            <a:br>
              <a:rPr lang="pt-BR" sz="1200" b="0" i="0" u="none" strike="noStrike" cap="none" dirty="0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  <a:sym typeface="Noto Sans Light"/>
              </a:rPr>
            </a:br>
            <a:r>
              <a:rPr lang="pt-BR" sz="1200" b="0" i="0" u="none" strike="noStrike" cap="none" dirty="0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Retorno automático ao ponto onde parou</a:t>
            </a:r>
          </a:p>
          <a:p>
            <a:pPr marL="0" marR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200" b="1" i="0" u="none" strike="noStrike" cap="none" dirty="0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4. Renovação de Senha</a:t>
            </a:r>
          </a:p>
          <a:p>
            <a:pPr marL="0" marR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200" b="0" i="0" u="none" strike="noStrike" cap="none" dirty="0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Expiração a cada 45 dias</a:t>
            </a:r>
            <a:br>
              <a:rPr lang="pt-BR" sz="1200" b="0" i="0" u="none" strike="noStrike" cap="none" dirty="0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  <a:sym typeface="Noto Sans Light"/>
              </a:rPr>
            </a:br>
            <a:r>
              <a:rPr lang="pt-BR" sz="1200" b="0" i="0" u="none" strike="noStrike" cap="none" dirty="0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Avisos prévios antes do vencimento</a:t>
            </a:r>
            <a:endParaRPr sz="1200" b="1" i="0" u="none" strike="noStrike" cap="none" dirty="0">
              <a:solidFill>
                <a:schemeClr val="bg1">
                  <a:lumMod val="50000"/>
                </a:schemeClr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13" name="Google Shape;224;p13">
            <a:extLst>
              <a:ext uri="{FF2B5EF4-FFF2-40B4-BE49-F238E27FC236}">
                <a16:creationId xmlns:a16="http://schemas.microsoft.com/office/drawing/2014/main" id="{CA59B1E9-79C6-E3B7-70DC-8A777019094A}"/>
              </a:ext>
            </a:extLst>
          </p:cNvPr>
          <p:cNvSpPr txBox="1">
            <a:spLocks/>
          </p:cNvSpPr>
          <p:nvPr/>
        </p:nvSpPr>
        <p:spPr>
          <a:xfrm>
            <a:off x="202622" y="630694"/>
            <a:ext cx="7946968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Century Gothic"/>
              <a:buNone/>
              <a:defRPr sz="52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>
              <a:buSzPts val="2400"/>
            </a:pPr>
            <a:r>
              <a:rPr lang="pt-BR" sz="2200">
                <a:solidFill>
                  <a:schemeClr val="bg1">
                    <a:lumMod val="50000"/>
                  </a:schemeClr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Novidades das Próximas Versões – </a:t>
            </a:r>
            <a:r>
              <a:rPr lang="pt-BR" sz="2200">
                <a:solidFill>
                  <a:srgbClr val="7030A0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Segurança de Login e E-mail para Funcionários</a:t>
            </a:r>
          </a:p>
        </p:txBody>
      </p:sp>
      <p:pic>
        <p:nvPicPr>
          <p:cNvPr id="9" name="Imagem 8" descr="Homem de camisa branca&#10;&#10;O conteúdo gerado por IA pode estar incorreto.">
            <a:extLst>
              <a:ext uri="{FF2B5EF4-FFF2-40B4-BE49-F238E27FC236}">
                <a16:creationId xmlns:a16="http://schemas.microsoft.com/office/drawing/2014/main" id="{439CDC76-872A-488A-4B74-C8BE1C12590C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b="16259"/>
          <a:stretch/>
        </p:blipFill>
        <p:spPr>
          <a:xfrm>
            <a:off x="4840138" y="879242"/>
            <a:ext cx="4013885" cy="4246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05455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220">
          <a:extLst>
            <a:ext uri="{FF2B5EF4-FFF2-40B4-BE49-F238E27FC236}">
              <a16:creationId xmlns:a16="http://schemas.microsoft.com/office/drawing/2014/main" id="{9E469E1B-F17C-B0A5-A862-ED5598A135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3825BD7E-A70F-F8C8-A45E-96FE9B8A8C0C}"/>
              </a:ext>
            </a:extLst>
          </p:cNvPr>
          <p:cNvSpPr txBox="1"/>
          <p:nvPr/>
        </p:nvSpPr>
        <p:spPr>
          <a:xfrm>
            <a:off x="205740" y="208478"/>
            <a:ext cx="308921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700">
                <a:solidFill>
                  <a:schemeClr val="bg1">
                    <a:lumMod val="6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Novos Requisitos de Segurança – Linx Seller Web </a:t>
            </a:r>
          </a:p>
        </p:txBody>
      </p:sp>
      <p:cxnSp>
        <p:nvCxnSpPr>
          <p:cNvPr id="3" name="Conector reto 2">
            <a:extLst>
              <a:ext uri="{FF2B5EF4-FFF2-40B4-BE49-F238E27FC236}">
                <a16:creationId xmlns:a16="http://schemas.microsoft.com/office/drawing/2014/main" id="{3FE4C50F-966E-3B3D-02D3-76C3931E43AB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>
            <a:off x="202622" y="482875"/>
            <a:ext cx="8733391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Gráfico 3">
            <a:extLst>
              <a:ext uri="{FF2B5EF4-FFF2-40B4-BE49-F238E27FC236}">
                <a16:creationId xmlns:a16="http://schemas.microsoft.com/office/drawing/2014/main" id="{4A8C53C5-5F11-3B4F-FC2E-579D878D225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8" name="Google Shape;222;p13">
            <a:extLst>
              <a:ext uri="{FF2B5EF4-FFF2-40B4-BE49-F238E27FC236}">
                <a16:creationId xmlns:a16="http://schemas.microsoft.com/office/drawing/2014/main" id="{56B80745-FB4C-23C3-68B0-85CAAE028EF4}"/>
              </a:ext>
            </a:extLst>
          </p:cNvPr>
          <p:cNvSpPr txBox="1"/>
          <p:nvPr/>
        </p:nvSpPr>
        <p:spPr>
          <a:xfrm>
            <a:off x="640080" y="1840713"/>
            <a:ext cx="2639637" cy="14281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200" b="0" i="0" u="none" strike="noStrike" cap="none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A atualização traz mais proteção para acessos e dados de funcionários, reduzindo riscos de invasões e uso indevido de contas. Com as novas regras, cada login passa a ter validação dupla (2FA), senhas mais fortes, e bloqueio automático por inatividade, garantindo que apenas o usuário autorizado continue logado.</a:t>
            </a:r>
            <a:endParaRPr sz="1200" b="0" i="0" u="none" strike="noStrike" cap="none">
              <a:solidFill>
                <a:schemeClr val="bg1">
                  <a:lumMod val="50000"/>
                </a:schemeClr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9" name="Google Shape;224;p13">
            <a:extLst>
              <a:ext uri="{FF2B5EF4-FFF2-40B4-BE49-F238E27FC236}">
                <a16:creationId xmlns:a16="http://schemas.microsoft.com/office/drawing/2014/main" id="{3D49C557-A31E-5232-012D-EF848961AC6B}"/>
              </a:ext>
            </a:extLst>
          </p:cNvPr>
          <p:cNvSpPr txBox="1">
            <a:spLocks/>
          </p:cNvSpPr>
          <p:nvPr/>
        </p:nvSpPr>
        <p:spPr>
          <a:xfrm>
            <a:off x="484282" y="572459"/>
            <a:ext cx="2974917" cy="14153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Century Gothic"/>
              <a:buNone/>
              <a:defRPr sz="52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>
              <a:buSzPts val="2400"/>
            </a:pPr>
            <a:r>
              <a:rPr lang="pt-BR" sz="2400" dirty="0">
                <a:solidFill>
                  <a:schemeClr val="bg1">
                    <a:lumMod val="50000"/>
                  </a:schemeClr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Importância das novas </a:t>
            </a:r>
            <a:r>
              <a:rPr lang="pt-BR" sz="2400" dirty="0">
                <a:solidFill>
                  <a:srgbClr val="7030A0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seguranças</a:t>
            </a:r>
          </a:p>
        </p:txBody>
      </p:sp>
      <p:pic>
        <p:nvPicPr>
          <p:cNvPr id="5" name="Google Shape;258;p17">
            <a:extLst>
              <a:ext uri="{FF2B5EF4-FFF2-40B4-BE49-F238E27FC236}">
                <a16:creationId xmlns:a16="http://schemas.microsoft.com/office/drawing/2014/main" id="{545A6643-8EDE-4F12-AFFF-44B36FBBA648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l="5307" t="13004" r="9377" b="-781"/>
          <a:stretch/>
        </p:blipFill>
        <p:spPr>
          <a:xfrm>
            <a:off x="3740859" y="0"/>
            <a:ext cx="4763061" cy="3268883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</p:pic>
      <p:pic>
        <p:nvPicPr>
          <p:cNvPr id="13" name="Google Shape;264;p17">
            <a:extLst>
              <a:ext uri="{FF2B5EF4-FFF2-40B4-BE49-F238E27FC236}">
                <a16:creationId xmlns:a16="http://schemas.microsoft.com/office/drawing/2014/main" id="{50F65C04-A57C-06BF-02E9-7EC67301372C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 l="6888" r="11883" b="6838"/>
          <a:stretch/>
        </p:blipFill>
        <p:spPr>
          <a:xfrm>
            <a:off x="3731205" y="3406045"/>
            <a:ext cx="2271953" cy="1737456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</p:pic>
      <p:pic>
        <p:nvPicPr>
          <p:cNvPr id="14" name="Imagem 13" descr="Homem na cozinha&#10;&#10;O conteúdo gerado por IA pode estar incorreto.">
            <a:extLst>
              <a:ext uri="{FF2B5EF4-FFF2-40B4-BE49-F238E27FC236}">
                <a16:creationId xmlns:a16="http://schemas.microsoft.com/office/drawing/2014/main" id="{68483BB5-D4A1-976D-1D32-297FC01C51E5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3409" t="1" r="9993" b="1513"/>
          <a:stretch/>
        </p:blipFill>
        <p:spPr>
          <a:xfrm>
            <a:off x="6178605" y="3379784"/>
            <a:ext cx="2325315" cy="1763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72666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>
          <a:extLst>
            <a:ext uri="{FF2B5EF4-FFF2-40B4-BE49-F238E27FC236}">
              <a16:creationId xmlns:a16="http://schemas.microsoft.com/office/drawing/2014/main" id="{0CE6F63F-16B1-E06E-FB07-627B0CC79E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oogle Shape;58;p1">
            <a:extLst>
              <a:ext uri="{FF2B5EF4-FFF2-40B4-BE49-F238E27FC236}">
                <a16:creationId xmlns:a16="http://schemas.microsoft.com/office/drawing/2014/main" id="{BBB2163C-ECE3-4782-2062-4026EC21F094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462010" y="4668531"/>
            <a:ext cx="547161" cy="31119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4" name="Conector reto 13">
            <a:extLst>
              <a:ext uri="{FF2B5EF4-FFF2-40B4-BE49-F238E27FC236}">
                <a16:creationId xmlns:a16="http://schemas.microsoft.com/office/drawing/2014/main" id="{C8E69FD9-5E0C-3F06-448B-4CD168619253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>
            <a:off x="202622" y="482875"/>
            <a:ext cx="8733391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Gráfico 14">
            <a:extLst>
              <a:ext uri="{FF2B5EF4-FFF2-40B4-BE49-F238E27FC236}">
                <a16:creationId xmlns:a16="http://schemas.microsoft.com/office/drawing/2014/main" id="{631CB707-AD3D-D340-AA54-F9E1A82A25C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1" name="Google Shape;224;p13">
            <a:extLst>
              <a:ext uri="{FF2B5EF4-FFF2-40B4-BE49-F238E27FC236}">
                <a16:creationId xmlns:a16="http://schemas.microsoft.com/office/drawing/2014/main" id="{21F9248D-4A57-FF7C-6BCD-5794E268C08D}"/>
              </a:ext>
            </a:extLst>
          </p:cNvPr>
          <p:cNvSpPr txBox="1">
            <a:spLocks/>
          </p:cNvSpPr>
          <p:nvPr/>
        </p:nvSpPr>
        <p:spPr>
          <a:xfrm>
            <a:off x="202621" y="630694"/>
            <a:ext cx="8661166" cy="345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Century Gothic"/>
              <a:buNone/>
              <a:defRPr sz="52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>
              <a:buSzPts val="2400"/>
            </a:pPr>
            <a:r>
              <a:rPr lang="pt-BR" sz="2200" dirty="0">
                <a:solidFill>
                  <a:srgbClr val="7030A0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Segurança de Login e E-mail para Funcionários</a:t>
            </a: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F338D79C-4C46-6CC4-635D-F760BBF25609}"/>
              </a:ext>
            </a:extLst>
          </p:cNvPr>
          <p:cNvSpPr txBox="1"/>
          <p:nvPr/>
        </p:nvSpPr>
        <p:spPr>
          <a:xfrm>
            <a:off x="205740" y="208478"/>
            <a:ext cx="308921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700" dirty="0">
                <a:solidFill>
                  <a:schemeClr val="bg1">
                    <a:lumMod val="6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Novos Requisitos de Segurança – Linx Seller Web </a:t>
            </a:r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F6F5BBE3-B407-4DC4-983C-757D892DFF19}"/>
              </a:ext>
            </a:extLst>
          </p:cNvPr>
          <p:cNvSpPr txBox="1"/>
          <p:nvPr/>
        </p:nvSpPr>
        <p:spPr>
          <a:xfrm>
            <a:off x="364048" y="1828620"/>
            <a:ext cx="360837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200" b="1" dirty="0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</a:rPr>
              <a:t>Ação necessária:</a:t>
            </a:r>
            <a:br>
              <a:rPr lang="pt-BR" sz="1200" dirty="0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</a:rPr>
            </a:br>
            <a:r>
              <a:rPr lang="pt-BR" sz="1200" dirty="0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</a:rPr>
              <a:t>Revise seu cadastro de funcionário e informe um e-mail válido no campo E-mail para cada usuário do sistema.</a:t>
            </a:r>
          </a:p>
        </p:txBody>
      </p:sp>
      <p:sp>
        <p:nvSpPr>
          <p:cNvPr id="18" name="Google Shape;224;p13">
            <a:extLst>
              <a:ext uri="{FF2B5EF4-FFF2-40B4-BE49-F238E27FC236}">
                <a16:creationId xmlns:a16="http://schemas.microsoft.com/office/drawing/2014/main" id="{4157D7AA-C0E6-B7D4-0A0A-722C1BABDE52}"/>
              </a:ext>
            </a:extLst>
          </p:cNvPr>
          <p:cNvSpPr txBox="1">
            <a:spLocks/>
          </p:cNvSpPr>
          <p:nvPr/>
        </p:nvSpPr>
        <p:spPr>
          <a:xfrm>
            <a:off x="202621" y="923751"/>
            <a:ext cx="3769800" cy="4456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 fontScale="77500" lnSpcReduction="2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400"/>
              <a:buFont typeface="Century Gothic"/>
              <a:buNone/>
              <a:defRPr sz="24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pt-BR" sz="1600" b="0" dirty="0">
                <a:solidFill>
                  <a:schemeClr val="bg1">
                    <a:lumMod val="7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Caminho: </a:t>
            </a:r>
            <a:r>
              <a:rPr lang="pt-BR" sz="1600" dirty="0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</a:rPr>
              <a:t>Cadastro → Sistema → Funcionário</a:t>
            </a:r>
            <a:endParaRPr lang="pt-BR" sz="1600" b="0" dirty="0">
              <a:solidFill>
                <a:schemeClr val="bg1">
                  <a:lumMod val="75000"/>
                </a:schemeClr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EDBAA4F7-57AB-D7C5-2361-E4ACBA8C02FB}"/>
              </a:ext>
            </a:extLst>
          </p:cNvPr>
          <p:cNvSpPr txBox="1"/>
          <p:nvPr/>
        </p:nvSpPr>
        <p:spPr>
          <a:xfrm>
            <a:off x="364048" y="1366955"/>
            <a:ext cx="399842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pt-BR" sz="1200" b="1" dirty="0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</a:rPr>
              <a:t>Pré-requisitos:  </a:t>
            </a:r>
            <a:r>
              <a:rPr lang="pt-BR" sz="1200" dirty="0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</a:rPr>
              <a:t>Ter permissão de acesso ao menu:</a:t>
            </a:r>
          </a:p>
          <a:p>
            <a:pPr>
              <a:buNone/>
            </a:pPr>
            <a:r>
              <a:rPr lang="pt-BR" sz="1200" dirty="0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</a:rPr>
              <a:t> Cadastro → Sistemas → Funcionários</a:t>
            </a:r>
          </a:p>
        </p:txBody>
      </p:sp>
      <p:sp>
        <p:nvSpPr>
          <p:cNvPr id="22" name="CaixaDeTexto 21">
            <a:extLst>
              <a:ext uri="{FF2B5EF4-FFF2-40B4-BE49-F238E27FC236}">
                <a16:creationId xmlns:a16="http://schemas.microsoft.com/office/drawing/2014/main" id="{492F2D88-0016-1C1A-6D1A-194ACDBA5EB8}"/>
              </a:ext>
            </a:extLst>
          </p:cNvPr>
          <p:cNvSpPr txBox="1"/>
          <p:nvPr/>
        </p:nvSpPr>
        <p:spPr>
          <a:xfrm>
            <a:off x="364048" y="4206866"/>
            <a:ext cx="424728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pt-BR" sz="1400" dirty="0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</a:rPr>
              <a:t>✅ </a:t>
            </a:r>
            <a:r>
              <a:rPr lang="pt-BR" sz="1000" b="1" dirty="0">
                <a:solidFill>
                  <a:srgbClr val="5D00A5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Caso o e-mail já esteja cadastrado corretamente, nenhuma ação é necessária.</a:t>
            </a:r>
          </a:p>
        </p:txBody>
      </p:sp>
      <p:sp>
        <p:nvSpPr>
          <p:cNvPr id="24" name="CaixaDeTexto 23">
            <a:extLst>
              <a:ext uri="{FF2B5EF4-FFF2-40B4-BE49-F238E27FC236}">
                <a16:creationId xmlns:a16="http://schemas.microsoft.com/office/drawing/2014/main" id="{6545FA63-739C-801D-6C58-3F5AF3F3C1F5}"/>
              </a:ext>
            </a:extLst>
          </p:cNvPr>
          <p:cNvSpPr txBox="1"/>
          <p:nvPr/>
        </p:nvSpPr>
        <p:spPr>
          <a:xfrm>
            <a:off x="364048" y="2659617"/>
            <a:ext cx="4388431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pt-BR" sz="1200" b="1" dirty="0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</a:rPr>
              <a:t>Como incluir ou alterar o e-mail</a:t>
            </a:r>
          </a:p>
          <a:p>
            <a:pPr>
              <a:buNone/>
            </a:pPr>
            <a:r>
              <a:rPr lang="pt-BR" sz="1200" b="1" dirty="0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</a:rPr>
              <a:t>📝 Passo a passo:</a:t>
            </a:r>
          </a:p>
          <a:p>
            <a:pPr marL="228600" lvl="1" indent="-228600">
              <a:buClr>
                <a:schemeClr val="accent2">
                  <a:lumMod val="75000"/>
                  <a:lumOff val="25000"/>
                </a:schemeClr>
              </a:buClr>
              <a:buFont typeface="+mj-lt"/>
              <a:buAutoNum type="arabicPeriod"/>
            </a:pPr>
            <a:r>
              <a:rPr lang="pt-BR" sz="1200" dirty="0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</a:rPr>
              <a:t>Acesse: Cadastro → Sistemas → Funcionário</a:t>
            </a:r>
          </a:p>
          <a:p>
            <a:pPr marL="228600" lvl="1" indent="-228600">
              <a:buClr>
                <a:schemeClr val="accent2">
                  <a:lumMod val="75000"/>
                  <a:lumOff val="25000"/>
                </a:schemeClr>
              </a:buClr>
              <a:buFont typeface="+mj-lt"/>
              <a:buAutoNum type="arabicPeriod"/>
            </a:pPr>
            <a:r>
              <a:rPr lang="pt-BR" sz="1200" dirty="0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</a:rPr>
              <a:t>Selecione o funcionário desejado na lista</a:t>
            </a:r>
          </a:p>
          <a:p>
            <a:pPr marL="228600" lvl="1" indent="-228600">
              <a:buClr>
                <a:schemeClr val="accent2">
                  <a:lumMod val="75000"/>
                  <a:lumOff val="25000"/>
                </a:schemeClr>
              </a:buClr>
              <a:buFont typeface="+mj-lt"/>
              <a:buAutoNum type="arabicPeriod"/>
            </a:pPr>
            <a:r>
              <a:rPr lang="pt-BR" sz="1200" dirty="0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</a:rPr>
              <a:t>Informe o e-mail válido no campo correspondente</a:t>
            </a:r>
          </a:p>
          <a:p>
            <a:pPr marL="228600" lvl="1" indent="-228600">
              <a:buClr>
                <a:schemeClr val="accent2">
                  <a:lumMod val="75000"/>
                  <a:lumOff val="25000"/>
                </a:schemeClr>
              </a:buClr>
              <a:buFont typeface="+mj-lt"/>
              <a:buAutoNum type="arabicPeriod"/>
            </a:pPr>
            <a:r>
              <a:rPr lang="pt-BR" sz="1200" dirty="0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</a:rPr>
              <a:t>Clique em Salvar</a:t>
            </a:r>
          </a:p>
          <a:p>
            <a:pPr>
              <a:buNone/>
            </a:pPr>
            <a:r>
              <a:rPr lang="pt-BR" sz="1200" b="1" dirty="0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</a:rPr>
              <a:t>💡 Pronto! </a:t>
            </a:r>
            <a:r>
              <a:rPr lang="pt-BR" sz="1200" dirty="0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</a:rPr>
              <a:t>O e-mail será atualizado e o usuário estará apto para a autenticação em dois fatores.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23B21B54-72D3-2397-C5BD-655ED9F4E8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9947" y="1450718"/>
            <a:ext cx="4716065" cy="2207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63972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67">
          <a:extLst>
            <a:ext uri="{FF2B5EF4-FFF2-40B4-BE49-F238E27FC236}">
              <a16:creationId xmlns:a16="http://schemas.microsoft.com/office/drawing/2014/main" id="{C5291AF6-B9EA-078A-C484-1DE3125EF6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156;p40">
            <a:extLst>
              <a:ext uri="{FF2B5EF4-FFF2-40B4-BE49-F238E27FC236}">
                <a16:creationId xmlns:a16="http://schemas.microsoft.com/office/drawing/2014/main" id="{5BD29AAF-0E83-03B1-40B9-F3BCCF5A6535}"/>
              </a:ext>
            </a:extLst>
          </p:cNvPr>
          <p:cNvSpPr txBox="1">
            <a:spLocks/>
          </p:cNvSpPr>
          <p:nvPr/>
        </p:nvSpPr>
        <p:spPr>
          <a:xfrm>
            <a:off x="723208" y="789255"/>
            <a:ext cx="5143500" cy="7193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Century Gothic"/>
              <a:buNone/>
              <a:defRPr sz="52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en-US" sz="3000" dirty="0">
                <a:solidFill>
                  <a:schemeClr val="bg1">
                    <a:lumMod val="85000"/>
                  </a:schemeClr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Reforma</a:t>
            </a:r>
          </a:p>
          <a:p>
            <a:pPr algn="l"/>
            <a:r>
              <a:rPr lang="en-US" sz="3000" dirty="0" err="1">
                <a:solidFill>
                  <a:srgbClr val="F0462D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Tributária</a:t>
            </a:r>
            <a:endParaRPr lang="en-US" sz="3000" dirty="0">
              <a:solidFill>
                <a:srgbClr val="F0462D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pPr algn="l"/>
            <a:r>
              <a:rPr lang="en-US" sz="3000" dirty="0">
                <a:solidFill>
                  <a:srgbClr val="F0462D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</a:p>
        </p:txBody>
      </p:sp>
      <p:sp>
        <p:nvSpPr>
          <p:cNvPr id="3" name="Google Shape;1157;p40">
            <a:extLst>
              <a:ext uri="{FF2B5EF4-FFF2-40B4-BE49-F238E27FC236}">
                <a16:creationId xmlns:a16="http://schemas.microsoft.com/office/drawing/2014/main" id="{C8B8E097-1702-9A33-C114-82E9BFB0339F}"/>
              </a:ext>
            </a:extLst>
          </p:cNvPr>
          <p:cNvSpPr txBox="1">
            <a:spLocks/>
          </p:cNvSpPr>
          <p:nvPr/>
        </p:nvSpPr>
        <p:spPr>
          <a:xfrm>
            <a:off x="616311" y="1928497"/>
            <a:ext cx="3085894" cy="10791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Noto Sans Light"/>
              <a:buNone/>
              <a:defRPr sz="28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Noto Sans Light"/>
              <a:buNone/>
              <a:defRPr sz="28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Noto Sans Light"/>
              <a:buNone/>
              <a:defRPr sz="28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Noto Sans Light"/>
              <a:buNone/>
              <a:defRPr sz="28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Noto Sans Light"/>
              <a:buNone/>
              <a:defRPr sz="28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Noto Sans Light"/>
              <a:buNone/>
              <a:defRPr sz="28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Noto Sans Light"/>
              <a:buNone/>
              <a:defRPr sz="28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Noto Sans Light"/>
              <a:buNone/>
              <a:defRPr sz="28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Noto Sans Light"/>
              <a:buNone/>
              <a:defRPr sz="28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9pPr>
          </a:lstStyle>
          <a:p>
            <a:pPr marL="0" indent="0" algn="l">
              <a:spcAft>
                <a:spcPts val="2100"/>
              </a:spcAft>
            </a:pPr>
            <a:r>
              <a:rPr lang="pt-BR" sz="1200" b="0" i="0" dirty="0">
                <a:solidFill>
                  <a:schemeClr val="bg1">
                    <a:lumMod val="95000"/>
                  </a:schemeClr>
                </a:solidFill>
                <a:effectLst/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Todos os tributos existentes hoje continuarão sendo cobrados normalmente. Em paralelo será iniciado o chamado “</a:t>
            </a:r>
            <a:r>
              <a:rPr lang="pt-BR" sz="1200" b="1" i="0" dirty="0">
                <a:solidFill>
                  <a:schemeClr val="bg1">
                    <a:lumMod val="95000"/>
                  </a:schemeClr>
                </a:solidFill>
                <a:effectLst/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ano teste</a:t>
            </a:r>
            <a:r>
              <a:rPr lang="pt-BR" sz="1200" b="0" i="0" dirty="0">
                <a:solidFill>
                  <a:schemeClr val="bg1">
                    <a:lumMod val="95000"/>
                  </a:schemeClr>
                </a:solidFill>
                <a:effectLst/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” Entram em vigor os seguintes tributos:</a:t>
            </a:r>
          </a:p>
        </p:txBody>
      </p:sp>
      <p:cxnSp>
        <p:nvCxnSpPr>
          <p:cNvPr id="11" name="Conector reto 10">
            <a:extLst>
              <a:ext uri="{FF2B5EF4-FFF2-40B4-BE49-F238E27FC236}">
                <a16:creationId xmlns:a16="http://schemas.microsoft.com/office/drawing/2014/main" id="{F2661087-0C64-1EAA-8B09-726D213FBF73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>
            <a:off x="202622" y="482875"/>
            <a:ext cx="8733391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Gráfico 11">
            <a:extLst>
              <a:ext uri="{FF2B5EF4-FFF2-40B4-BE49-F238E27FC236}">
                <a16:creationId xmlns:a16="http://schemas.microsoft.com/office/drawing/2014/main" id="{EE6306AB-C5C0-25F5-E5CF-928CC8A8C09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706765" y="193236"/>
            <a:ext cx="181868" cy="200055"/>
          </a:xfrm>
          <a:prstGeom prst="rect">
            <a:avLst/>
          </a:prstGeom>
        </p:spPr>
      </p:pic>
      <p:pic>
        <p:nvPicPr>
          <p:cNvPr id="7" name="Reforma Tributária - Seller VF (1)">
            <a:hlinkClick r:id="" action="ppaction://media"/>
            <a:extLst>
              <a:ext uri="{FF2B5EF4-FFF2-40B4-BE49-F238E27FC236}">
                <a16:creationId xmlns:a16="http://schemas.microsoft.com/office/drawing/2014/main" id="{73BD58EB-EA00-7781-3880-805BBD47BB22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3654200" y="1508561"/>
            <a:ext cx="5190258" cy="2919520"/>
          </a:xfrm>
          <a:prstGeom prst="rect">
            <a:avLst/>
          </a:prstGeom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B9B1D57D-2558-66DD-2E5F-B98F755C0E12}"/>
              </a:ext>
            </a:extLst>
          </p:cNvPr>
          <p:cNvSpPr txBox="1"/>
          <p:nvPr/>
        </p:nvSpPr>
        <p:spPr>
          <a:xfrm>
            <a:off x="205740" y="208478"/>
            <a:ext cx="308921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700" dirty="0">
                <a:solidFill>
                  <a:schemeClr val="bg1">
                    <a:lumMod val="6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Reforma Tributária </a:t>
            </a: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FFE3B54A-5667-6A92-5B14-681A474AC0C3}"/>
              </a:ext>
            </a:extLst>
          </p:cNvPr>
          <p:cNvSpPr txBox="1"/>
          <p:nvPr/>
        </p:nvSpPr>
        <p:spPr>
          <a:xfrm>
            <a:off x="616311" y="3127108"/>
            <a:ext cx="2795961" cy="1015663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t-BR" sz="1200" b="1">
                <a:solidFill>
                  <a:schemeClr val="bg1">
                    <a:lumMod val="95000"/>
                  </a:schemeClr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CBS </a:t>
            </a:r>
            <a:r>
              <a:rPr lang="pt-BR" sz="1200">
                <a:solidFill>
                  <a:schemeClr val="bg1">
                    <a:lumMod val="95000"/>
                  </a:schemeClr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– 0,9%</a:t>
            </a:r>
            <a:endParaRPr lang="pt-BR">
              <a:solidFill>
                <a:schemeClr val="bg1">
                  <a:lumMod val="95000"/>
                </a:schemeClr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 algn="ctr"/>
            <a:r>
              <a:rPr lang="pt-BR" sz="1200">
                <a:solidFill>
                  <a:schemeClr val="bg1">
                    <a:lumMod val="95000"/>
                  </a:schemeClr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I</a:t>
            </a:r>
            <a:r>
              <a:rPr lang="pt-BR" sz="1200" b="1">
                <a:solidFill>
                  <a:schemeClr val="bg1">
                    <a:lumMod val="95000"/>
                  </a:schemeClr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BS Estadual </a:t>
            </a:r>
            <a:r>
              <a:rPr lang="pt-BR" sz="1200">
                <a:solidFill>
                  <a:schemeClr val="bg1">
                    <a:lumMod val="95000"/>
                  </a:schemeClr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– 0,1% </a:t>
            </a:r>
            <a:endParaRPr lang="pt-BR">
              <a:solidFill>
                <a:schemeClr val="bg1">
                  <a:lumMod val="95000"/>
                </a:schemeClr>
              </a:solidFill>
            </a:endParaRPr>
          </a:p>
          <a:p>
            <a:pPr lvl="1" indent="0" algn="ctr"/>
            <a:r>
              <a:rPr lang="pt-BR" sz="1200" b="1">
                <a:solidFill>
                  <a:schemeClr val="bg1">
                    <a:lumMod val="95000"/>
                  </a:schemeClr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IBS Municipal </a:t>
            </a:r>
            <a:r>
              <a:rPr lang="pt-BR" sz="1200">
                <a:solidFill>
                  <a:schemeClr val="bg1">
                    <a:lumMod val="95000"/>
                  </a:schemeClr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– 0,00%</a:t>
            </a:r>
            <a:endParaRPr lang="pt-BR" sz="1200">
              <a:solidFill>
                <a:schemeClr val="bg1">
                  <a:lumMod val="95000"/>
                </a:schemeClr>
              </a:solidFill>
              <a:latin typeface="Noto Sans Light"/>
              <a:ea typeface="Noto Sans Light"/>
              <a:cs typeface="Noto Sans Light"/>
            </a:endParaRPr>
          </a:p>
          <a:p>
            <a:pPr lvl="1" indent="0" algn="ctr"/>
            <a:endParaRPr lang="pt-BR" sz="1200" b="1" dirty="0">
              <a:solidFill>
                <a:schemeClr val="bg1">
                  <a:lumMod val="95000"/>
                </a:schemeClr>
              </a:solidFill>
              <a:latin typeface="Noto Sans Light" panose="020B0402040504020204" pitchFamily="34" charset="0"/>
              <a:ea typeface="Noto Sans Light" panose="020B0402040504020204" pitchFamily="34" charset="0"/>
              <a:cs typeface="Noto Sans Light" panose="020B0402040504020204" pitchFamily="34" charset="0"/>
              <a:sym typeface="Noto Sans Light"/>
            </a:endParaRPr>
          </a:p>
          <a:p>
            <a:pPr lvl="1" indent="0" algn="ctr"/>
            <a:r>
              <a:rPr lang="pt-BR" sz="1200" b="1" i="1">
                <a:solidFill>
                  <a:schemeClr val="bg1">
                    <a:lumMod val="95000"/>
                  </a:schemeClr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IS </a:t>
            </a:r>
            <a:r>
              <a:rPr lang="pt-BR" sz="1200" i="1">
                <a:solidFill>
                  <a:schemeClr val="bg1">
                    <a:lumMod val="95000"/>
                  </a:schemeClr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– </a:t>
            </a:r>
            <a:r>
              <a:rPr lang="pt-BR" sz="1200" i="1">
                <a:solidFill>
                  <a:srgbClr val="FF0000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Somente a partir de 2027.</a:t>
            </a:r>
            <a:endParaRPr lang="pt-BR" sz="1200" i="1">
              <a:solidFill>
                <a:srgbClr val="FF0000"/>
              </a:solidFill>
              <a:latin typeface="Noto Sans Light"/>
              <a:ea typeface="Noto Sans Light"/>
              <a:cs typeface="Noto Sans Light"/>
            </a:endParaRPr>
          </a:p>
        </p:txBody>
      </p:sp>
    </p:spTree>
    <p:extLst>
      <p:ext uri="{BB962C8B-B14F-4D97-AF65-F5344CB8AC3E}">
        <p14:creationId xmlns:p14="http://schemas.microsoft.com/office/powerpoint/2010/main" val="2315988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193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17">
          <a:extLst>
            <a:ext uri="{FF2B5EF4-FFF2-40B4-BE49-F238E27FC236}">
              <a16:creationId xmlns:a16="http://schemas.microsoft.com/office/drawing/2014/main" id="{E13EABB9-B1CD-F7D0-714B-7DCE78D2DA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aixaDeTexto 11">
            <a:extLst>
              <a:ext uri="{FF2B5EF4-FFF2-40B4-BE49-F238E27FC236}">
                <a16:creationId xmlns:a16="http://schemas.microsoft.com/office/drawing/2014/main" id="{B3FCB77F-3949-40BC-A30B-3921A44B7F3B}"/>
              </a:ext>
            </a:extLst>
          </p:cNvPr>
          <p:cNvSpPr txBox="1"/>
          <p:nvPr/>
        </p:nvSpPr>
        <p:spPr>
          <a:xfrm>
            <a:off x="205740" y="208478"/>
            <a:ext cx="308921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700" dirty="0">
                <a:solidFill>
                  <a:schemeClr val="bg1">
                    <a:lumMod val="6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Reforma Tributária - Calendário</a:t>
            </a:r>
          </a:p>
        </p:txBody>
      </p:sp>
      <p:cxnSp>
        <p:nvCxnSpPr>
          <p:cNvPr id="13" name="Conector reto 12">
            <a:extLst>
              <a:ext uri="{FF2B5EF4-FFF2-40B4-BE49-F238E27FC236}">
                <a16:creationId xmlns:a16="http://schemas.microsoft.com/office/drawing/2014/main" id="{BB3C5227-7366-18F5-FD9A-6CB3F6859C14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>
            <a:off x="202622" y="482875"/>
            <a:ext cx="8733391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Gráfico 13">
            <a:extLst>
              <a:ext uri="{FF2B5EF4-FFF2-40B4-BE49-F238E27FC236}">
                <a16:creationId xmlns:a16="http://schemas.microsoft.com/office/drawing/2014/main" id="{53797C40-A41F-26D7-BC8B-36EB971C3D7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7" name="Google Shape;1156;p40">
            <a:extLst>
              <a:ext uri="{FF2B5EF4-FFF2-40B4-BE49-F238E27FC236}">
                <a16:creationId xmlns:a16="http://schemas.microsoft.com/office/drawing/2014/main" id="{FFF48EC6-1B49-39AC-B48D-E48A5DA84684}"/>
              </a:ext>
            </a:extLst>
          </p:cNvPr>
          <p:cNvSpPr txBox="1">
            <a:spLocks/>
          </p:cNvSpPr>
          <p:nvPr/>
        </p:nvSpPr>
        <p:spPr>
          <a:xfrm>
            <a:off x="2399056" y="601770"/>
            <a:ext cx="4345888" cy="6833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Century Gothic"/>
              <a:buNone/>
              <a:defRPr sz="52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3000">
                <a:solidFill>
                  <a:srgbClr val="5D00A5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Cronograma</a:t>
            </a:r>
            <a:endParaRPr lang="en-US" sz="3000" dirty="0">
              <a:solidFill>
                <a:schemeClr val="tx1">
                  <a:lumMod val="50000"/>
                  <a:lumOff val="50000"/>
                </a:schemeClr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525FEC4C-6911-FA07-3A3F-EAF693F13C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172980"/>
            <a:ext cx="9113069" cy="3970520"/>
          </a:xfrm>
          <a:prstGeom prst="rect">
            <a:avLst/>
          </a:prstGeom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1A46C53F-3C2B-D949-4968-8E12BA2DF7C6}"/>
              </a:ext>
            </a:extLst>
          </p:cNvPr>
          <p:cNvSpPr/>
          <p:nvPr/>
        </p:nvSpPr>
        <p:spPr>
          <a:xfrm>
            <a:off x="4698380" y="2341756"/>
            <a:ext cx="1776761" cy="22999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7E22EEEC-11D4-6241-7F1B-1F7E451BCB1B}"/>
              </a:ext>
            </a:extLst>
          </p:cNvPr>
          <p:cNvSpPr/>
          <p:nvPr/>
        </p:nvSpPr>
        <p:spPr>
          <a:xfrm>
            <a:off x="2979006" y="2159787"/>
            <a:ext cx="760370" cy="927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F5B3D186-D329-47AD-4920-29D228E0A3C6}"/>
              </a:ext>
            </a:extLst>
          </p:cNvPr>
          <p:cNvSpPr/>
          <p:nvPr/>
        </p:nvSpPr>
        <p:spPr>
          <a:xfrm>
            <a:off x="1969004" y="2252547"/>
            <a:ext cx="1971093" cy="1143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E7E36191-3056-62C9-151A-50E4D6715A44}"/>
              </a:ext>
            </a:extLst>
          </p:cNvPr>
          <p:cNvSpPr/>
          <p:nvPr/>
        </p:nvSpPr>
        <p:spPr>
          <a:xfrm>
            <a:off x="3207833" y="4459903"/>
            <a:ext cx="2226528" cy="22999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C48D3158-C0B3-1652-5F66-423342B2F56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82327" y="2252546"/>
            <a:ext cx="838273" cy="114310"/>
          </a:xfrm>
          <a:prstGeom prst="rect">
            <a:avLst/>
          </a:prstGeom>
        </p:spPr>
      </p:pic>
      <p:sp>
        <p:nvSpPr>
          <p:cNvPr id="6" name="Retângulo 5">
            <a:extLst>
              <a:ext uri="{FF2B5EF4-FFF2-40B4-BE49-F238E27FC236}">
                <a16:creationId xmlns:a16="http://schemas.microsoft.com/office/drawing/2014/main" id="{790446E7-0FF7-E1A4-C312-1B004F8DD9B3}"/>
              </a:ext>
            </a:extLst>
          </p:cNvPr>
          <p:cNvSpPr/>
          <p:nvPr/>
        </p:nvSpPr>
        <p:spPr>
          <a:xfrm>
            <a:off x="3497765" y="3847685"/>
            <a:ext cx="1776761" cy="2930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0" name="Gráfico 9">
            <a:extLst>
              <a:ext uri="{FF2B5EF4-FFF2-40B4-BE49-F238E27FC236}">
                <a16:creationId xmlns:a16="http://schemas.microsoft.com/office/drawing/2014/main" id="{8B7485F5-5477-894E-7DB5-8CBC17002895}"/>
              </a:ext>
            </a:extLst>
          </p:cNvPr>
          <p:cNvPicPr/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706765" y="193236"/>
            <a:ext cx="181868" cy="200055"/>
          </a:xfrm>
          <a:prstGeom prst="rect">
            <a:avLst/>
          </a:prstGeom>
        </p:spPr>
      </p:pic>
      <p:sp>
        <p:nvSpPr>
          <p:cNvPr id="11" name="Retângulo 10">
            <a:extLst>
              <a:ext uri="{FF2B5EF4-FFF2-40B4-BE49-F238E27FC236}">
                <a16:creationId xmlns:a16="http://schemas.microsoft.com/office/drawing/2014/main" id="{82F6E6FC-0AE9-498D-4C7F-62051E2B83A0}"/>
              </a:ext>
            </a:extLst>
          </p:cNvPr>
          <p:cNvSpPr/>
          <p:nvPr/>
        </p:nvSpPr>
        <p:spPr>
          <a:xfrm>
            <a:off x="2163336" y="2248666"/>
            <a:ext cx="1776761" cy="22999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26113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54">
          <a:extLst>
            <a:ext uri="{FF2B5EF4-FFF2-40B4-BE49-F238E27FC236}">
              <a16:creationId xmlns:a16="http://schemas.microsoft.com/office/drawing/2014/main" id="{DDB1CD9A-F961-5E0D-22B3-FE5EB48F43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2C546AC3-5CE9-0CF8-73ED-6A8FDAE57AFC}"/>
              </a:ext>
            </a:extLst>
          </p:cNvPr>
          <p:cNvSpPr txBox="1"/>
          <p:nvPr/>
        </p:nvSpPr>
        <p:spPr>
          <a:xfrm>
            <a:off x="205740" y="208478"/>
            <a:ext cx="308921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700">
                <a:solidFill>
                  <a:schemeClr val="bg1">
                    <a:lumMod val="6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Reforma Tributária - Calendário</a:t>
            </a:r>
          </a:p>
        </p:txBody>
      </p:sp>
      <p:cxnSp>
        <p:nvCxnSpPr>
          <p:cNvPr id="13" name="Conector reto 12">
            <a:extLst>
              <a:ext uri="{FF2B5EF4-FFF2-40B4-BE49-F238E27FC236}">
                <a16:creationId xmlns:a16="http://schemas.microsoft.com/office/drawing/2014/main" id="{4942872E-3EED-8E81-0BA7-090803771785}"/>
              </a:ext>
            </a:extLst>
          </p:cNvPr>
          <p:cNvCxnSpPr/>
          <p:nvPr/>
        </p:nvCxnSpPr>
        <p:spPr>
          <a:xfrm>
            <a:off x="202622" y="482875"/>
            <a:ext cx="8733391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Google Shape;1156;p40">
            <a:extLst>
              <a:ext uri="{FF2B5EF4-FFF2-40B4-BE49-F238E27FC236}">
                <a16:creationId xmlns:a16="http://schemas.microsoft.com/office/drawing/2014/main" id="{0646F3E0-A2C7-D4FA-14A5-2A54D2B4DB47}"/>
              </a:ext>
            </a:extLst>
          </p:cNvPr>
          <p:cNvSpPr txBox="1">
            <a:spLocks/>
          </p:cNvSpPr>
          <p:nvPr/>
        </p:nvSpPr>
        <p:spPr>
          <a:xfrm>
            <a:off x="-210329" y="578866"/>
            <a:ext cx="4345888" cy="6833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Century Gothic"/>
              <a:buNone/>
              <a:defRPr sz="52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4400" dirty="0" err="1">
                <a:solidFill>
                  <a:srgbClr val="F5F3FD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Próxima</a:t>
            </a:r>
            <a:r>
              <a:rPr lang="en-US" sz="4400" dirty="0">
                <a:solidFill>
                  <a:srgbClr val="5D00A5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US" sz="4400" dirty="0">
                <a:solidFill>
                  <a:srgbClr val="F0462D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agenda</a:t>
            </a:r>
          </a:p>
          <a:p>
            <a:endParaRPr lang="en-US" sz="3000" dirty="0">
              <a:solidFill>
                <a:schemeClr val="tx1">
                  <a:lumMod val="50000"/>
                  <a:lumOff val="50000"/>
                </a:schemeClr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3A97FAEA-1325-E009-A0F2-E67DE1C5895E}"/>
              </a:ext>
            </a:extLst>
          </p:cNvPr>
          <p:cNvSpPr txBox="1"/>
          <p:nvPr/>
        </p:nvSpPr>
        <p:spPr>
          <a:xfrm>
            <a:off x="1617238" y="2080257"/>
            <a:ext cx="618118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800" b="1" dirty="0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3500000" scaled="0"/>
                </a:gra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2º Webinar Linx Seller | Reforma Tributária</a:t>
            </a:r>
            <a:br>
              <a:rPr lang="pt-BR" dirty="0"/>
            </a:br>
            <a:r>
              <a:rPr lang="pt-BR" sz="1800" b="1" dirty="0">
                <a:solidFill>
                  <a:schemeClr val="bg1">
                    <a:lumMod val="9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Salve essa data! </a:t>
            </a:r>
            <a:r>
              <a:rPr lang="pt-BR" sz="1200" b="1" dirty="0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</a:rPr>
              <a:t> </a:t>
            </a:r>
            <a:r>
              <a:rPr lang="pt-BR" sz="1800" dirty="0">
                <a:solidFill>
                  <a:schemeClr val="bg1">
                    <a:lumMod val="9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Dia 26 de Novembro teremos o 2º Webinar exclusivo sobre Reforma Tributária!</a:t>
            </a:r>
          </a:p>
          <a:p>
            <a:pPr>
              <a:buNone/>
            </a:pPr>
            <a:r>
              <a:rPr lang="pt-BR" sz="1800" dirty="0">
                <a:solidFill>
                  <a:schemeClr val="bg1">
                    <a:lumMod val="9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Estaremos ao vivo para esclarecer suas dúvidas! 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DB91820C-9471-CD1B-58C9-607622B87ED1}"/>
              </a:ext>
            </a:extLst>
          </p:cNvPr>
          <p:cNvSpPr txBox="1"/>
          <p:nvPr/>
        </p:nvSpPr>
        <p:spPr>
          <a:xfrm>
            <a:off x="5211336" y="4029683"/>
            <a:ext cx="3867136" cy="12618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pt-BR" sz="1200" b="1" dirty="0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3500000" scaled="0"/>
                </a:gra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1º Webinar Linx Seller | Reforma Tributária</a:t>
            </a:r>
            <a:br>
              <a:rPr lang="pt-BR" sz="1200" dirty="0"/>
            </a:br>
            <a:r>
              <a:rPr lang="pt-BR" sz="1200" dirty="0">
                <a:solidFill>
                  <a:schemeClr val="bg1">
                    <a:lumMod val="9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Realizado em Setembro/2025! 🎯</a:t>
            </a:r>
          </a:p>
          <a:p>
            <a:pPr>
              <a:buNone/>
            </a:pPr>
            <a:r>
              <a:rPr lang="pt-BR" sz="1200" dirty="0">
                <a:solidFill>
                  <a:schemeClr val="bg1">
                    <a:lumMod val="9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📌 Acesse o conteúdo completo e a gravação:</a:t>
            </a:r>
            <a:br>
              <a:rPr lang="pt-BR" sz="1200" dirty="0">
                <a:solidFill>
                  <a:schemeClr val="bg1">
                    <a:lumMod val="9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</a:br>
            <a:r>
              <a:rPr lang="pt-BR" sz="1200" dirty="0">
                <a:solidFill>
                  <a:schemeClr val="bg1">
                    <a:lumMod val="9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🔗 </a:t>
            </a:r>
            <a:r>
              <a:rPr lang="pt-BR" sz="1200" dirty="0">
                <a:solidFill>
                  <a:schemeClr val="bg1">
                    <a:lumMod val="9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Clique aqui para acessar</a:t>
            </a:r>
            <a:endParaRPr lang="pt-BR" sz="1200" dirty="0">
              <a:solidFill>
                <a:schemeClr val="bg1">
                  <a:lumMod val="95000"/>
                </a:schemeClr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pPr>
              <a:buNone/>
            </a:pPr>
            <a:br>
              <a:rPr lang="pt-BR" dirty="0"/>
            </a:br>
            <a:endParaRPr lang="pt-BR" dirty="0"/>
          </a:p>
        </p:txBody>
      </p:sp>
      <p:pic>
        <p:nvPicPr>
          <p:cNvPr id="3" name="Gráfico 2">
            <a:extLst>
              <a:ext uri="{FF2B5EF4-FFF2-40B4-BE49-F238E27FC236}">
                <a16:creationId xmlns:a16="http://schemas.microsoft.com/office/drawing/2014/main" id="{0669C22B-E3C6-546C-49FC-7DB9E6D6B829}"/>
              </a:ext>
            </a:extLst>
          </p:cNvPr>
          <p:cNvPicPr/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706765" y="193236"/>
            <a:ext cx="181868" cy="200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50742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67">
          <a:extLst>
            <a:ext uri="{FF2B5EF4-FFF2-40B4-BE49-F238E27FC236}">
              <a16:creationId xmlns:a16="http://schemas.microsoft.com/office/drawing/2014/main" id="{8D68B871-3FB2-02CC-CBD9-7690F024F8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>
            <a:extLst>
              <a:ext uri="{FF2B5EF4-FFF2-40B4-BE49-F238E27FC236}">
                <a16:creationId xmlns:a16="http://schemas.microsoft.com/office/drawing/2014/main" id="{9B4D485E-B69D-FA81-40FF-E405157DDBDB}"/>
              </a:ext>
            </a:extLst>
          </p:cNvPr>
          <p:cNvSpPr txBox="1"/>
          <p:nvPr/>
        </p:nvSpPr>
        <p:spPr>
          <a:xfrm>
            <a:off x="205740" y="208478"/>
            <a:ext cx="308921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700">
                <a:solidFill>
                  <a:schemeClr val="bg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Linx • 2025</a:t>
            </a:r>
          </a:p>
        </p:txBody>
      </p:sp>
      <p:cxnSp>
        <p:nvCxnSpPr>
          <p:cNvPr id="10" name="Conector reto 9">
            <a:extLst>
              <a:ext uri="{FF2B5EF4-FFF2-40B4-BE49-F238E27FC236}">
                <a16:creationId xmlns:a16="http://schemas.microsoft.com/office/drawing/2014/main" id="{A58BF050-21AF-C577-28BA-B866B59D27CD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>
            <a:off x="202622" y="482875"/>
            <a:ext cx="8733391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Gráfico 10">
            <a:extLst>
              <a:ext uri="{FF2B5EF4-FFF2-40B4-BE49-F238E27FC236}">
                <a16:creationId xmlns:a16="http://schemas.microsoft.com/office/drawing/2014/main" id="{7241407D-385F-458E-C491-716590E47DD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706765" y="193236"/>
            <a:ext cx="181868" cy="200055"/>
          </a:xfrm>
          <a:prstGeom prst="rect">
            <a:avLst/>
          </a:prstGeom>
        </p:spPr>
      </p:pic>
      <p:sp>
        <p:nvSpPr>
          <p:cNvPr id="12" name="Retângulo: Cantos Arredondados 11">
            <a:extLst>
              <a:ext uri="{FF2B5EF4-FFF2-40B4-BE49-F238E27FC236}">
                <a16:creationId xmlns:a16="http://schemas.microsoft.com/office/drawing/2014/main" id="{720192D1-6144-863F-A7E9-A0AF4F6E1B56}"/>
              </a:ext>
            </a:extLst>
          </p:cNvPr>
          <p:cNvSpPr/>
          <p:nvPr/>
        </p:nvSpPr>
        <p:spPr>
          <a:xfrm>
            <a:off x="4705402" y="1324191"/>
            <a:ext cx="2748694" cy="2767360"/>
          </a:xfrm>
          <a:prstGeom prst="roundRect">
            <a:avLst>
              <a:gd name="adj" fmla="val 8096"/>
            </a:avLst>
          </a:prstGeom>
          <a:solidFill>
            <a:schemeClr val="tx1"/>
          </a:solidFill>
          <a:ln>
            <a:gradFill>
              <a:gsLst>
                <a:gs pos="0">
                  <a:srgbClr val="F0462D"/>
                </a:gs>
                <a:gs pos="100000">
                  <a:srgbClr val="FFB200"/>
                </a:gs>
              </a:gsLst>
              <a:lin ang="5400000" scaled="1"/>
            </a:gra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Google Shape;218;g2d8ac072432_10_50">
            <a:extLst>
              <a:ext uri="{FF2B5EF4-FFF2-40B4-BE49-F238E27FC236}">
                <a16:creationId xmlns:a16="http://schemas.microsoft.com/office/drawing/2014/main" id="{13D19F30-2D29-F6D9-8EF8-F6FF6B9712E2}"/>
              </a:ext>
            </a:extLst>
          </p:cNvPr>
          <p:cNvSpPr txBox="1"/>
          <p:nvPr/>
        </p:nvSpPr>
        <p:spPr>
          <a:xfrm>
            <a:off x="1279298" y="1476713"/>
            <a:ext cx="2984145" cy="2499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350" rIns="0" bIns="0" anchor="t" anchorCtr="0">
            <a:spAutoFit/>
          </a:bodyPr>
          <a:lstStyle/>
          <a:p>
            <a:pPr lvl="0" algn="r"/>
            <a:r>
              <a:rPr lang="pt-BR" sz="1800" b="1" dirty="0">
                <a:solidFill>
                  <a:schemeClr val="bg1">
                    <a:lumMod val="9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Você pode acessar a </a:t>
            </a:r>
            <a:r>
              <a:rPr lang="pt-BR" sz="1800" b="1" dirty="0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3500000" scaled="0"/>
                </a:gra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página Linx </a:t>
            </a:r>
            <a:r>
              <a:rPr lang="pt-BR" sz="1800" b="1" dirty="0" err="1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3500000" scaled="0"/>
                </a:gra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Share</a:t>
            </a:r>
            <a:r>
              <a:rPr lang="pt-BR" sz="1800" b="1" dirty="0">
                <a:gradFill>
                  <a:gsLst>
                    <a:gs pos="0">
                      <a:srgbClr val="F0462D"/>
                    </a:gs>
                    <a:gs pos="100000">
                      <a:srgbClr val="FFB200"/>
                    </a:gs>
                  </a:gsLst>
                  <a:lin ang="13500000" scaled="0"/>
                </a:gra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pt-BR" sz="1800" b="1" dirty="0">
                <a:solidFill>
                  <a:schemeClr val="bg1">
                    <a:lumMod val="9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para conferir </a:t>
            </a:r>
            <a:r>
              <a:rPr lang="pt-BR" sz="1800" dirty="0">
                <a:solidFill>
                  <a:schemeClr val="bg1">
                    <a:lumMod val="9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todos os treinamentos disponíveis.</a:t>
            </a:r>
            <a:br>
              <a:rPr lang="pt-BR" sz="1800" dirty="0">
                <a:solidFill>
                  <a:schemeClr val="bg1">
                    <a:lumMod val="9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</a:br>
            <a:r>
              <a:rPr lang="pt-BR" sz="1800" dirty="0">
                <a:solidFill>
                  <a:schemeClr val="bg1">
                    <a:lumMod val="9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Lá também está a gravação deste webinar e vários outros conteúdos úteis</a:t>
            </a:r>
            <a:r>
              <a:rPr lang="pt-BR" sz="1800" b="1" dirty="0">
                <a:solidFill>
                  <a:schemeClr val="bg1">
                    <a:lumMod val="9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.</a:t>
            </a:r>
          </a:p>
          <a:p>
            <a:pPr lvl="0" algn="r"/>
            <a:r>
              <a:rPr lang="pt-BR" sz="1800" b="1" dirty="0">
                <a:solidFill>
                  <a:schemeClr val="bg1">
                    <a:lumMod val="9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Acesse:</a:t>
            </a:r>
            <a:endParaRPr lang="pt-BR" sz="1800" b="1" dirty="0">
              <a:solidFill>
                <a:schemeClr val="bg1">
                  <a:lumMod val="95000"/>
                </a:schemeClr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  <a:sym typeface="Roboto Black"/>
            </a:endParaRPr>
          </a:p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 b="1" dirty="0">
                <a:solidFill>
                  <a:schemeClr val="bg1">
                    <a:lumMod val="9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 </a:t>
            </a:r>
            <a:endParaRPr sz="1800" b="1" dirty="0">
              <a:solidFill>
                <a:schemeClr val="bg1">
                  <a:lumMod val="95000"/>
                </a:schemeClr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  <a:sym typeface="Roboto Black"/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B6CE2C59-3D57-6B14-F02C-1E11D97823B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55219" y="1476713"/>
            <a:ext cx="2449060" cy="2432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84198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54">
          <a:extLst>
            <a:ext uri="{FF2B5EF4-FFF2-40B4-BE49-F238E27FC236}">
              <a16:creationId xmlns:a16="http://schemas.microsoft.com/office/drawing/2014/main" id="{6A797963-B280-8AAB-2EED-05B71F6F0A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65;g1f56a173a82_1_53">
            <a:extLst>
              <a:ext uri="{FF2B5EF4-FFF2-40B4-BE49-F238E27FC236}">
                <a16:creationId xmlns:a16="http://schemas.microsoft.com/office/drawing/2014/main" id="{273A15C0-05BC-E611-A023-9BCCC844052B}"/>
              </a:ext>
            </a:extLst>
          </p:cNvPr>
          <p:cNvSpPr txBox="1">
            <a:spLocks/>
          </p:cNvSpPr>
          <p:nvPr/>
        </p:nvSpPr>
        <p:spPr>
          <a:xfrm>
            <a:off x="4775152" y="1669844"/>
            <a:ext cx="4047512" cy="12176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Century Gothic"/>
              <a:buNone/>
              <a:defRPr sz="52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>
              <a:buSzPts val="990"/>
            </a:pPr>
            <a:r>
              <a:rPr lang="pt-BR" sz="5000" dirty="0">
                <a:solidFill>
                  <a:srgbClr val="F5F3FD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Obrigado(a)!</a:t>
            </a:r>
            <a:r>
              <a:rPr lang="pt-BR" sz="5000" dirty="0">
                <a:solidFill>
                  <a:srgbClr val="F5F3FD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</a:p>
        </p:txBody>
      </p:sp>
      <p:sp>
        <p:nvSpPr>
          <p:cNvPr id="11" name="Google Shape;66;g1f56a173a82_1_53">
            <a:extLst>
              <a:ext uri="{FF2B5EF4-FFF2-40B4-BE49-F238E27FC236}">
                <a16:creationId xmlns:a16="http://schemas.microsoft.com/office/drawing/2014/main" id="{BD60E844-1C5E-F993-1216-F9B8B81F4222}"/>
              </a:ext>
            </a:extLst>
          </p:cNvPr>
          <p:cNvSpPr txBox="1"/>
          <p:nvPr/>
        </p:nvSpPr>
        <p:spPr>
          <a:xfrm>
            <a:off x="4775152" y="2690744"/>
            <a:ext cx="3371568" cy="679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100">
                <a:solidFill>
                  <a:srgbClr val="F5F3FD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Foi um prazer compartilhar informações, dicas e novidades para facilitar o seu dia a dia com nossas soluções.</a:t>
            </a:r>
            <a:endParaRPr sz="1100">
              <a:solidFill>
                <a:srgbClr val="F5F3FD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pic>
        <p:nvPicPr>
          <p:cNvPr id="12" name="Google Shape;58;p1">
            <a:extLst>
              <a:ext uri="{FF2B5EF4-FFF2-40B4-BE49-F238E27FC236}">
                <a16:creationId xmlns:a16="http://schemas.microsoft.com/office/drawing/2014/main" id="{D31F8913-3BF7-C8A0-81B9-5E2917C3673F}"/>
              </a:ext>
            </a:extLst>
          </p:cNvPr>
          <p:cNvPicPr preferRelativeResize="0"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768617" y="284442"/>
            <a:ext cx="1054047" cy="59947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987400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840">
          <a:extLst>
            <a:ext uri="{FF2B5EF4-FFF2-40B4-BE49-F238E27FC236}">
              <a16:creationId xmlns:a16="http://schemas.microsoft.com/office/drawing/2014/main" id="{5AA7FBB2-068D-1036-A2D8-50237653C2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>
            <a:extLst>
              <a:ext uri="{FF2B5EF4-FFF2-40B4-BE49-F238E27FC236}">
                <a16:creationId xmlns:a16="http://schemas.microsoft.com/office/drawing/2014/main" id="{92037A29-F7E3-23FC-F27B-10445F3F332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0"/>
            <a:ext cx="5420415" cy="5143500"/>
          </a:xfrm>
          <a:prstGeom prst="rect">
            <a:avLst/>
          </a:prstGeom>
          <a:gradFill>
            <a:gsLst>
              <a:gs pos="100000">
                <a:srgbClr val="411E5A"/>
              </a:gs>
              <a:gs pos="15000">
                <a:srgbClr val="5D00A5"/>
              </a:gs>
            </a:gsLst>
            <a:lin ang="13500032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8" name="Imagem 17" descr="Padrão do plano de fundo&#10;&#10;O conteúdo gerado por IA pode estar incorreto.">
            <a:extLst>
              <a:ext uri="{FF2B5EF4-FFF2-40B4-BE49-F238E27FC236}">
                <a16:creationId xmlns:a16="http://schemas.microsoft.com/office/drawing/2014/main" id="{5D3C13AE-870F-C76B-2862-E5DE8825BA0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>
            <a:alphaModFix amt="60000"/>
          </a:blip>
          <a:srcRect t="5296"/>
          <a:stretch/>
        </p:blipFill>
        <p:spPr>
          <a:xfrm>
            <a:off x="-10747" y="0"/>
            <a:ext cx="5431161" cy="5143500"/>
          </a:xfrm>
          <a:prstGeom prst="rect">
            <a:avLst/>
          </a:prstGeom>
        </p:spPr>
      </p:pic>
      <p:pic>
        <p:nvPicPr>
          <p:cNvPr id="15" name="Gráfico 14">
            <a:extLst>
              <a:ext uri="{FF2B5EF4-FFF2-40B4-BE49-F238E27FC236}">
                <a16:creationId xmlns:a16="http://schemas.microsoft.com/office/drawing/2014/main" id="{D8408C29-3E7D-5626-B71F-3805C1F2269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cxnSp>
        <p:nvCxnSpPr>
          <p:cNvPr id="17" name="Conector reto 16">
            <a:extLst>
              <a:ext uri="{FF2B5EF4-FFF2-40B4-BE49-F238E27FC236}">
                <a16:creationId xmlns:a16="http://schemas.microsoft.com/office/drawing/2014/main" id="{1BA338A7-ED67-57BD-C2C7-9837EC4DC16D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>
            <a:off x="202622" y="482875"/>
            <a:ext cx="8733391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Google Shape;222;p13">
            <a:extLst>
              <a:ext uri="{FF2B5EF4-FFF2-40B4-BE49-F238E27FC236}">
                <a16:creationId xmlns:a16="http://schemas.microsoft.com/office/drawing/2014/main" id="{9651E40C-E4F7-6020-33F1-B3C724123085}"/>
              </a:ext>
            </a:extLst>
          </p:cNvPr>
          <p:cNvSpPr txBox="1">
            <a:spLocks/>
          </p:cNvSpPr>
          <p:nvPr/>
        </p:nvSpPr>
        <p:spPr>
          <a:xfrm>
            <a:off x="5955600" y="2097558"/>
            <a:ext cx="2456880" cy="1836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b="0" i="0" u="none" strike="noStrike" cap="none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Tire suas dúvidas sobre os assuntos apresentados no webinar de hoje</a:t>
            </a:r>
            <a:endParaRPr b="0" i="0" u="none" strike="noStrike" cap="none">
              <a:solidFill>
                <a:schemeClr val="bg1">
                  <a:lumMod val="50000"/>
                </a:schemeClr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EDDE5F0D-FAFE-719C-CDEF-57977A4D89AD}"/>
              </a:ext>
            </a:extLst>
          </p:cNvPr>
          <p:cNvSpPr txBox="1">
            <a:spLocks/>
          </p:cNvSpPr>
          <p:nvPr/>
        </p:nvSpPr>
        <p:spPr>
          <a:xfrm>
            <a:off x="205740" y="208478"/>
            <a:ext cx="308921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700">
                <a:solidFill>
                  <a:schemeClr val="bg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Dúvidas</a:t>
            </a:r>
          </a:p>
        </p:txBody>
      </p:sp>
      <p:sp>
        <p:nvSpPr>
          <p:cNvPr id="12" name="Graphic 14">
            <a:extLst>
              <a:ext uri="{FF2B5EF4-FFF2-40B4-BE49-F238E27FC236}">
                <a16:creationId xmlns:a16="http://schemas.microsoft.com/office/drawing/2014/main" id="{B96477A1-19F7-2E76-C9BA-7A8E29AB5BE5}"/>
              </a:ext>
            </a:extLst>
          </p:cNvPr>
          <p:cNvSpPr>
            <a:spLocks/>
          </p:cNvSpPr>
          <p:nvPr/>
        </p:nvSpPr>
        <p:spPr bwMode="auto">
          <a:xfrm>
            <a:off x="2528019" y="4593132"/>
            <a:ext cx="353628" cy="323850"/>
          </a:xfrm>
          <a:custGeom>
            <a:avLst/>
            <a:gdLst>
              <a:gd name="T0" fmla="*/ 245415 w 517207"/>
              <a:gd name="T1" fmla="*/ 0 h 473392"/>
              <a:gd name="T2" fmla="*/ 204165 w 517207"/>
              <a:gd name="T3" fmla="*/ 41250 h 473392"/>
              <a:gd name="T4" fmla="*/ 340831 w 517207"/>
              <a:gd name="T5" fmla="*/ 177915 h 473392"/>
              <a:gd name="T6" fmla="*/ 0 w 517207"/>
              <a:gd name="T7" fmla="*/ 177915 h 473392"/>
              <a:gd name="T8" fmla="*/ 0 w 517207"/>
              <a:gd name="T9" fmla="*/ 236248 h 473392"/>
              <a:gd name="T10" fmla="*/ 340831 w 517207"/>
              <a:gd name="T11" fmla="*/ 236248 h 473392"/>
              <a:gd name="T12" fmla="*/ 204165 w 517207"/>
              <a:gd name="T13" fmla="*/ 372914 h 473392"/>
              <a:gd name="T14" fmla="*/ 245415 w 517207"/>
              <a:gd name="T15" fmla="*/ 414164 h 473392"/>
              <a:gd name="T16" fmla="*/ 452497 w 517207"/>
              <a:gd name="T17" fmla="*/ 207082 h 47339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517207" h="473392">
                <a:moveTo>
                  <a:pt x="280511" y="0"/>
                </a:moveTo>
                <a:lnTo>
                  <a:pt x="233363" y="47149"/>
                </a:lnTo>
                <a:lnTo>
                  <a:pt x="389573" y="203359"/>
                </a:lnTo>
                <a:lnTo>
                  <a:pt x="0" y="203359"/>
                </a:lnTo>
                <a:lnTo>
                  <a:pt x="0" y="270034"/>
                </a:lnTo>
                <a:lnTo>
                  <a:pt x="389573" y="270034"/>
                </a:lnTo>
                <a:lnTo>
                  <a:pt x="233363" y="426244"/>
                </a:lnTo>
                <a:lnTo>
                  <a:pt x="280511" y="473393"/>
                </a:lnTo>
                <a:lnTo>
                  <a:pt x="517208" y="236696"/>
                </a:lnTo>
                <a:lnTo>
                  <a:pt x="28051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endParaRPr lang="pt-BR"/>
          </a:p>
        </p:txBody>
      </p:sp>
      <p:sp>
        <p:nvSpPr>
          <p:cNvPr id="4" name="Google Shape;224;p13">
            <a:extLst>
              <a:ext uri="{FF2B5EF4-FFF2-40B4-BE49-F238E27FC236}">
                <a16:creationId xmlns:a16="http://schemas.microsoft.com/office/drawing/2014/main" id="{9131CE24-455D-C1CB-6C3D-5F06BF1D89F3}"/>
              </a:ext>
            </a:extLst>
          </p:cNvPr>
          <p:cNvSpPr txBox="1">
            <a:spLocks/>
          </p:cNvSpPr>
          <p:nvPr/>
        </p:nvSpPr>
        <p:spPr>
          <a:xfrm>
            <a:off x="2411730" y="2111177"/>
            <a:ext cx="3019431" cy="10155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Century Gothic"/>
              <a:buNone/>
              <a:defRPr sz="52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>
              <a:buSzPts val="2400"/>
            </a:pPr>
            <a:r>
              <a:rPr lang="pt-BR" sz="3000">
                <a:solidFill>
                  <a:schemeClr val="bg1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Dúvidas</a:t>
            </a:r>
            <a:endParaRPr lang="pt-BR" sz="3000">
              <a:solidFill>
                <a:schemeClr val="bg1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5" name="Google Shape;224;p13">
            <a:extLst>
              <a:ext uri="{FF2B5EF4-FFF2-40B4-BE49-F238E27FC236}">
                <a16:creationId xmlns:a16="http://schemas.microsoft.com/office/drawing/2014/main" id="{6836B977-CCDC-F74D-859F-742547D1B2ED}"/>
              </a:ext>
            </a:extLst>
          </p:cNvPr>
          <p:cNvSpPr txBox="1">
            <a:spLocks/>
          </p:cNvSpPr>
          <p:nvPr/>
        </p:nvSpPr>
        <p:spPr>
          <a:xfrm>
            <a:off x="2936169" y="4336399"/>
            <a:ext cx="3019431" cy="10155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Century Gothic"/>
              <a:buNone/>
              <a:defRPr sz="52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>
              <a:buSzPts val="2400"/>
            </a:pPr>
            <a:r>
              <a:rPr lang="pt-BR" sz="1200">
                <a:solidFill>
                  <a:schemeClr val="bg1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A seguir: sala de dúvidas - Ciclo Promocional </a:t>
            </a:r>
            <a:r>
              <a:rPr lang="pt-BR" sz="1200" err="1">
                <a:solidFill>
                  <a:schemeClr val="bg1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Nov</a:t>
            </a:r>
            <a:r>
              <a:rPr lang="pt-BR" sz="1200">
                <a:solidFill>
                  <a:schemeClr val="bg1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/Dez 2025</a:t>
            </a:r>
          </a:p>
          <a:p>
            <a:pPr algn="l">
              <a:buSzPts val="2400"/>
            </a:pPr>
            <a:endParaRPr lang="pt-BR" sz="1200">
              <a:solidFill>
                <a:schemeClr val="bg1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37066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54">
          <a:extLst>
            <a:ext uri="{FF2B5EF4-FFF2-40B4-BE49-F238E27FC236}">
              <a16:creationId xmlns:a16="http://schemas.microsoft.com/office/drawing/2014/main" id="{F9E8386C-63F0-DDA5-904C-D13B096083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65;g1f56a173a82_1_53">
            <a:extLst>
              <a:ext uri="{FF2B5EF4-FFF2-40B4-BE49-F238E27FC236}">
                <a16:creationId xmlns:a16="http://schemas.microsoft.com/office/drawing/2014/main" id="{E1887279-39C3-478C-E9AC-DEA1F4DCBF9E}"/>
              </a:ext>
            </a:extLst>
          </p:cNvPr>
          <p:cNvSpPr txBox="1">
            <a:spLocks/>
          </p:cNvSpPr>
          <p:nvPr/>
        </p:nvSpPr>
        <p:spPr>
          <a:xfrm>
            <a:off x="2457450" y="838120"/>
            <a:ext cx="6275070" cy="20951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Century Gothic"/>
              <a:buNone/>
              <a:defRPr sz="52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r">
              <a:buSzPts val="990"/>
            </a:pPr>
            <a:r>
              <a:rPr lang="pt-BR" sz="3600" dirty="0">
                <a:solidFill>
                  <a:srgbClr val="F5F3FD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Webinar</a:t>
            </a:r>
            <a:r>
              <a:rPr lang="pt-BR" sz="3600" dirty="0">
                <a:solidFill>
                  <a:srgbClr val="F5F3FD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pt-BR" sz="3600" dirty="0">
                <a:solidFill>
                  <a:srgbClr val="F5F3FD"/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Seller Web: </a:t>
            </a:r>
            <a:r>
              <a:rPr lang="pt-BR" sz="3600" dirty="0">
                <a:solidFill>
                  <a:srgbClr val="F5F3FD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Atualizações, Segurança e o Último Ciclo Promocional</a:t>
            </a:r>
          </a:p>
        </p:txBody>
      </p:sp>
      <p:sp>
        <p:nvSpPr>
          <p:cNvPr id="11" name="Google Shape;66;g1f56a173a82_1_53">
            <a:extLst>
              <a:ext uri="{FF2B5EF4-FFF2-40B4-BE49-F238E27FC236}">
                <a16:creationId xmlns:a16="http://schemas.microsoft.com/office/drawing/2014/main" id="{8D541125-7A40-AEA6-0D5F-54DCB0459DB7}"/>
              </a:ext>
            </a:extLst>
          </p:cNvPr>
          <p:cNvSpPr txBox="1"/>
          <p:nvPr/>
        </p:nvSpPr>
        <p:spPr>
          <a:xfrm>
            <a:off x="4775152" y="2887513"/>
            <a:ext cx="3957368" cy="712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100" dirty="0">
                <a:solidFill>
                  <a:srgbClr val="F5F3FD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Neste encontro, vamos conhecer o calendário das alterações da Reforma Tributária, além de dicas práticas para otimizar sua rotina: acompanhar o status dos atendimentos, consultar boletos no Financeiro Linx e, para encerrar, teremos uma sala de dúvidas sobre o último ciclo de promoções BR Mania e Premmia.</a:t>
            </a:r>
          </a:p>
        </p:txBody>
      </p:sp>
      <p:pic>
        <p:nvPicPr>
          <p:cNvPr id="12" name="Google Shape;58;p1">
            <a:extLst>
              <a:ext uri="{FF2B5EF4-FFF2-40B4-BE49-F238E27FC236}">
                <a16:creationId xmlns:a16="http://schemas.microsoft.com/office/drawing/2014/main" id="{7B8E6196-4D1E-5E82-0D96-337E80DA74C9}"/>
              </a:ext>
            </a:extLst>
          </p:cNvPr>
          <p:cNvPicPr preferRelativeResize="0"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768617" y="284442"/>
            <a:ext cx="1054047" cy="59947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949000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67">
          <a:extLst>
            <a:ext uri="{FF2B5EF4-FFF2-40B4-BE49-F238E27FC236}">
              <a16:creationId xmlns:a16="http://schemas.microsoft.com/office/drawing/2014/main" id="{8AB4323F-E87D-3A04-15F6-810D935897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1156;p40">
            <a:extLst>
              <a:ext uri="{FF2B5EF4-FFF2-40B4-BE49-F238E27FC236}">
                <a16:creationId xmlns:a16="http://schemas.microsoft.com/office/drawing/2014/main" id="{30BCCC97-E326-C87F-95D2-F40F057AE411}"/>
              </a:ext>
            </a:extLst>
          </p:cNvPr>
          <p:cNvSpPr txBox="1">
            <a:spLocks/>
          </p:cNvSpPr>
          <p:nvPr/>
        </p:nvSpPr>
        <p:spPr>
          <a:xfrm>
            <a:off x="1555425" y="840819"/>
            <a:ext cx="6027784" cy="11149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Century Gothic"/>
              <a:buNone/>
              <a:defRPr sz="52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en-US" sz="3000">
                <a:solidFill>
                  <a:schemeClr val="bg1">
                    <a:lumMod val="95000"/>
                  </a:schemeClr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Bem-</a:t>
            </a:r>
            <a:r>
              <a:rPr lang="en-US" sz="3000" err="1">
                <a:solidFill>
                  <a:schemeClr val="bg1">
                    <a:lumMod val="95000"/>
                  </a:schemeClr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vindo</a:t>
            </a:r>
            <a:r>
              <a:rPr lang="en-US" sz="3000">
                <a:solidFill>
                  <a:schemeClr val="bg1">
                    <a:lumMod val="95000"/>
                  </a:schemeClr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 à Sala de </a:t>
            </a:r>
            <a:r>
              <a:rPr lang="en-US" sz="3000" err="1">
                <a:solidFill>
                  <a:schemeClr val="bg1">
                    <a:lumMod val="95000"/>
                  </a:schemeClr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dúvidas</a:t>
            </a:r>
            <a:endParaRPr lang="en-US" sz="3000">
              <a:solidFill>
                <a:srgbClr val="F0462D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pPr algn="l"/>
            <a:r>
              <a:rPr lang="en-US" sz="3000" err="1">
                <a:solidFill>
                  <a:srgbClr val="F0462D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Ciclo</a:t>
            </a:r>
            <a:r>
              <a:rPr lang="en-US" sz="3000">
                <a:solidFill>
                  <a:srgbClr val="F0462D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US" sz="3000" err="1">
                <a:solidFill>
                  <a:srgbClr val="F0462D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Promocional</a:t>
            </a:r>
            <a:r>
              <a:rPr lang="en-US" sz="3000">
                <a:solidFill>
                  <a:srgbClr val="F0462D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 Nov/Dez 2025</a:t>
            </a:r>
          </a:p>
        </p:txBody>
      </p:sp>
      <p:sp>
        <p:nvSpPr>
          <p:cNvPr id="36" name="Google Shape;1157;p40">
            <a:extLst>
              <a:ext uri="{FF2B5EF4-FFF2-40B4-BE49-F238E27FC236}">
                <a16:creationId xmlns:a16="http://schemas.microsoft.com/office/drawing/2014/main" id="{B7054E6A-8D44-C4B6-A29E-0DCDF18D9CFD}"/>
              </a:ext>
            </a:extLst>
          </p:cNvPr>
          <p:cNvSpPr txBox="1">
            <a:spLocks/>
          </p:cNvSpPr>
          <p:nvPr/>
        </p:nvSpPr>
        <p:spPr>
          <a:xfrm>
            <a:off x="3294958" y="2346918"/>
            <a:ext cx="3223983" cy="19557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Noto Sans Light"/>
              <a:buNone/>
              <a:defRPr sz="28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Noto Sans Light"/>
              <a:buNone/>
              <a:defRPr sz="28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Noto Sans Light"/>
              <a:buNone/>
              <a:defRPr sz="28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Noto Sans Light"/>
              <a:buNone/>
              <a:defRPr sz="28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Noto Sans Light"/>
              <a:buNone/>
              <a:defRPr sz="28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Noto Sans Light"/>
              <a:buNone/>
              <a:defRPr sz="28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Noto Sans Light"/>
              <a:buNone/>
              <a:defRPr sz="28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Noto Sans Light"/>
              <a:buNone/>
              <a:defRPr sz="28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Noto Sans Light"/>
              <a:buNone/>
              <a:defRPr sz="28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9pPr>
          </a:lstStyle>
          <a:p>
            <a:pPr marL="0" indent="0" algn="l">
              <a:spcAft>
                <a:spcPts val="2100"/>
              </a:spcAft>
            </a:pPr>
            <a:r>
              <a:rPr lang="pt-BR" sz="1200" b="0" i="0">
                <a:solidFill>
                  <a:schemeClr val="bg1">
                    <a:lumMod val="95000"/>
                  </a:schemeClr>
                </a:solidFill>
                <a:effectLst/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Este é </a:t>
            </a:r>
            <a:r>
              <a:rPr lang="pt-BR" sz="1200" b="1" i="0">
                <a:solidFill>
                  <a:schemeClr val="bg1">
                    <a:lumMod val="95000"/>
                  </a:schemeClr>
                </a:solidFill>
                <a:effectLst/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o último ciclo de promoções do ano</a:t>
            </a:r>
            <a:r>
              <a:rPr lang="pt-BR" sz="1200" b="0" i="0">
                <a:solidFill>
                  <a:schemeClr val="bg1">
                    <a:lumMod val="95000"/>
                  </a:schemeClr>
                </a:solidFill>
                <a:effectLst/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, e estamos aqui para ajudar você a tirar todas as dúvidas e aproveitar ao máximo as campanhas!</a:t>
            </a:r>
          </a:p>
        </p:txBody>
      </p:sp>
      <p:sp>
        <p:nvSpPr>
          <p:cNvPr id="37" name="CaixaDeTexto 36">
            <a:extLst>
              <a:ext uri="{FF2B5EF4-FFF2-40B4-BE49-F238E27FC236}">
                <a16:creationId xmlns:a16="http://schemas.microsoft.com/office/drawing/2014/main" id="{0D58A1FB-F902-30A3-4329-F09F5130BBED}"/>
              </a:ext>
            </a:extLst>
          </p:cNvPr>
          <p:cNvSpPr txBox="1"/>
          <p:nvPr/>
        </p:nvSpPr>
        <p:spPr>
          <a:xfrm>
            <a:off x="205740" y="208478"/>
            <a:ext cx="308921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700">
                <a:solidFill>
                  <a:schemeClr val="bg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Sala De Dúvidas Ciclo Promocional </a:t>
            </a:r>
            <a:r>
              <a:rPr lang="pt-BR" sz="700" err="1">
                <a:solidFill>
                  <a:schemeClr val="bg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Nov</a:t>
            </a:r>
            <a:r>
              <a:rPr lang="pt-BR" sz="700">
                <a:solidFill>
                  <a:schemeClr val="bg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/Dez 2025</a:t>
            </a:r>
          </a:p>
        </p:txBody>
      </p:sp>
      <p:cxnSp>
        <p:nvCxnSpPr>
          <p:cNvPr id="38" name="Conector reto 37">
            <a:extLst>
              <a:ext uri="{FF2B5EF4-FFF2-40B4-BE49-F238E27FC236}">
                <a16:creationId xmlns:a16="http://schemas.microsoft.com/office/drawing/2014/main" id="{4B3AC1BB-95DD-F72A-10BB-E620404E674A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>
            <a:off x="202622" y="482875"/>
            <a:ext cx="8733391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" name="Gráfico 38">
            <a:extLst>
              <a:ext uri="{FF2B5EF4-FFF2-40B4-BE49-F238E27FC236}">
                <a16:creationId xmlns:a16="http://schemas.microsoft.com/office/drawing/2014/main" id="{E5E473E7-4A5E-C1F3-75EC-1F15D729223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706765" y="193236"/>
            <a:ext cx="181868" cy="200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24193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17">
          <a:extLst>
            <a:ext uri="{FF2B5EF4-FFF2-40B4-BE49-F238E27FC236}">
              <a16:creationId xmlns:a16="http://schemas.microsoft.com/office/drawing/2014/main" id="{8A88ABDF-31E7-ED5C-EC17-47A97F1068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CaixaDeTexto 58">
            <a:extLst>
              <a:ext uri="{FF2B5EF4-FFF2-40B4-BE49-F238E27FC236}">
                <a16:creationId xmlns:a16="http://schemas.microsoft.com/office/drawing/2014/main" id="{605A5C6E-DE1A-B8AE-F1CD-5F9285371B6D}"/>
              </a:ext>
            </a:extLst>
          </p:cNvPr>
          <p:cNvSpPr txBox="1"/>
          <p:nvPr/>
        </p:nvSpPr>
        <p:spPr>
          <a:xfrm>
            <a:off x="205740" y="208478"/>
            <a:ext cx="308921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700">
                <a:solidFill>
                  <a:schemeClr val="bg1">
                    <a:lumMod val="6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Linx • 2025</a:t>
            </a:r>
          </a:p>
        </p:txBody>
      </p:sp>
      <p:cxnSp>
        <p:nvCxnSpPr>
          <p:cNvPr id="60" name="Conector reto 59">
            <a:extLst>
              <a:ext uri="{FF2B5EF4-FFF2-40B4-BE49-F238E27FC236}">
                <a16:creationId xmlns:a16="http://schemas.microsoft.com/office/drawing/2014/main" id="{A546DCC6-8145-1DCB-8EAA-2029E4728DDE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>
            <a:off x="202622" y="482875"/>
            <a:ext cx="8733391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2" name="Gráfico 61">
            <a:extLst>
              <a:ext uri="{FF2B5EF4-FFF2-40B4-BE49-F238E27FC236}">
                <a16:creationId xmlns:a16="http://schemas.microsoft.com/office/drawing/2014/main" id="{547BDD86-816B-117C-46CC-FC475713261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3" name="Google Shape;218;g2d8ac072432_10_50">
            <a:extLst>
              <a:ext uri="{FF2B5EF4-FFF2-40B4-BE49-F238E27FC236}">
                <a16:creationId xmlns:a16="http://schemas.microsoft.com/office/drawing/2014/main" id="{0498DA21-DAD4-4A66-A908-D5AD9010B4AB}"/>
              </a:ext>
            </a:extLst>
          </p:cNvPr>
          <p:cNvSpPr txBox="1"/>
          <p:nvPr/>
        </p:nvSpPr>
        <p:spPr>
          <a:xfrm>
            <a:off x="817857" y="2203250"/>
            <a:ext cx="2559279" cy="929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350" rIns="0" bIns="0" anchor="t" anchorCtr="0">
            <a:sp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000" b="1">
                <a:solidFill>
                  <a:srgbClr val="5D00A5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sym typeface="Roboto Black"/>
              </a:rPr>
              <a:t>Agenda </a:t>
            </a:r>
            <a:r>
              <a:rPr lang="pt-BR" sz="3000" b="1">
                <a:solidFill>
                  <a:schemeClr val="tx1">
                    <a:lumMod val="50000"/>
                    <a:lumOff val="50000"/>
                  </a:schemeClr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  <a:sym typeface="Roboto Black"/>
              </a:rPr>
              <a:t>simplificada</a:t>
            </a:r>
            <a:endParaRPr sz="3000" b="1">
              <a:solidFill>
                <a:schemeClr val="tx1">
                  <a:lumMod val="50000"/>
                  <a:lumOff val="50000"/>
                </a:schemeClr>
              </a:solidFill>
              <a:latin typeface="Noto Sans Light" panose="020B0402040504020204" pitchFamily="34" charset="0"/>
              <a:ea typeface="Noto Sans Light" panose="020B0402040504020204" pitchFamily="34" charset="0"/>
              <a:cs typeface="Noto Sans Light" panose="020B0402040504020204" pitchFamily="34" charset="0"/>
              <a:sym typeface="Roboto Black"/>
            </a:endParaRPr>
          </a:p>
        </p:txBody>
      </p:sp>
      <p:sp>
        <p:nvSpPr>
          <p:cNvPr id="12" name="Google Shape;137;p5">
            <a:extLst>
              <a:ext uri="{FF2B5EF4-FFF2-40B4-BE49-F238E27FC236}">
                <a16:creationId xmlns:a16="http://schemas.microsoft.com/office/drawing/2014/main" id="{5A0DF7BD-2932-0BCC-7A71-364836B02E6C}"/>
              </a:ext>
            </a:extLst>
          </p:cNvPr>
          <p:cNvSpPr txBox="1"/>
          <p:nvPr/>
        </p:nvSpPr>
        <p:spPr>
          <a:xfrm>
            <a:off x="4507708" y="2894486"/>
            <a:ext cx="4173033" cy="3223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entury Gothic"/>
              <a:buNone/>
            </a:pPr>
            <a:r>
              <a:rPr lang="pt-BR" sz="1300" b="0" i="0" u="none" strike="noStrike" cap="none" dirty="0">
                <a:solidFill>
                  <a:schemeClr val="bg1">
                    <a:lumMod val="50000"/>
                  </a:schemeClr>
                </a:solidFill>
                <a:latin typeface="Noto Sans"/>
                <a:ea typeface="Noto Sans"/>
                <a:cs typeface="Noto Sans"/>
                <a:sym typeface="Noto Sans"/>
              </a:rPr>
              <a:t>Reforma Tributária - </a:t>
            </a:r>
            <a:r>
              <a:rPr lang="pt-BR" sz="1300" b="0" i="0" u="none" strike="noStrike" cap="none" dirty="0" err="1">
                <a:solidFill>
                  <a:schemeClr val="bg1">
                    <a:lumMod val="50000"/>
                  </a:schemeClr>
                </a:solidFill>
                <a:latin typeface="Noto Sans"/>
                <a:ea typeface="Noto Sans"/>
                <a:cs typeface="Noto Sans"/>
                <a:sym typeface="Noto Sans"/>
              </a:rPr>
              <a:t>Calendário|Rodrigo</a:t>
            </a:r>
            <a:r>
              <a:rPr lang="pt-BR" sz="1300" b="0" i="0" u="none" strike="noStrike" cap="none" dirty="0">
                <a:solidFill>
                  <a:schemeClr val="bg1">
                    <a:lumMod val="50000"/>
                  </a:schemeClr>
                </a:solidFill>
                <a:latin typeface="Noto Sans"/>
                <a:ea typeface="Noto Sans"/>
                <a:cs typeface="Noto Sans"/>
                <a:sym typeface="Noto Sans"/>
              </a:rPr>
              <a:t> Mariani</a:t>
            </a:r>
            <a:endParaRPr sz="700" b="0" i="0" u="none" strike="noStrike" cap="none" dirty="0">
              <a:solidFill>
                <a:schemeClr val="bg1">
                  <a:lumMod val="50000"/>
                </a:schemeClr>
              </a:solidFill>
              <a:latin typeface="Noto Sans"/>
              <a:ea typeface="Noto Sans"/>
              <a:cs typeface="Noto Sans"/>
              <a:sym typeface="Noto Sans"/>
            </a:endParaRPr>
          </a:p>
        </p:txBody>
      </p:sp>
      <p:sp>
        <p:nvSpPr>
          <p:cNvPr id="15" name="Google Shape;121;p5">
            <a:extLst>
              <a:ext uri="{FF2B5EF4-FFF2-40B4-BE49-F238E27FC236}">
                <a16:creationId xmlns:a16="http://schemas.microsoft.com/office/drawing/2014/main" id="{8A975560-EDAF-4613-3019-6277F25821FD}"/>
              </a:ext>
            </a:extLst>
          </p:cNvPr>
          <p:cNvSpPr/>
          <p:nvPr/>
        </p:nvSpPr>
        <p:spPr>
          <a:xfrm>
            <a:off x="3624409" y="1428243"/>
            <a:ext cx="700135" cy="323615"/>
          </a:xfrm>
          <a:prstGeom prst="roundRect">
            <a:avLst>
              <a:gd name="adj" fmla="val 50000"/>
            </a:avLst>
          </a:prstGeom>
          <a:gradFill>
            <a:gsLst>
              <a:gs pos="21000">
                <a:srgbClr val="F0462D"/>
              </a:gs>
              <a:gs pos="100000">
                <a:schemeClr val="accent4"/>
              </a:gs>
            </a:gsLst>
            <a:lin ang="13500032" scaled="0"/>
          </a:gradFill>
          <a:ln w="1905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Calibri"/>
              <a:buNone/>
            </a:pPr>
            <a:endParaRPr sz="900" b="0" i="0" u="none" strike="noStrike" cap="none">
              <a:gradFill>
                <a:gsLst>
                  <a:gs pos="21000">
                    <a:srgbClr val="F0462D"/>
                  </a:gs>
                  <a:gs pos="100000">
                    <a:schemeClr val="accent4">
                      <a:lumMod val="75000"/>
                    </a:schemeClr>
                  </a:gs>
                </a:gsLst>
                <a:lin ang="13500032" scaled="0"/>
              </a:gradFill>
              <a:latin typeface="Noto Sans"/>
              <a:ea typeface="Noto Sans"/>
              <a:cs typeface="Noto Sans"/>
              <a:sym typeface="Noto Sans"/>
            </a:endParaRPr>
          </a:p>
        </p:txBody>
      </p:sp>
      <p:sp>
        <p:nvSpPr>
          <p:cNvPr id="16" name="Google Shape;122;p5">
            <a:extLst>
              <a:ext uri="{FF2B5EF4-FFF2-40B4-BE49-F238E27FC236}">
                <a16:creationId xmlns:a16="http://schemas.microsoft.com/office/drawing/2014/main" id="{50AAB047-A928-53FB-BFCD-1A96DFB4E124}"/>
              </a:ext>
            </a:extLst>
          </p:cNvPr>
          <p:cNvSpPr txBox="1"/>
          <p:nvPr/>
        </p:nvSpPr>
        <p:spPr>
          <a:xfrm>
            <a:off x="3670413" y="1464554"/>
            <a:ext cx="613652" cy="228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entury Gothic"/>
              <a:buNone/>
            </a:pPr>
            <a:r>
              <a:rPr lang="pt-BR" sz="1300" b="0" i="0" u="none" strike="noStrike" cap="none" dirty="0">
                <a:solidFill>
                  <a:srgbClr val="F5F3FD"/>
                </a:solidFill>
                <a:latin typeface="Noto Sans"/>
                <a:ea typeface="Noto Sans"/>
                <a:cs typeface="Noto Sans"/>
                <a:sym typeface="Noto Sans"/>
              </a:rPr>
              <a:t>10:00</a:t>
            </a:r>
            <a:endParaRPr sz="700" b="0" i="0" u="none" strike="noStrike" cap="none" dirty="0">
              <a:solidFill>
                <a:srgbClr val="F5F3FD"/>
              </a:solidFill>
              <a:latin typeface="Noto Sans"/>
              <a:ea typeface="Noto Sans"/>
              <a:cs typeface="Noto Sans"/>
              <a:sym typeface="Noto Sans"/>
            </a:endParaRPr>
          </a:p>
        </p:txBody>
      </p:sp>
      <p:sp>
        <p:nvSpPr>
          <p:cNvPr id="17" name="Google Shape;137;p5">
            <a:extLst>
              <a:ext uri="{FF2B5EF4-FFF2-40B4-BE49-F238E27FC236}">
                <a16:creationId xmlns:a16="http://schemas.microsoft.com/office/drawing/2014/main" id="{7AA0B560-277A-0586-9E0B-7BE153B56E59}"/>
              </a:ext>
            </a:extLst>
          </p:cNvPr>
          <p:cNvSpPr txBox="1"/>
          <p:nvPr/>
        </p:nvSpPr>
        <p:spPr>
          <a:xfrm>
            <a:off x="4569317" y="2342669"/>
            <a:ext cx="4259102" cy="3223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>
              <a:lnSpc>
                <a:spcPct val="90000"/>
              </a:lnSpc>
              <a:buSzPts val="2000"/>
            </a:pPr>
            <a:r>
              <a:rPr lang="pt-BR" sz="1300" dirty="0">
                <a:solidFill>
                  <a:schemeClr val="bg1">
                    <a:lumMod val="50000"/>
                  </a:schemeClr>
                </a:solidFill>
                <a:latin typeface="Noto Sans"/>
                <a:ea typeface="Noto Sans"/>
                <a:cs typeface="Noto Sans"/>
                <a:sym typeface="Noto Sans"/>
              </a:rPr>
              <a:t>Novos Requisitos de Segurança – Linx Seller Web </a:t>
            </a:r>
            <a:r>
              <a:rPr lang="pt-BR" sz="1300" b="0" i="0" u="none" strike="noStrike" cap="none" dirty="0">
                <a:solidFill>
                  <a:schemeClr val="bg1">
                    <a:lumMod val="50000"/>
                  </a:schemeClr>
                </a:solidFill>
                <a:latin typeface="Noto Sans"/>
                <a:ea typeface="Noto Sans"/>
                <a:cs typeface="Noto Sans"/>
                <a:sym typeface="Noto Sans"/>
              </a:rPr>
              <a:t>|Rodrigo Mariani</a:t>
            </a:r>
            <a:endParaRPr lang="pt-BR" sz="700" b="0" i="0" u="none" strike="noStrike" cap="none" dirty="0">
              <a:solidFill>
                <a:schemeClr val="bg1">
                  <a:lumMod val="50000"/>
                </a:schemeClr>
              </a:solidFill>
              <a:latin typeface="Noto Sans"/>
              <a:ea typeface="Noto Sans"/>
              <a:cs typeface="Noto Sans"/>
              <a:sym typeface="Noto Sans"/>
            </a:endParaRPr>
          </a:p>
        </p:txBody>
      </p:sp>
      <p:sp>
        <p:nvSpPr>
          <p:cNvPr id="18" name="Google Shape;137;p5">
            <a:extLst>
              <a:ext uri="{FF2B5EF4-FFF2-40B4-BE49-F238E27FC236}">
                <a16:creationId xmlns:a16="http://schemas.microsoft.com/office/drawing/2014/main" id="{0F309459-4403-FB99-AAEC-EC3CA6B61D10}"/>
              </a:ext>
            </a:extLst>
          </p:cNvPr>
          <p:cNvSpPr txBox="1"/>
          <p:nvPr/>
        </p:nvSpPr>
        <p:spPr>
          <a:xfrm>
            <a:off x="4505022" y="1814063"/>
            <a:ext cx="4762022" cy="3894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entury Gothic"/>
              <a:buNone/>
            </a:pPr>
            <a:r>
              <a:rPr lang="pt-BR" sz="1300" b="0" i="0" u="none" strike="noStrike" cap="none" dirty="0">
                <a:solidFill>
                  <a:schemeClr val="bg1">
                    <a:lumMod val="50000"/>
                  </a:schemeClr>
                </a:solidFill>
                <a:latin typeface="Noto Sans"/>
                <a:ea typeface="Noto Sans"/>
                <a:cs typeface="Noto Sans"/>
                <a:sym typeface="Noto Sans"/>
              </a:rPr>
              <a:t>Menu Ajuda – Consulta Status de Atendimentos |Rodrigo Mariani</a:t>
            </a:r>
            <a:endParaRPr lang="pt-BR" sz="700" b="0" i="0" u="none" strike="noStrike" cap="none" dirty="0">
              <a:solidFill>
                <a:schemeClr val="bg1">
                  <a:lumMod val="50000"/>
                </a:schemeClr>
              </a:solidFill>
              <a:latin typeface="Noto Sans"/>
              <a:ea typeface="Noto Sans"/>
              <a:cs typeface="Noto Sans"/>
              <a:sym typeface="Noto Sans"/>
            </a:endParaRPr>
          </a:p>
        </p:txBody>
      </p:sp>
      <p:sp>
        <p:nvSpPr>
          <p:cNvPr id="19" name="Google Shape;137;p5">
            <a:extLst>
              <a:ext uri="{FF2B5EF4-FFF2-40B4-BE49-F238E27FC236}">
                <a16:creationId xmlns:a16="http://schemas.microsoft.com/office/drawing/2014/main" id="{D584BF66-64D6-E185-2FDB-574E65EA0E3C}"/>
              </a:ext>
            </a:extLst>
          </p:cNvPr>
          <p:cNvSpPr txBox="1"/>
          <p:nvPr/>
        </p:nvSpPr>
        <p:spPr>
          <a:xfrm>
            <a:off x="4507708" y="1313432"/>
            <a:ext cx="4636292" cy="3236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entury Gothic"/>
              <a:buNone/>
            </a:pPr>
            <a:r>
              <a:rPr lang="pt-BR" sz="1300" b="0" i="0" u="none" strike="noStrike" cap="none" dirty="0">
                <a:solidFill>
                  <a:schemeClr val="bg1">
                    <a:lumMod val="50000"/>
                  </a:schemeClr>
                </a:solidFill>
                <a:latin typeface="Noto Sans"/>
                <a:ea typeface="Noto Sans"/>
                <a:cs typeface="Noto Sans"/>
                <a:sym typeface="Noto Sans"/>
              </a:rPr>
              <a:t>Menu ajuda – Consulta Portal Financeiro</a:t>
            </a: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entury Gothic"/>
              <a:buNone/>
            </a:pPr>
            <a:r>
              <a:rPr lang="pt-BR" sz="1300" b="0" i="0" u="none" strike="noStrike" cap="none" dirty="0">
                <a:solidFill>
                  <a:schemeClr val="bg1">
                    <a:lumMod val="50000"/>
                  </a:schemeClr>
                </a:solidFill>
                <a:latin typeface="Noto Sans"/>
                <a:ea typeface="Noto Sans"/>
                <a:cs typeface="Noto Sans"/>
                <a:sym typeface="Noto Sans"/>
              </a:rPr>
              <a:t>| Rodrigo Mariani</a:t>
            </a:r>
            <a:endParaRPr lang="pt-BR" sz="700" b="0" i="0" u="none" strike="noStrike" cap="none" dirty="0">
              <a:solidFill>
                <a:schemeClr val="bg1">
                  <a:lumMod val="50000"/>
                </a:schemeClr>
              </a:solidFill>
              <a:latin typeface="Noto Sans"/>
              <a:ea typeface="Noto Sans"/>
              <a:cs typeface="Noto Sans"/>
              <a:sym typeface="Noto Sans"/>
            </a:endParaRPr>
          </a:p>
        </p:txBody>
      </p:sp>
      <p:sp>
        <p:nvSpPr>
          <p:cNvPr id="20" name="Google Shape;137;p5">
            <a:extLst>
              <a:ext uri="{FF2B5EF4-FFF2-40B4-BE49-F238E27FC236}">
                <a16:creationId xmlns:a16="http://schemas.microsoft.com/office/drawing/2014/main" id="{C4C65B74-B89F-46A3-0221-A9A9B68325E2}"/>
              </a:ext>
            </a:extLst>
          </p:cNvPr>
          <p:cNvSpPr txBox="1"/>
          <p:nvPr/>
        </p:nvSpPr>
        <p:spPr>
          <a:xfrm>
            <a:off x="4505022" y="3255858"/>
            <a:ext cx="4762022" cy="323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entury Gothic"/>
              <a:buNone/>
            </a:pPr>
            <a:r>
              <a:rPr lang="pt-BR" sz="1300" b="0" i="0" u="none" strike="noStrike" cap="none" dirty="0">
                <a:solidFill>
                  <a:schemeClr val="bg1">
                    <a:lumMod val="50000"/>
                  </a:schemeClr>
                </a:solidFill>
                <a:latin typeface="Noto Sans"/>
                <a:ea typeface="Noto Sans"/>
                <a:cs typeface="Noto Sans"/>
                <a:sym typeface="Noto Sans"/>
              </a:rPr>
              <a:t>Sala De Dúvidas Ciclo Promocional </a:t>
            </a:r>
            <a:r>
              <a:rPr lang="pt-BR" sz="1300" b="0" i="0" u="none" strike="noStrike" cap="none" dirty="0" err="1">
                <a:solidFill>
                  <a:schemeClr val="bg1">
                    <a:lumMod val="50000"/>
                  </a:schemeClr>
                </a:solidFill>
                <a:latin typeface="Noto Sans"/>
                <a:ea typeface="Noto Sans"/>
                <a:cs typeface="Noto Sans"/>
                <a:sym typeface="Noto Sans"/>
              </a:rPr>
              <a:t>Nov</a:t>
            </a:r>
            <a:r>
              <a:rPr lang="pt-BR" sz="1300" b="0" i="0" u="none" strike="noStrike" cap="none" dirty="0">
                <a:solidFill>
                  <a:schemeClr val="bg1">
                    <a:lumMod val="50000"/>
                  </a:schemeClr>
                </a:solidFill>
                <a:latin typeface="Noto Sans"/>
                <a:ea typeface="Noto Sans"/>
                <a:cs typeface="Noto Sans"/>
                <a:sym typeface="Noto Sans"/>
              </a:rPr>
              <a:t>/Dez/25| Débora Cardoso</a:t>
            </a:r>
            <a:endParaRPr lang="pt-BR" sz="700" b="0" i="0" u="none" strike="noStrike" cap="none" dirty="0">
              <a:solidFill>
                <a:schemeClr val="bg1">
                  <a:lumMod val="50000"/>
                </a:schemeClr>
              </a:solidFill>
              <a:latin typeface="Noto Sans"/>
              <a:ea typeface="Noto Sans"/>
              <a:cs typeface="Noto Sans"/>
              <a:sym typeface="Noto Sans"/>
            </a:endParaRPr>
          </a:p>
        </p:txBody>
      </p:sp>
      <p:sp>
        <p:nvSpPr>
          <p:cNvPr id="24" name="Google Shape;121;p5">
            <a:extLst>
              <a:ext uri="{FF2B5EF4-FFF2-40B4-BE49-F238E27FC236}">
                <a16:creationId xmlns:a16="http://schemas.microsoft.com/office/drawing/2014/main" id="{62FA56F5-FD9E-E9AB-B413-3564C049AD2A}"/>
              </a:ext>
            </a:extLst>
          </p:cNvPr>
          <p:cNvSpPr/>
          <p:nvPr/>
        </p:nvSpPr>
        <p:spPr>
          <a:xfrm>
            <a:off x="3624409" y="1878014"/>
            <a:ext cx="700135" cy="323615"/>
          </a:xfrm>
          <a:prstGeom prst="roundRect">
            <a:avLst>
              <a:gd name="adj" fmla="val 50000"/>
            </a:avLst>
          </a:prstGeom>
          <a:gradFill>
            <a:gsLst>
              <a:gs pos="21000">
                <a:srgbClr val="F0462D"/>
              </a:gs>
              <a:gs pos="100000">
                <a:schemeClr val="accent4"/>
              </a:gs>
            </a:gsLst>
            <a:lin ang="13500032" scaled="0"/>
          </a:gradFill>
          <a:ln w="1905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Calibri"/>
              <a:buNone/>
            </a:pPr>
            <a:endParaRPr sz="900" b="0" i="0" u="none" strike="noStrike" cap="none">
              <a:gradFill>
                <a:gsLst>
                  <a:gs pos="21000">
                    <a:srgbClr val="F0462D"/>
                  </a:gs>
                  <a:gs pos="100000">
                    <a:schemeClr val="accent4">
                      <a:lumMod val="75000"/>
                    </a:schemeClr>
                  </a:gs>
                </a:gsLst>
                <a:lin ang="13500032" scaled="0"/>
              </a:gradFill>
              <a:latin typeface="Noto Sans"/>
              <a:ea typeface="Noto Sans"/>
              <a:cs typeface="Noto Sans"/>
              <a:sym typeface="Noto Sans"/>
            </a:endParaRPr>
          </a:p>
        </p:txBody>
      </p:sp>
      <p:sp>
        <p:nvSpPr>
          <p:cNvPr id="25" name="Google Shape;122;p5">
            <a:extLst>
              <a:ext uri="{FF2B5EF4-FFF2-40B4-BE49-F238E27FC236}">
                <a16:creationId xmlns:a16="http://schemas.microsoft.com/office/drawing/2014/main" id="{5B9CF073-AD38-98B7-FF60-055C438388F3}"/>
              </a:ext>
            </a:extLst>
          </p:cNvPr>
          <p:cNvSpPr txBox="1"/>
          <p:nvPr/>
        </p:nvSpPr>
        <p:spPr>
          <a:xfrm>
            <a:off x="3670413" y="1914325"/>
            <a:ext cx="613652" cy="228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entury Gothic"/>
              <a:buNone/>
            </a:pPr>
            <a:r>
              <a:rPr lang="pt-BR" sz="1300" dirty="0">
                <a:solidFill>
                  <a:srgbClr val="F5F3FD"/>
                </a:solidFill>
                <a:latin typeface="Noto Sans"/>
                <a:ea typeface="Noto Sans"/>
                <a:cs typeface="Noto Sans"/>
                <a:sym typeface="Noto Sans"/>
              </a:rPr>
              <a:t>1</a:t>
            </a:r>
            <a:r>
              <a:rPr lang="pt-BR" sz="1300" b="0" i="0" u="none" strike="noStrike" cap="none" dirty="0">
                <a:solidFill>
                  <a:srgbClr val="F5F3FD"/>
                </a:solidFill>
                <a:latin typeface="Noto Sans"/>
                <a:ea typeface="Noto Sans"/>
                <a:cs typeface="Noto Sans"/>
                <a:sym typeface="Noto Sans"/>
              </a:rPr>
              <a:t>0:150</a:t>
            </a:r>
            <a:endParaRPr sz="700" b="0" i="0" u="none" strike="noStrike" cap="none" dirty="0">
              <a:solidFill>
                <a:srgbClr val="F5F3FD"/>
              </a:solidFill>
              <a:latin typeface="Noto Sans"/>
              <a:ea typeface="Noto Sans"/>
              <a:cs typeface="Noto Sans"/>
              <a:sym typeface="Noto Sans"/>
            </a:endParaRPr>
          </a:p>
        </p:txBody>
      </p:sp>
      <p:sp>
        <p:nvSpPr>
          <p:cNvPr id="26" name="Google Shape;121;p5">
            <a:extLst>
              <a:ext uri="{FF2B5EF4-FFF2-40B4-BE49-F238E27FC236}">
                <a16:creationId xmlns:a16="http://schemas.microsoft.com/office/drawing/2014/main" id="{3BEEE873-CBB0-F0C8-E2A5-B0FCA4CE848D}"/>
              </a:ext>
            </a:extLst>
          </p:cNvPr>
          <p:cNvSpPr/>
          <p:nvPr/>
        </p:nvSpPr>
        <p:spPr>
          <a:xfrm>
            <a:off x="3624409" y="2341448"/>
            <a:ext cx="700135" cy="323615"/>
          </a:xfrm>
          <a:prstGeom prst="roundRect">
            <a:avLst>
              <a:gd name="adj" fmla="val 50000"/>
            </a:avLst>
          </a:prstGeom>
          <a:gradFill>
            <a:gsLst>
              <a:gs pos="21000">
                <a:srgbClr val="F0462D"/>
              </a:gs>
              <a:gs pos="100000">
                <a:schemeClr val="accent4"/>
              </a:gs>
            </a:gsLst>
            <a:lin ang="13500032" scaled="0"/>
          </a:gradFill>
          <a:ln w="1905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Calibri"/>
              <a:buNone/>
            </a:pPr>
            <a:endParaRPr sz="900" b="0" i="0" u="none" strike="noStrike" cap="none">
              <a:gradFill>
                <a:gsLst>
                  <a:gs pos="21000">
                    <a:srgbClr val="F0462D"/>
                  </a:gs>
                  <a:gs pos="100000">
                    <a:schemeClr val="accent4">
                      <a:lumMod val="75000"/>
                    </a:schemeClr>
                  </a:gs>
                </a:gsLst>
                <a:lin ang="13500032" scaled="0"/>
              </a:gradFill>
              <a:latin typeface="Noto Sans"/>
              <a:ea typeface="Noto Sans"/>
              <a:cs typeface="Noto Sans"/>
              <a:sym typeface="Noto Sans"/>
            </a:endParaRPr>
          </a:p>
        </p:txBody>
      </p:sp>
      <p:sp>
        <p:nvSpPr>
          <p:cNvPr id="27" name="Google Shape;122;p5">
            <a:extLst>
              <a:ext uri="{FF2B5EF4-FFF2-40B4-BE49-F238E27FC236}">
                <a16:creationId xmlns:a16="http://schemas.microsoft.com/office/drawing/2014/main" id="{59CF16C8-7714-2C7F-FE39-898C73F83590}"/>
              </a:ext>
            </a:extLst>
          </p:cNvPr>
          <p:cNvSpPr txBox="1"/>
          <p:nvPr/>
        </p:nvSpPr>
        <p:spPr>
          <a:xfrm>
            <a:off x="3670413" y="2377759"/>
            <a:ext cx="613652" cy="228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entury Gothic"/>
              <a:buNone/>
            </a:pPr>
            <a:r>
              <a:rPr lang="pt-BR" sz="1300" dirty="0">
                <a:solidFill>
                  <a:srgbClr val="F5F3FD"/>
                </a:solidFill>
                <a:latin typeface="Noto Sans"/>
                <a:ea typeface="Noto Sans"/>
                <a:cs typeface="Noto Sans"/>
                <a:sym typeface="Noto Sans"/>
              </a:rPr>
              <a:t>1</a:t>
            </a:r>
            <a:r>
              <a:rPr lang="pt-BR" sz="1300" b="0" i="0" u="none" strike="noStrike" cap="none" dirty="0">
                <a:solidFill>
                  <a:srgbClr val="F5F3FD"/>
                </a:solidFill>
                <a:latin typeface="Noto Sans"/>
                <a:ea typeface="Noto Sans"/>
                <a:cs typeface="Noto Sans"/>
                <a:sym typeface="Noto Sans"/>
              </a:rPr>
              <a:t>0:</a:t>
            </a:r>
            <a:r>
              <a:rPr lang="pt-BR" sz="1300" dirty="0">
                <a:solidFill>
                  <a:srgbClr val="F5F3FD"/>
                </a:solidFill>
                <a:latin typeface="Noto Sans"/>
                <a:ea typeface="Noto Sans"/>
                <a:cs typeface="Noto Sans"/>
                <a:sym typeface="Noto Sans"/>
              </a:rPr>
              <a:t>3</a:t>
            </a:r>
            <a:r>
              <a:rPr lang="pt-BR" sz="1300" b="0" i="0" u="none" strike="noStrike" cap="none" dirty="0">
                <a:solidFill>
                  <a:srgbClr val="F5F3FD"/>
                </a:solidFill>
                <a:latin typeface="Noto Sans"/>
                <a:ea typeface="Noto Sans"/>
                <a:cs typeface="Noto Sans"/>
                <a:sym typeface="Noto Sans"/>
              </a:rPr>
              <a:t>0</a:t>
            </a:r>
            <a:endParaRPr sz="700" b="0" i="0" u="none" strike="noStrike" cap="none" dirty="0">
              <a:solidFill>
                <a:srgbClr val="F5F3FD"/>
              </a:solidFill>
              <a:latin typeface="Noto Sans"/>
              <a:ea typeface="Noto Sans"/>
              <a:cs typeface="Noto Sans"/>
              <a:sym typeface="Noto Sans"/>
            </a:endParaRPr>
          </a:p>
        </p:txBody>
      </p:sp>
      <p:sp>
        <p:nvSpPr>
          <p:cNvPr id="28" name="Google Shape;121;p5">
            <a:extLst>
              <a:ext uri="{FF2B5EF4-FFF2-40B4-BE49-F238E27FC236}">
                <a16:creationId xmlns:a16="http://schemas.microsoft.com/office/drawing/2014/main" id="{EFD7EBAA-643D-6A2F-EBC4-E8DEA7581B19}"/>
              </a:ext>
            </a:extLst>
          </p:cNvPr>
          <p:cNvSpPr/>
          <p:nvPr/>
        </p:nvSpPr>
        <p:spPr>
          <a:xfrm>
            <a:off x="3624409" y="2791219"/>
            <a:ext cx="700135" cy="323615"/>
          </a:xfrm>
          <a:prstGeom prst="roundRect">
            <a:avLst>
              <a:gd name="adj" fmla="val 50000"/>
            </a:avLst>
          </a:prstGeom>
          <a:gradFill>
            <a:gsLst>
              <a:gs pos="21000">
                <a:srgbClr val="F0462D"/>
              </a:gs>
              <a:gs pos="100000">
                <a:schemeClr val="accent4"/>
              </a:gs>
            </a:gsLst>
            <a:lin ang="13500032" scaled="0"/>
          </a:gradFill>
          <a:ln w="1905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Calibri"/>
              <a:buNone/>
            </a:pPr>
            <a:endParaRPr sz="900" b="0" i="0" u="none" strike="noStrike" cap="none">
              <a:gradFill>
                <a:gsLst>
                  <a:gs pos="21000">
                    <a:srgbClr val="F0462D"/>
                  </a:gs>
                  <a:gs pos="100000">
                    <a:schemeClr val="accent4">
                      <a:lumMod val="75000"/>
                    </a:schemeClr>
                  </a:gs>
                </a:gsLst>
                <a:lin ang="13500032" scaled="0"/>
              </a:gradFill>
              <a:latin typeface="Noto Sans"/>
              <a:ea typeface="Noto Sans"/>
              <a:cs typeface="Noto Sans"/>
              <a:sym typeface="Noto Sans"/>
            </a:endParaRPr>
          </a:p>
        </p:txBody>
      </p:sp>
      <p:sp>
        <p:nvSpPr>
          <p:cNvPr id="30" name="Google Shape;122;p5">
            <a:extLst>
              <a:ext uri="{FF2B5EF4-FFF2-40B4-BE49-F238E27FC236}">
                <a16:creationId xmlns:a16="http://schemas.microsoft.com/office/drawing/2014/main" id="{9C340185-8DA9-752A-957C-32D18912E41C}"/>
              </a:ext>
            </a:extLst>
          </p:cNvPr>
          <p:cNvSpPr txBox="1"/>
          <p:nvPr/>
        </p:nvSpPr>
        <p:spPr>
          <a:xfrm>
            <a:off x="3670413" y="2827530"/>
            <a:ext cx="613652" cy="228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entury Gothic"/>
              <a:buNone/>
            </a:pPr>
            <a:r>
              <a:rPr lang="pt-BR" sz="1300" b="0" i="0" u="none" strike="noStrike" cap="none" dirty="0">
                <a:solidFill>
                  <a:srgbClr val="F5F3FD"/>
                </a:solidFill>
                <a:latin typeface="Noto Sans"/>
                <a:ea typeface="Noto Sans"/>
                <a:cs typeface="Noto Sans"/>
                <a:sym typeface="Noto Sans"/>
              </a:rPr>
              <a:t>10:4</a:t>
            </a:r>
            <a:r>
              <a:rPr lang="pt-BR" sz="1300" dirty="0">
                <a:solidFill>
                  <a:srgbClr val="F5F3FD"/>
                </a:solidFill>
                <a:latin typeface="Noto Sans"/>
                <a:ea typeface="Noto Sans"/>
                <a:cs typeface="Noto Sans"/>
                <a:sym typeface="Noto Sans"/>
              </a:rPr>
              <a:t>5</a:t>
            </a:r>
            <a:endParaRPr sz="700" b="0" i="0" u="none" strike="noStrike" cap="none" dirty="0">
              <a:solidFill>
                <a:srgbClr val="F5F3FD"/>
              </a:solidFill>
              <a:latin typeface="Noto Sans"/>
              <a:ea typeface="Noto Sans"/>
              <a:cs typeface="Noto Sans"/>
              <a:sym typeface="Noto Sans"/>
            </a:endParaRPr>
          </a:p>
        </p:txBody>
      </p:sp>
      <p:sp>
        <p:nvSpPr>
          <p:cNvPr id="31" name="Google Shape;121;p5">
            <a:extLst>
              <a:ext uri="{FF2B5EF4-FFF2-40B4-BE49-F238E27FC236}">
                <a16:creationId xmlns:a16="http://schemas.microsoft.com/office/drawing/2014/main" id="{D9E32ED6-3230-37AD-22AE-35CE332EE07A}"/>
              </a:ext>
            </a:extLst>
          </p:cNvPr>
          <p:cNvSpPr/>
          <p:nvPr/>
        </p:nvSpPr>
        <p:spPr>
          <a:xfrm>
            <a:off x="3624409" y="3255858"/>
            <a:ext cx="700135" cy="323615"/>
          </a:xfrm>
          <a:prstGeom prst="roundRect">
            <a:avLst>
              <a:gd name="adj" fmla="val 50000"/>
            </a:avLst>
          </a:prstGeom>
          <a:gradFill>
            <a:gsLst>
              <a:gs pos="21000">
                <a:srgbClr val="F0462D"/>
              </a:gs>
              <a:gs pos="100000">
                <a:schemeClr val="accent4"/>
              </a:gs>
            </a:gsLst>
            <a:lin ang="13500032" scaled="0"/>
          </a:gradFill>
          <a:ln w="1905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Calibri"/>
              <a:buNone/>
            </a:pPr>
            <a:endParaRPr sz="900" b="0" i="0" u="none" strike="noStrike" cap="none">
              <a:gradFill>
                <a:gsLst>
                  <a:gs pos="21000">
                    <a:srgbClr val="F0462D"/>
                  </a:gs>
                  <a:gs pos="100000">
                    <a:schemeClr val="accent4">
                      <a:lumMod val="75000"/>
                    </a:schemeClr>
                  </a:gs>
                </a:gsLst>
                <a:lin ang="13500032" scaled="0"/>
              </a:gradFill>
              <a:latin typeface="Noto Sans"/>
              <a:ea typeface="Noto Sans"/>
              <a:cs typeface="Noto Sans"/>
              <a:sym typeface="Noto Sans"/>
            </a:endParaRPr>
          </a:p>
        </p:txBody>
      </p:sp>
      <p:sp>
        <p:nvSpPr>
          <p:cNvPr id="32" name="Google Shape;122;p5">
            <a:extLst>
              <a:ext uri="{FF2B5EF4-FFF2-40B4-BE49-F238E27FC236}">
                <a16:creationId xmlns:a16="http://schemas.microsoft.com/office/drawing/2014/main" id="{A189D91D-80EA-C5CC-302D-190D576BBBD4}"/>
              </a:ext>
            </a:extLst>
          </p:cNvPr>
          <p:cNvSpPr txBox="1"/>
          <p:nvPr/>
        </p:nvSpPr>
        <p:spPr>
          <a:xfrm>
            <a:off x="3670413" y="3292169"/>
            <a:ext cx="613652" cy="228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entury Gothic"/>
              <a:buNone/>
            </a:pPr>
            <a:r>
              <a:rPr lang="pt-BR" sz="1300" dirty="0">
                <a:solidFill>
                  <a:srgbClr val="F5F3FD"/>
                </a:solidFill>
                <a:latin typeface="Noto Sans"/>
                <a:ea typeface="Noto Sans"/>
                <a:cs typeface="Noto Sans"/>
                <a:sym typeface="Noto Sans"/>
              </a:rPr>
              <a:t>11</a:t>
            </a:r>
            <a:r>
              <a:rPr lang="pt-BR" sz="1300" b="0" i="0" u="none" strike="noStrike" cap="none" dirty="0">
                <a:solidFill>
                  <a:srgbClr val="F5F3FD"/>
                </a:solidFill>
                <a:latin typeface="Noto Sans"/>
                <a:ea typeface="Noto Sans"/>
                <a:cs typeface="Noto Sans"/>
                <a:sym typeface="Noto Sans"/>
              </a:rPr>
              <a:t>:00</a:t>
            </a:r>
            <a:endParaRPr sz="700" b="0" i="0" u="none" strike="noStrike" cap="none" dirty="0">
              <a:solidFill>
                <a:srgbClr val="F5F3FD"/>
              </a:solidFill>
              <a:latin typeface="Noto Sans"/>
              <a:ea typeface="Noto Sans"/>
              <a:cs typeface="Noto Sans"/>
              <a:sym typeface="Noto Sans"/>
            </a:endParaRPr>
          </a:p>
        </p:txBody>
      </p:sp>
    </p:spTree>
    <p:extLst>
      <p:ext uri="{BB962C8B-B14F-4D97-AF65-F5344CB8AC3E}">
        <p14:creationId xmlns:p14="http://schemas.microsoft.com/office/powerpoint/2010/main" val="10257763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 descr="Uma imagem contendo luz&#10;&#10;O conteúdo gerado por IA pode estar incorreto.">
            <a:extLst>
              <a:ext uri="{FF2B5EF4-FFF2-40B4-BE49-F238E27FC236}">
                <a16:creationId xmlns:a16="http://schemas.microsoft.com/office/drawing/2014/main" id="{AE56EEEF-5BDA-5681-0D5C-4739ACD86F0C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30000"/>
          </a:blip>
          <a:stretch>
            <a:fillRect/>
          </a:stretch>
        </p:blipFill>
        <p:spPr>
          <a:xfrm>
            <a:off x="4992370" y="2650481"/>
            <a:ext cx="5143500" cy="5143500"/>
          </a:xfrm>
          <a:prstGeom prst="rect">
            <a:avLst/>
          </a:prstGeom>
        </p:spPr>
      </p:pic>
      <p:pic>
        <p:nvPicPr>
          <p:cNvPr id="211" name="Google Shape;211;p12"/>
          <p:cNvPicPr preferRelativeResize="0"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5">
            <a:alphaModFix/>
          </a:blip>
          <a:srcRect l="33134" t="6756" r="20595" b="6756"/>
          <a:stretch/>
        </p:blipFill>
        <p:spPr>
          <a:xfrm>
            <a:off x="4251959" y="0"/>
            <a:ext cx="4892041" cy="5143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13" name="Google Shape;213;p12" descr="Imagem 11"/>
          <p:cNvPicPr preferRelativeResize="0"/>
          <p:nvPr/>
        </p:nvPicPr>
        <p:blipFill rotWithShape="1">
          <a:blip r:embed="rId6">
            <a:alphaModFix/>
          </a:blip>
          <a:srcRect l="1527" t="9" r="42912" b="8"/>
          <a:stretch/>
        </p:blipFill>
        <p:spPr>
          <a:xfrm>
            <a:off x="4910743" y="1085385"/>
            <a:ext cx="4025270" cy="405811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22EF3C11-3E1E-5F50-F983-B81D3ECE6A7D}"/>
              </a:ext>
            </a:extLst>
          </p:cNvPr>
          <p:cNvSpPr txBox="1">
            <a:spLocks/>
          </p:cNvSpPr>
          <p:nvPr/>
        </p:nvSpPr>
        <p:spPr>
          <a:xfrm>
            <a:off x="255367" y="174720"/>
            <a:ext cx="308921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700">
                <a:solidFill>
                  <a:schemeClr val="bg1">
                    <a:lumMod val="6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Webinar Linx Seller / Menu Ajuda </a:t>
            </a:r>
          </a:p>
        </p:txBody>
      </p:sp>
      <p:cxnSp>
        <p:nvCxnSpPr>
          <p:cNvPr id="4" name="Conector reto 3">
            <a:extLst>
              <a:ext uri="{FF2B5EF4-FFF2-40B4-BE49-F238E27FC236}">
                <a16:creationId xmlns:a16="http://schemas.microsoft.com/office/drawing/2014/main" id="{CAA9AFCF-383D-F363-C211-051BFE785F0E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>
            <a:off x="202622" y="482875"/>
            <a:ext cx="8733391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Gráfico 7">
            <a:extLst>
              <a:ext uri="{FF2B5EF4-FFF2-40B4-BE49-F238E27FC236}">
                <a16:creationId xmlns:a16="http://schemas.microsoft.com/office/drawing/2014/main" id="{65576B26-A5EE-8E8E-8624-2E1AF02131A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706765" y="193236"/>
            <a:ext cx="181868" cy="200055"/>
          </a:xfrm>
          <a:prstGeom prst="rect">
            <a:avLst/>
          </a:prstGeom>
        </p:spPr>
      </p:pic>
      <p:sp>
        <p:nvSpPr>
          <p:cNvPr id="12" name="Google Shape;222;p13">
            <a:extLst>
              <a:ext uri="{FF2B5EF4-FFF2-40B4-BE49-F238E27FC236}">
                <a16:creationId xmlns:a16="http://schemas.microsoft.com/office/drawing/2014/main" id="{A81FAA92-DB52-5D99-BCC2-8F7B3B58721F}"/>
              </a:ext>
            </a:extLst>
          </p:cNvPr>
          <p:cNvSpPr txBox="1"/>
          <p:nvPr/>
        </p:nvSpPr>
        <p:spPr>
          <a:xfrm>
            <a:off x="625340" y="1494495"/>
            <a:ext cx="3256413" cy="2145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200" b="0" i="0" u="none" strike="noStrike" cap="none" dirty="0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Agora ficou mais simples acompanhar seus chamados e informações financeiras!</a:t>
            </a:r>
          </a:p>
          <a:p>
            <a:pPr marL="0" marR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200" b="0" i="0" u="none" strike="noStrike" cap="none" dirty="0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Acesse diretamente pelo menu </a:t>
            </a:r>
            <a:r>
              <a:rPr lang="pt-BR" sz="1200" b="1" i="0" u="none" strike="noStrike" cap="none" dirty="0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Ajuda</a:t>
            </a:r>
            <a:r>
              <a:rPr lang="pt-BR" sz="1200" b="0" i="0" u="none" strike="noStrike" cap="none" dirty="0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 no </a:t>
            </a:r>
            <a:r>
              <a:rPr lang="pt-BR" sz="1200" b="1" i="0" u="none" strike="noStrike" cap="none" dirty="0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Linx Seller Web.</a:t>
            </a:r>
          </a:p>
          <a:p>
            <a:pPr marL="0" marR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200" i="0" u="none" strike="noStrike" cap="none" dirty="0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Visualize seus </a:t>
            </a:r>
            <a:r>
              <a:rPr lang="pt-BR" sz="1200" b="1" i="0" u="none" strike="noStrike" cap="none" dirty="0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chamados abertos junto ao RC </a:t>
            </a:r>
            <a:r>
              <a:rPr lang="pt-BR" sz="1200" i="0" u="none" strike="noStrike" cap="none" dirty="0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e consulte </a:t>
            </a:r>
            <a:r>
              <a:rPr lang="pt-BR" sz="1200" b="1" i="0" u="none" strike="noStrike" cap="none" dirty="0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boletos e dados financeiros </a:t>
            </a:r>
            <a:r>
              <a:rPr lang="pt-BR" sz="1200" i="0" u="none" strike="noStrike" cap="none" dirty="0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de forma rápida e prática</a:t>
            </a:r>
            <a:r>
              <a:rPr lang="pt-BR" sz="1200" b="1" i="0" u="none" strike="noStrike" cap="none" dirty="0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.</a:t>
            </a:r>
          </a:p>
          <a:p>
            <a:pPr marL="0" marR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lang="pt-BR" sz="1200" b="1" dirty="0">
              <a:solidFill>
                <a:schemeClr val="bg1">
                  <a:lumMod val="50000"/>
                </a:schemeClr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 lvl="0">
              <a:lnSpc>
                <a:spcPct val="115000"/>
              </a:lnSpc>
              <a:buSzPts val="1400"/>
            </a:pPr>
            <a:r>
              <a:rPr lang="pt-BR" sz="1200" dirty="0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É possível acessar o menu Ajuda de duas formas:</a:t>
            </a:r>
          </a:p>
          <a:p>
            <a:pPr marL="171450" lvl="0" indent="-171450">
              <a:lnSpc>
                <a:spcPct val="115000"/>
              </a:lnSpc>
              <a:buClr>
                <a:schemeClr val="accent3">
                  <a:lumMod val="60000"/>
                  <a:lumOff val="40000"/>
                </a:schemeClr>
              </a:buClr>
              <a:buSzPts val="1400"/>
              <a:buFont typeface="Arial" panose="020B0604020202020204" pitchFamily="34" charset="0"/>
              <a:buChar char="•"/>
            </a:pPr>
            <a:r>
              <a:rPr lang="pt-BR" sz="1200" dirty="0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Pelo próprio menu “</a:t>
            </a:r>
            <a:r>
              <a:rPr lang="pt-BR" sz="1200" b="1" dirty="0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Ajuda</a:t>
            </a:r>
            <a:r>
              <a:rPr lang="pt-BR" sz="1200" dirty="0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” localizado na barra superior do sistema;</a:t>
            </a:r>
          </a:p>
          <a:p>
            <a:pPr marL="171450" lvl="0" indent="-171450">
              <a:lnSpc>
                <a:spcPct val="115000"/>
              </a:lnSpc>
              <a:buClr>
                <a:schemeClr val="accent3">
                  <a:lumMod val="60000"/>
                  <a:lumOff val="40000"/>
                </a:schemeClr>
              </a:buClr>
              <a:buSzPts val="1400"/>
              <a:buFont typeface="Arial" panose="020B0604020202020204" pitchFamily="34" charset="0"/>
              <a:buChar char="•"/>
            </a:pPr>
            <a:r>
              <a:rPr lang="pt-BR" sz="1200" dirty="0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Ou clicando no </a:t>
            </a:r>
            <a:r>
              <a:rPr lang="pt-BR" sz="1200" b="1" dirty="0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ícone de interrogação (?) </a:t>
            </a:r>
            <a:r>
              <a:rPr lang="pt-BR" sz="1200" dirty="0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no canto direito da página.</a:t>
            </a:r>
          </a:p>
          <a:p>
            <a:pPr marL="0" marR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1" i="0" u="none" strike="noStrike" cap="none" dirty="0">
              <a:solidFill>
                <a:schemeClr val="bg1">
                  <a:lumMod val="50000"/>
                </a:schemeClr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13" name="Google Shape;224;p13">
            <a:extLst>
              <a:ext uri="{FF2B5EF4-FFF2-40B4-BE49-F238E27FC236}">
                <a16:creationId xmlns:a16="http://schemas.microsoft.com/office/drawing/2014/main" id="{41B2364E-6E94-16A3-B4BE-19DEC779068A}"/>
              </a:ext>
            </a:extLst>
          </p:cNvPr>
          <p:cNvSpPr txBox="1">
            <a:spLocks/>
          </p:cNvSpPr>
          <p:nvPr/>
        </p:nvSpPr>
        <p:spPr>
          <a:xfrm>
            <a:off x="202622" y="435162"/>
            <a:ext cx="842576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Century Gothic"/>
              <a:buNone/>
              <a:defRPr sz="52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>
              <a:buSzPts val="2400"/>
            </a:pPr>
            <a:r>
              <a:rPr lang="pt-BR" sz="2000">
                <a:solidFill>
                  <a:schemeClr val="bg1">
                    <a:lumMod val="50000"/>
                  </a:schemeClr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Consulta de </a:t>
            </a:r>
            <a:r>
              <a:rPr lang="pt-BR" sz="2000">
                <a:solidFill>
                  <a:srgbClr val="7030A0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Chamados</a:t>
            </a:r>
            <a:r>
              <a:rPr lang="pt-BR" sz="2000">
                <a:solidFill>
                  <a:schemeClr val="bg1">
                    <a:lumMod val="50000"/>
                  </a:schemeClr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 e </a:t>
            </a:r>
            <a:r>
              <a:rPr lang="pt-BR" sz="2000">
                <a:solidFill>
                  <a:srgbClr val="7030A0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Portal Financeiro </a:t>
            </a:r>
            <a:r>
              <a:rPr lang="pt-BR" sz="2000">
                <a:solidFill>
                  <a:schemeClr val="bg1">
                    <a:lumMod val="50000"/>
                  </a:schemeClr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no Linx Seller Web</a:t>
            </a:r>
            <a:endParaRPr lang="pt-BR" sz="2000">
              <a:solidFill>
                <a:srgbClr val="5D00A5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14" name="Google Shape;224;p13">
            <a:extLst>
              <a:ext uri="{FF2B5EF4-FFF2-40B4-BE49-F238E27FC236}">
                <a16:creationId xmlns:a16="http://schemas.microsoft.com/office/drawing/2014/main" id="{E1B21C43-855D-1512-1145-FC6A74F47965}"/>
              </a:ext>
            </a:extLst>
          </p:cNvPr>
          <p:cNvSpPr txBox="1">
            <a:spLocks/>
          </p:cNvSpPr>
          <p:nvPr/>
        </p:nvSpPr>
        <p:spPr>
          <a:xfrm>
            <a:off x="428263" y="1057642"/>
            <a:ext cx="3769800" cy="4456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400"/>
              <a:buFont typeface="Century Gothic"/>
              <a:buNone/>
              <a:defRPr sz="24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pt-BR" sz="1600" b="0" dirty="0">
                <a:solidFill>
                  <a:schemeClr val="bg1">
                    <a:lumMod val="7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Caminho: Menu → Ajuda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220">
          <a:extLst>
            <a:ext uri="{FF2B5EF4-FFF2-40B4-BE49-F238E27FC236}">
              <a16:creationId xmlns:a16="http://schemas.microsoft.com/office/drawing/2014/main" id="{3ED48561-9309-C836-0B7D-345EAA9057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ector reto 2">
            <a:extLst>
              <a:ext uri="{FF2B5EF4-FFF2-40B4-BE49-F238E27FC236}">
                <a16:creationId xmlns:a16="http://schemas.microsoft.com/office/drawing/2014/main" id="{4677E065-C1BB-CAF7-4957-3F4327394C51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>
            <a:off x="202622" y="482875"/>
            <a:ext cx="8733391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Gráfico 3">
            <a:extLst>
              <a:ext uri="{FF2B5EF4-FFF2-40B4-BE49-F238E27FC236}">
                <a16:creationId xmlns:a16="http://schemas.microsoft.com/office/drawing/2014/main" id="{28D9C6D6-E545-7D8C-F7FA-8B164355950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8" name="Google Shape;222;p13">
            <a:extLst>
              <a:ext uri="{FF2B5EF4-FFF2-40B4-BE49-F238E27FC236}">
                <a16:creationId xmlns:a16="http://schemas.microsoft.com/office/drawing/2014/main" id="{9D5839DE-E9B9-0389-B594-E853B49E6DA3}"/>
              </a:ext>
            </a:extLst>
          </p:cNvPr>
          <p:cNvSpPr txBox="1"/>
          <p:nvPr/>
        </p:nvSpPr>
        <p:spPr>
          <a:xfrm>
            <a:off x="6033797" y="2018374"/>
            <a:ext cx="2829989" cy="23677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lnSpc>
                <a:spcPct val="115000"/>
              </a:lnSpc>
              <a:buSzPts val="1400"/>
            </a:pPr>
            <a:r>
              <a:rPr lang="pt-BR" sz="1200" b="0" i="0" u="none" strike="noStrike" cap="none" dirty="0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Com seu usuário logado no ambiente de retaguarda, clique em “Ajuda” no canto superior direito da tela</a:t>
            </a:r>
            <a:r>
              <a:rPr lang="pt-BR" sz="1200" dirty="0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 ou</a:t>
            </a:r>
            <a:r>
              <a:rPr lang="pt-BR" sz="1200" b="0" i="0" u="none" strike="noStrike" cap="none" dirty="0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 </a:t>
            </a:r>
            <a:r>
              <a:rPr lang="pt-BR" sz="1200" b="1" i="0" u="none" strike="noStrike" cap="none" dirty="0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menu Ajuda</a:t>
            </a:r>
            <a:r>
              <a:rPr lang="pt-BR" sz="1200" b="0" i="0" u="none" strike="noStrike" cap="none" dirty="0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, clique na opção “</a:t>
            </a:r>
            <a:r>
              <a:rPr lang="pt-BR" sz="1200" b="1" i="0" u="none" strike="noStrike" cap="none" dirty="0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Portal </a:t>
            </a:r>
            <a:r>
              <a:rPr lang="pt-BR" sz="1200" b="1" dirty="0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Financeiro</a:t>
            </a:r>
            <a:r>
              <a:rPr lang="pt-BR" sz="1200" dirty="0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”. Por que usar? </a:t>
            </a:r>
          </a:p>
          <a:p>
            <a:pPr lvl="0">
              <a:lnSpc>
                <a:spcPct val="115000"/>
              </a:lnSpc>
              <a:buSzPts val="1400"/>
            </a:pPr>
            <a:r>
              <a:rPr lang="pt-BR" sz="1200" dirty="0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🔹 Acesso rápido a boletos e notas fiscais</a:t>
            </a:r>
          </a:p>
          <a:p>
            <a:pPr lvl="0">
              <a:lnSpc>
                <a:spcPct val="115000"/>
              </a:lnSpc>
              <a:buSzPts val="1400"/>
            </a:pPr>
            <a:r>
              <a:rPr lang="pt-BR" sz="1200" dirty="0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🔹 Consulta centralizada no próprio sistema</a:t>
            </a:r>
          </a:p>
          <a:p>
            <a:pPr lvl="0">
              <a:lnSpc>
                <a:spcPct val="115000"/>
              </a:lnSpc>
              <a:buSzPts val="1400"/>
            </a:pPr>
            <a:r>
              <a:rPr lang="pt-BR" sz="1200" dirty="0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🔹 Agilidade e autonomia para gestão de pagamentos</a:t>
            </a:r>
          </a:p>
          <a:p>
            <a:pPr lvl="0">
              <a:lnSpc>
                <a:spcPct val="115000"/>
              </a:lnSpc>
              <a:buSzPts val="1400"/>
            </a:pPr>
            <a:r>
              <a:rPr lang="pt-BR" sz="1200" dirty="0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🔹 Evite abrir chamados desnecessários</a:t>
            </a:r>
            <a:endParaRPr sz="1200" b="0" i="0" u="none" strike="noStrike" cap="none" dirty="0">
              <a:solidFill>
                <a:schemeClr val="bg1">
                  <a:lumMod val="50000"/>
                </a:schemeClr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9" name="Google Shape;224;p13">
            <a:extLst>
              <a:ext uri="{FF2B5EF4-FFF2-40B4-BE49-F238E27FC236}">
                <a16:creationId xmlns:a16="http://schemas.microsoft.com/office/drawing/2014/main" id="{1A6669C8-FF34-A234-A492-8B93B8E32E54}"/>
              </a:ext>
            </a:extLst>
          </p:cNvPr>
          <p:cNvSpPr txBox="1">
            <a:spLocks/>
          </p:cNvSpPr>
          <p:nvPr/>
        </p:nvSpPr>
        <p:spPr>
          <a:xfrm>
            <a:off x="5986647" y="1106355"/>
            <a:ext cx="2694094" cy="10472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 fontScale="925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Century Gothic"/>
              <a:buNone/>
              <a:defRPr sz="52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>
              <a:buSzPts val="2400"/>
            </a:pPr>
            <a:r>
              <a:rPr lang="pt-BR" sz="2400">
                <a:solidFill>
                  <a:schemeClr val="bg1">
                    <a:lumMod val="50000"/>
                  </a:schemeClr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Como acessar o </a:t>
            </a:r>
            <a:r>
              <a:rPr lang="pt-BR" sz="2400">
                <a:solidFill>
                  <a:srgbClr val="7030A0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Portal</a:t>
            </a:r>
            <a:r>
              <a:rPr lang="pt-BR" sz="2400">
                <a:solidFill>
                  <a:schemeClr val="bg1">
                    <a:lumMod val="50000"/>
                  </a:schemeClr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 </a:t>
            </a:r>
            <a:r>
              <a:rPr lang="pt-BR" sz="2400">
                <a:solidFill>
                  <a:srgbClr val="7030A0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Financeiro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6769C34A-472B-398C-0749-87D46D84A3BC}"/>
              </a:ext>
            </a:extLst>
          </p:cNvPr>
          <p:cNvSpPr txBox="1">
            <a:spLocks/>
          </p:cNvSpPr>
          <p:nvPr/>
        </p:nvSpPr>
        <p:spPr>
          <a:xfrm>
            <a:off x="255367" y="174720"/>
            <a:ext cx="308921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700">
                <a:solidFill>
                  <a:schemeClr val="bg1">
                    <a:lumMod val="6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Webinar Linx Seller / Menu Ajuda 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BE991D0C-F752-408C-218D-99DCA09276A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2622" y="1212606"/>
            <a:ext cx="5624764" cy="2718287"/>
          </a:xfrm>
          <a:prstGeom prst="rect">
            <a:avLst/>
          </a:prstGeom>
        </p:spPr>
      </p:pic>
      <p:cxnSp>
        <p:nvCxnSpPr>
          <p:cNvPr id="7" name="Conector de Seta Reta 6">
            <a:extLst>
              <a:ext uri="{FF2B5EF4-FFF2-40B4-BE49-F238E27FC236}">
                <a16:creationId xmlns:a16="http://schemas.microsoft.com/office/drawing/2014/main" id="{5F1CB46D-6AD8-1369-115C-5E7B0DDB3ABE}"/>
              </a:ext>
            </a:extLst>
          </p:cNvPr>
          <p:cNvCxnSpPr>
            <a:cxnSpLocks/>
          </p:cNvCxnSpPr>
          <p:nvPr/>
        </p:nvCxnSpPr>
        <p:spPr>
          <a:xfrm flipV="1">
            <a:off x="5412059" y="1375317"/>
            <a:ext cx="96644" cy="319668"/>
          </a:xfrm>
          <a:prstGeom prst="straightConnector1">
            <a:avLst/>
          </a:prstGeom>
          <a:ln w="31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tângulo 10">
            <a:extLst>
              <a:ext uri="{FF2B5EF4-FFF2-40B4-BE49-F238E27FC236}">
                <a16:creationId xmlns:a16="http://schemas.microsoft.com/office/drawing/2014/main" id="{32FFAA7E-4FF3-6BA3-B90B-03B98F09A6A7}"/>
              </a:ext>
            </a:extLst>
          </p:cNvPr>
          <p:cNvSpPr/>
          <p:nvPr/>
        </p:nvSpPr>
        <p:spPr>
          <a:xfrm>
            <a:off x="5545873" y="1212606"/>
            <a:ext cx="281513" cy="17757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3" name="Retângulo 12">
            <a:extLst>
              <a:ext uri="{FF2B5EF4-FFF2-40B4-BE49-F238E27FC236}">
                <a16:creationId xmlns:a16="http://schemas.microsoft.com/office/drawing/2014/main" id="{4AD90E53-B0B8-F5F7-2C69-017AB2BD5892}"/>
              </a:ext>
            </a:extLst>
          </p:cNvPr>
          <p:cNvSpPr/>
          <p:nvPr/>
        </p:nvSpPr>
        <p:spPr>
          <a:xfrm>
            <a:off x="2376652" y="1390179"/>
            <a:ext cx="281513" cy="8878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4" name="Google Shape;222;p13">
            <a:extLst>
              <a:ext uri="{FF2B5EF4-FFF2-40B4-BE49-F238E27FC236}">
                <a16:creationId xmlns:a16="http://schemas.microsoft.com/office/drawing/2014/main" id="{15A8D3E6-2B6A-7ED7-F758-73E9C632234F}"/>
              </a:ext>
            </a:extLst>
          </p:cNvPr>
          <p:cNvSpPr txBox="1"/>
          <p:nvPr/>
        </p:nvSpPr>
        <p:spPr>
          <a:xfrm>
            <a:off x="1113209" y="590976"/>
            <a:ext cx="3089911" cy="5298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200" b="1" i="0" u="none" strike="noStrike" cap="none" dirty="0">
                <a:solidFill>
                  <a:srgbClr val="5D00A5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sym typeface="Noto Sans Light"/>
              </a:rPr>
              <a:t>Você sabe como consultar o Portal do Cliente pelo menu Ajuda no seu ambiente?</a:t>
            </a:r>
          </a:p>
        </p:txBody>
      </p:sp>
    </p:spTree>
    <p:extLst>
      <p:ext uri="{BB962C8B-B14F-4D97-AF65-F5344CB8AC3E}">
        <p14:creationId xmlns:p14="http://schemas.microsoft.com/office/powerpoint/2010/main" val="30450409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220">
          <a:extLst>
            <a:ext uri="{FF2B5EF4-FFF2-40B4-BE49-F238E27FC236}">
              <a16:creationId xmlns:a16="http://schemas.microsoft.com/office/drawing/2014/main" id="{C4BB1CDC-CCDE-2187-465E-E964E0E136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ector reto 2">
            <a:extLst>
              <a:ext uri="{FF2B5EF4-FFF2-40B4-BE49-F238E27FC236}">
                <a16:creationId xmlns:a16="http://schemas.microsoft.com/office/drawing/2014/main" id="{93358C54-3928-4744-3BB7-484F92F2A488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>
            <a:off x="202622" y="482875"/>
            <a:ext cx="8733391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Gráfico 3">
            <a:extLst>
              <a:ext uri="{FF2B5EF4-FFF2-40B4-BE49-F238E27FC236}">
                <a16:creationId xmlns:a16="http://schemas.microsoft.com/office/drawing/2014/main" id="{299DF91F-5BED-6590-8EC8-F29B0EB673B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8" name="Google Shape;222;p13">
            <a:extLst>
              <a:ext uri="{FF2B5EF4-FFF2-40B4-BE49-F238E27FC236}">
                <a16:creationId xmlns:a16="http://schemas.microsoft.com/office/drawing/2014/main" id="{D113C976-17FA-876C-30EC-9BCCDC0AE42B}"/>
              </a:ext>
            </a:extLst>
          </p:cNvPr>
          <p:cNvSpPr txBox="1"/>
          <p:nvPr/>
        </p:nvSpPr>
        <p:spPr>
          <a:xfrm>
            <a:off x="3438552" y="3306152"/>
            <a:ext cx="2752930" cy="14356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115000"/>
              </a:lnSpc>
              <a:buSzPts val="1400"/>
            </a:pPr>
            <a:r>
              <a:rPr lang="pt-BR" sz="1200" dirty="0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No Portal Financeiro, é possível:</a:t>
            </a:r>
          </a:p>
          <a:p>
            <a:pPr marL="171450" indent="-171450">
              <a:lnSpc>
                <a:spcPct val="115000"/>
              </a:lnSpc>
              <a:buClr>
                <a:schemeClr val="accent2">
                  <a:lumMod val="50000"/>
                  <a:lumOff val="50000"/>
                </a:schemeClr>
              </a:buClr>
              <a:buSzPts val="1400"/>
              <a:buFont typeface="Arial" panose="020B0604020202020204" pitchFamily="34" charset="0"/>
              <a:buChar char="•"/>
            </a:pPr>
            <a:r>
              <a:rPr lang="pt-BR" sz="1200" dirty="0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Verificar </a:t>
            </a:r>
            <a:r>
              <a:rPr lang="pt-BR" sz="1200" b="1" dirty="0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pendências</a:t>
            </a:r>
            <a:r>
              <a:rPr lang="pt-BR" sz="1200" dirty="0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 e </a:t>
            </a:r>
            <a:r>
              <a:rPr lang="pt-BR" sz="1200" b="1" dirty="0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boletos</a:t>
            </a:r>
            <a:r>
              <a:rPr lang="pt-BR" sz="1200" dirty="0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 disponíveis</a:t>
            </a:r>
          </a:p>
          <a:p>
            <a:pPr marL="171450" indent="-171450">
              <a:lnSpc>
                <a:spcPct val="115000"/>
              </a:lnSpc>
              <a:buClr>
                <a:schemeClr val="accent2">
                  <a:lumMod val="50000"/>
                  <a:lumOff val="50000"/>
                </a:schemeClr>
              </a:buClr>
              <a:buSzPts val="1400"/>
              <a:buFont typeface="Arial" panose="020B0604020202020204" pitchFamily="34" charset="0"/>
              <a:buChar char="•"/>
            </a:pPr>
            <a:r>
              <a:rPr lang="pt-BR" sz="1200" dirty="0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Acessar </a:t>
            </a:r>
            <a:r>
              <a:rPr lang="pt-BR" sz="1200" b="1" dirty="0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notas fiscais </a:t>
            </a:r>
            <a:r>
              <a:rPr lang="pt-BR" sz="1200" dirty="0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emitidas</a:t>
            </a:r>
          </a:p>
          <a:p>
            <a:pPr marL="171450" indent="-171450">
              <a:lnSpc>
                <a:spcPct val="115000"/>
              </a:lnSpc>
              <a:buClr>
                <a:schemeClr val="accent2">
                  <a:lumMod val="50000"/>
                  <a:lumOff val="50000"/>
                </a:schemeClr>
              </a:buClr>
              <a:buSzPts val="1400"/>
              <a:buFont typeface="Arial" panose="020B0604020202020204" pitchFamily="34" charset="0"/>
              <a:buChar char="•"/>
            </a:pPr>
            <a:r>
              <a:rPr lang="pt-BR" sz="1200" dirty="0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Consultar </a:t>
            </a:r>
            <a:r>
              <a:rPr lang="pt-BR" sz="1200" b="1" dirty="0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inadimplência</a:t>
            </a:r>
            <a:r>
              <a:rPr lang="pt-BR" sz="1200" dirty="0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 e </a:t>
            </a:r>
            <a:r>
              <a:rPr lang="pt-BR" sz="1200" b="1" dirty="0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contestação</a:t>
            </a:r>
            <a:endParaRPr sz="1200" b="0" i="0" u="none" strike="noStrike" cap="none" dirty="0">
              <a:solidFill>
                <a:schemeClr val="bg1">
                  <a:lumMod val="50000"/>
                </a:schemeClr>
              </a:solidFill>
              <a:latin typeface="Noto Sans Light"/>
              <a:ea typeface="Noto Sans Light"/>
              <a:cs typeface="Noto Sans Light"/>
            </a:endParaRPr>
          </a:p>
        </p:txBody>
      </p:sp>
      <p:sp>
        <p:nvSpPr>
          <p:cNvPr id="9" name="Google Shape;224;p13">
            <a:extLst>
              <a:ext uri="{FF2B5EF4-FFF2-40B4-BE49-F238E27FC236}">
                <a16:creationId xmlns:a16="http://schemas.microsoft.com/office/drawing/2014/main" id="{49DBF23D-B3E0-91A9-FB98-C01ADB550CB2}"/>
              </a:ext>
            </a:extLst>
          </p:cNvPr>
          <p:cNvSpPr txBox="1">
            <a:spLocks/>
          </p:cNvSpPr>
          <p:nvPr/>
        </p:nvSpPr>
        <p:spPr>
          <a:xfrm>
            <a:off x="417889" y="3224943"/>
            <a:ext cx="2605305" cy="8266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 fontScale="92500" lnSpcReduction="1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Century Gothic"/>
              <a:buNone/>
              <a:defRPr sz="52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>
              <a:buSzPts val="2400"/>
            </a:pPr>
            <a:r>
              <a:rPr lang="pt-BR" sz="2400" dirty="0">
                <a:solidFill>
                  <a:schemeClr val="bg1">
                    <a:lumMod val="50000"/>
                  </a:schemeClr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Como</a:t>
            </a:r>
          </a:p>
          <a:p>
            <a:pPr algn="l">
              <a:buSzPts val="2400"/>
            </a:pPr>
            <a:r>
              <a:rPr lang="pt-BR" sz="2400" dirty="0">
                <a:solidFill>
                  <a:srgbClr val="7030A0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funciona</a:t>
            </a:r>
          </a:p>
        </p:txBody>
      </p:sp>
      <p:sp>
        <p:nvSpPr>
          <p:cNvPr id="20" name="Google Shape;222;p13">
            <a:extLst>
              <a:ext uri="{FF2B5EF4-FFF2-40B4-BE49-F238E27FC236}">
                <a16:creationId xmlns:a16="http://schemas.microsoft.com/office/drawing/2014/main" id="{6B135EFE-047F-0B58-CE33-90857DB6B7F8}"/>
              </a:ext>
            </a:extLst>
          </p:cNvPr>
          <p:cNvSpPr txBox="1"/>
          <p:nvPr/>
        </p:nvSpPr>
        <p:spPr>
          <a:xfrm>
            <a:off x="6195496" y="3501435"/>
            <a:ext cx="2420879" cy="9425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pt-BR" sz="1200" dirty="0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Na opção Nota</a:t>
            </a:r>
            <a:r>
              <a:rPr lang="pt-BR" sz="1200" dirty="0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</a:rPr>
              <a:t>/</a:t>
            </a:r>
            <a:r>
              <a:rPr lang="pt-BR" sz="1200" dirty="0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Boleto, você poderá gerar as notas fiscais já emitidas e os boletos disponíveis para pagamento.</a:t>
            </a:r>
          </a:p>
          <a:p>
            <a:pPr marR="0" lvl="0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SzPts val="1400"/>
            </a:pPr>
            <a:endParaRPr lang="pt-BR" sz="1200" b="0" i="0" u="none" strike="noStrike" cap="none" dirty="0">
              <a:solidFill>
                <a:schemeClr val="bg1">
                  <a:lumMod val="50000"/>
                </a:schemeClr>
              </a:solidFill>
              <a:latin typeface="Noto Sans Light"/>
              <a:ea typeface="Noto Sans Light"/>
              <a:cs typeface="Noto Sans Light"/>
            </a:endParaRP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02BB563C-927B-F912-D86E-E05BB09E7AF7}"/>
              </a:ext>
            </a:extLst>
          </p:cNvPr>
          <p:cNvSpPr txBox="1">
            <a:spLocks/>
          </p:cNvSpPr>
          <p:nvPr/>
        </p:nvSpPr>
        <p:spPr>
          <a:xfrm>
            <a:off x="255367" y="174720"/>
            <a:ext cx="3089218" cy="20005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sz="700" dirty="0">
                <a:solidFill>
                  <a:schemeClr val="bg1">
                    <a:lumMod val="65000"/>
                  </a:schemeClr>
                </a:solidFill>
                <a:latin typeface="Noto Sans"/>
                <a:ea typeface="Noto Sans"/>
                <a:cs typeface="Noto Sans"/>
              </a:rPr>
              <a:t>Webinar Linx Seller / Menu Ajuda  -&gt; Consulta Financeiro</a:t>
            </a:r>
          </a:p>
        </p:txBody>
      </p:sp>
      <p:sp>
        <p:nvSpPr>
          <p:cNvPr id="14" name="Google Shape;222;p13">
            <a:extLst>
              <a:ext uri="{FF2B5EF4-FFF2-40B4-BE49-F238E27FC236}">
                <a16:creationId xmlns:a16="http://schemas.microsoft.com/office/drawing/2014/main" id="{315B0783-3961-31B7-6279-67E4B4781D1B}"/>
              </a:ext>
            </a:extLst>
          </p:cNvPr>
          <p:cNvSpPr txBox="1"/>
          <p:nvPr/>
        </p:nvSpPr>
        <p:spPr>
          <a:xfrm>
            <a:off x="348641" y="3850615"/>
            <a:ext cx="3089911" cy="5298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pt-BR" sz="1200" b="1" dirty="0">
                <a:solidFill>
                  <a:srgbClr val="5D00A5"/>
                </a:solidFill>
                <a:ea typeface="Noto Sans"/>
                <a:sym typeface="Noto Sans Light"/>
              </a:rPr>
              <a:t>Acesse o Portal Financeiro direto do ambiente de retaguarda e emita boletos e notas fiscais com mais autonomia e agilidade.</a:t>
            </a:r>
            <a:endParaRPr lang="pt-BR" sz="1200" b="1" i="0" u="none" strike="noStrike" cap="none" dirty="0">
              <a:solidFill>
                <a:srgbClr val="5D00A5"/>
              </a:solidFill>
              <a:latin typeface="Noto Sans"/>
              <a:ea typeface="Noto Sans"/>
              <a:cs typeface="Noto Sans"/>
            </a:endParaRPr>
          </a:p>
        </p:txBody>
      </p:sp>
      <p:sp>
        <p:nvSpPr>
          <p:cNvPr id="2" name="AutoShape 2">
            <a:extLst>
              <a:ext uri="{FF2B5EF4-FFF2-40B4-BE49-F238E27FC236}">
                <a16:creationId xmlns:a16="http://schemas.microsoft.com/office/drawing/2014/main" id="{FAEA3DDC-473C-70F1-2438-9E00EBE373C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24193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5" name="AutoShape 4">
            <a:extLst>
              <a:ext uri="{FF2B5EF4-FFF2-40B4-BE49-F238E27FC236}">
                <a16:creationId xmlns:a16="http://schemas.microsoft.com/office/drawing/2014/main" id="{264F2544-A855-2A2D-107E-DF7BEAA03AF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72000" y="25717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6" name="AutoShape 6">
            <a:extLst>
              <a:ext uri="{FF2B5EF4-FFF2-40B4-BE49-F238E27FC236}">
                <a16:creationId xmlns:a16="http://schemas.microsoft.com/office/drawing/2014/main" id="{1B3E0DA3-DFDE-55A5-F8E1-1066D77309A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724400" y="27241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18" name="Imagem 17" descr="Tabela&#10;&#10;O conteúdo gerado por IA pode estar incorreto.">
            <a:extLst>
              <a:ext uri="{FF2B5EF4-FFF2-40B4-BE49-F238E27FC236}">
                <a16:creationId xmlns:a16="http://schemas.microsoft.com/office/drawing/2014/main" id="{157747EE-5E5D-9345-CEF2-F2DA0671789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8641" y="539740"/>
            <a:ext cx="8392027" cy="1174346"/>
          </a:xfrm>
          <a:prstGeom prst="rect">
            <a:avLst/>
          </a:prstGeom>
        </p:spPr>
      </p:pic>
      <p:pic>
        <p:nvPicPr>
          <p:cNvPr id="21" name="Imagem 20" descr="Interface gráfica do usuário, Aplicativo&#10;&#10;O conteúdo gerado por IA pode estar incorreto.">
            <a:extLst>
              <a:ext uri="{FF2B5EF4-FFF2-40B4-BE49-F238E27FC236}">
                <a16:creationId xmlns:a16="http://schemas.microsoft.com/office/drawing/2014/main" id="{FC6BF191-A558-381E-64C6-F77FB22B818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1703" y="1565719"/>
            <a:ext cx="8392025" cy="1743913"/>
          </a:xfrm>
          <a:prstGeom prst="rect">
            <a:avLst/>
          </a:prstGeom>
        </p:spPr>
      </p:pic>
      <p:sp>
        <p:nvSpPr>
          <p:cNvPr id="10" name="CaixaDeTexto 9">
            <a:extLst>
              <a:ext uri="{FF2B5EF4-FFF2-40B4-BE49-F238E27FC236}">
                <a16:creationId xmlns:a16="http://schemas.microsoft.com/office/drawing/2014/main" id="{A6C30518-2180-A4B5-568C-33D514FD0EA3}"/>
              </a:ext>
            </a:extLst>
          </p:cNvPr>
          <p:cNvSpPr txBox="1"/>
          <p:nvPr/>
        </p:nvSpPr>
        <p:spPr>
          <a:xfrm>
            <a:off x="5642184" y="501393"/>
            <a:ext cx="3527502" cy="7468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buSzPts val="1400"/>
            </a:pPr>
            <a:endParaRPr lang="pt-BR" sz="1400" b="1" dirty="0">
              <a:solidFill>
                <a:schemeClr val="bg1">
                  <a:lumMod val="50000"/>
                </a:schemeClr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>
              <a:lnSpc>
                <a:spcPct val="115000"/>
              </a:lnSpc>
              <a:buSzPts val="1400"/>
            </a:pPr>
            <a:r>
              <a:rPr lang="pt-BR" sz="1200" b="1" dirty="0">
                <a:solidFill>
                  <a:srgbClr val="5D00A5"/>
                </a:solidFill>
                <a:ea typeface="Noto Sans"/>
                <a:sym typeface="Noto Sans Light"/>
              </a:rPr>
              <a:t>Se houver mais de um CNPJ, todos serão listados para seleção individual.</a:t>
            </a:r>
            <a:endParaRPr lang="pt-BR" sz="1200" b="1" dirty="0">
              <a:solidFill>
                <a:srgbClr val="5D00A5"/>
              </a:solidFill>
              <a:ea typeface="Noto Sans"/>
            </a:endParaRPr>
          </a:p>
        </p:txBody>
      </p:sp>
    </p:spTree>
    <p:extLst>
      <p:ext uri="{BB962C8B-B14F-4D97-AF65-F5344CB8AC3E}">
        <p14:creationId xmlns:p14="http://schemas.microsoft.com/office/powerpoint/2010/main" val="31012240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220">
          <a:extLst>
            <a:ext uri="{FF2B5EF4-FFF2-40B4-BE49-F238E27FC236}">
              <a16:creationId xmlns:a16="http://schemas.microsoft.com/office/drawing/2014/main" id="{38C4F23A-C3AA-C062-83D2-470F922F84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ector reto 2">
            <a:extLst>
              <a:ext uri="{FF2B5EF4-FFF2-40B4-BE49-F238E27FC236}">
                <a16:creationId xmlns:a16="http://schemas.microsoft.com/office/drawing/2014/main" id="{0AC65628-4CEF-DF6E-A41A-A6D1D6151EBD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>
            <a:off x="202622" y="482875"/>
            <a:ext cx="8733391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Gráfico 3">
            <a:extLst>
              <a:ext uri="{FF2B5EF4-FFF2-40B4-BE49-F238E27FC236}">
                <a16:creationId xmlns:a16="http://schemas.microsoft.com/office/drawing/2014/main" id="{3B313A7E-BD82-E75D-0CD9-BDE9CB477B4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8" name="Google Shape;222;p13">
            <a:extLst>
              <a:ext uri="{FF2B5EF4-FFF2-40B4-BE49-F238E27FC236}">
                <a16:creationId xmlns:a16="http://schemas.microsoft.com/office/drawing/2014/main" id="{1FC921BA-52D1-5026-42E4-F96AB16EFB0B}"/>
              </a:ext>
            </a:extLst>
          </p:cNvPr>
          <p:cNvSpPr txBox="1"/>
          <p:nvPr/>
        </p:nvSpPr>
        <p:spPr>
          <a:xfrm>
            <a:off x="6058873" y="2312177"/>
            <a:ext cx="2877140" cy="1625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200" b="1" i="0" u="none" strike="noStrike" cap="none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No menu Ajuda </a:t>
            </a:r>
            <a:r>
              <a:rPr lang="pt-BR" sz="1200" b="0" i="0" u="none" strike="noStrike" cap="none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do Linx Seller Web, clique na </a:t>
            </a:r>
            <a:r>
              <a:rPr lang="pt-BR" sz="1200" i="0" u="none" strike="noStrike" cap="none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opção “</a:t>
            </a:r>
            <a:r>
              <a:rPr lang="pt-BR" sz="1200" b="1" i="0" u="none" strike="noStrike" cap="none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Verifique aqui os status dos seus chamados</a:t>
            </a:r>
            <a:r>
              <a:rPr lang="pt-BR" sz="1200" i="0" u="none" strike="noStrike" cap="none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”.</a:t>
            </a:r>
          </a:p>
          <a:p>
            <a:pPr marL="0" marR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200" b="0" i="0" u="none" strike="noStrike" cap="none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Você será direcionado automaticamente para a página de Consulta de Chamados, onde pode acompanhar todos os atendimentos.</a:t>
            </a:r>
            <a:endParaRPr sz="1200" b="0" i="0" u="none" strike="noStrike" cap="none">
              <a:solidFill>
                <a:schemeClr val="bg1">
                  <a:lumMod val="50000"/>
                </a:schemeClr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9" name="Google Shape;224;p13">
            <a:extLst>
              <a:ext uri="{FF2B5EF4-FFF2-40B4-BE49-F238E27FC236}">
                <a16:creationId xmlns:a16="http://schemas.microsoft.com/office/drawing/2014/main" id="{9BE86616-898E-C082-2295-1B7460CAF2F0}"/>
              </a:ext>
            </a:extLst>
          </p:cNvPr>
          <p:cNvSpPr txBox="1">
            <a:spLocks/>
          </p:cNvSpPr>
          <p:nvPr/>
        </p:nvSpPr>
        <p:spPr>
          <a:xfrm>
            <a:off x="5986647" y="1106354"/>
            <a:ext cx="2694094" cy="12939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Century Gothic"/>
              <a:buNone/>
              <a:defRPr sz="52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>
              <a:buSzPts val="2400"/>
            </a:pPr>
            <a:r>
              <a:rPr lang="pt-BR" sz="2400">
                <a:solidFill>
                  <a:schemeClr val="bg1">
                    <a:lumMod val="50000"/>
                  </a:schemeClr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Como acessar a</a:t>
            </a:r>
            <a:br>
              <a:rPr lang="pt-BR" sz="2400">
                <a:solidFill>
                  <a:schemeClr val="bg1">
                    <a:lumMod val="50000"/>
                  </a:schemeClr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</a:br>
            <a:r>
              <a:rPr lang="pt-BR" sz="2400">
                <a:solidFill>
                  <a:srgbClr val="7030A0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Consulta de Chamados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58DE92DF-DDFA-D277-92A3-D17114985266}"/>
              </a:ext>
            </a:extLst>
          </p:cNvPr>
          <p:cNvSpPr txBox="1">
            <a:spLocks/>
          </p:cNvSpPr>
          <p:nvPr/>
        </p:nvSpPr>
        <p:spPr>
          <a:xfrm>
            <a:off x="255367" y="174720"/>
            <a:ext cx="308921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700">
                <a:solidFill>
                  <a:schemeClr val="bg1">
                    <a:lumMod val="6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Webinar Linx Seller / Menu Ajuda </a:t>
            </a: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A19F86AF-AF85-CF5F-5AAD-41FF9AC6E18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2622" y="1017567"/>
            <a:ext cx="5696661" cy="2753033"/>
          </a:xfrm>
          <a:prstGeom prst="rect">
            <a:avLst/>
          </a:prstGeom>
        </p:spPr>
      </p:pic>
      <p:cxnSp>
        <p:nvCxnSpPr>
          <p:cNvPr id="2" name="Conector de Seta Reta 1">
            <a:extLst>
              <a:ext uri="{FF2B5EF4-FFF2-40B4-BE49-F238E27FC236}">
                <a16:creationId xmlns:a16="http://schemas.microsoft.com/office/drawing/2014/main" id="{C8D58356-BE70-A2BA-AEAE-85C7DC01A124}"/>
              </a:ext>
            </a:extLst>
          </p:cNvPr>
          <p:cNvCxnSpPr>
            <a:cxnSpLocks/>
          </p:cNvCxnSpPr>
          <p:nvPr/>
        </p:nvCxnSpPr>
        <p:spPr>
          <a:xfrm flipV="1">
            <a:off x="5493974" y="1319131"/>
            <a:ext cx="96644" cy="319668"/>
          </a:xfrm>
          <a:prstGeom prst="straightConnector1">
            <a:avLst/>
          </a:prstGeom>
          <a:ln w="31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tângulo 5">
            <a:extLst>
              <a:ext uri="{FF2B5EF4-FFF2-40B4-BE49-F238E27FC236}">
                <a16:creationId xmlns:a16="http://schemas.microsoft.com/office/drawing/2014/main" id="{4B5E4E0F-9F0C-6C7E-2A7C-9D566D97D661}"/>
              </a:ext>
            </a:extLst>
          </p:cNvPr>
          <p:cNvSpPr/>
          <p:nvPr/>
        </p:nvSpPr>
        <p:spPr>
          <a:xfrm>
            <a:off x="5590618" y="1017567"/>
            <a:ext cx="281513" cy="17757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78298D76-2293-3C76-6EFA-24AAD706CFF9}"/>
              </a:ext>
            </a:extLst>
          </p:cNvPr>
          <p:cNvSpPr/>
          <p:nvPr/>
        </p:nvSpPr>
        <p:spPr>
          <a:xfrm>
            <a:off x="2398954" y="1195140"/>
            <a:ext cx="281513" cy="8878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360000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220">
          <a:extLst>
            <a:ext uri="{FF2B5EF4-FFF2-40B4-BE49-F238E27FC236}">
              <a16:creationId xmlns:a16="http://schemas.microsoft.com/office/drawing/2014/main" id="{FD84D2B6-71B9-2736-6370-6D12830060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ector reto 2">
            <a:extLst>
              <a:ext uri="{FF2B5EF4-FFF2-40B4-BE49-F238E27FC236}">
                <a16:creationId xmlns:a16="http://schemas.microsoft.com/office/drawing/2014/main" id="{0C2FF5F5-87BE-F624-2C35-C0F4A8347996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>
            <a:off x="202622" y="482875"/>
            <a:ext cx="8733391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Gráfico 3">
            <a:extLst>
              <a:ext uri="{FF2B5EF4-FFF2-40B4-BE49-F238E27FC236}">
                <a16:creationId xmlns:a16="http://schemas.microsoft.com/office/drawing/2014/main" id="{DD40B6B6-2E36-6D02-1A5C-87BFBD559FB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8" name="Google Shape;222;p13">
            <a:extLst>
              <a:ext uri="{FF2B5EF4-FFF2-40B4-BE49-F238E27FC236}">
                <a16:creationId xmlns:a16="http://schemas.microsoft.com/office/drawing/2014/main" id="{FF4534BD-497E-4522-A672-CDA6A995B99E}"/>
              </a:ext>
            </a:extLst>
          </p:cNvPr>
          <p:cNvSpPr txBox="1"/>
          <p:nvPr/>
        </p:nvSpPr>
        <p:spPr>
          <a:xfrm>
            <a:off x="3798599" y="3026200"/>
            <a:ext cx="2283720" cy="14281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200" b="0" i="0" u="none" strike="noStrike" cap="none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Exibe todos os chamados </a:t>
            </a:r>
            <a:r>
              <a:rPr lang="pt-BR" sz="1200" b="1" i="0" u="none" strike="noStrike" cap="none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abertos no último ano</a:t>
            </a:r>
            <a:r>
              <a:rPr lang="pt-BR" sz="1200" b="0" i="0" u="none" strike="noStrike" cap="none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, com filtros rápidos para:</a:t>
            </a:r>
          </a:p>
          <a:p>
            <a:pPr marL="171450" marR="0" lvl="0" indent="-171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</a:pPr>
            <a:r>
              <a:rPr lang="pt-BR" sz="1200" b="0" i="0" u="none" strike="noStrike" cap="none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Abertos</a:t>
            </a:r>
          </a:p>
          <a:p>
            <a:pPr marL="171450" marR="0" lvl="0" indent="-171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</a:pPr>
            <a:r>
              <a:rPr lang="pt-BR" sz="1200" b="0" i="0" u="none" strike="noStrike" cap="none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Fechados</a:t>
            </a:r>
          </a:p>
          <a:p>
            <a:pPr marL="171450" marR="0" lvl="0" indent="-171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</a:pPr>
            <a:r>
              <a:rPr lang="pt-BR" sz="1200" b="0" i="0" u="none" strike="noStrike" cap="none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Resolvidos</a:t>
            </a:r>
            <a:endParaRPr sz="1200" b="0" i="0" u="none" strike="noStrike" cap="none">
              <a:solidFill>
                <a:schemeClr val="bg1">
                  <a:lumMod val="50000"/>
                </a:schemeClr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9" name="Google Shape;224;p13">
            <a:extLst>
              <a:ext uri="{FF2B5EF4-FFF2-40B4-BE49-F238E27FC236}">
                <a16:creationId xmlns:a16="http://schemas.microsoft.com/office/drawing/2014/main" id="{8EBD7D29-13BE-9307-E963-8DEF78560E7F}"/>
              </a:ext>
            </a:extLst>
          </p:cNvPr>
          <p:cNvSpPr txBox="1">
            <a:spLocks/>
          </p:cNvSpPr>
          <p:nvPr/>
        </p:nvSpPr>
        <p:spPr>
          <a:xfrm>
            <a:off x="625159" y="2750253"/>
            <a:ext cx="2349633" cy="10472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Century Gothic"/>
              <a:buNone/>
              <a:defRPr sz="52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>
              <a:buSzPts val="2400"/>
            </a:pPr>
            <a:r>
              <a:rPr lang="pt-BR" sz="2400">
                <a:solidFill>
                  <a:schemeClr val="bg1">
                    <a:lumMod val="50000"/>
                  </a:schemeClr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Como </a:t>
            </a:r>
            <a:r>
              <a:rPr lang="pt-BR" sz="2400">
                <a:solidFill>
                  <a:srgbClr val="7030A0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funciona</a:t>
            </a:r>
          </a:p>
        </p:txBody>
      </p:sp>
      <p:sp>
        <p:nvSpPr>
          <p:cNvPr id="20" name="Google Shape;222;p13">
            <a:extLst>
              <a:ext uri="{FF2B5EF4-FFF2-40B4-BE49-F238E27FC236}">
                <a16:creationId xmlns:a16="http://schemas.microsoft.com/office/drawing/2014/main" id="{A0285864-DFDF-083E-5D0A-A1D8239727E6}"/>
              </a:ext>
            </a:extLst>
          </p:cNvPr>
          <p:cNvSpPr txBox="1"/>
          <p:nvPr/>
        </p:nvSpPr>
        <p:spPr>
          <a:xfrm>
            <a:off x="6259860" y="3026200"/>
            <a:ext cx="2420879" cy="9425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200" b="0" i="0" u="none" strike="noStrike" cap="none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Mostra informações essenciais como:</a:t>
            </a:r>
          </a:p>
          <a:p>
            <a:pPr marL="171450" marR="0" lvl="0" indent="-171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</a:pPr>
            <a:r>
              <a:rPr lang="pt-BR" sz="1200" b="0" i="0" u="none" strike="noStrike" cap="none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Número do chamado</a:t>
            </a:r>
          </a:p>
          <a:p>
            <a:pPr marL="171450" marR="0" lvl="0" indent="-171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</a:pPr>
            <a:r>
              <a:rPr lang="pt-BR" sz="1200" b="0" i="0" u="none" strike="noStrike" cap="none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Prioridade</a:t>
            </a:r>
          </a:p>
          <a:p>
            <a:pPr marL="171450" marR="0" lvl="0" indent="-171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</a:pPr>
            <a:r>
              <a:rPr lang="pt-BR" sz="1200" b="0" i="0" u="none" strike="noStrike" cap="none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Data de abertura </a:t>
            </a:r>
            <a:endParaRPr lang="pt-BR" sz="1200">
              <a:solidFill>
                <a:schemeClr val="bg1">
                  <a:lumMod val="50000"/>
                </a:schemeClr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 marL="171450" marR="0" lvl="0" indent="-171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</a:pPr>
            <a:r>
              <a:rPr lang="pt-BR" sz="1200" b="0" i="0" u="none" strike="noStrike" cap="none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SLA (previsão de conclusão)</a:t>
            </a:r>
          </a:p>
          <a:p>
            <a:pPr marL="171450" marR="0" lvl="0" indent="-171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</a:pPr>
            <a:r>
              <a:rPr lang="pt-BR" sz="1200" b="0" i="0" u="none" strike="noStrike" cap="none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Status e assunto</a:t>
            </a:r>
            <a:endParaRPr sz="1200" b="0" i="0" u="none" strike="noStrike" cap="none">
              <a:solidFill>
                <a:schemeClr val="bg1">
                  <a:lumMod val="50000"/>
                </a:schemeClr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25" name="Retângulo 24">
            <a:extLst>
              <a:ext uri="{FF2B5EF4-FFF2-40B4-BE49-F238E27FC236}">
                <a16:creationId xmlns:a16="http://schemas.microsoft.com/office/drawing/2014/main" id="{0C68A371-7CE1-9B61-431C-9EE052E90D95}"/>
              </a:ext>
            </a:extLst>
          </p:cNvPr>
          <p:cNvSpPr/>
          <p:nvPr/>
        </p:nvSpPr>
        <p:spPr>
          <a:xfrm>
            <a:off x="419100" y="747462"/>
            <a:ext cx="8261641" cy="2002791"/>
          </a:xfrm>
          <a:prstGeom prst="rect">
            <a:avLst/>
          </a:prstGeom>
          <a:solidFill>
            <a:srgbClr val="CC99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6D79AC5D-2D54-75A4-CD62-AC5E0A4D894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9098" y="639361"/>
            <a:ext cx="8261641" cy="2122253"/>
          </a:xfrm>
          <a:prstGeom prst="rect">
            <a:avLst/>
          </a:prstGeom>
        </p:spPr>
      </p:pic>
      <p:sp>
        <p:nvSpPr>
          <p:cNvPr id="12" name="CaixaDeTexto 11">
            <a:extLst>
              <a:ext uri="{FF2B5EF4-FFF2-40B4-BE49-F238E27FC236}">
                <a16:creationId xmlns:a16="http://schemas.microsoft.com/office/drawing/2014/main" id="{23226AAF-FC59-B1EC-AD4A-E5CA87CC41FE}"/>
              </a:ext>
            </a:extLst>
          </p:cNvPr>
          <p:cNvSpPr txBox="1">
            <a:spLocks/>
          </p:cNvSpPr>
          <p:nvPr/>
        </p:nvSpPr>
        <p:spPr>
          <a:xfrm>
            <a:off x="255367" y="174720"/>
            <a:ext cx="308921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700">
                <a:solidFill>
                  <a:schemeClr val="bg1">
                    <a:lumMod val="6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Webinar Linx Seller / Menu Ajuda  -&gt; Consultas de Chamados</a:t>
            </a:r>
          </a:p>
        </p:txBody>
      </p:sp>
      <p:sp>
        <p:nvSpPr>
          <p:cNvPr id="14" name="Google Shape;222;p13">
            <a:extLst>
              <a:ext uri="{FF2B5EF4-FFF2-40B4-BE49-F238E27FC236}">
                <a16:creationId xmlns:a16="http://schemas.microsoft.com/office/drawing/2014/main" id="{5FEE46AD-DF91-92A8-53A8-D0422B88A146}"/>
              </a:ext>
            </a:extLst>
          </p:cNvPr>
          <p:cNvSpPr txBox="1"/>
          <p:nvPr/>
        </p:nvSpPr>
        <p:spPr>
          <a:xfrm>
            <a:off x="419098" y="3667011"/>
            <a:ext cx="3089911" cy="5298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200" b="1" i="0" u="none" strike="noStrike" cap="none" dirty="0">
                <a:solidFill>
                  <a:srgbClr val="5D00A5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sym typeface="Noto Sans Light"/>
              </a:rPr>
              <a:t>A tela de Consulta de Chamados permite acompanhar com facilidade o andamento de todos os atendimentos abertos junto ao time de suporte, oferecendo transparência e agilidade no acompanhamento das demandas.</a:t>
            </a:r>
            <a:endParaRPr sz="1200" b="1" i="0" u="none" strike="noStrike" cap="none" dirty="0">
              <a:solidFill>
                <a:srgbClr val="5D00A5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  <a:sym typeface="Noto Sans Light"/>
            </a:endParaRPr>
          </a:p>
        </p:txBody>
      </p:sp>
    </p:spTree>
    <p:extLst>
      <p:ext uri="{BB962C8B-B14F-4D97-AF65-F5344CB8AC3E}">
        <p14:creationId xmlns:p14="http://schemas.microsoft.com/office/powerpoint/2010/main" val="35897949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220">
          <a:extLst>
            <a:ext uri="{FF2B5EF4-FFF2-40B4-BE49-F238E27FC236}">
              <a16:creationId xmlns:a16="http://schemas.microsoft.com/office/drawing/2014/main" id="{E86AE884-578A-9176-DA73-A5FA67A0A4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ector reto 2">
            <a:extLst>
              <a:ext uri="{FF2B5EF4-FFF2-40B4-BE49-F238E27FC236}">
                <a16:creationId xmlns:a16="http://schemas.microsoft.com/office/drawing/2014/main" id="{CDFBC3B9-A3EF-6A47-4962-B649D7A801F0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>
            <a:off x="202622" y="482875"/>
            <a:ext cx="8733391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Gráfico 3">
            <a:extLst>
              <a:ext uri="{FF2B5EF4-FFF2-40B4-BE49-F238E27FC236}">
                <a16:creationId xmlns:a16="http://schemas.microsoft.com/office/drawing/2014/main" id="{18C66E28-6AEC-5761-C38C-282ED75080A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25" name="Retângulo 24">
            <a:extLst>
              <a:ext uri="{FF2B5EF4-FFF2-40B4-BE49-F238E27FC236}">
                <a16:creationId xmlns:a16="http://schemas.microsoft.com/office/drawing/2014/main" id="{84C2C076-5E8B-DF91-54A7-8AF3F24C92C4}"/>
              </a:ext>
            </a:extLst>
          </p:cNvPr>
          <p:cNvSpPr/>
          <p:nvPr/>
        </p:nvSpPr>
        <p:spPr>
          <a:xfrm>
            <a:off x="419100" y="747462"/>
            <a:ext cx="8261641" cy="2002791"/>
          </a:xfrm>
          <a:prstGeom prst="rect">
            <a:avLst/>
          </a:prstGeom>
          <a:solidFill>
            <a:srgbClr val="CC99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E5BB0D2C-1FD2-21A9-A644-D5E2C38FCE8A}"/>
              </a:ext>
            </a:extLst>
          </p:cNvPr>
          <p:cNvSpPr txBox="1">
            <a:spLocks/>
          </p:cNvSpPr>
          <p:nvPr/>
        </p:nvSpPr>
        <p:spPr>
          <a:xfrm>
            <a:off x="255367" y="174720"/>
            <a:ext cx="308921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700">
                <a:solidFill>
                  <a:schemeClr val="bg1">
                    <a:lumMod val="6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Webinar Linx Seller / Menu Ajuda  -&gt; Consultas de Chamados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8CB8CFEB-1390-E3E4-704B-01BF5ECE5BB1}"/>
              </a:ext>
            </a:extLst>
          </p:cNvPr>
          <p:cNvSpPr txBox="1"/>
          <p:nvPr/>
        </p:nvSpPr>
        <p:spPr>
          <a:xfrm>
            <a:off x="2245112" y="3490266"/>
            <a:ext cx="426720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200" dirty="0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</a:rPr>
              <a:t>Ao clicar na seta ao lado da descrição do chamado, será exibido o detalhamento completo, incluindo suas movimentações e o setor responsável pelo atendimento. Também será possível visualizar se o chamado está com o RC, em desenvolvimento ou se já foi resolvido e fechado, apresentando a respectiva descrição de finalização.</a:t>
            </a:r>
          </a:p>
          <a:p>
            <a:endParaRPr lang="pt-BR" sz="1200" dirty="0">
              <a:solidFill>
                <a:schemeClr val="bg1">
                  <a:lumMod val="50000"/>
                </a:schemeClr>
              </a:solidFill>
              <a:latin typeface="Noto Sans Light"/>
              <a:ea typeface="Noto Sans Light"/>
              <a:cs typeface="Noto Sans Light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A2D3B03C-46A8-07B5-FC24-012FBDAC9D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367" y="747462"/>
            <a:ext cx="8733390" cy="2140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Google Shape;222;p13">
            <a:extLst>
              <a:ext uri="{FF2B5EF4-FFF2-40B4-BE49-F238E27FC236}">
                <a16:creationId xmlns:a16="http://schemas.microsoft.com/office/drawing/2014/main" id="{675C9D4C-5FE0-1431-1E39-EA74AD1596CB}"/>
              </a:ext>
            </a:extLst>
          </p:cNvPr>
          <p:cNvSpPr txBox="1"/>
          <p:nvPr/>
        </p:nvSpPr>
        <p:spPr>
          <a:xfrm>
            <a:off x="1178302" y="1817758"/>
            <a:ext cx="7964463" cy="5298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1" i="0" u="none" strike="noStrike" cap="none">
              <a:solidFill>
                <a:srgbClr val="5D00A5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  <a:sym typeface="Noto Sans Light"/>
            </a:endParaRP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999E2B3B-4C19-F619-FD55-0E02DD4164BD}"/>
              </a:ext>
            </a:extLst>
          </p:cNvPr>
          <p:cNvSpPr txBox="1"/>
          <p:nvPr/>
        </p:nvSpPr>
        <p:spPr>
          <a:xfrm>
            <a:off x="3344585" y="1971585"/>
            <a:ext cx="5018685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200" b="1">
                <a:solidFill>
                  <a:srgbClr val="5D00A5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Quando a descrição indicar "Desenvolvimento" seguida do número da demanda que pode ser : POSTOPOS-</a:t>
            </a:r>
            <a:r>
              <a:rPr lang="pt-BR" sz="1200" b="1" err="1">
                <a:solidFill>
                  <a:srgbClr val="5D00A5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xxxx</a:t>
            </a:r>
            <a:r>
              <a:rPr lang="pt-BR" sz="1200" b="1">
                <a:solidFill>
                  <a:srgbClr val="5D00A5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“, POSTOSSW-</a:t>
            </a:r>
            <a:r>
              <a:rPr lang="pt-BR" sz="1200" b="1" err="1">
                <a:solidFill>
                  <a:srgbClr val="5D00A5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xxxx</a:t>
            </a:r>
            <a:r>
              <a:rPr lang="pt-BR" sz="1200" b="1">
                <a:solidFill>
                  <a:srgbClr val="5D00A5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", isso significa que o chamado está sendo tratado pela equipe de engenharia</a:t>
            </a:r>
            <a:r>
              <a:rPr lang="pt-BR" sz="1200">
                <a:solidFill>
                  <a:schemeClr val="bg1">
                    <a:lumMod val="50000"/>
                  </a:schemeClr>
                </a:solidFill>
                <a:latin typeface="Noto Sans Light"/>
                <a:ea typeface="Noto Sans Light"/>
                <a:cs typeface="Noto Sans Light"/>
              </a:rPr>
              <a:t>.</a:t>
            </a:r>
          </a:p>
          <a:p>
            <a:endParaRPr lang="pt-BR" sz="1200">
              <a:solidFill>
                <a:schemeClr val="bg1">
                  <a:lumMod val="50000"/>
                </a:schemeClr>
              </a:solidFill>
              <a:latin typeface="Noto Sans Light"/>
              <a:ea typeface="Noto Sans Light"/>
              <a:cs typeface="Noto Sans Light"/>
            </a:endParaRPr>
          </a:p>
        </p:txBody>
      </p:sp>
      <p:sp>
        <p:nvSpPr>
          <p:cNvPr id="5" name="Google Shape;224;p13">
            <a:extLst>
              <a:ext uri="{FF2B5EF4-FFF2-40B4-BE49-F238E27FC236}">
                <a16:creationId xmlns:a16="http://schemas.microsoft.com/office/drawing/2014/main" id="{120CB0A1-2C44-F855-0A28-ED04F7A0E1C0}"/>
              </a:ext>
            </a:extLst>
          </p:cNvPr>
          <p:cNvSpPr txBox="1">
            <a:spLocks/>
          </p:cNvSpPr>
          <p:nvPr/>
        </p:nvSpPr>
        <p:spPr>
          <a:xfrm>
            <a:off x="625159" y="2750253"/>
            <a:ext cx="2349633" cy="10472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Century Gothic"/>
              <a:buNone/>
              <a:defRPr sz="52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>
              <a:buSzPts val="2400"/>
            </a:pPr>
            <a:r>
              <a:rPr lang="pt-BR" sz="2400" dirty="0">
                <a:solidFill>
                  <a:schemeClr val="bg1">
                    <a:lumMod val="50000"/>
                  </a:schemeClr>
                </a:solidFill>
                <a:latin typeface="Noto Sans Light" panose="020B0402040504020204" pitchFamily="34" charset="0"/>
                <a:ea typeface="Noto Sans Light" panose="020B0402040504020204" pitchFamily="34" charset="0"/>
                <a:cs typeface="Noto Sans Light" panose="020B0402040504020204" pitchFamily="34" charset="0"/>
              </a:rPr>
              <a:t>Como </a:t>
            </a:r>
            <a:r>
              <a:rPr lang="pt-BR" sz="2400" dirty="0">
                <a:solidFill>
                  <a:srgbClr val="7030A0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funciona</a:t>
            </a:r>
          </a:p>
        </p:txBody>
      </p:sp>
    </p:spTree>
    <p:extLst>
      <p:ext uri="{BB962C8B-B14F-4D97-AF65-F5344CB8AC3E}">
        <p14:creationId xmlns:p14="http://schemas.microsoft.com/office/powerpoint/2010/main" val="508377369"/>
      </p:ext>
    </p:extLst>
  </p:cSld>
  <p:clrMapOvr>
    <a:masterClrMapping/>
  </p:clrMapOvr>
</p:sld>
</file>

<file path=ppt/theme/theme1.xml><?xml version="1.0" encoding="utf-8"?>
<a:theme xmlns:a="http://schemas.openxmlformats.org/drawingml/2006/main" name="Linx Clar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3175">
          <a:solidFill>
            <a:schemeClr val="bg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4F46DACF50DA04CBDCC92FDCF30EB5D" ma:contentTypeVersion="22" ma:contentTypeDescription="Criar um novo documento." ma:contentTypeScope="" ma:versionID="2cc2aca5dda93595a3ac6b4a6894b353">
  <xsd:schema xmlns:xsd="http://www.w3.org/2001/XMLSchema" xmlns:xs="http://www.w3.org/2001/XMLSchema" xmlns:p="http://schemas.microsoft.com/office/2006/metadata/properties" xmlns:ns1="http://schemas.microsoft.com/sharepoint/v3" xmlns:ns2="e33c18b6-8f0b-40ca-9686-d418df15aeef" xmlns:ns3="6ea39f0d-8b44-4227-a269-ddfcc27c2b31" targetNamespace="http://schemas.microsoft.com/office/2006/metadata/properties" ma:root="true" ma:fieldsID="0206728251082aae40bbb24a1c2a1339" ns1:_="" ns2:_="" ns3:_="">
    <xsd:import namespace="http://schemas.microsoft.com/sharepoint/v3"/>
    <xsd:import namespace="e33c18b6-8f0b-40ca-9686-d418df15aeef"/>
    <xsd:import namespace="6ea39f0d-8b44-4227-a269-ddfcc27c2b3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1:_ip_UnifiedCompliancePolicyProperties" minOccurs="0"/>
                <xsd:element ref="ns1:_ip_UnifiedCompliancePolicyUIAction" minOccurs="0"/>
                <xsd:element ref="ns2:lcf76f155ced4ddcb4097134ff3c332f" minOccurs="0"/>
                <xsd:element ref="ns3:TaxCatchAll" minOccurs="0"/>
                <xsd:element ref="ns2:_Flow_SignoffStatus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Propriedades da Política de Conformidade Unificada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Ação de IU da Política de Conformidade Unificada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33c18b6-8f0b-40ca-9686-d418df15aee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4" nillable="true" ma:taxonomy="true" ma:internalName="lcf76f155ced4ddcb4097134ff3c332f" ma:taxonomyFieldName="MediaServiceImageTags" ma:displayName="Etiquetas de Imagem" ma:readOnly="false" ma:fieldId="{5cf76f15-5ced-4ddc-b409-7134ff3c332f}" ma:taxonomyMulti="true" ma:sspId="95a61786-ba80-46f9-ab75-26f86707e4b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_Flow_SignoffStatus" ma:index="26" nillable="true" ma:displayName="Estado da aprovação" ma:internalName="Estado_x0020_da_x0020_aprova_x00e7__x00e3_o">
      <xsd:simpleType>
        <xsd:restriction base="dms:Text"/>
      </xsd:simpleType>
    </xsd:element>
    <xsd:element name="MediaServiceObjectDetectorVersions" ma:index="27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8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9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a39f0d-8b44-4227-a269-ddfcc27c2b31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Detalhes de Partilhado Com" ma:internalName="SharedWithDetails" ma:readOnly="true">
      <xsd:simpleType>
        <xsd:restriction base="dms:Note">
          <xsd:maxLength value="255"/>
        </xsd:restriction>
      </xsd:simpleType>
    </xsd:element>
    <xsd:element name="TaxCatchAll" ma:index="25" nillable="true" ma:displayName="Taxonomy Catch All Column" ma:hidden="true" ma:list="{4e3cef60-1ec9-472e-ab37-1cffcadc4546}" ma:internalName="TaxCatchAll" ma:showField="CatchAllData" ma:web="6ea39f0d-8b44-4227-a269-ddfcc27c2b3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6ea39f0d-8b44-4227-a269-ddfcc27c2b31" xsi:nil="true"/>
    <_ip_UnifiedCompliancePolicyUIAction xmlns="http://schemas.microsoft.com/sharepoint/v3" xsi:nil="true"/>
    <lcf76f155ced4ddcb4097134ff3c332f xmlns="e33c18b6-8f0b-40ca-9686-d418df15aeef">
      <Terms xmlns="http://schemas.microsoft.com/office/infopath/2007/PartnerControls"/>
    </lcf76f155ced4ddcb4097134ff3c332f>
    <_ip_UnifiedCompliancePolicyProperties xmlns="http://schemas.microsoft.com/sharepoint/v3" xsi:nil="true"/>
    <_Flow_SignoffStatus xmlns="e33c18b6-8f0b-40ca-9686-d418df15aeef" xsi:nil="true"/>
  </documentManagement>
</p:properties>
</file>

<file path=customXml/itemProps1.xml><?xml version="1.0" encoding="utf-8"?>
<ds:datastoreItem xmlns:ds="http://schemas.openxmlformats.org/officeDocument/2006/customXml" ds:itemID="{C97BD285-E4C4-4B43-A9D6-826355AE670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5D1F29A-4D0D-4B20-80FC-289E9A48DE6B}">
  <ds:schemaRefs>
    <ds:schemaRef ds:uri="6ea39f0d-8b44-4227-a269-ddfcc27c2b31"/>
    <ds:schemaRef ds:uri="e33c18b6-8f0b-40ca-9686-d418df15aeef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3A42B845-B95B-47DA-B109-533900E2DD33}">
  <ds:schemaRefs>
    <ds:schemaRef ds:uri="6ea39f0d-8b44-4227-a269-ddfcc27c2b31"/>
    <ds:schemaRef ds:uri="e33c18b6-8f0b-40ca-9686-d418df15aeef"/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1296</Words>
  <Application>Microsoft Office PowerPoint</Application>
  <PresentationFormat>Apresentação na tela (16:9)</PresentationFormat>
  <Paragraphs>131</Paragraphs>
  <Slides>20</Slides>
  <Notes>20</Notes>
  <HiddenSlides>0</HiddenSlides>
  <MMClips>1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20</vt:i4>
      </vt:variant>
    </vt:vector>
  </HeadingPairs>
  <TitlesOfParts>
    <vt:vector size="26" baseType="lpstr">
      <vt:lpstr>Century Gothic</vt:lpstr>
      <vt:lpstr>Noto Sans Light</vt:lpstr>
      <vt:lpstr>Noto Sans</vt:lpstr>
      <vt:lpstr>Calibri</vt:lpstr>
      <vt:lpstr>Arial</vt:lpstr>
      <vt:lpstr>Linx Claro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  DE CAPA</dc:title>
  <dc:creator>Jeniffer de Matos Soares</dc:creator>
  <cp:lastModifiedBy>Jeniffer de Matos Soares</cp:lastModifiedBy>
  <cp:revision>2</cp:revision>
  <dcterms:modified xsi:type="dcterms:W3CDTF">2025-10-30T13:57:27Z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0x01010084F46DACF50DA04CBDCC92FDCF30EB5D</vt:lpwstr>
  </property>
  <property fmtid="{D5CDD505-2E9C-101B-9397-08002B2CF9AE}" pid="3" name="MediaServiceImageTags">
    <vt:lpwstr/>
  </property>
</Properties>
</file>