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go Rudek" initials="TR" lastIdx="1" clrIdx="0">
    <p:extLst>
      <p:ext uri="{19B8F6BF-5375-455C-9EA6-DF929625EA0E}">
        <p15:presenceInfo xmlns:p15="http://schemas.microsoft.com/office/powerpoint/2012/main" userId="S::tiago.rudek@linx.com.br::64538e31-5346-44ac-ba1b-9234d760723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7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>
        <p:scale>
          <a:sx n="50" d="100"/>
          <a:sy n="50" d="100"/>
        </p:scale>
        <p:origin x="22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25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7321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1813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1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704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16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2306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5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372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418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9331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C97E2-74BC-45C0-B62A-C860AEE8FFE2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2CDD2-E05D-44C6-A230-3F5A2FD0B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9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hyperlink" Target="https://share.linx.com.br/x/qLeqD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luz">
            <a:extLst>
              <a:ext uri="{FF2B5EF4-FFF2-40B4-BE49-F238E27FC236}">
                <a16:creationId xmlns:a16="http://schemas.microsoft.com/office/drawing/2014/main" id="{6D9FFDE5-2BE0-4531-9F7A-F86CC55C3E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72297" y="2665614"/>
            <a:ext cx="12194732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78429FA7-B362-44D8-890E-587CE2E7FC90}"/>
              </a:ext>
            </a:extLst>
          </p:cNvPr>
          <p:cNvGrpSpPr/>
          <p:nvPr/>
        </p:nvGrpSpPr>
        <p:grpSpPr>
          <a:xfrm>
            <a:off x="-3932" y="-114624"/>
            <a:ext cx="6988932" cy="12404958"/>
            <a:chOff x="7894955" y="-2752"/>
            <a:chExt cx="6913926" cy="12483678"/>
          </a:xfrm>
        </p:grpSpPr>
        <p:pic>
          <p:nvPicPr>
            <p:cNvPr id="10" name="Imagem 9" descr="Padrão do plano de fundo&#10;&#10;Descrição gerada automaticamente">
              <a:extLst>
                <a:ext uri="{FF2B5EF4-FFF2-40B4-BE49-F238E27FC236}">
                  <a16:creationId xmlns:a16="http://schemas.microsoft.com/office/drawing/2014/main" id="{14629A69-0A08-44CA-AF83-A2BA72F50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25643" y="2766560"/>
              <a:ext cx="12407732" cy="6869108"/>
            </a:xfrm>
            <a:prstGeom prst="rect">
              <a:avLst/>
            </a:prstGeom>
          </p:spPr>
        </p:pic>
        <p:pic>
          <p:nvPicPr>
            <p:cNvPr id="42" name="bg forma">
              <a:extLst>
                <a:ext uri="{FF2B5EF4-FFF2-40B4-BE49-F238E27FC236}">
                  <a16:creationId xmlns:a16="http://schemas.microsoft.com/office/drawing/2014/main" id="{F1BE6CEE-E29D-4F85-B6D1-658062228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alphaModFix amt="2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114746" y="2786790"/>
              <a:ext cx="12483676" cy="6904595"/>
            </a:xfrm>
            <a:prstGeom prst="rect">
              <a:avLst/>
            </a:prstGeom>
          </p:spPr>
        </p:pic>
      </p:grp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7077DDA7-4587-46F7-927E-E0A41F7EEF86}"/>
              </a:ext>
            </a:extLst>
          </p:cNvPr>
          <p:cNvSpPr/>
          <p:nvPr/>
        </p:nvSpPr>
        <p:spPr>
          <a:xfrm rot="10800000">
            <a:off x="21462" y="2787610"/>
            <a:ext cx="7655687" cy="74418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B814"/>
              </a:gs>
              <a:gs pos="100000">
                <a:srgbClr val="EF462D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A6916CD1-57B6-4741-B61E-9AD5A3164A2F}"/>
              </a:ext>
            </a:extLst>
          </p:cNvPr>
          <p:cNvSpPr/>
          <p:nvPr/>
        </p:nvSpPr>
        <p:spPr>
          <a:xfrm>
            <a:off x="12131" y="6833446"/>
            <a:ext cx="7655687" cy="76953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411E5A"/>
              </a:gs>
              <a:gs pos="60000">
                <a:srgbClr val="6E4B86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>
              <a:latin typeface="Dosis" panose="02010303020202060003" pitchFamily="2" charset="0"/>
            </a:endParaRP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CD7C14DD-CE85-4556-90F7-47E2C90A18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72" y="11449174"/>
            <a:ext cx="472314" cy="629752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DE6275E0-C45D-4E10-90DD-11A4B0A32D03}"/>
              </a:ext>
            </a:extLst>
          </p:cNvPr>
          <p:cNvSpPr txBox="1"/>
          <p:nvPr/>
        </p:nvSpPr>
        <p:spPr>
          <a:xfrm>
            <a:off x="849433" y="2797253"/>
            <a:ext cx="4439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rgbClr val="1C073C"/>
                </a:solidFill>
                <a:latin typeface="Dosis" panose="02010503020202060003" pitchFamily="2" charset="0"/>
              </a:rPr>
              <a:t>Principais Correções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A8D7BDE-F8CE-4FF4-AA6D-133DCC6FC53B}"/>
              </a:ext>
            </a:extLst>
          </p:cNvPr>
          <p:cNvSpPr txBox="1"/>
          <p:nvPr/>
        </p:nvSpPr>
        <p:spPr>
          <a:xfrm>
            <a:off x="198129" y="1424327"/>
            <a:ext cx="38972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latin typeface="Dosis" panose="02010503020202060003" pitchFamily="2" charset="0"/>
              </a:rPr>
              <a:t>Linx Degust </a:t>
            </a:r>
            <a:r>
              <a:rPr lang="pt-BR" sz="2400" b="1" dirty="0" err="1">
                <a:solidFill>
                  <a:schemeClr val="bg1"/>
                </a:solidFill>
                <a:latin typeface="Dosis" panose="02010503020202060003" pitchFamily="2" charset="0"/>
              </a:rPr>
              <a:t>One</a:t>
            </a:r>
            <a:r>
              <a:rPr lang="pt-BR" sz="2400" b="1" dirty="0">
                <a:solidFill>
                  <a:schemeClr val="bg1"/>
                </a:solidFill>
                <a:latin typeface="Dosis" panose="02010503020202060003" pitchFamily="2" charset="0"/>
              </a:rPr>
              <a:t> – Retaguarda</a:t>
            </a:r>
            <a:br>
              <a:rPr lang="pt-BR" sz="2400" dirty="0">
                <a:solidFill>
                  <a:schemeClr val="bg1"/>
                </a:solidFill>
                <a:latin typeface="Dosis" panose="02010503020202060003" pitchFamily="2" charset="0"/>
              </a:rPr>
            </a:br>
            <a:r>
              <a:rPr lang="pt-BR" sz="2400" b="1" dirty="0">
                <a:solidFill>
                  <a:schemeClr val="bg1"/>
                </a:solidFill>
                <a:latin typeface="Dosis" panose="02010503020202060003" pitchFamily="2" charset="0"/>
              </a:rPr>
              <a:t>Release: </a:t>
            </a:r>
            <a:r>
              <a:rPr lang="pt-BR" sz="2400" dirty="0">
                <a:solidFill>
                  <a:schemeClr val="bg1"/>
                </a:solidFill>
                <a:latin typeface="Dosis" panose="02010503020202060003" pitchFamily="2" charset="0"/>
              </a:rPr>
              <a:t>1.0.10</a:t>
            </a:r>
          </a:p>
          <a:p>
            <a:r>
              <a:rPr lang="pt-BR" sz="2400" b="1" dirty="0">
                <a:solidFill>
                  <a:schemeClr val="bg1"/>
                </a:solidFill>
                <a:latin typeface="Dosis" panose="02010503020202060003" pitchFamily="2" charset="0"/>
              </a:rPr>
              <a:t>Data: </a:t>
            </a:r>
            <a:r>
              <a:rPr lang="pt-BR" sz="2400" dirty="0">
                <a:solidFill>
                  <a:schemeClr val="bg1"/>
                </a:solidFill>
                <a:latin typeface="Dosis" panose="02010503020202060003" pitchFamily="2" charset="0"/>
              </a:rPr>
              <a:t>16/03/2021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5C07F6D6-D0C9-430B-8243-FCCAF5E8A198}"/>
              </a:ext>
            </a:extLst>
          </p:cNvPr>
          <p:cNvSpPr txBox="1"/>
          <p:nvPr/>
        </p:nvSpPr>
        <p:spPr>
          <a:xfrm>
            <a:off x="930994" y="6877903"/>
            <a:ext cx="5054386" cy="68825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pt-BR" sz="40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Novidades/Melhorias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DDC6B52E-B0E9-4DFC-B753-147EC400D317}"/>
              </a:ext>
            </a:extLst>
          </p:cNvPr>
          <p:cNvSpPr/>
          <p:nvPr/>
        </p:nvSpPr>
        <p:spPr>
          <a:xfrm>
            <a:off x="3657074" y="10075868"/>
            <a:ext cx="13244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Saiba mais: </a:t>
            </a: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670622F2-2E07-4E28-A93B-ABED3411FD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16" y="96713"/>
            <a:ext cx="1871804" cy="604423"/>
          </a:xfrm>
          <a:prstGeom prst="rect">
            <a:avLst/>
          </a:prstGeom>
        </p:spPr>
      </p:pic>
      <p:pic>
        <p:nvPicPr>
          <p:cNvPr id="26" name="Imagem 25" descr="Uma imagem contendo luz&#10;&#10;Descrição gerada automaticamente">
            <a:extLst>
              <a:ext uri="{FF2B5EF4-FFF2-40B4-BE49-F238E27FC236}">
                <a16:creationId xmlns:a16="http://schemas.microsoft.com/office/drawing/2014/main" id="{A74D0234-020C-417D-823B-4EA83D8903A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28" r="72953"/>
          <a:stretch/>
        </p:blipFill>
        <p:spPr>
          <a:xfrm>
            <a:off x="-36532" y="9649654"/>
            <a:ext cx="2856791" cy="2886656"/>
          </a:xfrm>
          <a:prstGeom prst="rect">
            <a:avLst/>
          </a:prstGeom>
        </p:spPr>
      </p:pic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03B32FAB-B157-4D99-BEC6-37D4AE82DB38}"/>
              </a:ext>
            </a:extLst>
          </p:cNvPr>
          <p:cNvSpPr/>
          <p:nvPr/>
        </p:nvSpPr>
        <p:spPr>
          <a:xfrm>
            <a:off x="852742" y="11388907"/>
            <a:ext cx="5152516" cy="825723"/>
          </a:xfrm>
          <a:custGeom>
            <a:avLst/>
            <a:gdLst>
              <a:gd name="connsiteX0" fmla="*/ 496251 w 5152516"/>
              <a:gd name="connsiteY0" fmla="*/ 0 h 825723"/>
              <a:gd name="connsiteX1" fmla="*/ 4656265 w 5152516"/>
              <a:gd name="connsiteY1" fmla="*/ 0 h 825723"/>
              <a:gd name="connsiteX2" fmla="*/ 5152516 w 5152516"/>
              <a:gd name="connsiteY2" fmla="*/ 496251 h 825723"/>
              <a:gd name="connsiteX3" fmla="*/ 5152516 w 5152516"/>
              <a:gd name="connsiteY3" fmla="*/ 825723 h 825723"/>
              <a:gd name="connsiteX4" fmla="*/ 0 w 5152516"/>
              <a:gd name="connsiteY4" fmla="*/ 825723 h 825723"/>
              <a:gd name="connsiteX5" fmla="*/ 0 w 5152516"/>
              <a:gd name="connsiteY5" fmla="*/ 496251 h 825723"/>
              <a:gd name="connsiteX6" fmla="*/ 496251 w 5152516"/>
              <a:gd name="connsiteY6" fmla="*/ 0 h 825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2516" h="825723">
                <a:moveTo>
                  <a:pt x="496251" y="0"/>
                </a:moveTo>
                <a:lnTo>
                  <a:pt x="4656265" y="0"/>
                </a:lnTo>
                <a:cubicBezTo>
                  <a:pt x="4930337" y="0"/>
                  <a:pt x="5152516" y="222179"/>
                  <a:pt x="5152516" y="496251"/>
                </a:cubicBezTo>
                <a:lnTo>
                  <a:pt x="5152516" y="825723"/>
                </a:lnTo>
                <a:lnTo>
                  <a:pt x="0" y="825723"/>
                </a:lnTo>
                <a:lnTo>
                  <a:pt x="0" y="496251"/>
                </a:lnTo>
                <a:cubicBezTo>
                  <a:pt x="0" y="222179"/>
                  <a:pt x="222179" y="0"/>
                  <a:pt x="496251" y="0"/>
                </a:cubicBezTo>
                <a:close/>
              </a:path>
            </a:pathLst>
          </a:custGeom>
          <a:solidFill>
            <a:srgbClr val="743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9" name="Imagem 28" descr="Uma imagem contendo luz&#10;&#10;Descrição gerada automaticamente">
            <a:extLst>
              <a:ext uri="{FF2B5EF4-FFF2-40B4-BE49-F238E27FC236}">
                <a16:creationId xmlns:a16="http://schemas.microsoft.com/office/drawing/2014/main" id="{30EC7EBD-3494-493C-B57A-A58711DE53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28" r="72953"/>
          <a:stretch/>
        </p:blipFill>
        <p:spPr>
          <a:xfrm rot="10800000">
            <a:off x="4492486" y="-122804"/>
            <a:ext cx="2463356" cy="2489108"/>
          </a:xfrm>
          <a:prstGeom prst="rect">
            <a:avLst/>
          </a:prstGeom>
        </p:spPr>
      </p:pic>
      <p:pic>
        <p:nvPicPr>
          <p:cNvPr id="39" name="Imagem 38">
            <a:extLst>
              <a:ext uri="{FF2B5EF4-FFF2-40B4-BE49-F238E27FC236}">
                <a16:creationId xmlns:a16="http://schemas.microsoft.com/office/drawing/2014/main" id="{8185C638-2422-4EF8-BDF8-909290C841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284" y="-122020"/>
            <a:ext cx="1025700" cy="1246179"/>
          </a:xfrm>
          <a:prstGeom prst="rect">
            <a:avLst/>
          </a:prstGeom>
        </p:spPr>
      </p:pic>
      <p:pic>
        <p:nvPicPr>
          <p:cNvPr id="30" name="Google Shape;1083;p116">
            <a:extLst>
              <a:ext uri="{FF2B5EF4-FFF2-40B4-BE49-F238E27FC236}">
                <a16:creationId xmlns:a16="http://schemas.microsoft.com/office/drawing/2014/main" id="{35F3451F-529F-4F97-A553-97A0EF0A1DE2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3394" y="6773325"/>
            <a:ext cx="1189834" cy="9005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4821B57-75FE-4984-A45A-C5659E03B96B}"/>
              </a:ext>
            </a:extLst>
          </p:cNvPr>
          <p:cNvSpPr txBox="1"/>
          <p:nvPr/>
        </p:nvSpPr>
        <p:spPr>
          <a:xfrm>
            <a:off x="1763415" y="619924"/>
            <a:ext cx="3193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Release Notes</a:t>
            </a:r>
          </a:p>
        </p:txBody>
      </p:sp>
      <p:grpSp>
        <p:nvGrpSpPr>
          <p:cNvPr id="31" name="Agrupar 30">
            <a:extLst>
              <a:ext uri="{FF2B5EF4-FFF2-40B4-BE49-F238E27FC236}">
                <a16:creationId xmlns:a16="http://schemas.microsoft.com/office/drawing/2014/main" id="{9E354C73-1748-484D-B892-2BC6A9ABABF7}"/>
              </a:ext>
            </a:extLst>
          </p:cNvPr>
          <p:cNvGrpSpPr/>
          <p:nvPr/>
        </p:nvGrpSpPr>
        <p:grpSpPr>
          <a:xfrm>
            <a:off x="207672" y="2858475"/>
            <a:ext cx="567701" cy="583171"/>
            <a:chOff x="3975324" y="1082512"/>
            <a:chExt cx="1008742" cy="1036229"/>
          </a:xfrm>
        </p:grpSpPr>
        <p:grpSp>
          <p:nvGrpSpPr>
            <p:cNvPr id="32" name="Agrupar 31">
              <a:extLst>
                <a:ext uri="{FF2B5EF4-FFF2-40B4-BE49-F238E27FC236}">
                  <a16:creationId xmlns:a16="http://schemas.microsoft.com/office/drawing/2014/main" id="{186A2F75-C66F-4435-A9D9-85C5AE735FB8}"/>
                </a:ext>
              </a:extLst>
            </p:cNvPr>
            <p:cNvGrpSpPr/>
            <p:nvPr/>
          </p:nvGrpSpPr>
          <p:grpSpPr>
            <a:xfrm>
              <a:off x="3975324" y="1082512"/>
              <a:ext cx="1008742" cy="1036229"/>
              <a:chOff x="12843187" y="3208155"/>
              <a:chExt cx="1373162" cy="1410579"/>
            </a:xfrm>
          </p:grpSpPr>
          <p:sp>
            <p:nvSpPr>
              <p:cNvPr id="55" name="Elipse 54">
                <a:extLst>
                  <a:ext uri="{FF2B5EF4-FFF2-40B4-BE49-F238E27FC236}">
                    <a16:creationId xmlns:a16="http://schemas.microsoft.com/office/drawing/2014/main" id="{680BC86C-B247-4C22-B9E4-7796A58D5CC0}"/>
                  </a:ext>
                </a:extLst>
              </p:cNvPr>
              <p:cNvSpPr/>
              <p:nvPr/>
            </p:nvSpPr>
            <p:spPr>
              <a:xfrm>
                <a:off x="12845216" y="3208155"/>
                <a:ext cx="1371133" cy="1371134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rgbClr val="DCDCDC"/>
                    </a:gs>
                    <a:gs pos="40000">
                      <a:schemeClr val="bg1"/>
                    </a:gs>
                  </a:gsLst>
                  <a:lin ang="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Dosis" panose="02010303020202060003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56" name="Elipse 55">
                <a:extLst>
                  <a:ext uri="{FF2B5EF4-FFF2-40B4-BE49-F238E27FC236}">
                    <a16:creationId xmlns:a16="http://schemas.microsoft.com/office/drawing/2014/main" id="{A5B0C24C-FE61-4D4D-BF0F-C338475C099A}"/>
                  </a:ext>
                </a:extLst>
              </p:cNvPr>
              <p:cNvSpPr/>
              <p:nvPr/>
            </p:nvSpPr>
            <p:spPr>
              <a:xfrm>
                <a:off x="12895153" y="3265207"/>
                <a:ext cx="1271260" cy="127126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DCDCDC"/>
                  </a:gs>
                  <a:gs pos="0">
                    <a:schemeClr val="bg1"/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innerShdw blurRad="114300">
                  <a:srgbClr val="A5A5A5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57" name="Imagem 56">
                <a:extLst>
                  <a:ext uri="{FF2B5EF4-FFF2-40B4-BE49-F238E27FC236}">
                    <a16:creationId xmlns:a16="http://schemas.microsoft.com/office/drawing/2014/main" id="{00867E39-A69F-42AB-BDA4-37252D7F7C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221" t="23487" r="16554" b="55783"/>
              <a:stretch/>
            </p:blipFill>
            <p:spPr>
              <a:xfrm rot="17937250">
                <a:off x="13109486" y="4049971"/>
                <a:ext cx="302464" cy="835062"/>
              </a:xfrm>
              <a:prstGeom prst="rect">
                <a:avLst/>
              </a:prstGeom>
            </p:spPr>
          </p:pic>
        </p:grpSp>
        <p:grpSp>
          <p:nvGrpSpPr>
            <p:cNvPr id="36" name="Group 4">
              <a:extLst>
                <a:ext uri="{FF2B5EF4-FFF2-40B4-BE49-F238E27FC236}">
                  <a16:creationId xmlns:a16="http://schemas.microsoft.com/office/drawing/2014/main" id="{5C1B2B3C-5AED-4F20-86F2-5211FA3BCEA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199402" y="1232350"/>
              <a:ext cx="574964" cy="680512"/>
              <a:chOff x="3631" y="1914"/>
              <a:chExt cx="414" cy="490"/>
            </a:xfrm>
            <a:solidFill>
              <a:srgbClr val="EF462D"/>
            </a:solidFill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5EA3180A-8D39-48F0-9572-522A8185D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9" y="2350"/>
                <a:ext cx="138" cy="54"/>
              </a:xfrm>
              <a:custGeom>
                <a:avLst/>
                <a:gdLst>
                  <a:gd name="T0" fmla="*/ 68 w 72"/>
                  <a:gd name="T1" fmla="*/ 0 h 28"/>
                  <a:gd name="T2" fmla="*/ 64 w 72"/>
                  <a:gd name="T3" fmla="*/ 4 h 28"/>
                  <a:gd name="T4" fmla="*/ 48 w 72"/>
                  <a:gd name="T5" fmla="*/ 20 h 28"/>
                  <a:gd name="T6" fmla="*/ 24 w 72"/>
                  <a:gd name="T7" fmla="*/ 20 h 28"/>
                  <a:gd name="T8" fmla="*/ 8 w 72"/>
                  <a:gd name="T9" fmla="*/ 4 h 28"/>
                  <a:gd name="T10" fmla="*/ 4 w 72"/>
                  <a:gd name="T11" fmla="*/ 0 h 28"/>
                  <a:gd name="T12" fmla="*/ 0 w 72"/>
                  <a:gd name="T13" fmla="*/ 4 h 28"/>
                  <a:gd name="T14" fmla="*/ 24 w 72"/>
                  <a:gd name="T15" fmla="*/ 28 h 28"/>
                  <a:gd name="T16" fmla="*/ 48 w 72"/>
                  <a:gd name="T17" fmla="*/ 28 h 28"/>
                  <a:gd name="T18" fmla="*/ 72 w 72"/>
                  <a:gd name="T19" fmla="*/ 4 h 28"/>
                  <a:gd name="T20" fmla="*/ 68 w 72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28">
                    <a:moveTo>
                      <a:pt x="68" y="0"/>
                    </a:moveTo>
                    <a:cubicBezTo>
                      <a:pt x="66" y="0"/>
                      <a:pt x="64" y="2"/>
                      <a:pt x="64" y="4"/>
                    </a:cubicBezTo>
                    <a:cubicBezTo>
                      <a:pt x="64" y="13"/>
                      <a:pt x="57" y="20"/>
                      <a:pt x="48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15" y="20"/>
                      <a:pt x="8" y="13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"/>
                      <a:pt x="11" y="28"/>
                      <a:pt x="24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61" y="28"/>
                      <a:pt x="72" y="17"/>
                      <a:pt x="72" y="4"/>
                    </a:cubicBezTo>
                    <a:cubicBezTo>
                      <a:pt x="72" y="2"/>
                      <a:pt x="70" y="0"/>
                      <a:pt x="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12FD28F-5283-4985-A0A0-B7DAB91A3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9" y="2320"/>
                <a:ext cx="138" cy="15"/>
              </a:xfrm>
              <a:custGeom>
                <a:avLst/>
                <a:gdLst>
                  <a:gd name="T0" fmla="*/ 68 w 72"/>
                  <a:gd name="T1" fmla="*/ 0 h 8"/>
                  <a:gd name="T2" fmla="*/ 4 w 72"/>
                  <a:gd name="T3" fmla="*/ 0 h 8"/>
                  <a:gd name="T4" fmla="*/ 0 w 72"/>
                  <a:gd name="T5" fmla="*/ 4 h 8"/>
                  <a:gd name="T6" fmla="*/ 4 w 72"/>
                  <a:gd name="T7" fmla="*/ 8 h 8"/>
                  <a:gd name="T8" fmla="*/ 68 w 72"/>
                  <a:gd name="T9" fmla="*/ 8 h 8"/>
                  <a:gd name="T10" fmla="*/ 72 w 72"/>
                  <a:gd name="T11" fmla="*/ 4 h 8"/>
                  <a:gd name="T12" fmla="*/ 68 w 7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8">
                    <a:moveTo>
                      <a:pt x="6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70" y="8"/>
                      <a:pt x="72" y="6"/>
                      <a:pt x="72" y="4"/>
                    </a:cubicBezTo>
                    <a:cubicBezTo>
                      <a:pt x="72" y="2"/>
                      <a:pt x="70" y="0"/>
                      <a:pt x="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id="{FE32D732-0554-454A-9677-2A1C424DF3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92" y="1975"/>
                <a:ext cx="292" cy="329"/>
              </a:xfrm>
              <a:custGeom>
                <a:avLst/>
                <a:gdLst>
                  <a:gd name="T0" fmla="*/ 76 w 152"/>
                  <a:gd name="T1" fmla="*/ 0 h 172"/>
                  <a:gd name="T2" fmla="*/ 0 w 152"/>
                  <a:gd name="T3" fmla="*/ 76 h 172"/>
                  <a:gd name="T4" fmla="*/ 31 w 152"/>
                  <a:gd name="T5" fmla="*/ 146 h 172"/>
                  <a:gd name="T6" fmla="*/ 40 w 152"/>
                  <a:gd name="T7" fmla="*/ 169 h 172"/>
                  <a:gd name="T8" fmla="*/ 44 w 152"/>
                  <a:gd name="T9" fmla="*/ 172 h 172"/>
                  <a:gd name="T10" fmla="*/ 108 w 152"/>
                  <a:gd name="T11" fmla="*/ 172 h 172"/>
                  <a:gd name="T12" fmla="*/ 112 w 152"/>
                  <a:gd name="T13" fmla="*/ 169 h 172"/>
                  <a:gd name="T14" fmla="*/ 121 w 152"/>
                  <a:gd name="T15" fmla="*/ 146 h 172"/>
                  <a:gd name="T16" fmla="*/ 152 w 152"/>
                  <a:gd name="T17" fmla="*/ 76 h 172"/>
                  <a:gd name="T18" fmla="*/ 76 w 152"/>
                  <a:gd name="T19" fmla="*/ 0 h 172"/>
                  <a:gd name="T20" fmla="*/ 114 w 152"/>
                  <a:gd name="T21" fmla="*/ 141 h 172"/>
                  <a:gd name="T22" fmla="*/ 105 w 152"/>
                  <a:gd name="T23" fmla="*/ 164 h 172"/>
                  <a:gd name="T24" fmla="*/ 47 w 152"/>
                  <a:gd name="T25" fmla="*/ 164 h 172"/>
                  <a:gd name="T26" fmla="*/ 38 w 152"/>
                  <a:gd name="T27" fmla="*/ 141 h 172"/>
                  <a:gd name="T28" fmla="*/ 8 w 152"/>
                  <a:gd name="T29" fmla="*/ 76 h 172"/>
                  <a:gd name="T30" fmla="*/ 76 w 152"/>
                  <a:gd name="T31" fmla="*/ 8 h 172"/>
                  <a:gd name="T32" fmla="*/ 144 w 152"/>
                  <a:gd name="T33" fmla="*/ 76 h 172"/>
                  <a:gd name="T34" fmla="*/ 114 w 152"/>
                  <a:gd name="T35" fmla="*/ 14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2" h="17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01"/>
                      <a:pt x="15" y="124"/>
                      <a:pt x="31" y="146"/>
                    </a:cubicBezTo>
                    <a:cubicBezTo>
                      <a:pt x="37" y="153"/>
                      <a:pt x="40" y="169"/>
                      <a:pt x="40" y="169"/>
                    </a:cubicBezTo>
                    <a:cubicBezTo>
                      <a:pt x="40" y="171"/>
                      <a:pt x="42" y="172"/>
                      <a:pt x="44" y="172"/>
                    </a:cubicBezTo>
                    <a:cubicBezTo>
                      <a:pt x="108" y="172"/>
                      <a:pt x="108" y="172"/>
                      <a:pt x="108" y="172"/>
                    </a:cubicBezTo>
                    <a:cubicBezTo>
                      <a:pt x="110" y="172"/>
                      <a:pt x="112" y="171"/>
                      <a:pt x="112" y="169"/>
                    </a:cubicBezTo>
                    <a:cubicBezTo>
                      <a:pt x="112" y="169"/>
                      <a:pt x="115" y="153"/>
                      <a:pt x="121" y="146"/>
                    </a:cubicBezTo>
                    <a:cubicBezTo>
                      <a:pt x="137" y="124"/>
                      <a:pt x="152" y="101"/>
                      <a:pt x="152" y="76"/>
                    </a:cubicBezTo>
                    <a:cubicBezTo>
                      <a:pt x="152" y="34"/>
                      <a:pt x="118" y="0"/>
                      <a:pt x="76" y="0"/>
                    </a:cubicBezTo>
                    <a:close/>
                    <a:moveTo>
                      <a:pt x="114" y="141"/>
                    </a:moveTo>
                    <a:cubicBezTo>
                      <a:pt x="109" y="147"/>
                      <a:pt x="106" y="159"/>
                      <a:pt x="105" y="164"/>
                    </a:cubicBezTo>
                    <a:cubicBezTo>
                      <a:pt x="47" y="164"/>
                      <a:pt x="47" y="164"/>
                      <a:pt x="47" y="164"/>
                    </a:cubicBezTo>
                    <a:cubicBezTo>
                      <a:pt x="46" y="159"/>
                      <a:pt x="43" y="147"/>
                      <a:pt x="38" y="141"/>
                    </a:cubicBezTo>
                    <a:cubicBezTo>
                      <a:pt x="22" y="120"/>
                      <a:pt x="8" y="99"/>
                      <a:pt x="8" y="76"/>
                    </a:cubicBezTo>
                    <a:cubicBezTo>
                      <a:pt x="8" y="39"/>
                      <a:pt x="39" y="8"/>
                      <a:pt x="76" y="8"/>
                    </a:cubicBezTo>
                    <a:cubicBezTo>
                      <a:pt x="113" y="8"/>
                      <a:pt x="144" y="39"/>
                      <a:pt x="144" y="76"/>
                    </a:cubicBezTo>
                    <a:cubicBezTo>
                      <a:pt x="144" y="99"/>
                      <a:pt x="130" y="120"/>
                      <a:pt x="114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30F53879-4C2A-4C9A-8B08-CF7F41034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" y="1914"/>
                <a:ext cx="16" cy="31"/>
              </a:xfrm>
              <a:custGeom>
                <a:avLst/>
                <a:gdLst>
                  <a:gd name="T0" fmla="*/ 4 w 8"/>
                  <a:gd name="T1" fmla="*/ 16 h 16"/>
                  <a:gd name="T2" fmla="*/ 8 w 8"/>
                  <a:gd name="T3" fmla="*/ 12 h 16"/>
                  <a:gd name="T4" fmla="*/ 8 w 8"/>
                  <a:gd name="T5" fmla="*/ 4 h 16"/>
                  <a:gd name="T6" fmla="*/ 4 w 8"/>
                  <a:gd name="T7" fmla="*/ 0 h 16"/>
                  <a:gd name="T8" fmla="*/ 0 w 8"/>
                  <a:gd name="T9" fmla="*/ 4 h 16"/>
                  <a:gd name="T10" fmla="*/ 0 w 8"/>
                  <a:gd name="T11" fmla="*/ 12 h 16"/>
                  <a:gd name="T12" fmla="*/ 4 w 8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4" y="16"/>
                    </a:moveTo>
                    <a:cubicBezTo>
                      <a:pt x="6" y="16"/>
                      <a:pt x="8" y="14"/>
                      <a:pt x="8" y="12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2" y="16"/>
                      <a:pt x="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id="{D0C84624-A719-4014-93FA-4EB6DF610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1970"/>
                <a:ext cx="28" cy="26"/>
              </a:xfrm>
              <a:custGeom>
                <a:avLst/>
                <a:gdLst>
                  <a:gd name="T0" fmla="*/ 10 w 15"/>
                  <a:gd name="T1" fmla="*/ 14 h 14"/>
                  <a:gd name="T2" fmla="*/ 13 w 15"/>
                  <a:gd name="T3" fmla="*/ 13 h 14"/>
                  <a:gd name="T4" fmla="*/ 13 w 15"/>
                  <a:gd name="T5" fmla="*/ 7 h 14"/>
                  <a:gd name="T6" fmla="*/ 7 w 15"/>
                  <a:gd name="T7" fmla="*/ 1 h 14"/>
                  <a:gd name="T8" fmla="*/ 2 w 15"/>
                  <a:gd name="T9" fmla="*/ 2 h 14"/>
                  <a:gd name="T10" fmla="*/ 2 w 15"/>
                  <a:gd name="T11" fmla="*/ 7 h 14"/>
                  <a:gd name="T12" fmla="*/ 8 w 15"/>
                  <a:gd name="T13" fmla="*/ 13 h 14"/>
                  <a:gd name="T14" fmla="*/ 10 w 15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4">
                    <a:moveTo>
                      <a:pt x="10" y="14"/>
                    </a:moveTo>
                    <a:cubicBezTo>
                      <a:pt x="11" y="14"/>
                      <a:pt x="12" y="14"/>
                      <a:pt x="13" y="13"/>
                    </a:cubicBezTo>
                    <a:cubicBezTo>
                      <a:pt x="15" y="11"/>
                      <a:pt x="15" y="9"/>
                      <a:pt x="13" y="7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3" y="0"/>
                      <a:pt x="2" y="2"/>
                    </a:cubicBezTo>
                    <a:cubicBezTo>
                      <a:pt x="0" y="3"/>
                      <a:pt x="0" y="6"/>
                      <a:pt x="2" y="7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9" y="14"/>
                      <a:pt x="1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Freeform 10">
                <a:extLst>
                  <a:ext uri="{FF2B5EF4-FFF2-40B4-BE49-F238E27FC236}">
                    <a16:creationId xmlns:a16="http://schemas.microsoft.com/office/drawing/2014/main" id="{D30F52B2-8EA7-44A5-9EEF-1276AC9A0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" y="2105"/>
                <a:ext cx="31" cy="16"/>
              </a:xfrm>
              <a:custGeom>
                <a:avLst/>
                <a:gdLst>
                  <a:gd name="T0" fmla="*/ 16 w 16"/>
                  <a:gd name="T1" fmla="*/ 4 h 8"/>
                  <a:gd name="T2" fmla="*/ 12 w 16"/>
                  <a:gd name="T3" fmla="*/ 0 h 8"/>
                  <a:gd name="T4" fmla="*/ 4 w 16"/>
                  <a:gd name="T5" fmla="*/ 0 h 8"/>
                  <a:gd name="T6" fmla="*/ 0 w 16"/>
                  <a:gd name="T7" fmla="*/ 4 h 8"/>
                  <a:gd name="T8" fmla="*/ 4 w 16"/>
                  <a:gd name="T9" fmla="*/ 8 h 8"/>
                  <a:gd name="T10" fmla="*/ 12 w 16"/>
                  <a:gd name="T11" fmla="*/ 8 h 8"/>
                  <a:gd name="T12" fmla="*/ 16 w 1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4" y="8"/>
                      <a:pt x="16" y="6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Freeform 11">
                <a:extLst>
                  <a:ext uri="{FF2B5EF4-FFF2-40B4-BE49-F238E27FC236}">
                    <a16:creationId xmlns:a16="http://schemas.microsoft.com/office/drawing/2014/main" id="{AB27B5F5-4639-4CF9-B805-F4910FA37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" y="2105"/>
                <a:ext cx="31" cy="16"/>
              </a:xfrm>
              <a:custGeom>
                <a:avLst/>
                <a:gdLst>
                  <a:gd name="T0" fmla="*/ 12 w 16"/>
                  <a:gd name="T1" fmla="*/ 0 h 8"/>
                  <a:gd name="T2" fmla="*/ 4 w 16"/>
                  <a:gd name="T3" fmla="*/ 0 h 8"/>
                  <a:gd name="T4" fmla="*/ 0 w 16"/>
                  <a:gd name="T5" fmla="*/ 4 h 8"/>
                  <a:gd name="T6" fmla="*/ 4 w 16"/>
                  <a:gd name="T7" fmla="*/ 8 h 8"/>
                  <a:gd name="T8" fmla="*/ 12 w 16"/>
                  <a:gd name="T9" fmla="*/ 8 h 8"/>
                  <a:gd name="T10" fmla="*/ 16 w 16"/>
                  <a:gd name="T11" fmla="*/ 4 h 8"/>
                  <a:gd name="T12" fmla="*/ 12 w 1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4" y="8"/>
                      <a:pt x="16" y="6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Freeform 12">
                <a:extLst>
                  <a:ext uri="{FF2B5EF4-FFF2-40B4-BE49-F238E27FC236}">
                    <a16:creationId xmlns:a16="http://schemas.microsoft.com/office/drawing/2014/main" id="{722EC0BF-7127-4704-8668-2884A5A8B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1970"/>
                <a:ext cx="29" cy="26"/>
              </a:xfrm>
              <a:custGeom>
                <a:avLst/>
                <a:gdLst>
                  <a:gd name="T0" fmla="*/ 8 w 15"/>
                  <a:gd name="T1" fmla="*/ 1 h 14"/>
                  <a:gd name="T2" fmla="*/ 2 w 15"/>
                  <a:gd name="T3" fmla="*/ 7 h 14"/>
                  <a:gd name="T4" fmla="*/ 2 w 15"/>
                  <a:gd name="T5" fmla="*/ 13 h 14"/>
                  <a:gd name="T6" fmla="*/ 5 w 15"/>
                  <a:gd name="T7" fmla="*/ 14 h 14"/>
                  <a:gd name="T8" fmla="*/ 7 w 15"/>
                  <a:gd name="T9" fmla="*/ 13 h 14"/>
                  <a:gd name="T10" fmla="*/ 13 w 15"/>
                  <a:gd name="T11" fmla="*/ 7 h 14"/>
                  <a:gd name="T12" fmla="*/ 13 w 15"/>
                  <a:gd name="T13" fmla="*/ 2 h 14"/>
                  <a:gd name="T14" fmla="*/ 8 w 15"/>
                  <a:gd name="T15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4">
                    <a:moveTo>
                      <a:pt x="8" y="1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0" y="9"/>
                      <a:pt x="0" y="11"/>
                      <a:pt x="2" y="13"/>
                    </a:cubicBezTo>
                    <a:cubicBezTo>
                      <a:pt x="3" y="14"/>
                      <a:pt x="4" y="14"/>
                      <a:pt x="5" y="14"/>
                    </a:cubicBezTo>
                    <a:cubicBezTo>
                      <a:pt x="6" y="14"/>
                      <a:pt x="7" y="14"/>
                      <a:pt x="7" y="13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5" y="6"/>
                      <a:pt x="15" y="3"/>
                      <a:pt x="13" y="2"/>
                    </a:cubicBezTo>
                    <a:cubicBezTo>
                      <a:pt x="12" y="0"/>
                      <a:pt x="9" y="0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Freeform 13">
                <a:extLst>
                  <a:ext uri="{FF2B5EF4-FFF2-40B4-BE49-F238E27FC236}">
                    <a16:creationId xmlns:a16="http://schemas.microsoft.com/office/drawing/2014/main" id="{078DDEE5-A9CC-4A48-B66F-FEBE4ED94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1927"/>
                <a:ext cx="23" cy="31"/>
              </a:xfrm>
              <a:custGeom>
                <a:avLst/>
                <a:gdLst>
                  <a:gd name="T0" fmla="*/ 3 w 12"/>
                  <a:gd name="T1" fmla="*/ 16 h 16"/>
                  <a:gd name="T2" fmla="*/ 5 w 12"/>
                  <a:gd name="T3" fmla="*/ 16 h 16"/>
                  <a:gd name="T4" fmla="*/ 8 w 12"/>
                  <a:gd name="T5" fmla="*/ 14 h 16"/>
                  <a:gd name="T6" fmla="*/ 11 w 12"/>
                  <a:gd name="T7" fmla="*/ 6 h 16"/>
                  <a:gd name="T8" fmla="*/ 9 w 12"/>
                  <a:gd name="T9" fmla="*/ 1 h 16"/>
                  <a:gd name="T10" fmla="*/ 4 w 12"/>
                  <a:gd name="T11" fmla="*/ 3 h 16"/>
                  <a:gd name="T12" fmla="*/ 1 w 12"/>
                  <a:gd name="T13" fmla="*/ 10 h 16"/>
                  <a:gd name="T14" fmla="*/ 3 w 12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6">
                    <a:moveTo>
                      <a:pt x="3" y="16"/>
                    </a:moveTo>
                    <a:cubicBezTo>
                      <a:pt x="4" y="16"/>
                      <a:pt x="4" y="16"/>
                      <a:pt x="5" y="16"/>
                    </a:cubicBezTo>
                    <a:cubicBezTo>
                      <a:pt x="6" y="16"/>
                      <a:pt x="8" y="15"/>
                      <a:pt x="8" y="14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2" y="4"/>
                      <a:pt x="11" y="2"/>
                      <a:pt x="9" y="1"/>
                    </a:cubicBezTo>
                    <a:cubicBezTo>
                      <a:pt x="7" y="0"/>
                      <a:pt x="5" y="1"/>
                      <a:pt x="4" y="3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2"/>
                      <a:pt x="1" y="15"/>
                      <a:pt x="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Freeform 14">
                <a:extLst>
                  <a:ext uri="{FF2B5EF4-FFF2-40B4-BE49-F238E27FC236}">
                    <a16:creationId xmlns:a16="http://schemas.microsoft.com/office/drawing/2014/main" id="{9BAB1DB3-0A62-443F-A02F-424B69E3E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1927"/>
                <a:ext cx="23" cy="31"/>
              </a:xfrm>
              <a:custGeom>
                <a:avLst/>
                <a:gdLst>
                  <a:gd name="T0" fmla="*/ 4 w 12"/>
                  <a:gd name="T1" fmla="*/ 14 h 16"/>
                  <a:gd name="T2" fmla="*/ 7 w 12"/>
                  <a:gd name="T3" fmla="*/ 16 h 16"/>
                  <a:gd name="T4" fmla="*/ 9 w 12"/>
                  <a:gd name="T5" fmla="*/ 16 h 16"/>
                  <a:gd name="T6" fmla="*/ 11 w 12"/>
                  <a:gd name="T7" fmla="*/ 10 h 16"/>
                  <a:gd name="T8" fmla="*/ 8 w 12"/>
                  <a:gd name="T9" fmla="*/ 3 h 16"/>
                  <a:gd name="T10" fmla="*/ 3 w 12"/>
                  <a:gd name="T11" fmla="*/ 1 h 16"/>
                  <a:gd name="T12" fmla="*/ 1 w 12"/>
                  <a:gd name="T13" fmla="*/ 6 h 16"/>
                  <a:gd name="T14" fmla="*/ 4 w 12"/>
                  <a:gd name="T15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6">
                    <a:moveTo>
                      <a:pt x="4" y="14"/>
                    </a:moveTo>
                    <a:cubicBezTo>
                      <a:pt x="4" y="15"/>
                      <a:pt x="6" y="16"/>
                      <a:pt x="7" y="16"/>
                    </a:cubicBezTo>
                    <a:cubicBezTo>
                      <a:pt x="8" y="16"/>
                      <a:pt x="8" y="16"/>
                      <a:pt x="9" y="16"/>
                    </a:cubicBezTo>
                    <a:cubicBezTo>
                      <a:pt x="11" y="15"/>
                      <a:pt x="12" y="12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1"/>
                      <a:pt x="5" y="0"/>
                      <a:pt x="3" y="1"/>
                    </a:cubicBezTo>
                    <a:cubicBezTo>
                      <a:pt x="1" y="2"/>
                      <a:pt x="0" y="4"/>
                      <a:pt x="1" y="6"/>
                    </a:cubicBezTo>
                    <a:lnTo>
                      <a:pt x="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Freeform 15">
                <a:extLst>
                  <a:ext uri="{FF2B5EF4-FFF2-40B4-BE49-F238E27FC236}">
                    <a16:creationId xmlns:a16="http://schemas.microsoft.com/office/drawing/2014/main" id="{E63C1661-0E95-4AEC-B27B-0AD98349E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2172"/>
                <a:ext cx="33" cy="21"/>
              </a:xfrm>
              <a:custGeom>
                <a:avLst/>
                <a:gdLst>
                  <a:gd name="T0" fmla="*/ 14 w 17"/>
                  <a:gd name="T1" fmla="*/ 4 h 11"/>
                  <a:gd name="T2" fmla="*/ 6 w 17"/>
                  <a:gd name="T3" fmla="*/ 0 h 11"/>
                  <a:gd name="T4" fmla="*/ 1 w 17"/>
                  <a:gd name="T5" fmla="*/ 3 h 11"/>
                  <a:gd name="T6" fmla="*/ 3 w 17"/>
                  <a:gd name="T7" fmla="*/ 8 h 11"/>
                  <a:gd name="T8" fmla="*/ 11 w 17"/>
                  <a:gd name="T9" fmla="*/ 11 h 11"/>
                  <a:gd name="T10" fmla="*/ 12 w 17"/>
                  <a:gd name="T11" fmla="*/ 11 h 11"/>
                  <a:gd name="T12" fmla="*/ 16 w 17"/>
                  <a:gd name="T13" fmla="*/ 9 h 11"/>
                  <a:gd name="T14" fmla="*/ 14 w 17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1">
                    <a:moveTo>
                      <a:pt x="14" y="4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2" y="11"/>
                      <a:pt x="12" y="11"/>
                    </a:cubicBezTo>
                    <a:cubicBezTo>
                      <a:pt x="14" y="11"/>
                      <a:pt x="15" y="10"/>
                      <a:pt x="16" y="9"/>
                    </a:cubicBezTo>
                    <a:cubicBezTo>
                      <a:pt x="17" y="7"/>
                      <a:pt x="16" y="4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Freeform 16">
                <a:extLst>
                  <a:ext uri="{FF2B5EF4-FFF2-40B4-BE49-F238E27FC236}">
                    <a16:creationId xmlns:a16="http://schemas.microsoft.com/office/drawing/2014/main" id="{87C80447-8797-4C72-A8B9-7AC77F5E8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031"/>
                <a:ext cx="33" cy="23"/>
              </a:xfrm>
              <a:custGeom>
                <a:avLst/>
                <a:gdLst>
                  <a:gd name="T0" fmla="*/ 14 w 17"/>
                  <a:gd name="T1" fmla="*/ 4 h 12"/>
                  <a:gd name="T2" fmla="*/ 6 w 17"/>
                  <a:gd name="T3" fmla="*/ 1 h 12"/>
                  <a:gd name="T4" fmla="*/ 1 w 17"/>
                  <a:gd name="T5" fmla="*/ 3 h 12"/>
                  <a:gd name="T6" fmla="*/ 3 w 17"/>
                  <a:gd name="T7" fmla="*/ 8 h 12"/>
                  <a:gd name="T8" fmla="*/ 11 w 17"/>
                  <a:gd name="T9" fmla="*/ 12 h 12"/>
                  <a:gd name="T10" fmla="*/ 13 w 17"/>
                  <a:gd name="T11" fmla="*/ 12 h 12"/>
                  <a:gd name="T12" fmla="*/ 16 w 17"/>
                  <a:gd name="T13" fmla="*/ 9 h 12"/>
                  <a:gd name="T14" fmla="*/ 14 w 17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2">
                    <a:moveTo>
                      <a:pt x="14" y="4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14" y="12"/>
                      <a:pt x="16" y="11"/>
                      <a:pt x="16" y="9"/>
                    </a:cubicBezTo>
                    <a:cubicBezTo>
                      <a:pt x="17" y="7"/>
                      <a:pt x="16" y="5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Freeform 17">
                <a:extLst>
                  <a:ext uri="{FF2B5EF4-FFF2-40B4-BE49-F238E27FC236}">
                    <a16:creationId xmlns:a16="http://schemas.microsoft.com/office/drawing/2014/main" id="{D6392D65-583A-49A6-98B3-94AC4D869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2031"/>
                <a:ext cx="33" cy="23"/>
              </a:xfrm>
              <a:custGeom>
                <a:avLst/>
                <a:gdLst>
                  <a:gd name="T0" fmla="*/ 4 w 17"/>
                  <a:gd name="T1" fmla="*/ 12 h 12"/>
                  <a:gd name="T2" fmla="*/ 6 w 17"/>
                  <a:gd name="T3" fmla="*/ 12 h 12"/>
                  <a:gd name="T4" fmla="*/ 14 w 17"/>
                  <a:gd name="T5" fmla="*/ 8 h 12"/>
                  <a:gd name="T6" fmla="*/ 16 w 17"/>
                  <a:gd name="T7" fmla="*/ 3 h 12"/>
                  <a:gd name="T8" fmla="*/ 11 w 17"/>
                  <a:gd name="T9" fmla="*/ 1 h 12"/>
                  <a:gd name="T10" fmla="*/ 3 w 17"/>
                  <a:gd name="T11" fmla="*/ 4 h 12"/>
                  <a:gd name="T12" fmla="*/ 1 w 17"/>
                  <a:gd name="T13" fmla="*/ 9 h 12"/>
                  <a:gd name="T14" fmla="*/ 4 w 17"/>
                  <a:gd name="T1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2">
                    <a:moveTo>
                      <a:pt x="4" y="12"/>
                    </a:moveTo>
                    <a:cubicBezTo>
                      <a:pt x="5" y="12"/>
                      <a:pt x="5" y="12"/>
                      <a:pt x="6" y="12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7" y="5"/>
                      <a:pt x="16" y="3"/>
                    </a:cubicBezTo>
                    <a:cubicBezTo>
                      <a:pt x="15" y="1"/>
                      <a:pt x="13" y="0"/>
                      <a:pt x="11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5"/>
                      <a:pt x="0" y="7"/>
                      <a:pt x="1" y="9"/>
                    </a:cubicBezTo>
                    <a:cubicBezTo>
                      <a:pt x="1" y="11"/>
                      <a:pt x="3" y="12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Freeform 18">
                <a:extLst>
                  <a:ext uri="{FF2B5EF4-FFF2-40B4-BE49-F238E27FC236}">
                    <a16:creationId xmlns:a16="http://schemas.microsoft.com/office/drawing/2014/main" id="{56896D03-0CCF-4B41-A6D9-4B74DF2F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172"/>
                <a:ext cx="33" cy="21"/>
              </a:xfrm>
              <a:custGeom>
                <a:avLst/>
                <a:gdLst>
                  <a:gd name="T0" fmla="*/ 11 w 17"/>
                  <a:gd name="T1" fmla="*/ 0 h 11"/>
                  <a:gd name="T2" fmla="*/ 3 w 17"/>
                  <a:gd name="T3" fmla="*/ 4 h 11"/>
                  <a:gd name="T4" fmla="*/ 1 w 17"/>
                  <a:gd name="T5" fmla="*/ 9 h 11"/>
                  <a:gd name="T6" fmla="*/ 5 w 17"/>
                  <a:gd name="T7" fmla="*/ 11 h 11"/>
                  <a:gd name="T8" fmla="*/ 6 w 17"/>
                  <a:gd name="T9" fmla="*/ 11 h 11"/>
                  <a:gd name="T10" fmla="*/ 14 w 17"/>
                  <a:gd name="T11" fmla="*/ 8 h 11"/>
                  <a:gd name="T12" fmla="*/ 16 w 17"/>
                  <a:gd name="T13" fmla="*/ 3 h 11"/>
                  <a:gd name="T14" fmla="*/ 11 w 17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1">
                    <a:moveTo>
                      <a:pt x="11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0" y="7"/>
                      <a:pt x="1" y="9"/>
                    </a:cubicBezTo>
                    <a:cubicBezTo>
                      <a:pt x="2" y="10"/>
                      <a:pt x="3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7"/>
                      <a:pt x="17" y="5"/>
                      <a:pt x="16" y="3"/>
                    </a:cubicBezTo>
                    <a:cubicBezTo>
                      <a:pt x="16" y="1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58" name="Retângulo 57">
            <a:extLst>
              <a:ext uri="{FF2B5EF4-FFF2-40B4-BE49-F238E27FC236}">
                <a16:creationId xmlns:a16="http://schemas.microsoft.com/office/drawing/2014/main" id="{BCFCB31F-F6D5-4336-8EE3-890F72E7DACB}"/>
              </a:ext>
            </a:extLst>
          </p:cNvPr>
          <p:cNvSpPr/>
          <p:nvPr/>
        </p:nvSpPr>
        <p:spPr>
          <a:xfrm>
            <a:off x="262206" y="3521184"/>
            <a:ext cx="6677490" cy="327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Dosis" panose="02010503020202060003" pitchFamily="2" charset="0"/>
              </a:rPr>
              <a:t>FOOD-10345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 – Corrigidos os links no relatório de DRE</a:t>
            </a:r>
            <a:endParaRPr lang="pt-BR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Dosis" panose="02010503020202060003" pitchFamily="2" charset="0"/>
              </a:rPr>
              <a:t>FOOD-10062 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– Visualização de notas com zero a esquerda na numeração e na série.</a:t>
            </a:r>
            <a:endParaRPr lang="pt-BR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Dosis" panose="02010503020202060003" pitchFamily="2" charset="0"/>
              </a:rPr>
              <a:t>FOOD-9784 – 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Corrigida a exportação das informações no pedido de compra.</a:t>
            </a:r>
            <a:endParaRPr lang="pt-BR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Dosis" panose="02010503020202060003" pitchFamily="2" charset="0"/>
              </a:rPr>
              <a:t>FOOD-9464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 – Exibição das informações no relatório de Vendas por Pessoa.</a:t>
            </a:r>
            <a:endParaRPr lang="pt-BR" dirty="0"/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669A0376-9CA4-4DAE-BAEE-D50ABDD75DD0}"/>
              </a:ext>
            </a:extLst>
          </p:cNvPr>
          <p:cNvSpPr/>
          <p:nvPr/>
        </p:nvSpPr>
        <p:spPr>
          <a:xfrm>
            <a:off x="339656" y="7743321"/>
            <a:ext cx="6401327" cy="1881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Dosis" panose="02010503020202060003" pitchFamily="2" charset="0"/>
              </a:rPr>
              <a:t>Food-10133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 – Quadro de CMV e último movimento incluídos no Dashboard.</a:t>
            </a:r>
            <a:endParaRPr lang="pt-BR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Dosis" panose="02010503020202060003" pitchFamily="2" charset="0"/>
              </a:rPr>
              <a:t>Food-10307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</a:rPr>
              <a:t> – Relatório de Despesa x Receita considerando valor bruto ou líquido de forma parametrizável.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C69FC6A9-7EE8-465A-8901-202C0976B748}"/>
              </a:ext>
            </a:extLst>
          </p:cNvPr>
          <p:cNvSpPr txBox="1"/>
          <p:nvPr/>
        </p:nvSpPr>
        <p:spPr>
          <a:xfrm>
            <a:off x="920561" y="11461662"/>
            <a:ext cx="5041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u="sng" dirty="0">
                <a:solidFill>
                  <a:schemeClr val="bg1"/>
                </a:solidFill>
                <a:latin typeface="Nexa Light" panose="02000000000000000000" pitchFamily="50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Saiba mais em:</a:t>
            </a:r>
            <a:br>
              <a:rPr lang="pt-BR" u="sng" dirty="0">
                <a:solidFill>
                  <a:schemeClr val="bg1"/>
                </a:solidFill>
                <a:latin typeface="Nexa Light" panose="02000000000000000000" pitchFamily="50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pt-BR" u="sng" dirty="0">
                <a:solidFill>
                  <a:schemeClr val="bg1"/>
                </a:solidFill>
                <a:latin typeface="Nexa Light" panose="02000000000000000000" pitchFamily="50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pt-BR" u="sng" dirty="0">
                <a:solidFill>
                  <a:schemeClr val="bg1"/>
                </a:solidFill>
                <a:latin typeface="Nexa Light" panose="02000000000000000000" pitchFamily="50" charset="0"/>
              </a:rPr>
              <a:t>https://share.linx.com.br/x/qLeqD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CE305C7-164B-42B2-9CDC-6CE153CEE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4075" y="9558569"/>
            <a:ext cx="1660046" cy="16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40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6.25E-7 2.96296E-6 L 0.08086 2.96296E-6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6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12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4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117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Dosis</vt:lpstr>
      <vt:lpstr>Dosis ExtraBold</vt:lpstr>
      <vt:lpstr>Nexa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Natanael Lucas</dc:creator>
  <cp:lastModifiedBy>Tiago Rudek</cp:lastModifiedBy>
  <cp:revision>18</cp:revision>
  <dcterms:created xsi:type="dcterms:W3CDTF">2019-06-12T19:54:10Z</dcterms:created>
  <dcterms:modified xsi:type="dcterms:W3CDTF">2021-03-16T23:57:48Z</dcterms:modified>
</cp:coreProperties>
</file>