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24" r:id="rId2"/>
    <p:sldId id="259" r:id="rId3"/>
    <p:sldId id="278" r:id="rId4"/>
    <p:sldId id="270" r:id="rId5"/>
    <p:sldId id="325" r:id="rId6"/>
    <p:sldId id="327" r:id="rId7"/>
    <p:sldId id="328" r:id="rId8"/>
    <p:sldId id="329" r:id="rId9"/>
    <p:sldId id="311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2" autoAdjust="0"/>
    <p:restoredTop sz="94660"/>
  </p:normalViewPr>
  <p:slideViewPr>
    <p:cSldViewPr snapToGrid="0">
      <p:cViewPr varScale="1">
        <p:scale>
          <a:sx n="92" d="100"/>
          <a:sy n="92" d="100"/>
        </p:scale>
        <p:origin x="19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A345F-CA5D-49EB-9ADA-C74C3D6BC987}" type="datetimeFigureOut">
              <a:rPr lang="pt-BR" smtClean="0"/>
              <a:t>07/10/2025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BD6A6-D84E-4F4C-BD46-74C91C5412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8304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07640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FD516D93-5E6B-571E-4F87-A1E776DE6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9FDA9202-C6D5-1CDF-8147-AE3E6C09FE5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A806D56F-2C1C-0945-2A52-9DD1F12BBE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198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0C2770E0-9AAC-6AF2-B2A2-230246107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C74976D0-C025-85E1-27F8-533DB5892B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57405AF8-F0BD-146F-480F-3E73940813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7253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4F7757DA-5159-1345-63BB-F81959422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5A2F727A-1DE8-D74D-FD68-1EAFC35F629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CB642868-F5AA-A691-FEC3-BA3DDDFDD8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4102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>
          <a:extLst>
            <a:ext uri="{FF2B5EF4-FFF2-40B4-BE49-F238E27FC236}">
              <a16:creationId xmlns:a16="http://schemas.microsoft.com/office/drawing/2014/main" id="{723AAE1A-5BD2-F3FC-25A4-E8FF74B8F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>
            <a:extLst>
              <a:ext uri="{FF2B5EF4-FFF2-40B4-BE49-F238E27FC236}">
                <a16:creationId xmlns:a16="http://schemas.microsoft.com/office/drawing/2014/main" id="{66559F66-934B-5AD9-C1B5-9A42B11DE1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>
            <a:extLst>
              <a:ext uri="{FF2B5EF4-FFF2-40B4-BE49-F238E27FC236}">
                <a16:creationId xmlns:a16="http://schemas.microsoft.com/office/drawing/2014/main" id="{E00D7290-003A-CA2F-ED86-77C48C7625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8362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7" name="Google Shape;777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38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77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586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145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801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74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140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35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7498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82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988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7610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2304333" y="1158300"/>
            <a:ext cx="12503600" cy="31768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5407367" y="1865333"/>
            <a:ext cx="4491600" cy="18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SzPts val="990"/>
            </a:pPr>
            <a:r>
              <a:rPr lang="pt-BR" sz="5000" dirty="0">
                <a:solidFill>
                  <a:srgbClr val="F5F3FD"/>
                </a:solidFill>
              </a:rPr>
              <a:t>Reforma Tributária do Consumo</a:t>
            </a:r>
            <a:endParaRPr sz="5000" b="0" dirty="0">
              <a:solidFill>
                <a:srgbClr val="F5F3FD"/>
              </a:solidFill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90477" y="286657"/>
            <a:ext cx="744503" cy="423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5337" y="0"/>
            <a:ext cx="6064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333933" y="796567"/>
            <a:ext cx="8115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pt-BR" sz="4800" dirty="0">
                <a:solidFill>
                  <a:srgbClr val="9650FF"/>
                </a:solidFill>
              </a:rPr>
              <a:t>Temas de hoje:</a:t>
            </a:r>
            <a:endParaRPr sz="4800" dirty="0">
              <a:solidFill>
                <a:srgbClr val="9650FF"/>
              </a:solidFill>
            </a:endParaRPr>
          </a:p>
        </p:txBody>
      </p:sp>
      <p:grpSp>
        <p:nvGrpSpPr>
          <p:cNvPr id="83" name="Google Shape;83;p4"/>
          <p:cNvGrpSpPr/>
          <p:nvPr/>
        </p:nvGrpSpPr>
        <p:grpSpPr>
          <a:xfrm>
            <a:off x="1406813" y="2133599"/>
            <a:ext cx="2466489" cy="520623"/>
            <a:chOff x="7974716" y="2361727"/>
            <a:chExt cx="9860700" cy="403500"/>
          </a:xfrm>
        </p:grpSpPr>
        <p:sp>
          <p:nvSpPr>
            <p:cNvPr id="84" name="Google Shape;84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5" name="Google Shape;85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6" name="Google Shape;86;p4"/>
          <p:cNvGrpSpPr/>
          <p:nvPr/>
        </p:nvGrpSpPr>
        <p:grpSpPr>
          <a:xfrm>
            <a:off x="1406813" y="2806699"/>
            <a:ext cx="2466489" cy="520623"/>
            <a:chOff x="7974716" y="2361727"/>
            <a:chExt cx="9860700" cy="403500"/>
          </a:xfrm>
        </p:grpSpPr>
        <p:sp>
          <p:nvSpPr>
            <p:cNvPr id="87" name="Google Shape;87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8" name="Google Shape;88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9" name="Google Shape;89;p4"/>
          <p:cNvGrpSpPr/>
          <p:nvPr/>
        </p:nvGrpSpPr>
        <p:grpSpPr>
          <a:xfrm>
            <a:off x="1406813" y="3479799"/>
            <a:ext cx="2466489" cy="520623"/>
            <a:chOff x="7974716" y="2361727"/>
            <a:chExt cx="9860700" cy="403500"/>
          </a:xfrm>
        </p:grpSpPr>
        <p:sp>
          <p:nvSpPr>
            <p:cNvPr id="90" name="Google Shape;90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1" name="Google Shape;91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5" name="Google Shape;95;p4"/>
          <p:cNvGrpSpPr/>
          <p:nvPr/>
        </p:nvGrpSpPr>
        <p:grpSpPr>
          <a:xfrm>
            <a:off x="1377804" y="4203905"/>
            <a:ext cx="2466489" cy="520623"/>
            <a:chOff x="7974716" y="2361727"/>
            <a:chExt cx="9860700" cy="403500"/>
          </a:xfrm>
        </p:grpSpPr>
        <p:sp>
          <p:nvSpPr>
            <p:cNvPr id="96" name="Google Shape;96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7" name="Google Shape;97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endParaRPr sz="933" kern="0" dirty="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8" name="Google Shape;98;p4"/>
          <p:cNvGrpSpPr/>
          <p:nvPr/>
        </p:nvGrpSpPr>
        <p:grpSpPr>
          <a:xfrm>
            <a:off x="2490134" y="2133601"/>
            <a:ext cx="6959025" cy="520623"/>
            <a:chOff x="7974716" y="2361727"/>
            <a:chExt cx="9860700" cy="403500"/>
          </a:xfrm>
        </p:grpSpPr>
        <p:sp>
          <p:nvSpPr>
            <p:cNvPr id="99" name="Google Shape;99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0" name="Google Shape;100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Conceito geral e principais mudanças.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1" name="Google Shape;101;p4"/>
          <p:cNvGrpSpPr/>
          <p:nvPr/>
        </p:nvGrpSpPr>
        <p:grpSpPr>
          <a:xfrm>
            <a:off x="2490134" y="2806701"/>
            <a:ext cx="6959025" cy="520623"/>
            <a:chOff x="7974716" y="2361727"/>
            <a:chExt cx="9860700" cy="403500"/>
          </a:xfrm>
        </p:grpSpPr>
        <p:sp>
          <p:nvSpPr>
            <p:cNvPr id="102" name="Google Shape;102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3" name="Google Shape;103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Novas Classificações e </a:t>
              </a:r>
              <a:r>
                <a:rPr lang="pt-BR" sz="1733" kern="0" dirty="0" err="1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CSTs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4" name="Google Shape;104;p4"/>
          <p:cNvGrpSpPr/>
          <p:nvPr/>
        </p:nvGrpSpPr>
        <p:grpSpPr>
          <a:xfrm>
            <a:off x="2490134" y="3479801"/>
            <a:ext cx="6959025" cy="520623"/>
            <a:chOff x="7974716" y="2361727"/>
            <a:chExt cx="9860700" cy="403500"/>
          </a:xfrm>
        </p:grpSpPr>
        <p:sp>
          <p:nvSpPr>
            <p:cNvPr id="105" name="Google Shape;105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6" name="Google Shape;106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Pontos de atenção para 2026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10" name="Google Shape;110;p4"/>
          <p:cNvGrpSpPr/>
          <p:nvPr/>
        </p:nvGrpSpPr>
        <p:grpSpPr>
          <a:xfrm>
            <a:off x="2408288" y="4200752"/>
            <a:ext cx="6959025" cy="520623"/>
            <a:chOff x="7974716" y="2361727"/>
            <a:chExt cx="9860700" cy="403500"/>
          </a:xfrm>
        </p:grpSpPr>
        <p:sp>
          <p:nvSpPr>
            <p:cNvPr id="111" name="Google Shape;111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600"/>
              </a:pPr>
              <a:endParaRPr sz="1200" kern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12" name="Google Shape;112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pPr defTabSz="1219170">
                <a:lnSpc>
                  <a:spcPct val="90000"/>
                </a:lnSpc>
                <a:buClr>
                  <a:srgbClr val="000000"/>
                </a:buClr>
                <a:buSzPts val="2000"/>
              </a:pPr>
              <a:r>
                <a:rPr lang="pt-BR" sz="1733" kern="0" dirty="0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Calendário e datas importantes</a:t>
              </a:r>
              <a:endParaRPr sz="933" kern="0" dirty="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290798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444168" y="0"/>
            <a:ext cx="1074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/>
          <p:cNvSpPr txBox="1"/>
          <p:nvPr/>
        </p:nvSpPr>
        <p:spPr>
          <a:xfrm>
            <a:off x="1222000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Substituição dos tributos incidentes sobre o consumo de mercadorias e serviços.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Federal – CBS e IS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Estadual – IBS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Municipal – IBS</a:t>
            </a:r>
          </a:p>
          <a:p>
            <a:pPr marL="342900" indent="-342900" defTabSz="1219170">
              <a:lnSpc>
                <a:spcPct val="115000"/>
              </a:lnSpc>
              <a:buClr>
                <a:srgbClr val="000000"/>
              </a:buClr>
              <a:buSzPts val="1400"/>
              <a:buFontTx/>
              <a:buChar char="-"/>
            </a:pPr>
            <a:endParaRPr lang="pt-BR"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867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Entram para substituir o ICMS, IPI, PIS/COFINS.</a:t>
            </a:r>
          </a:p>
        </p:txBody>
      </p:sp>
      <p:sp>
        <p:nvSpPr>
          <p:cNvPr id="328" name="Google Shape;328;p23"/>
          <p:cNvSpPr/>
          <p:nvPr/>
        </p:nvSpPr>
        <p:spPr>
          <a:xfrm>
            <a:off x="875967" y="1013733"/>
            <a:ext cx="5575600" cy="1066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1222000" y="10429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r>
              <a:rPr lang="pt-BR" sz="3200" dirty="0"/>
              <a:t>Reforma Tributária – conceito geral</a:t>
            </a:r>
            <a:endParaRPr sz="3200" dirty="0">
              <a:solidFill>
                <a:srgbClr val="00C855"/>
              </a:solidFill>
            </a:endParaRPr>
          </a:p>
        </p:txBody>
      </p:sp>
      <p:pic>
        <p:nvPicPr>
          <p:cNvPr id="330" name="Google Shape;330;p23" descr="Imagem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05595" y="508003"/>
            <a:ext cx="8030301" cy="53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3"/>
          <p:cNvPicPr preferRelativeResize="0"/>
          <p:nvPr/>
        </p:nvPicPr>
        <p:blipFill rotWithShape="1">
          <a:blip r:embed="rId5">
            <a:alphaModFix/>
          </a:blip>
          <a:srcRect r="14805"/>
          <a:stretch/>
        </p:blipFill>
        <p:spPr>
          <a:xfrm>
            <a:off x="7568033" y="1295400"/>
            <a:ext cx="5173200" cy="34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 txBox="1"/>
          <p:nvPr/>
        </p:nvSpPr>
        <p:spPr>
          <a:xfrm>
            <a:off x="1222333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Principal objetivo é diminuir a complexidade da legislação tributária nacional e encerrar a guerra fiscal entre os estados em função do ICMS.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Estes tributos são incidentes sobre operações ONEROSAS (que geram algum tipo de contrapartida).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</a:t>
            </a: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Venda – onerosa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7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</a:t>
            </a:r>
            <a:r>
              <a:rPr lang="pt-BR" sz="17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: Transferência – não onerosa.</a:t>
            </a:r>
            <a:endParaRPr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876300" y="1013733"/>
            <a:ext cx="5026400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/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50264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 fontScale="90000"/>
          </a:bodyPr>
          <a:lstStyle/>
          <a:p>
            <a:r>
              <a:rPr lang="pt-BR" dirty="0"/>
              <a:t>Reforma Tributária – conceito geral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244" name="Google Shape;244;p15"/>
          <p:cNvPicPr preferRelativeResize="0"/>
          <p:nvPr/>
        </p:nvPicPr>
        <p:blipFill rotWithShape="1">
          <a:blip r:embed="rId3">
            <a:alphaModFix/>
          </a:blip>
          <a:srcRect l="28510" t="10530" r="-10625"/>
          <a:stretch/>
        </p:blipFill>
        <p:spPr>
          <a:xfrm>
            <a:off x="6731000" y="1013733"/>
            <a:ext cx="6287600" cy="45664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411A4148-0CE3-ED95-BAFD-23BAE57BE9B3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13E0192B-0C4B-EBEC-BBBB-5FB6D3250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D88EB6E4-11CD-BA02-A6C3-553A13A7F250}"/>
              </a:ext>
            </a:extLst>
          </p:cNvPr>
          <p:cNvSpPr txBox="1"/>
          <p:nvPr/>
        </p:nvSpPr>
        <p:spPr>
          <a:xfrm>
            <a:off x="1222332" y="2511400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tributo será cobrado de acordo com o local de destino da mercadoria.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6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Exemplo:</a:t>
            </a: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Vendedor do estado do Rio Grande do Sul vende uma mercadoria para um comprador do estado de Santa Cataria.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IBS e o CBS serão cobrados de acordo com as alíquotas vigentes naquele estado e município do adquirente.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Portanto: Cada estado e cada município do Brasil terão sua alíquota de IBS e CBS.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6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Na prática: 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CBS e IS – Um único para o todo Brasil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IBS Estadual – Cada estado definirá o seu.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sz="1600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IBS Municipal – Cada município definirá o seu.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3133DA6B-4237-987B-A03C-F9D99DCD4D4D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295BA14D-90BD-1609-80C1-0E4B7E1DD1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/>
              <a:t>Reforma Tributária – conceito geral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490FE7F-48BE-DDD8-4A36-643CD89CC4B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781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AC9A1457-E2E1-C9CF-57CD-6293E8F00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A73E5ED8-6C6E-A6B5-00D0-4B21364F94A1}"/>
              </a:ext>
            </a:extLst>
          </p:cNvPr>
          <p:cNvSpPr txBox="1"/>
          <p:nvPr/>
        </p:nvSpPr>
        <p:spPr>
          <a:xfrm>
            <a:off x="876299" y="2485071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Todos os tributos existentes hoje continuarão sendo cobrados normalmente.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Em paralelo será iniciado o chamado “ano teste”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Entram em vigor os seguintes tributos: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CBS – 0,9%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IBS Estadual – 0,1%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IBS Municipal – 0,00%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	IS – Somente a partir de 2027.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AAE45C59-6E3F-AE13-FFD7-B0B27092D240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07123DDA-AB49-EBAD-D0D9-A301372B4B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>
                <a:solidFill>
                  <a:srgbClr val="00C855"/>
                </a:solidFill>
              </a:rPr>
              <a:t>Pontos de Atenção - 2026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A9992DD-C101-8212-B4CF-698F5FD4CDF9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Google Shape;906;p63" descr="Imagem 164">
            <a:extLst>
              <a:ext uri="{FF2B5EF4-FFF2-40B4-BE49-F238E27FC236}">
                <a16:creationId xmlns:a16="http://schemas.microsoft.com/office/drawing/2014/main" id="{CD93D1DF-0BFD-07CF-6895-AFE24B854C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5075" y="409585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06;p63" descr="Imagem 164">
            <a:extLst>
              <a:ext uri="{FF2B5EF4-FFF2-40B4-BE49-F238E27FC236}">
                <a16:creationId xmlns:a16="http://schemas.microsoft.com/office/drawing/2014/main" id="{949DC555-7104-1283-9188-22B4809F115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5075" y="442084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DA20131-2122-914F-2DA0-B4C1260C457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5075" y="474583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5;p63" descr="Imagem 162">
            <a:extLst>
              <a:ext uri="{FF2B5EF4-FFF2-40B4-BE49-F238E27FC236}">
                <a16:creationId xmlns:a16="http://schemas.microsoft.com/office/drawing/2014/main" id="{30E545F3-4872-BF3E-E321-C2B44EF62C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25075" y="5300270"/>
            <a:ext cx="516562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005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>
          <a:extLst>
            <a:ext uri="{FF2B5EF4-FFF2-40B4-BE49-F238E27FC236}">
              <a16:creationId xmlns:a16="http://schemas.microsoft.com/office/drawing/2014/main" id="{CF34ED9D-2978-F169-5B80-FD6196827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59F70BF4-7497-5DA8-4E3D-72C87536A2B2}"/>
              </a:ext>
            </a:extLst>
          </p:cNvPr>
          <p:cNvSpPr txBox="1"/>
          <p:nvPr/>
        </p:nvSpPr>
        <p:spPr>
          <a:xfrm>
            <a:off x="876299" y="2485071"/>
            <a:ext cx="9293267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recolhimento</a:t>
            </a: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dos novos tributos é opcional.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 contribuinte que realizar o recolhimento pode abater do saldo devedor dos atuais tributos vigentes.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Optantes pelo 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Simples Nacional </a:t>
            </a:r>
            <a:r>
              <a:rPr lang="pt-BR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não estão contemplados neste ano teste.</a:t>
            </a:r>
          </a:p>
          <a:p>
            <a:pPr algn="ctr"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algn="just" defTabSz="1219170">
              <a:lnSpc>
                <a:spcPct val="115000"/>
              </a:lnSpc>
              <a:buClr>
                <a:srgbClr val="000000"/>
              </a:buClr>
              <a:buSzPts val="1400"/>
            </a:pP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Apesar do pagamento ser opcional, o destaque e adequação nas notas fiscais NFe e </a:t>
            </a:r>
            <a:r>
              <a:rPr lang="pt-BR" b="1" kern="0" dirty="0" err="1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NFCe</a:t>
            </a:r>
            <a:r>
              <a:rPr lang="pt-BR" b="1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 é obrigatório.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b="1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400"/>
            </a:pPr>
            <a:endParaRPr lang="pt-BR" sz="1700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EC24FBD2-B6E6-0BAA-F0F1-F14A9B54C2A1}"/>
              </a:ext>
            </a:extLst>
          </p:cNvPr>
          <p:cNvSpPr/>
          <p:nvPr/>
        </p:nvSpPr>
        <p:spPr>
          <a:xfrm>
            <a:off x="876299" y="1013733"/>
            <a:ext cx="7614557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050"/>
            </a:pPr>
            <a:endParaRPr sz="140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F6C4A978-3CFA-8214-C5D7-5A5D3AE713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81938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>
                <a:solidFill>
                  <a:srgbClr val="00C855"/>
                </a:solidFill>
              </a:rPr>
              <a:t>Pontos de Atenção - 2026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72D9C229-BCCE-27F0-F682-F57FEE92B0B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737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39">
          <a:extLst>
            <a:ext uri="{FF2B5EF4-FFF2-40B4-BE49-F238E27FC236}">
              <a16:creationId xmlns:a16="http://schemas.microsoft.com/office/drawing/2014/main" id="{57F3F40D-2BD5-DBC6-BB53-1FB05966A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>
            <a:extLst>
              <a:ext uri="{FF2B5EF4-FFF2-40B4-BE49-F238E27FC236}">
                <a16:creationId xmlns:a16="http://schemas.microsoft.com/office/drawing/2014/main" id="{7F92923D-BB27-C764-6E13-197BCFA5D28E}"/>
              </a:ext>
            </a:extLst>
          </p:cNvPr>
          <p:cNvSpPr txBox="1"/>
          <p:nvPr/>
        </p:nvSpPr>
        <p:spPr>
          <a:xfrm>
            <a:off x="1222333" y="2511400"/>
            <a:ext cx="4680400" cy="3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>
            <a:extLst>
              <a:ext uri="{FF2B5EF4-FFF2-40B4-BE49-F238E27FC236}">
                <a16:creationId xmlns:a16="http://schemas.microsoft.com/office/drawing/2014/main" id="{CA978852-177A-8D36-A5E5-8EFCCD40579B}"/>
              </a:ext>
            </a:extLst>
          </p:cNvPr>
          <p:cNvSpPr/>
          <p:nvPr/>
        </p:nvSpPr>
        <p:spPr>
          <a:xfrm>
            <a:off x="876299" y="1013733"/>
            <a:ext cx="7092044" cy="10660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>
            <a:extLst>
              <a:ext uri="{FF2B5EF4-FFF2-40B4-BE49-F238E27FC236}">
                <a16:creationId xmlns:a16="http://schemas.microsoft.com/office/drawing/2014/main" id="{457CB148-80C1-33B2-DED0-3FDEE3453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22333" y="1042933"/>
            <a:ext cx="689841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r>
              <a:rPr lang="pt-BR" dirty="0"/>
              <a:t>Nova Tabela de CST e </a:t>
            </a:r>
            <a:r>
              <a:rPr lang="pt-BR" dirty="0" err="1"/>
              <a:t>cClassTrib</a:t>
            </a:r>
            <a:endParaRPr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57C3DE86-3188-FB8A-9B09-255A0A9066D5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44844" y="6170599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453F28-A2F8-C6F2-7A27-48FF4D8E5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2332" y="2348644"/>
            <a:ext cx="4680400" cy="371426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88790D1-10BE-7672-2691-DDF69F9D5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3997" y="2355995"/>
            <a:ext cx="5238750" cy="3762375"/>
          </a:xfrm>
          <a:prstGeom prst="rect">
            <a:avLst/>
          </a:prstGeom>
        </p:spPr>
      </p:pic>
      <p:pic>
        <p:nvPicPr>
          <p:cNvPr id="9" name="Gráfico 8" descr="Seta para Direita com preenchimento sólido">
            <a:extLst>
              <a:ext uri="{FF2B5EF4-FFF2-40B4-BE49-F238E27FC236}">
                <a16:creationId xmlns:a16="http://schemas.microsoft.com/office/drawing/2014/main" id="{6EAC8BBE-C8E0-4B33-173F-042B274B53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99596" y="46727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18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56"/>
          <p:cNvSpPr txBox="1">
            <a:spLocks noGrp="1"/>
          </p:cNvSpPr>
          <p:nvPr>
            <p:ph type="title"/>
          </p:nvPr>
        </p:nvSpPr>
        <p:spPr>
          <a:xfrm>
            <a:off x="710967" y="593367"/>
            <a:ext cx="10665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t-BR" sz="4800" dirty="0"/>
              <a:t>Atenção as </a:t>
            </a:r>
            <a:r>
              <a:rPr lang="pt-BR" sz="4800" dirty="0">
                <a:solidFill>
                  <a:srgbClr val="00C855"/>
                </a:solidFill>
              </a:rPr>
              <a:t>datas</a:t>
            </a:r>
            <a:endParaRPr sz="4800" dirty="0">
              <a:solidFill>
                <a:srgbClr val="00C855"/>
              </a:solidFill>
            </a:endParaRPr>
          </a:p>
        </p:txBody>
      </p:sp>
      <p:sp>
        <p:nvSpPr>
          <p:cNvPr id="781" name="Google Shape;781;p56"/>
          <p:cNvSpPr/>
          <p:nvPr/>
        </p:nvSpPr>
        <p:spPr>
          <a:xfrm>
            <a:off x="777800" y="2074800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2" name="Google Shape;782;p56"/>
          <p:cNvSpPr txBox="1"/>
          <p:nvPr/>
        </p:nvSpPr>
        <p:spPr>
          <a:xfrm>
            <a:off x="962401" y="2569467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3" name="Google Shape;783;p56"/>
          <p:cNvSpPr txBox="1"/>
          <p:nvPr/>
        </p:nvSpPr>
        <p:spPr>
          <a:xfrm>
            <a:off x="962401" y="2247600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3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01/07/25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3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Ambiente de Homologação.</a:t>
            </a:r>
          </a:p>
        </p:txBody>
      </p:sp>
      <p:sp>
        <p:nvSpPr>
          <p:cNvPr id="784" name="Google Shape;784;p56"/>
          <p:cNvSpPr/>
          <p:nvPr/>
        </p:nvSpPr>
        <p:spPr>
          <a:xfrm>
            <a:off x="4323943" y="3407729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5" name="Google Shape;785;p56"/>
          <p:cNvSpPr txBox="1"/>
          <p:nvPr/>
        </p:nvSpPr>
        <p:spPr>
          <a:xfrm>
            <a:off x="3806151" y="3906300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6" name="Google Shape;786;p56"/>
          <p:cNvSpPr txBox="1"/>
          <p:nvPr/>
        </p:nvSpPr>
        <p:spPr>
          <a:xfrm>
            <a:off x="4405508" y="3532404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10/11/2025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Ambiente de produção.</a:t>
            </a:r>
            <a:endParaRPr sz="2130" kern="0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87" name="Google Shape;787;p56"/>
          <p:cNvSpPr/>
          <p:nvPr/>
        </p:nvSpPr>
        <p:spPr>
          <a:xfrm>
            <a:off x="8262949" y="2074800"/>
            <a:ext cx="2186800" cy="17512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400"/>
            </a:pPr>
            <a:endParaRPr sz="1867" kern="0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8" name="Google Shape;788;p56"/>
          <p:cNvSpPr txBox="1"/>
          <p:nvPr/>
        </p:nvSpPr>
        <p:spPr>
          <a:xfrm>
            <a:off x="6590268" y="2569467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9" name="Google Shape;789;p56"/>
          <p:cNvSpPr txBox="1"/>
          <p:nvPr/>
        </p:nvSpPr>
        <p:spPr>
          <a:xfrm>
            <a:off x="8414200" y="2074800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30" b="1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05/01/2026</a:t>
            </a:r>
          </a:p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r>
              <a:rPr lang="pt-BR" sz="2100" kern="0" dirty="0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Inicio da obrigatoriedade dos tributos.</a:t>
            </a:r>
          </a:p>
        </p:txBody>
      </p:sp>
      <p:sp>
        <p:nvSpPr>
          <p:cNvPr id="791" name="Google Shape;791;p56"/>
          <p:cNvSpPr txBox="1"/>
          <p:nvPr/>
        </p:nvSpPr>
        <p:spPr>
          <a:xfrm>
            <a:off x="9414200" y="3778004"/>
            <a:ext cx="2000000" cy="8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pt-BR" sz="1333" kern="0" dirty="0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.</a:t>
            </a:r>
            <a:endParaRPr sz="1867" kern="0" dirty="0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92" name="Google Shape;792;p56"/>
          <p:cNvSpPr txBox="1"/>
          <p:nvPr/>
        </p:nvSpPr>
        <p:spPr>
          <a:xfrm>
            <a:off x="9374368" y="3584433"/>
            <a:ext cx="2000000" cy="6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>
              <a:lnSpc>
                <a:spcPct val="115000"/>
              </a:lnSpc>
              <a:buClr>
                <a:srgbClr val="000000"/>
              </a:buClr>
              <a:buSzPts val="1200"/>
            </a:pPr>
            <a:endParaRPr sz="2133" kern="0" dirty="0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cxnSp>
        <p:nvCxnSpPr>
          <p:cNvPr id="793" name="Google Shape;793;p56"/>
          <p:cNvCxnSpPr>
            <a:cxnSpLocks/>
          </p:cNvCxnSpPr>
          <p:nvPr/>
        </p:nvCxnSpPr>
        <p:spPr>
          <a:xfrm>
            <a:off x="2967800" y="3331400"/>
            <a:ext cx="1342108" cy="4946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5" name="Google Shape;795;p56"/>
          <p:cNvCxnSpPr>
            <a:cxnSpLocks/>
          </p:cNvCxnSpPr>
          <p:nvPr/>
        </p:nvCxnSpPr>
        <p:spPr>
          <a:xfrm flipH="1">
            <a:off x="6524779" y="3007067"/>
            <a:ext cx="1749289" cy="68319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1229BB1E-27F6-08BD-8871-AE57A5C39E37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006835" y="6056106"/>
            <a:ext cx="744501" cy="423428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375</Words>
  <Application>Microsoft Office PowerPoint</Application>
  <PresentationFormat>Widescreen</PresentationFormat>
  <Paragraphs>61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7" baseType="lpstr">
      <vt:lpstr>Aptos</vt:lpstr>
      <vt:lpstr>Arial</vt:lpstr>
      <vt:lpstr>Calibri</vt:lpstr>
      <vt:lpstr>Century Gothic</vt:lpstr>
      <vt:lpstr>Noto Sans</vt:lpstr>
      <vt:lpstr>Noto Sans Light</vt:lpstr>
      <vt:lpstr>Noto Sans SemiBold</vt:lpstr>
      <vt:lpstr>Linx Claro</vt:lpstr>
      <vt:lpstr>Reforma Tributária do Consumo</vt:lpstr>
      <vt:lpstr>Temas de hoje:</vt:lpstr>
      <vt:lpstr>Reforma Tributária – conceito geral</vt:lpstr>
      <vt:lpstr>Reforma Tributária – conceito geral</vt:lpstr>
      <vt:lpstr>Reforma Tributária – conceito geral</vt:lpstr>
      <vt:lpstr>Pontos de Atenção - 2026</vt:lpstr>
      <vt:lpstr>Pontos de Atenção - 2026</vt:lpstr>
      <vt:lpstr>Nova Tabela de CST e cClassTrib</vt:lpstr>
      <vt:lpstr>Atenção as datas</vt:lpstr>
    </vt:vector>
  </TitlesOfParts>
  <Company>Linx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Darlei Darui</dc:creator>
  <cp:lastModifiedBy>Darlei Darui</cp:lastModifiedBy>
  <cp:revision>4</cp:revision>
  <dcterms:created xsi:type="dcterms:W3CDTF">2025-07-28T20:22:46Z</dcterms:created>
  <dcterms:modified xsi:type="dcterms:W3CDTF">2025-10-07T12:10:47Z</dcterms:modified>
</cp:coreProperties>
</file>