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17"/>
  </p:notesMasterIdLst>
  <p:sldIdLst>
    <p:sldId id="259" r:id="rId3"/>
    <p:sldId id="262" r:id="rId4"/>
    <p:sldId id="265" r:id="rId5"/>
    <p:sldId id="267" r:id="rId6"/>
    <p:sldId id="268" r:id="rId7"/>
    <p:sldId id="270" r:id="rId8"/>
    <p:sldId id="273" r:id="rId9"/>
    <p:sldId id="272" r:id="rId10"/>
    <p:sldId id="264" r:id="rId11"/>
    <p:sldId id="266" r:id="rId12"/>
    <p:sldId id="269" r:id="rId13"/>
    <p:sldId id="271" r:id="rId14"/>
    <p:sldId id="274" r:id="rId15"/>
    <p:sldId id="275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62E01D-2F6B-4DC5-AC10-5EDBC8B04639}" v="2870" dt="2023-03-23T21:39:07.638"/>
    <p1510:client id="{409BD880-DFD9-F025-7D31-B745EFEC17E7}" v="492" dt="2023-03-27T15:03:12.451"/>
    <p1510:client id="{9E986ECA-75C8-45EF-A758-8AF037E0FBD7}" v="4" dt="2023-03-30T15:55:53.4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24480-0A32-42A9-82ED-F81AD828413A}" type="datetimeFigureOut">
              <a:t>31/03/2023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78F5E-70F2-4FF3-AC3D-ADF4ABB11738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4472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0640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236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850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6557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6774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8604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0676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3759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7505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8604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767DB728-514D-4A11-BE92-59794805F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5936"/>
            <a:ext cx="5009524" cy="3892064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14AF3493-DD90-4872-B88B-C12E7A3BF5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94"/>
            <a:ext cx="5473016" cy="5949206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9BB4B459-3697-4D9E-BFA9-FB7DC8E54D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714"/>
            <a:ext cx="5987302" cy="6514286"/>
          </a:xfrm>
          <a:prstGeom prst="rect">
            <a:avLst/>
          </a:prstGeom>
        </p:spPr>
      </p:pic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11A954C8-BB5B-4E0D-BA0B-E8A62BA6FF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603" y="3480222"/>
            <a:ext cx="2025397" cy="3377778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4F280CAE-022C-4304-AF80-F2E2D3D807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40" y="1954158"/>
            <a:ext cx="3790476" cy="27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49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FC50D4-7D15-47DF-9482-5A11B3015402}"/>
              </a:ext>
            </a:extLst>
          </p:cNvPr>
          <p:cNvSpPr/>
          <p:nvPr/>
        </p:nvSpPr>
        <p:spPr>
          <a:xfrm>
            <a:off x="514350" y="462379"/>
            <a:ext cx="8096250" cy="928271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9E692BEC-3B62-4324-9AAA-8FAE4C9203E9}"/>
              </a:ext>
            </a:extLst>
          </p:cNvPr>
          <p:cNvSpPr txBox="1"/>
          <p:nvPr/>
        </p:nvSpPr>
        <p:spPr>
          <a:xfrm>
            <a:off x="1092315" y="549488"/>
            <a:ext cx="5453551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>
                <a:solidFill>
                  <a:schemeClr val="bg1"/>
                </a:solidFill>
                <a:latin typeface="Dosis ExtraBold"/>
              </a:rPr>
              <a:t>Conjunto de widgets</a:t>
            </a:r>
            <a:endParaRPr lang="pt-BR" sz="4300" err="1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10" name="Picture 9" descr="Shape, circle, square&#10;&#10;Description automatically generated">
            <a:extLst>
              <a:ext uri="{FF2B5EF4-FFF2-40B4-BE49-F238E27FC236}">
                <a16:creationId xmlns:a16="http://schemas.microsoft.com/office/drawing/2014/main" id="{53D08E09-5D2F-4AF4-B3C7-D85BA65789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17" y="0"/>
            <a:ext cx="4939683" cy="5263492"/>
          </a:xfrm>
          <a:prstGeom prst="rect">
            <a:avLst/>
          </a:prstGeom>
        </p:spPr>
      </p:pic>
      <p:pic>
        <p:nvPicPr>
          <p:cNvPr id="3" name="Picture 2" descr="A person and person looking at each other&#10;&#10;Description automatically generated with low confidence">
            <a:extLst>
              <a:ext uri="{FF2B5EF4-FFF2-40B4-BE49-F238E27FC236}">
                <a16:creationId xmlns:a16="http://schemas.microsoft.com/office/drawing/2014/main" id="{F91442D5-96A6-4A69-B853-7CC7FDF2A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618" y="1303541"/>
            <a:ext cx="4628572" cy="5511111"/>
          </a:xfrm>
          <a:prstGeom prst="rect">
            <a:avLst/>
          </a:prstGeom>
        </p:spPr>
      </p:pic>
      <p:sp>
        <p:nvSpPr>
          <p:cNvPr id="8" name="CaixaDeTexto 42">
            <a:extLst>
              <a:ext uri="{FF2B5EF4-FFF2-40B4-BE49-F238E27FC236}">
                <a16:creationId xmlns:a16="http://schemas.microsoft.com/office/drawing/2014/main" id="{EADA96AB-4B8F-42E9-A411-724DA793A9EF}"/>
              </a:ext>
            </a:extLst>
          </p:cNvPr>
          <p:cNvSpPr txBox="1"/>
          <p:nvPr/>
        </p:nvSpPr>
        <p:spPr>
          <a:xfrm>
            <a:off x="550825" y="1392720"/>
            <a:ext cx="7128594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3000">
                <a:solidFill>
                  <a:srgbClr val="411E5A"/>
                </a:solidFill>
                <a:latin typeface="Dosis SemiBold"/>
              </a:rPr>
              <a:t>Clientes que gostam de estar sempre atualizados com Clima, Taxas e Cotações de Moedas, agora é possível visualizar diretamente na Tela do ERP Linx   </a:t>
            </a:r>
            <a:endParaRPr lang="pt-BR" sz="3000">
              <a:solidFill>
                <a:srgbClr val="411E5A"/>
              </a:solidFill>
              <a:latin typeface="Dosis SemiBold" panose="02010703020202060003" pitchFamily="2" charset="0"/>
            </a:endParaRPr>
          </a:p>
        </p:txBody>
      </p:sp>
      <p:sp>
        <p:nvSpPr>
          <p:cNvPr id="24" name="Retângulo 51">
            <a:extLst>
              <a:ext uri="{FF2B5EF4-FFF2-40B4-BE49-F238E27FC236}">
                <a16:creationId xmlns:a16="http://schemas.microsoft.com/office/drawing/2014/main" id="{9FE45517-7588-4B03-8575-D55BAB87F4F6}"/>
              </a:ext>
            </a:extLst>
          </p:cNvPr>
          <p:cNvSpPr/>
          <p:nvPr/>
        </p:nvSpPr>
        <p:spPr>
          <a:xfrm>
            <a:off x="5222252" y="3964852"/>
            <a:ext cx="2048617" cy="72943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2300">
                <a:solidFill>
                  <a:srgbClr val="411E5A"/>
                </a:solidFill>
                <a:latin typeface="Dosis ExtraBold"/>
                <a:sym typeface="Dosis"/>
              </a:rPr>
              <a:t>Clima Tempo Real</a:t>
            </a:r>
            <a:endParaRPr lang="pt-BR"/>
          </a:p>
        </p:txBody>
      </p:sp>
      <p:sp>
        <p:nvSpPr>
          <p:cNvPr id="25" name="Retângulo 54">
            <a:extLst>
              <a:ext uri="{FF2B5EF4-FFF2-40B4-BE49-F238E27FC236}">
                <a16:creationId xmlns:a16="http://schemas.microsoft.com/office/drawing/2014/main" id="{DA2649B8-E763-4C9D-B669-E02B24C18573}"/>
              </a:ext>
            </a:extLst>
          </p:cNvPr>
          <p:cNvSpPr/>
          <p:nvPr/>
        </p:nvSpPr>
        <p:spPr>
          <a:xfrm>
            <a:off x="5085515" y="4722067"/>
            <a:ext cx="2384948" cy="158812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Para aqueles usuários que gosta de dar uma olhadinha no Tempo consegue ver diretamente  na tela do ERP.</a:t>
            </a:r>
          </a:p>
        </p:txBody>
      </p:sp>
      <p:sp>
        <p:nvSpPr>
          <p:cNvPr id="26" name="Retângulo 51">
            <a:extLst>
              <a:ext uri="{FF2B5EF4-FFF2-40B4-BE49-F238E27FC236}">
                <a16:creationId xmlns:a16="http://schemas.microsoft.com/office/drawing/2014/main" id="{493298DD-662A-4E38-AABB-BDF56AA7F206}"/>
              </a:ext>
            </a:extLst>
          </p:cNvPr>
          <p:cNvSpPr/>
          <p:nvPr/>
        </p:nvSpPr>
        <p:spPr>
          <a:xfrm>
            <a:off x="-159882" y="4335640"/>
            <a:ext cx="2652466" cy="72943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2300">
                <a:solidFill>
                  <a:srgbClr val="411E5A"/>
                </a:solidFill>
                <a:latin typeface="Dosis ExtraBold"/>
                <a:sym typeface="Dosis"/>
              </a:rPr>
              <a:t>Taxas SELIC/CDI/IPCA</a:t>
            </a:r>
            <a:endParaRPr lang="pt-BR" sz="2300">
              <a:solidFill>
                <a:srgbClr val="411E5A"/>
              </a:solidFill>
              <a:latin typeface="Dosis ExtraBold" panose="02010903020202060003" pitchFamily="2" charset="0"/>
              <a:sym typeface="Dosis"/>
            </a:endParaRPr>
          </a:p>
        </p:txBody>
      </p:sp>
      <p:sp>
        <p:nvSpPr>
          <p:cNvPr id="27" name="Retângulo 54">
            <a:extLst>
              <a:ext uri="{FF2B5EF4-FFF2-40B4-BE49-F238E27FC236}">
                <a16:creationId xmlns:a16="http://schemas.microsoft.com/office/drawing/2014/main" id="{A5223FD6-B8EA-468B-B91B-DDBE0B957726}"/>
              </a:ext>
            </a:extLst>
          </p:cNvPr>
          <p:cNvSpPr/>
          <p:nvPr/>
        </p:nvSpPr>
        <p:spPr>
          <a:xfrm>
            <a:off x="71844" y="5070454"/>
            <a:ext cx="2384948" cy="10895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Cliente pode ver as Taxas diretamente na Tela do ERP sempre atualizados.</a:t>
            </a:r>
          </a:p>
        </p:txBody>
      </p:sp>
      <p:sp>
        <p:nvSpPr>
          <p:cNvPr id="28" name="Retângulo 51">
            <a:extLst>
              <a:ext uri="{FF2B5EF4-FFF2-40B4-BE49-F238E27FC236}">
                <a16:creationId xmlns:a16="http://schemas.microsoft.com/office/drawing/2014/main" id="{C3EFD391-E89C-493F-821F-F01DB6A172DC}"/>
              </a:ext>
            </a:extLst>
          </p:cNvPr>
          <p:cNvSpPr/>
          <p:nvPr/>
        </p:nvSpPr>
        <p:spPr>
          <a:xfrm>
            <a:off x="2220906" y="4062804"/>
            <a:ext cx="2925637" cy="41088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2300">
                <a:solidFill>
                  <a:srgbClr val="411E5A"/>
                </a:solidFill>
                <a:latin typeface="Dosis ExtraBold"/>
                <a:sym typeface="Dosis"/>
              </a:rPr>
              <a:t>DOLAR/EURO/LIBRA </a:t>
            </a:r>
            <a:endParaRPr lang="pt-BR" sz="2300">
              <a:solidFill>
                <a:srgbClr val="411E5A"/>
              </a:solidFill>
              <a:latin typeface="Dosis ExtraBold" panose="02010903020202060003" pitchFamily="2" charset="0"/>
              <a:sym typeface="Dosis"/>
            </a:endParaRPr>
          </a:p>
        </p:txBody>
      </p:sp>
      <p:sp>
        <p:nvSpPr>
          <p:cNvPr id="29" name="Retângulo 54">
            <a:extLst>
              <a:ext uri="{FF2B5EF4-FFF2-40B4-BE49-F238E27FC236}">
                <a16:creationId xmlns:a16="http://schemas.microsoft.com/office/drawing/2014/main" id="{C765BF1F-46F9-4161-82D1-AD0977BC472F}"/>
              </a:ext>
            </a:extLst>
          </p:cNvPr>
          <p:cNvSpPr/>
          <p:nvPr/>
        </p:nvSpPr>
        <p:spPr>
          <a:xfrm>
            <a:off x="2537726" y="4623083"/>
            <a:ext cx="2456834" cy="10895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Cliente pode ver as cotações das Moedas diretamente na Tela do ERP.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4861EA0-040B-46DF-B518-09361DBF60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2" name="Imagem 3" descr="Diagrama&#10;&#10;Descrição gerada automaticamente">
            <a:extLst>
              <a:ext uri="{FF2B5EF4-FFF2-40B4-BE49-F238E27FC236}">
                <a16:creationId xmlns:a16="http://schemas.microsoft.com/office/drawing/2014/main" id="{A0AFBFD5-551C-384E-B7DC-C9563ED609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6159" y="3383015"/>
            <a:ext cx="543465" cy="523626"/>
          </a:xfrm>
          <a:prstGeom prst="rect">
            <a:avLst/>
          </a:prstGeom>
        </p:spPr>
      </p:pic>
      <p:pic>
        <p:nvPicPr>
          <p:cNvPr id="11" name="Imagem 11" descr="Uma imagem contendo Ícone&#10;&#10;Descrição gerada automaticamente">
            <a:extLst>
              <a:ext uri="{FF2B5EF4-FFF2-40B4-BE49-F238E27FC236}">
                <a16:creationId xmlns:a16="http://schemas.microsoft.com/office/drawing/2014/main" id="{053163BF-E925-A53D-D42D-27DB9490DB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952" y="3481425"/>
            <a:ext cx="759124" cy="510796"/>
          </a:xfrm>
          <a:prstGeom prst="rect">
            <a:avLst/>
          </a:prstGeom>
        </p:spPr>
      </p:pic>
      <p:pic>
        <p:nvPicPr>
          <p:cNvPr id="12" name="Imagem 19" descr="Uma imagem contendo mesa, diferente, rosquinha, de madeira&#10;&#10;Descrição gerada automaticamente">
            <a:extLst>
              <a:ext uri="{FF2B5EF4-FFF2-40B4-BE49-F238E27FC236}">
                <a16:creationId xmlns:a16="http://schemas.microsoft.com/office/drawing/2014/main" id="{7BAAFA4B-0199-98A7-8DEB-7A942F9A33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85519" y="3485267"/>
            <a:ext cx="1003539" cy="45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2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4300">
                <a:solidFill>
                  <a:schemeClr val="bg1"/>
                </a:solidFill>
                <a:latin typeface="Dosis ExtraBold"/>
              </a:rPr>
              <a:t>Conjunto de Widgets</a:t>
            </a:r>
            <a:endParaRPr lang="pt-BR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1423347" y="1710188"/>
            <a:ext cx="9094261" cy="11541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300">
                <a:solidFill>
                  <a:srgbClr val="7030A0"/>
                </a:solidFill>
                <a:ea typeface="+mn-lt"/>
                <a:cs typeface="+mn-lt"/>
              </a:rPr>
              <a:t>Estamos disponibilizando um conjunto de 'widgets' informativos diretamente na tela do ERP LINX, onde o cliente consegue visualizar Clima, Taxas e cotações de moedas.</a:t>
            </a:r>
            <a:endParaRPr lang="pt-BR">
              <a:solidFill>
                <a:srgbClr val="7030A0"/>
              </a:solidFill>
              <a:ea typeface="+mn-lt"/>
              <a:cs typeface="+mn-lt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pic>
        <p:nvPicPr>
          <p:cNvPr id="2" name="Imagem 2" descr="Logotipo&#10;&#10;Descrição gerada automaticamente">
            <a:extLst>
              <a:ext uri="{FF2B5EF4-FFF2-40B4-BE49-F238E27FC236}">
                <a16:creationId xmlns:a16="http://schemas.microsoft.com/office/drawing/2014/main" id="{D67C71FE-2C9B-33D0-94A7-8CFFCF691E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3702" y="2862429"/>
            <a:ext cx="5587408" cy="310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35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86003" y="449284"/>
            <a:ext cx="5080116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>
                <a:solidFill>
                  <a:srgbClr val="7030A0"/>
                </a:solidFill>
                <a:latin typeface="Dosis ExtraBold"/>
              </a:rPr>
              <a:t>Conjunto de Widgets</a:t>
            </a:r>
            <a:endParaRPr lang="pt-BR">
              <a:solidFill>
                <a:srgbClr val="7030A0"/>
              </a:solidFill>
              <a:ea typeface="Calibri"/>
              <a:cs typeface="Calibri"/>
            </a:endParaRP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9" y="1108763"/>
            <a:ext cx="5541238" cy="6309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400" b="1">
                <a:solidFill>
                  <a:srgbClr val="414141"/>
                </a:solidFill>
                <a:latin typeface="Dosis"/>
              </a:rPr>
              <a:t>Importante salientar que: </a:t>
            </a:r>
            <a:endParaRPr lang="pt-BR" sz="3400" b="1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32323FF-51D2-0330-932F-7EA7C32AE73A}"/>
              </a:ext>
            </a:extLst>
          </p:cNvPr>
          <p:cNvSpPr txBox="1"/>
          <p:nvPr/>
        </p:nvSpPr>
        <p:spPr>
          <a:xfrm>
            <a:off x="297043" y="1634923"/>
            <a:ext cx="8696946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>
                <a:solidFill>
                  <a:srgbClr val="7030A0"/>
                </a:solidFill>
              </a:rPr>
              <a:t>Para apresentar o widget de tempo é preciso informar a cidade do usuário na tela 014004 sem caracteres</a:t>
            </a:r>
            <a:r>
              <a:rPr lang="pt-BR">
                <a:solidFill>
                  <a:srgbClr val="7030A0"/>
                </a:solidFill>
                <a:cs typeface="Calibri"/>
              </a:rPr>
              <a:t>, ao informar é necessário sair do ERP Linx e entrar novamente.</a:t>
            </a:r>
            <a:r>
              <a:rPr lang="pt-BR">
                <a:ea typeface="Calibri"/>
                <a:cs typeface="Calibri"/>
              </a:rPr>
              <a:t> 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0FC7D53-4221-2546-6400-D0EDC892D01A}"/>
              </a:ext>
            </a:extLst>
          </p:cNvPr>
          <p:cNvSpPr txBox="1"/>
          <p:nvPr/>
        </p:nvSpPr>
        <p:spPr>
          <a:xfrm>
            <a:off x="298621" y="4298646"/>
            <a:ext cx="8289851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>
                <a:solidFill>
                  <a:srgbClr val="7030A0"/>
                </a:solidFill>
              </a:rPr>
              <a:t>Para que as informações apareça na página inicial do ERP Linx é importante que limpe o %</a:t>
            </a:r>
            <a:r>
              <a:rPr lang="pt-BR" err="1">
                <a:solidFill>
                  <a:srgbClr val="7030A0"/>
                </a:solidFill>
              </a:rPr>
              <a:t>Temp</a:t>
            </a:r>
            <a:r>
              <a:rPr lang="pt-BR">
                <a:solidFill>
                  <a:srgbClr val="7030A0"/>
                </a:solidFill>
              </a:rPr>
              <a:t>% do usuário, pasta </a:t>
            </a:r>
            <a:r>
              <a:rPr lang="pt-BR" b="1" i="1">
                <a:solidFill>
                  <a:srgbClr val="7030A0"/>
                </a:solidFill>
              </a:rPr>
              <a:t>VisualLinx8.01</a:t>
            </a:r>
            <a:endParaRPr lang="pt-BR" b="1" i="1">
              <a:ea typeface="Calibri"/>
              <a:cs typeface="Calibri"/>
            </a:endParaRP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32BE4FE9-95E4-DBCB-ED09-CC4D32694D7F}"/>
              </a:ext>
            </a:extLst>
          </p:cNvPr>
          <p:cNvGrpSpPr/>
          <p:nvPr/>
        </p:nvGrpSpPr>
        <p:grpSpPr>
          <a:xfrm>
            <a:off x="829073" y="4996507"/>
            <a:ext cx="6626266" cy="1121863"/>
            <a:chOff x="465551" y="4837018"/>
            <a:chExt cx="6626266" cy="1226246"/>
          </a:xfrm>
        </p:grpSpPr>
        <p:pic>
          <p:nvPicPr>
            <p:cNvPr id="6" name="Imagem 9" descr="Interface gráfica do usuário&#10;&#10;Descrição gerada automaticamente">
              <a:extLst>
                <a:ext uri="{FF2B5EF4-FFF2-40B4-BE49-F238E27FC236}">
                  <a16:creationId xmlns:a16="http://schemas.microsoft.com/office/drawing/2014/main" id="{7BE58DF5-B625-CBD6-29EA-3E955FE259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5551" y="4837018"/>
              <a:ext cx="2304790" cy="1192293"/>
            </a:xfrm>
            <a:prstGeom prst="rect">
              <a:avLst/>
            </a:prstGeom>
          </p:spPr>
        </p:pic>
        <p:pic>
          <p:nvPicPr>
            <p:cNvPr id="10" name="Imagem 10" descr="Interface gráfica do usuário, Aplicativo&#10;&#10;Descrição gerada automaticamente">
              <a:extLst>
                <a:ext uri="{FF2B5EF4-FFF2-40B4-BE49-F238E27FC236}">
                  <a16:creationId xmlns:a16="http://schemas.microsoft.com/office/drawing/2014/main" id="{A23D25C9-05B6-130F-E5B7-2C1CEF52B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60316" y="4865697"/>
              <a:ext cx="4131501" cy="1197567"/>
            </a:xfrm>
            <a:prstGeom prst="rect">
              <a:avLst/>
            </a:prstGeom>
          </p:spPr>
        </p:pic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B68AFEEA-B7EA-E41A-4E3E-19E4CEFED0E9}"/>
                </a:ext>
              </a:extLst>
            </p:cNvPr>
            <p:cNvSpPr/>
            <p:nvPr/>
          </p:nvSpPr>
          <p:spPr>
            <a:xfrm>
              <a:off x="3789123" y="4968658"/>
              <a:ext cx="668054" cy="1356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4A120741-B892-5A71-0F7F-118D00B0B12E}"/>
              </a:ext>
            </a:extLst>
          </p:cNvPr>
          <p:cNvGrpSpPr/>
          <p:nvPr/>
        </p:nvGrpSpPr>
        <p:grpSpPr>
          <a:xfrm>
            <a:off x="862209" y="2355007"/>
            <a:ext cx="5791200" cy="1793079"/>
            <a:chOff x="862209" y="2355007"/>
            <a:chExt cx="5791200" cy="1793079"/>
          </a:xfrm>
        </p:grpSpPr>
        <p:pic>
          <p:nvPicPr>
            <p:cNvPr id="17" name="Imagem 17" descr="Interface gráfica do usuário, Aplicativo&#10;&#10;Descrição gerada automaticamente">
              <a:extLst>
                <a:ext uri="{FF2B5EF4-FFF2-40B4-BE49-F238E27FC236}">
                  <a16:creationId xmlns:a16="http://schemas.microsoft.com/office/drawing/2014/main" id="{95801076-91D1-1813-6296-CC38F555A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2209" y="2355007"/>
              <a:ext cx="5791200" cy="1793079"/>
            </a:xfrm>
            <a:prstGeom prst="rect">
              <a:avLst/>
            </a:prstGeom>
          </p:spPr>
        </p:pic>
        <p:cxnSp>
          <p:nvCxnSpPr>
            <p:cNvPr id="14" name="Conector de Seta Reta 13">
              <a:extLst>
                <a:ext uri="{FF2B5EF4-FFF2-40B4-BE49-F238E27FC236}">
                  <a16:creationId xmlns:a16="http://schemas.microsoft.com/office/drawing/2014/main" id="{5FF2B3A5-6F8E-870F-874A-F979054FF99C}"/>
                </a:ext>
              </a:extLst>
            </p:cNvPr>
            <p:cNvCxnSpPr/>
            <p:nvPr/>
          </p:nvCxnSpPr>
          <p:spPr>
            <a:xfrm flipH="1">
              <a:off x="2847584" y="3785992"/>
              <a:ext cx="1392477" cy="152400"/>
            </a:xfrm>
            <a:prstGeom prst="straightConnector1">
              <a:avLst/>
            </a:prstGeom>
            <a:ln w="28575">
              <a:solidFill>
                <a:srgbClr val="C0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id="{7754ED26-E77E-F51D-1818-FC1BA76DA05A}"/>
                </a:ext>
              </a:extLst>
            </p:cNvPr>
            <p:cNvSpPr/>
            <p:nvPr/>
          </p:nvSpPr>
          <p:spPr>
            <a:xfrm>
              <a:off x="3918398" y="2546290"/>
              <a:ext cx="1043835" cy="2818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07626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86003" y="449284"/>
            <a:ext cx="5080116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>
                <a:solidFill>
                  <a:srgbClr val="7030A0"/>
                </a:solidFill>
                <a:latin typeface="Dosis ExtraBold"/>
              </a:rPr>
              <a:t>Conjunto de Widgets</a:t>
            </a:r>
            <a:endParaRPr lang="pt-BR">
              <a:solidFill>
                <a:srgbClr val="7030A0"/>
              </a:solidFill>
              <a:ea typeface="Calibri"/>
              <a:cs typeface="Calibri"/>
            </a:endParaRP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9" y="1108763"/>
            <a:ext cx="5541238" cy="6309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400" b="1">
                <a:solidFill>
                  <a:srgbClr val="414141"/>
                </a:solidFill>
                <a:latin typeface="Dosis"/>
              </a:rPr>
              <a:t>Importante salientar que: </a:t>
            </a:r>
            <a:endParaRPr lang="pt-BR" sz="3400" b="1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sp>
        <p:nvSpPr>
          <p:cNvPr id="3" name="CaixaDeTexto 1">
            <a:extLst>
              <a:ext uri="{FF2B5EF4-FFF2-40B4-BE49-F238E27FC236}">
                <a16:creationId xmlns:a16="http://schemas.microsoft.com/office/drawing/2014/main" id="{149BF82A-3F7D-DB6D-389E-53AA7D4A3596}"/>
              </a:ext>
            </a:extLst>
          </p:cNvPr>
          <p:cNvSpPr txBox="1"/>
          <p:nvPr/>
        </p:nvSpPr>
        <p:spPr>
          <a:xfrm>
            <a:off x="356191" y="1818167"/>
            <a:ext cx="7829106" cy="175432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>
                <a:solidFill>
                  <a:srgbClr val="7030A0"/>
                </a:solidFill>
                <a:ea typeface="+mn-lt"/>
                <a:cs typeface="+mn-lt"/>
              </a:rPr>
              <a:t>O widget de cotações de moedas pode ser atualizado, a API retorna valores atualizados a cada 30 segundos - não quer dizer que exista variação de valores, apenas a API atualiza os valores periodicamente. </a:t>
            </a:r>
            <a:endParaRPr lang="pt-BR"/>
          </a:p>
          <a:p>
            <a:endParaRPr lang="pt-BR">
              <a:solidFill>
                <a:srgbClr val="7030A0"/>
              </a:solidFill>
              <a:ea typeface="+mn-lt"/>
              <a:cs typeface="+mn-lt"/>
            </a:endParaRPr>
          </a:p>
          <a:p>
            <a:r>
              <a:rPr lang="pt-BR">
                <a:solidFill>
                  <a:srgbClr val="7030A0"/>
                </a:solidFill>
                <a:ea typeface="+mn-lt"/>
                <a:cs typeface="+mn-lt"/>
              </a:rPr>
              <a:t>Para atualizar a apresentação da cotação de moeda manualmente no ERP LINX basta clicar duas vezes no ícone indicado com a seta e confirmar a atualização.</a:t>
            </a:r>
            <a:endParaRPr lang="pt-BR">
              <a:ea typeface="Calibri"/>
              <a:cs typeface="Calibri"/>
            </a:endParaRPr>
          </a:p>
        </p:txBody>
      </p:sp>
      <p:pic>
        <p:nvPicPr>
          <p:cNvPr id="2" name="Imagem 3">
            <a:extLst>
              <a:ext uri="{FF2B5EF4-FFF2-40B4-BE49-F238E27FC236}">
                <a16:creationId xmlns:a16="http://schemas.microsoft.com/office/drawing/2014/main" id="{9C896C9C-5944-A6A5-630B-B8691D9772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865" y="3652112"/>
            <a:ext cx="5950687" cy="218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96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767DB728-514D-4A11-BE92-59794805F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5936"/>
            <a:ext cx="5009524" cy="3892064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14AF3493-DD90-4872-B88B-C12E7A3BF5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94"/>
            <a:ext cx="5473016" cy="5949206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9BB4B459-3697-4D9E-BFA9-FB7DC8E54D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6" y="343714"/>
            <a:ext cx="5987302" cy="6514286"/>
          </a:xfrm>
          <a:prstGeom prst="rect">
            <a:avLst/>
          </a:prstGeom>
        </p:spPr>
      </p:pic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11A954C8-BB5B-4E0D-BA0B-E8A62BA6FF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603" y="3480222"/>
            <a:ext cx="2025397" cy="3377778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4F280CAE-022C-4304-AF80-F2E2D3D807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40" y="1954158"/>
            <a:ext cx="3790476" cy="2717460"/>
          </a:xfrm>
          <a:prstGeom prst="rect">
            <a:avLst/>
          </a:prstGeom>
        </p:spPr>
      </p:pic>
      <p:sp>
        <p:nvSpPr>
          <p:cNvPr id="4" name="CaixaDeTexto 31">
            <a:extLst>
              <a:ext uri="{FF2B5EF4-FFF2-40B4-BE49-F238E27FC236}">
                <a16:creationId xmlns:a16="http://schemas.microsoft.com/office/drawing/2014/main" id="{F9563C5B-7182-B0C5-A4E3-C28A3EA14E7A}"/>
              </a:ext>
            </a:extLst>
          </p:cNvPr>
          <p:cNvSpPr txBox="1"/>
          <p:nvPr/>
        </p:nvSpPr>
        <p:spPr>
          <a:xfrm>
            <a:off x="10368921" y="5953163"/>
            <a:ext cx="1963733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4300">
                <a:solidFill>
                  <a:schemeClr val="bg1"/>
                </a:solidFill>
                <a:latin typeface="Dosis ExtraBold"/>
              </a:rPr>
              <a:t>Fim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223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105005A8-C7F1-4F67-BC33-854AC06A80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54850" cy="6858000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D0AE611C-61C3-4E09-926E-7D8C05BC3F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pic>
        <p:nvPicPr>
          <p:cNvPr id="5" name="Picture 4" descr="Shape, arrow&#10;&#10;Description automatically generated">
            <a:extLst>
              <a:ext uri="{FF2B5EF4-FFF2-40B4-BE49-F238E27FC236}">
                <a16:creationId xmlns:a16="http://schemas.microsoft.com/office/drawing/2014/main" id="{BA9A265E-C3AC-4442-B0A9-C36533EBDE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775450" cy="6858000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C6D6BD7D-9389-424A-9451-02770C3684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951" y="2408682"/>
            <a:ext cx="2907937" cy="1746032"/>
          </a:xfrm>
          <a:prstGeom prst="rect">
            <a:avLst/>
          </a:prstGeom>
        </p:spPr>
      </p:pic>
      <p:sp>
        <p:nvSpPr>
          <p:cNvPr id="21" name="CaixaDeTexto 11">
            <a:extLst>
              <a:ext uri="{FF2B5EF4-FFF2-40B4-BE49-F238E27FC236}">
                <a16:creationId xmlns:a16="http://schemas.microsoft.com/office/drawing/2014/main" id="{4C59B31B-6959-449E-AF52-98A35A131690}"/>
              </a:ext>
            </a:extLst>
          </p:cNvPr>
          <p:cNvSpPr txBox="1"/>
          <p:nvPr/>
        </p:nvSpPr>
        <p:spPr>
          <a:xfrm>
            <a:off x="46888" y="1198943"/>
            <a:ext cx="6328884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5000" b="1">
                <a:solidFill>
                  <a:srgbClr val="7030A0"/>
                </a:solidFill>
                <a:latin typeface="Dosis Medium"/>
              </a:rPr>
              <a:t>Melhorias ERP LINX:</a:t>
            </a:r>
            <a:r>
              <a:rPr lang="pt-BR" sz="4600">
                <a:solidFill>
                  <a:srgbClr val="7030A0"/>
                </a:solidFill>
                <a:latin typeface="Dosis Medium"/>
              </a:rPr>
              <a:t> </a:t>
            </a:r>
            <a:endParaRPr lang="pt-BR">
              <a:solidFill>
                <a:srgbClr val="7030A0"/>
              </a:solidFill>
            </a:endParaRPr>
          </a:p>
          <a:p>
            <a:endParaRPr lang="pt-BR" sz="4600">
              <a:solidFill>
                <a:srgbClr val="7030A0"/>
              </a:solidFill>
              <a:latin typeface="Dosis Medium"/>
            </a:endParaRPr>
          </a:p>
          <a:p>
            <a:pPr marL="685800" indent="-685800">
              <a:buFont typeface="Wingdings"/>
              <a:buChar char="ü"/>
            </a:pPr>
            <a:r>
              <a:rPr lang="pt-BR" sz="4600">
                <a:solidFill>
                  <a:srgbClr val="7030A0"/>
                </a:solidFill>
                <a:latin typeface="Dosis Medium"/>
              </a:rPr>
              <a:t>Busca por CNPJ </a:t>
            </a:r>
            <a:endParaRPr lang="pt-BR">
              <a:solidFill>
                <a:srgbClr val="7030A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685800" indent="-685800">
              <a:buFont typeface="Wingdings"/>
              <a:buChar char="ü"/>
            </a:pPr>
            <a:r>
              <a:rPr lang="pt-BR" sz="4600">
                <a:solidFill>
                  <a:srgbClr val="7030A0"/>
                </a:solidFill>
                <a:latin typeface="Dosis Medium"/>
              </a:rPr>
              <a:t>Busca por CEP</a:t>
            </a:r>
          </a:p>
          <a:p>
            <a:pPr marL="685800" indent="-685800">
              <a:buFont typeface="Wingdings"/>
              <a:buChar char="ü"/>
            </a:pPr>
            <a:r>
              <a:rPr lang="pt-BR" sz="4600">
                <a:solidFill>
                  <a:srgbClr val="7030A0"/>
                </a:solidFill>
                <a:ea typeface="+mn-lt"/>
                <a:cs typeface="+mn-lt"/>
              </a:rPr>
              <a:t>Conjunto de Widgets</a:t>
            </a:r>
            <a:r>
              <a:rPr lang="pt-BR" sz="4600">
                <a:solidFill>
                  <a:srgbClr val="7030A0"/>
                </a:solidFill>
                <a:latin typeface="Dosis Medium"/>
              </a:rPr>
              <a:t>  </a:t>
            </a:r>
            <a:endParaRPr lang="pt-BR">
              <a:solidFill>
                <a:srgbClr val="7030A0"/>
              </a:solidFill>
              <a:ea typeface="Calibri"/>
              <a:cs typeface="Calibri"/>
            </a:endParaRPr>
          </a:p>
          <a:p>
            <a:endParaRPr lang="pt-BR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894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FC50D4-7D15-47DF-9482-5A11B3015402}"/>
              </a:ext>
            </a:extLst>
          </p:cNvPr>
          <p:cNvSpPr/>
          <p:nvPr/>
        </p:nvSpPr>
        <p:spPr>
          <a:xfrm>
            <a:off x="514350" y="462379"/>
            <a:ext cx="8096250" cy="928271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9E692BEC-3B62-4324-9AAA-8FAE4C9203E9}"/>
              </a:ext>
            </a:extLst>
          </p:cNvPr>
          <p:cNvSpPr txBox="1"/>
          <p:nvPr/>
        </p:nvSpPr>
        <p:spPr>
          <a:xfrm>
            <a:off x="1198641" y="549488"/>
            <a:ext cx="4673831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>
                <a:solidFill>
                  <a:schemeClr val="bg1"/>
                </a:solidFill>
                <a:latin typeface="Dosis ExtraBold"/>
              </a:rPr>
              <a:t>Melhorias no ERP:</a:t>
            </a:r>
            <a:endParaRPr lang="pt-BR" sz="430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10" name="Picture 9" descr="Shape, circle, square&#10;&#10;Description automatically generated">
            <a:extLst>
              <a:ext uri="{FF2B5EF4-FFF2-40B4-BE49-F238E27FC236}">
                <a16:creationId xmlns:a16="http://schemas.microsoft.com/office/drawing/2014/main" id="{53D08E09-5D2F-4AF4-B3C7-D85BA65789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17" y="0"/>
            <a:ext cx="4939683" cy="5263492"/>
          </a:xfrm>
          <a:prstGeom prst="rect">
            <a:avLst/>
          </a:prstGeom>
        </p:spPr>
      </p:pic>
      <p:pic>
        <p:nvPicPr>
          <p:cNvPr id="3" name="Picture 2" descr="A person and person looking at each other&#10;&#10;Description automatically generated with low confidence">
            <a:extLst>
              <a:ext uri="{FF2B5EF4-FFF2-40B4-BE49-F238E27FC236}">
                <a16:creationId xmlns:a16="http://schemas.microsoft.com/office/drawing/2014/main" id="{F91442D5-96A6-4A69-B853-7CC7FDF2A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618" y="1303541"/>
            <a:ext cx="4628572" cy="5511111"/>
          </a:xfrm>
          <a:prstGeom prst="rect">
            <a:avLst/>
          </a:prstGeom>
        </p:spPr>
      </p:pic>
      <p:sp>
        <p:nvSpPr>
          <p:cNvPr id="8" name="CaixaDeTexto 42">
            <a:extLst>
              <a:ext uri="{FF2B5EF4-FFF2-40B4-BE49-F238E27FC236}">
                <a16:creationId xmlns:a16="http://schemas.microsoft.com/office/drawing/2014/main" id="{EADA96AB-4B8F-42E9-A411-724DA793A9EF}"/>
              </a:ext>
            </a:extLst>
          </p:cNvPr>
          <p:cNvSpPr txBox="1"/>
          <p:nvPr/>
        </p:nvSpPr>
        <p:spPr>
          <a:xfrm>
            <a:off x="393510" y="1450229"/>
            <a:ext cx="6853085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3000">
                <a:solidFill>
                  <a:srgbClr val="411E5A"/>
                </a:solidFill>
                <a:latin typeface="Dosis SemiBold"/>
              </a:rPr>
              <a:t>Para facilitar a rotina do cliente disponibilizamos melhorias em algumas Telas para otimizar o tempo de Cadastro  </a:t>
            </a:r>
            <a:endParaRPr lang="pt-BR" sz="3000">
              <a:solidFill>
                <a:srgbClr val="411E5A"/>
              </a:solidFill>
              <a:latin typeface="Dosis SemiBold" panose="02010703020202060003" pitchFamily="2" charset="0"/>
            </a:endParaRPr>
          </a:p>
        </p:txBody>
      </p:sp>
      <p:sp>
        <p:nvSpPr>
          <p:cNvPr id="18" name="Retângulo 51">
            <a:extLst>
              <a:ext uri="{FF2B5EF4-FFF2-40B4-BE49-F238E27FC236}">
                <a16:creationId xmlns:a16="http://schemas.microsoft.com/office/drawing/2014/main" id="{81AC3627-B9E7-4B1F-8E4C-22BE4990F74C}"/>
              </a:ext>
            </a:extLst>
          </p:cNvPr>
          <p:cNvSpPr/>
          <p:nvPr/>
        </p:nvSpPr>
        <p:spPr>
          <a:xfrm>
            <a:off x="4440296" y="3783965"/>
            <a:ext cx="1775448" cy="41088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2300">
                <a:solidFill>
                  <a:srgbClr val="411E5A"/>
                </a:solidFill>
                <a:latin typeface="Dosis ExtraBold"/>
              </a:rPr>
              <a:t>Busca CEP</a:t>
            </a:r>
            <a:endParaRPr lang="pt-BR" sz="2300">
              <a:solidFill>
                <a:srgbClr val="411E5A"/>
              </a:solidFill>
              <a:latin typeface="Dosis ExtraBold" panose="02010903020202060003" pitchFamily="2" charset="0"/>
            </a:endParaRPr>
          </a:p>
        </p:txBody>
      </p:sp>
      <p:sp>
        <p:nvSpPr>
          <p:cNvPr id="19" name="Retângulo 54">
            <a:extLst>
              <a:ext uri="{FF2B5EF4-FFF2-40B4-BE49-F238E27FC236}">
                <a16:creationId xmlns:a16="http://schemas.microsoft.com/office/drawing/2014/main" id="{DE4347FA-533B-48EC-BF07-40EBDF8BEB04}"/>
              </a:ext>
            </a:extLst>
          </p:cNvPr>
          <p:cNvSpPr/>
          <p:nvPr/>
        </p:nvSpPr>
        <p:spPr>
          <a:xfrm>
            <a:off x="3819243" y="4360626"/>
            <a:ext cx="3017551" cy="10895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>
                <a:latin typeface="Calibri"/>
                <a:ea typeface="Calibri"/>
                <a:cs typeface="Calibri"/>
                <a:sym typeface="Roboto"/>
              </a:rPr>
              <a:t>Com a implementação ao digitar o CEP o sistema carrega os dados do endereço na tela, sempre atualizad</a:t>
            </a:r>
            <a:r>
              <a:rPr lang="pt-BR" b="1">
                <a:latin typeface="Calibri"/>
                <a:ea typeface="Calibri"/>
                <a:cs typeface="Calibri"/>
                <a:sym typeface="Roboto"/>
              </a:rPr>
              <a:t>o</a:t>
            </a:r>
            <a:r>
              <a:rPr lang="pt-BR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lang="pt-BR"/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B94D1BA9-9E01-4CC0-9C09-7A4349746FB9}"/>
              </a:ext>
            </a:extLst>
          </p:cNvPr>
          <p:cNvSpPr/>
          <p:nvPr/>
        </p:nvSpPr>
        <p:spPr>
          <a:xfrm>
            <a:off x="516499" y="3726455"/>
            <a:ext cx="1775448" cy="41088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2300">
                <a:solidFill>
                  <a:srgbClr val="411E5A"/>
                </a:solidFill>
                <a:latin typeface="Dosis ExtraBold"/>
                <a:sym typeface="Dosis"/>
              </a:rPr>
              <a:t>Busca CNPJ</a:t>
            </a:r>
            <a:endParaRPr lang="pt-BR" sz="2300">
              <a:solidFill>
                <a:srgbClr val="411E5A"/>
              </a:solidFill>
              <a:latin typeface="Dosis ExtraBold" panose="02010903020202060003" pitchFamily="2" charset="0"/>
              <a:sym typeface="Dosis"/>
            </a:endParaRPr>
          </a:p>
        </p:txBody>
      </p:sp>
      <p:sp>
        <p:nvSpPr>
          <p:cNvPr id="23" name="Retângulo 54">
            <a:extLst>
              <a:ext uri="{FF2B5EF4-FFF2-40B4-BE49-F238E27FC236}">
                <a16:creationId xmlns:a16="http://schemas.microsoft.com/office/drawing/2014/main" id="{6B58BAB0-4EA7-4B82-B623-D01BD68D4942}"/>
              </a:ext>
            </a:extLst>
          </p:cNvPr>
          <p:cNvSpPr/>
          <p:nvPr/>
        </p:nvSpPr>
        <p:spPr>
          <a:xfrm>
            <a:off x="283637" y="4202475"/>
            <a:ext cx="2916908" cy="13388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Ao informar o CNPJ nas Tela os Dados serão preenchido de acordo com a Receita Federal, incluindo o Endereço </a:t>
            </a: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4861EA0-040B-46DF-B518-09361DBF60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4" name="Imagem 4">
            <a:extLst>
              <a:ext uri="{FF2B5EF4-FFF2-40B4-BE49-F238E27FC236}">
                <a16:creationId xmlns:a16="http://schemas.microsoft.com/office/drawing/2014/main" id="{59628B42-C482-DE9E-61EC-F80F0A228A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9212" y="3160144"/>
            <a:ext cx="772065" cy="537713"/>
          </a:xfrm>
          <a:prstGeom prst="rect">
            <a:avLst/>
          </a:prstGeom>
        </p:spPr>
      </p:pic>
      <p:pic>
        <p:nvPicPr>
          <p:cNvPr id="9" name="Imagem 10">
            <a:extLst>
              <a:ext uri="{FF2B5EF4-FFF2-40B4-BE49-F238E27FC236}">
                <a16:creationId xmlns:a16="http://schemas.microsoft.com/office/drawing/2014/main" id="{3BDD578D-65CC-8246-C139-1008DF2E35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63781" y="3077564"/>
            <a:ext cx="711680" cy="573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26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54FEA199-6E45-433E-BA3B-56580D0F1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985" y="0"/>
            <a:ext cx="6393651" cy="6673016"/>
          </a:xfrm>
          <a:prstGeom prst="rect">
            <a:avLst/>
          </a:prstGeom>
        </p:spPr>
      </p:pic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690A46E8-C46A-43EF-9D4C-4727A52169AD}"/>
              </a:ext>
            </a:extLst>
          </p:cNvPr>
          <p:cNvSpPr/>
          <p:nvPr/>
        </p:nvSpPr>
        <p:spPr>
          <a:xfrm rot="16200000">
            <a:off x="9281885" y="887211"/>
            <a:ext cx="1756229" cy="4064001"/>
          </a:xfrm>
          <a:prstGeom prst="round2SameRect">
            <a:avLst/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ângulo 27">
            <a:extLst>
              <a:ext uri="{FF2B5EF4-FFF2-40B4-BE49-F238E27FC236}">
                <a16:creationId xmlns:a16="http://schemas.microsoft.com/office/drawing/2014/main" id="{60705033-5D40-427D-B7F9-A36362EA7837}"/>
              </a:ext>
            </a:extLst>
          </p:cNvPr>
          <p:cNvSpPr/>
          <p:nvPr/>
        </p:nvSpPr>
        <p:spPr>
          <a:xfrm>
            <a:off x="8945182" y="2286890"/>
            <a:ext cx="2813822" cy="141577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pt-BR" sz="4300">
                <a:solidFill>
                  <a:schemeClr val="bg1"/>
                </a:solidFill>
                <a:latin typeface="Dosis ExtraBold"/>
              </a:rPr>
              <a:t>Busca por CNPJ</a:t>
            </a:r>
          </a:p>
        </p:txBody>
      </p:sp>
      <p:sp>
        <p:nvSpPr>
          <p:cNvPr id="19" name="Retângulo 28">
            <a:extLst>
              <a:ext uri="{FF2B5EF4-FFF2-40B4-BE49-F238E27FC236}">
                <a16:creationId xmlns:a16="http://schemas.microsoft.com/office/drawing/2014/main" id="{7EE298AB-1CA0-4222-82EF-073157F72D8F}"/>
              </a:ext>
            </a:extLst>
          </p:cNvPr>
          <p:cNvSpPr/>
          <p:nvPr/>
        </p:nvSpPr>
        <p:spPr>
          <a:xfrm>
            <a:off x="7169482" y="4283065"/>
            <a:ext cx="4719309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pt-BR" sz="3000">
                <a:solidFill>
                  <a:schemeClr val="bg1"/>
                </a:solidFill>
                <a:ea typeface="+mn-lt"/>
                <a:cs typeface="+mn-lt"/>
              </a:rPr>
              <a:t>Melhoria na Consulta de CNPJ através da Receita Federal.   </a:t>
            </a:r>
            <a:endParaRPr lang="pt-BR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1B79A0E-2C9E-4EF3-A912-1B5DFC50A1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FB936A50-8832-4134-A3AC-49ADBEF2C8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222222" cy="66603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15D484-A67B-4B74-9505-8C54B529FE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744" y="8860"/>
            <a:ext cx="8057143" cy="625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05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2680538" y="785240"/>
            <a:ext cx="6311720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4300">
                <a:solidFill>
                  <a:schemeClr val="bg1"/>
                </a:solidFill>
                <a:latin typeface="Dosis ExtraBold"/>
              </a:rPr>
              <a:t>Busca  Por CNPJ</a:t>
            </a:r>
            <a:endParaRPr lang="pt-BR" sz="4300">
              <a:solidFill>
                <a:schemeClr val="bg1"/>
              </a:solidFill>
              <a:latin typeface="Dosis ExtraBold" pitchFamily="2" charset="0"/>
            </a:endParaRP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1244954" y="1758669"/>
            <a:ext cx="9271493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2000" b="1">
                <a:solidFill>
                  <a:srgbClr val="414141"/>
                </a:solidFill>
                <a:latin typeface="Dosis"/>
              </a:rPr>
              <a:t>Ao informar o CNPJ o sistema busca dos dados cadastrais de acordo com a Receita federal, a baixo estão as telas com a implementação </a:t>
            </a:r>
            <a:endParaRPr lang="pt-BR" sz="2000" b="1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1503999" y="2518307"/>
            <a:ext cx="9600444" cy="32778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pt-BR" sz="2300">
              <a:solidFill>
                <a:srgbClr val="6E4B87"/>
              </a:solidFill>
              <a:latin typeface="Roboto"/>
              <a:ea typeface="Roboto"/>
              <a:cs typeface="Roboto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LX001012SPK    TRANSPORTADORAS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LX001013SPK    FILIAIS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LX001014SPK    REPRESENTANTES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LX001015SPK    CLIENTES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LX001016SPK    FORNECEDORES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LX011028SPK    CADASTRO DE CONTATOS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LX100147SPK    CADASTRO DE CONDUTOR / PROPRIETÁRIO MDF-E 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LX300005SPK    CADASTROS DE CLIENTES VAREJO</a:t>
            </a:r>
            <a:endParaRPr lang="pt-BR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1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06259" y="449284"/>
            <a:ext cx="5080116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>
                <a:solidFill>
                  <a:srgbClr val="7030A0"/>
                </a:solidFill>
                <a:latin typeface="Dosis ExtraBold"/>
              </a:rPr>
              <a:t>Busca  Por CNPJ</a:t>
            </a:r>
            <a:endParaRPr lang="pt-BR">
              <a:solidFill>
                <a:srgbClr val="7030A0"/>
              </a:solidFill>
              <a:ea typeface="Calibri"/>
              <a:cs typeface="Calibri"/>
            </a:endParaRP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420190" y="1108763"/>
            <a:ext cx="8296839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000" b="1">
                <a:solidFill>
                  <a:srgbClr val="414141"/>
                </a:solidFill>
                <a:latin typeface="Dosis"/>
              </a:rPr>
              <a:t>Exemplo das Informações que serão preenchidas automaticamente  ao informar o CNPJ</a:t>
            </a:r>
            <a:endParaRPr lang="pt-BR" sz="3000" b="1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pic>
        <p:nvPicPr>
          <p:cNvPr id="2" name="Imagem 2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12D073BB-DCE3-D948-9278-3F208CDE0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704" y="2174180"/>
            <a:ext cx="6535478" cy="437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37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2680538" y="785240"/>
            <a:ext cx="6311720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4300">
                <a:solidFill>
                  <a:schemeClr val="bg1"/>
                </a:solidFill>
                <a:latin typeface="Dosis ExtraBold"/>
              </a:rPr>
              <a:t>Busca  Por CEP</a:t>
            </a:r>
            <a:endParaRPr lang="pt-BR" sz="4300">
              <a:solidFill>
                <a:schemeClr val="bg1"/>
              </a:solidFill>
              <a:latin typeface="Dosis ExtraBold" pitchFamily="2" charset="0"/>
            </a:endParaRP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1244954" y="1758669"/>
            <a:ext cx="9271493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2000" b="1">
                <a:solidFill>
                  <a:srgbClr val="414141"/>
                </a:solidFill>
                <a:latin typeface="Dosis"/>
              </a:rPr>
              <a:t>Ao informar o CNPJ o sistema busca dos dados cadastrais de acordo com a Receita federal, a baixo estão as telas com a implementação </a:t>
            </a:r>
            <a:endParaRPr lang="pt-BR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1566022" y="2527168"/>
            <a:ext cx="9600444" cy="32778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pt-BR" sz="2300">
              <a:solidFill>
                <a:srgbClr val="6E4B87"/>
              </a:solidFill>
              <a:latin typeface="Roboto"/>
              <a:ea typeface="Roboto"/>
              <a:cs typeface="Roboto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LX001012SPK    TRANSPORTADORAS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LX001013SPK    FILIAIS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LX001014SPK    REPRESENTANTES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LX001015SPK    CLIENTES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LX001016SPK    FORNECEDORES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LX011028SPK    CADASTRO DE CONTATOS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LX100147SPK    CADASTRO DE CONDUTOR / PROPRIETÁRIO MDF-E </a:t>
            </a:r>
            <a:endParaRPr lang="pt-BR">
              <a:ea typeface="+mn-lt"/>
              <a:cs typeface="+mn-lt"/>
            </a:endParaRPr>
          </a:p>
          <a:p>
            <a:pPr marL="342900" indent="-342900">
              <a:buFont typeface="Wingdings"/>
              <a:buChar char="q"/>
            </a:pPr>
            <a:r>
              <a:rPr lang="pt-BR" sz="2300">
                <a:ea typeface="+mn-lt"/>
                <a:cs typeface="+mn-lt"/>
              </a:rPr>
              <a:t>LX300005SPK    CADASTROS DE CLIENTES VAREJO</a:t>
            </a:r>
            <a:endParaRPr lang="pt-BR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1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94182" y="449284"/>
            <a:ext cx="5080116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>
                <a:solidFill>
                  <a:srgbClr val="7030A0"/>
                </a:solidFill>
                <a:latin typeface="Dosis ExtraBold"/>
              </a:rPr>
              <a:t>Busca  Por CEP</a:t>
            </a:r>
            <a:endParaRPr lang="pt-BR">
              <a:solidFill>
                <a:srgbClr val="7030A0"/>
              </a:solidFill>
              <a:ea typeface="Calibri"/>
              <a:cs typeface="Calibri"/>
            </a:endParaRP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420190" y="1274840"/>
            <a:ext cx="8296839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000" b="1">
                <a:solidFill>
                  <a:srgbClr val="414141"/>
                </a:solidFill>
                <a:latin typeface="Dosis"/>
              </a:rPr>
              <a:t>Exemplo das Informações que serão preenchidas automaticamente  ao informar o CEP</a:t>
            </a:r>
            <a:endParaRPr lang="pt-BR" sz="3000" b="1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pic>
        <p:nvPicPr>
          <p:cNvPr id="3" name="Imagem 3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4FF68A4D-4A48-6144-E896-0BA2AE6BB6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5" b="-459"/>
          <a:stretch/>
        </p:blipFill>
        <p:spPr>
          <a:xfrm>
            <a:off x="356418" y="2883768"/>
            <a:ext cx="7784158" cy="21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54FEA199-6E45-433E-BA3B-56580D0F1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985" y="0"/>
            <a:ext cx="6393651" cy="6673016"/>
          </a:xfrm>
          <a:prstGeom prst="rect">
            <a:avLst/>
          </a:prstGeom>
        </p:spPr>
      </p:pic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690A46E8-C46A-43EF-9D4C-4727A52169AD}"/>
              </a:ext>
            </a:extLst>
          </p:cNvPr>
          <p:cNvSpPr/>
          <p:nvPr/>
        </p:nvSpPr>
        <p:spPr>
          <a:xfrm rot="16200000">
            <a:off x="9281885" y="887211"/>
            <a:ext cx="1756229" cy="4064001"/>
          </a:xfrm>
          <a:prstGeom prst="round2SameRect">
            <a:avLst/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ângulo 27">
            <a:extLst>
              <a:ext uri="{FF2B5EF4-FFF2-40B4-BE49-F238E27FC236}">
                <a16:creationId xmlns:a16="http://schemas.microsoft.com/office/drawing/2014/main" id="{60705033-5D40-427D-B7F9-A36362EA7837}"/>
              </a:ext>
            </a:extLst>
          </p:cNvPr>
          <p:cNvSpPr/>
          <p:nvPr/>
        </p:nvSpPr>
        <p:spPr>
          <a:xfrm>
            <a:off x="8218290" y="2220185"/>
            <a:ext cx="3826254" cy="141577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pt-BR" sz="4300">
                <a:solidFill>
                  <a:schemeClr val="bg1"/>
                </a:solidFill>
                <a:latin typeface="Dosis ExtraBold"/>
              </a:rPr>
              <a:t>Conjunto de Widgets </a:t>
            </a:r>
          </a:p>
        </p:txBody>
      </p:sp>
      <p:sp>
        <p:nvSpPr>
          <p:cNvPr id="19" name="Retângulo 28">
            <a:extLst>
              <a:ext uri="{FF2B5EF4-FFF2-40B4-BE49-F238E27FC236}">
                <a16:creationId xmlns:a16="http://schemas.microsoft.com/office/drawing/2014/main" id="{7EE298AB-1CA0-4222-82EF-073157F72D8F}"/>
              </a:ext>
            </a:extLst>
          </p:cNvPr>
          <p:cNvSpPr/>
          <p:nvPr/>
        </p:nvSpPr>
        <p:spPr>
          <a:xfrm>
            <a:off x="7204924" y="4345088"/>
            <a:ext cx="4719309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pt-BR" sz="3000">
                <a:solidFill>
                  <a:schemeClr val="bg1"/>
                </a:solidFill>
                <a:ea typeface="+mn-lt"/>
                <a:cs typeface="+mn-lt"/>
              </a:rPr>
              <a:t>Disponibilizado conjunto de widgets informativos direto na Tela do ERP Linx</a:t>
            </a:r>
            <a:endParaRPr lang="pt-BR">
              <a:solidFill>
                <a:schemeClr val="bg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1B79A0E-2C9E-4EF3-A912-1B5DFC50A1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FB936A50-8832-4134-A3AC-49ADBEF2C8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222222" cy="66603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15D484-A67B-4B74-9505-8C54B529FE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744" y="8860"/>
            <a:ext cx="8057143" cy="625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1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504</Words>
  <Application>Microsoft Office PowerPoint</Application>
  <PresentationFormat>Widescreen</PresentationFormat>
  <Paragraphs>71</Paragraphs>
  <Slides>14</Slides>
  <Notes>10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14</vt:i4>
      </vt:variant>
    </vt:vector>
  </HeadingPairs>
  <TitlesOfParts>
    <vt:vector size="25" baseType="lpstr">
      <vt:lpstr>Arial</vt:lpstr>
      <vt:lpstr>Calibri</vt:lpstr>
      <vt:lpstr>Calibri Light</vt:lpstr>
      <vt:lpstr>Dosis</vt:lpstr>
      <vt:lpstr>Dosis ExtraBold</vt:lpstr>
      <vt:lpstr>Dosis Medium</vt:lpstr>
      <vt:lpstr>Dosis SemiBold</vt:lpstr>
      <vt:lpstr>Roboto</vt:lpstr>
      <vt:lpstr>Wingdings</vt:lpstr>
      <vt:lpstr>Tema do Office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Katharina Helena Louro Dvorzak</dc:creator>
  <cp:lastModifiedBy>Katharina Helena Louro Dvorzak</cp:lastModifiedBy>
  <cp:revision>2</cp:revision>
  <dcterms:created xsi:type="dcterms:W3CDTF">2023-03-23T15:51:34Z</dcterms:created>
  <dcterms:modified xsi:type="dcterms:W3CDTF">2023-03-31T20:56:49Z</dcterms:modified>
</cp:coreProperties>
</file>