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73"/>
  </p:notesMasterIdLst>
  <p:sldIdLst>
    <p:sldId id="256" r:id="rId2"/>
    <p:sldId id="260" r:id="rId3"/>
    <p:sldId id="261" r:id="rId4"/>
    <p:sldId id="263" r:id="rId5"/>
    <p:sldId id="262" r:id="rId6"/>
    <p:sldId id="348" r:id="rId7"/>
    <p:sldId id="347" r:id="rId8"/>
    <p:sldId id="349" r:id="rId9"/>
    <p:sldId id="350" r:id="rId10"/>
    <p:sldId id="265" r:id="rId11"/>
    <p:sldId id="351" r:id="rId12"/>
    <p:sldId id="352" r:id="rId13"/>
    <p:sldId id="356" r:id="rId14"/>
    <p:sldId id="358" r:id="rId15"/>
    <p:sldId id="360" r:id="rId16"/>
    <p:sldId id="361" r:id="rId17"/>
    <p:sldId id="362" r:id="rId18"/>
    <p:sldId id="364" r:id="rId19"/>
    <p:sldId id="365" r:id="rId20"/>
    <p:sldId id="367" r:id="rId21"/>
    <p:sldId id="355" r:id="rId22"/>
    <p:sldId id="357" r:id="rId23"/>
    <p:sldId id="353" r:id="rId24"/>
    <p:sldId id="354" r:id="rId25"/>
    <p:sldId id="345" r:id="rId26"/>
    <p:sldId id="366" r:id="rId27"/>
    <p:sldId id="369" r:id="rId28"/>
    <p:sldId id="368" r:id="rId29"/>
    <p:sldId id="371" r:id="rId30"/>
    <p:sldId id="370" r:id="rId31"/>
    <p:sldId id="372" r:id="rId32"/>
    <p:sldId id="373" r:id="rId33"/>
    <p:sldId id="374" r:id="rId34"/>
    <p:sldId id="375" r:id="rId35"/>
    <p:sldId id="376" r:id="rId36"/>
    <p:sldId id="398" r:id="rId37"/>
    <p:sldId id="377" r:id="rId38"/>
    <p:sldId id="378" r:id="rId39"/>
    <p:sldId id="379" r:id="rId40"/>
    <p:sldId id="380" r:id="rId41"/>
    <p:sldId id="381" r:id="rId42"/>
    <p:sldId id="382" r:id="rId43"/>
    <p:sldId id="387" r:id="rId44"/>
    <p:sldId id="386" r:id="rId45"/>
    <p:sldId id="384" r:id="rId46"/>
    <p:sldId id="405" r:id="rId47"/>
    <p:sldId id="406" r:id="rId48"/>
    <p:sldId id="410" r:id="rId49"/>
    <p:sldId id="409" r:id="rId50"/>
    <p:sldId id="399" r:id="rId51"/>
    <p:sldId id="400" r:id="rId52"/>
    <p:sldId id="401" r:id="rId53"/>
    <p:sldId id="402" r:id="rId54"/>
    <p:sldId id="403" r:id="rId55"/>
    <p:sldId id="404" r:id="rId56"/>
    <p:sldId id="407" r:id="rId57"/>
    <p:sldId id="411" r:id="rId58"/>
    <p:sldId id="412" r:id="rId59"/>
    <p:sldId id="413" r:id="rId60"/>
    <p:sldId id="385" r:id="rId61"/>
    <p:sldId id="388" r:id="rId62"/>
    <p:sldId id="389" r:id="rId63"/>
    <p:sldId id="390" r:id="rId64"/>
    <p:sldId id="391" r:id="rId65"/>
    <p:sldId id="392" r:id="rId66"/>
    <p:sldId id="393" r:id="rId67"/>
    <p:sldId id="394" r:id="rId68"/>
    <p:sldId id="395" r:id="rId69"/>
    <p:sldId id="396" r:id="rId70"/>
    <p:sldId id="397" r:id="rId71"/>
    <p:sldId id="346" r:id="rId72"/>
  </p:sldIdLst>
  <p:sldSz cx="12192000" cy="6858000"/>
  <p:notesSz cx="7104063" cy="10234613"/>
  <p:embeddedFontLst>
    <p:embeddedFont>
      <p:font typeface="Dosis Light" pitchFamily="2" charset="0"/>
      <p:regular r:id="rId74"/>
    </p:embeddedFont>
    <p:embeddedFont>
      <p:font typeface="Dosis ExtraBold" pitchFamily="2" charset="0"/>
      <p:bold r:id="rId75"/>
    </p:embeddedFont>
    <p:embeddedFont>
      <p:font typeface="Dosis SemiBold" pitchFamily="2" charset="0"/>
      <p:bold r:id="rId76"/>
    </p:embeddedFont>
    <p:embeddedFont>
      <p:font typeface="Segoe UI" pitchFamily="34" charset="0"/>
      <p:regular r:id="rId77"/>
      <p:bold r:id="rId78"/>
      <p:italic r:id="rId79"/>
      <p:boldItalic r:id="rId80"/>
    </p:embeddedFont>
    <p:embeddedFont>
      <p:font typeface="Dosis" pitchFamily="2" charset="0"/>
      <p:regular r:id="rId81"/>
      <p:bold r:id="rId82"/>
    </p:embeddedFont>
    <p:embeddedFont>
      <p:font typeface="Roboto" charset="0"/>
      <p:regular r:id="rId83"/>
      <p:bold r:id="rId84"/>
      <p:italic r:id="rId85"/>
      <p:boldItalic r:id="rId86"/>
    </p:embeddedFont>
    <p:embeddedFont>
      <p:font typeface="Verdana" pitchFamily="34" charset="0"/>
      <p:regular r:id="rId87"/>
      <p:bold r:id="rId88"/>
      <p:italic r:id="rId89"/>
      <p:boldItalic r:id="rId90"/>
    </p:embeddedFont>
    <p:embeddedFont>
      <p:font typeface="Calibri" pitchFamily="34" charset="0"/>
      <p:regular r:id="rId91"/>
      <p:bold r:id="rId92"/>
      <p:italic r:id="rId93"/>
      <p:boldItalic r:id="rId94"/>
    </p:embeddedFont>
    <p:embeddedFont>
      <p:font typeface="Calibri Light" pitchFamily="34" charset="0"/>
      <p:regular r:id="rId95"/>
      <p:italic r:id="rId96"/>
    </p:embeddedFont>
    <p:embeddedFont>
      <p:font typeface="Dosis Medium" pitchFamily="2" charset="0"/>
      <p:regular r:id="rId97"/>
    </p:embeddedFont>
  </p:embeddedFontLst>
  <p:defaultTextStyle>
    <a:defPPr>
      <a:defRPr lang="pt-BR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B200"/>
    <a:srgbClr val="FFB407"/>
    <a:srgbClr val="F0462D"/>
    <a:srgbClr val="411E5A"/>
    <a:srgbClr val="280A3C"/>
    <a:srgbClr val="3F3E3D"/>
    <a:srgbClr val="302E2D"/>
    <a:srgbClr val="FA49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61290DD-CD3D-40C0-AC5E-07B13353A7DC}" v="4" dt="2023-10-05T14:34:10.88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28"/>
    <p:restoredTop sz="96107"/>
  </p:normalViewPr>
  <p:slideViewPr>
    <p:cSldViewPr snapToGrid="0" showGuides="1">
      <p:cViewPr varScale="1">
        <p:scale>
          <a:sx n="114" d="100"/>
          <a:sy n="114" d="100"/>
        </p:scale>
        <p:origin x="-700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font" Target="fonts/font11.fntdata"/><Relationship Id="rId89" Type="http://schemas.openxmlformats.org/officeDocument/2006/relationships/font" Target="fonts/font16.fntdata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font" Target="fonts/font19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font" Target="fonts/font1.fntdata"/><Relationship Id="rId79" Type="http://schemas.openxmlformats.org/officeDocument/2006/relationships/font" Target="fonts/font6.fntdata"/><Relationship Id="rId87" Type="http://schemas.openxmlformats.org/officeDocument/2006/relationships/font" Target="fonts/font14.fntdata"/><Relationship Id="rId102" Type="http://schemas.microsoft.com/office/2015/10/relationships/revisionInfo" Target="revisionInfo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font" Target="fonts/font9.fntdata"/><Relationship Id="rId90" Type="http://schemas.openxmlformats.org/officeDocument/2006/relationships/font" Target="fonts/font17.fntdata"/><Relationship Id="rId95" Type="http://schemas.openxmlformats.org/officeDocument/2006/relationships/font" Target="fonts/font22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font" Target="fonts/font4.fntdata"/><Relationship Id="rId100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font" Target="fonts/font7.fntdata"/><Relationship Id="rId85" Type="http://schemas.openxmlformats.org/officeDocument/2006/relationships/font" Target="fonts/font12.fntdata"/><Relationship Id="rId93" Type="http://schemas.openxmlformats.org/officeDocument/2006/relationships/font" Target="fonts/font20.fntdata"/><Relationship Id="rId98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microsoft.com/office/2016/11/relationships/changesInfo" Target="changesInfos/changesInfo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font" Target="fonts/font2.fntdata"/><Relationship Id="rId83" Type="http://schemas.openxmlformats.org/officeDocument/2006/relationships/font" Target="fonts/font10.fntdata"/><Relationship Id="rId88" Type="http://schemas.openxmlformats.org/officeDocument/2006/relationships/font" Target="fonts/font15.fntdata"/><Relationship Id="rId91" Type="http://schemas.openxmlformats.org/officeDocument/2006/relationships/font" Target="fonts/font18.fntdata"/><Relationship Id="rId96" Type="http://schemas.openxmlformats.org/officeDocument/2006/relationships/font" Target="fonts/font2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notesMaster" Target="notesMasters/notesMaster1.xml"/><Relationship Id="rId78" Type="http://schemas.openxmlformats.org/officeDocument/2006/relationships/font" Target="fonts/font5.fntdata"/><Relationship Id="rId81" Type="http://schemas.openxmlformats.org/officeDocument/2006/relationships/font" Target="fonts/font8.fntdata"/><Relationship Id="rId86" Type="http://schemas.openxmlformats.org/officeDocument/2006/relationships/font" Target="fonts/font13.fntdata"/><Relationship Id="rId94" Type="http://schemas.openxmlformats.org/officeDocument/2006/relationships/font" Target="fonts/font21.fntdata"/><Relationship Id="rId99" Type="http://schemas.openxmlformats.org/officeDocument/2006/relationships/viewProps" Target="viewProps.xml"/><Relationship Id="rId10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font" Target="fonts/font3.fntdata"/><Relationship Id="rId97" Type="http://schemas.openxmlformats.org/officeDocument/2006/relationships/font" Target="fonts/font24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isete Assuncao" userId="f35a7d94-8cd4-4422-a55d-90d89a9164c0" providerId="ADAL" clId="{E61290DD-CD3D-40C0-AC5E-07B13353A7DC}"/>
    <pc:docChg chg="undo custSel addSld delSld modSld sldOrd">
      <pc:chgData name="Elisete Assuncao" userId="f35a7d94-8cd4-4422-a55d-90d89a9164c0" providerId="ADAL" clId="{E61290DD-CD3D-40C0-AC5E-07B13353A7DC}" dt="2023-10-05T14:35:17.800" v="591" actId="1076"/>
      <pc:docMkLst>
        <pc:docMk/>
      </pc:docMkLst>
      <pc:sldChg chg="modSp mod">
        <pc:chgData name="Elisete Assuncao" userId="f35a7d94-8cd4-4422-a55d-90d89a9164c0" providerId="ADAL" clId="{E61290DD-CD3D-40C0-AC5E-07B13353A7DC}" dt="2023-10-05T14:18:30.914" v="162" actId="20577"/>
        <pc:sldMkLst>
          <pc:docMk/>
          <pc:sldMk cId="0" sldId="265"/>
        </pc:sldMkLst>
        <pc:spChg chg="mod">
          <ac:chgData name="Elisete Assuncao" userId="f35a7d94-8cd4-4422-a55d-90d89a9164c0" providerId="ADAL" clId="{E61290DD-CD3D-40C0-AC5E-07B13353A7DC}" dt="2023-10-05T14:18:30.914" v="162" actId="20577"/>
          <ac:spMkLst>
            <pc:docMk/>
            <pc:sldMk cId="0" sldId="265"/>
            <ac:spMk id="11277" creationId="{00000000-0000-0000-0000-000000000000}"/>
          </ac:spMkLst>
        </pc:spChg>
      </pc:sldChg>
      <pc:sldChg chg="modSp mod">
        <pc:chgData name="Elisete Assuncao" userId="f35a7d94-8cd4-4422-a55d-90d89a9164c0" providerId="ADAL" clId="{E61290DD-CD3D-40C0-AC5E-07B13353A7DC}" dt="2023-10-05T14:25:56.170" v="454" actId="6549"/>
        <pc:sldMkLst>
          <pc:docMk/>
          <pc:sldMk cId="0" sldId="354"/>
        </pc:sldMkLst>
        <pc:spChg chg="mod">
          <ac:chgData name="Elisete Assuncao" userId="f35a7d94-8cd4-4422-a55d-90d89a9164c0" providerId="ADAL" clId="{E61290DD-CD3D-40C0-AC5E-07B13353A7DC}" dt="2023-10-05T14:25:56.170" v="454" actId="6549"/>
          <ac:spMkLst>
            <pc:docMk/>
            <pc:sldMk cId="0" sldId="354"/>
            <ac:spMk id="25606" creationId="{00000000-0000-0000-0000-000000000000}"/>
          </ac:spMkLst>
        </pc:spChg>
      </pc:sldChg>
      <pc:sldChg chg="addSp delSp modSp mod">
        <pc:chgData name="Elisete Assuncao" userId="f35a7d94-8cd4-4422-a55d-90d89a9164c0" providerId="ADAL" clId="{E61290DD-CD3D-40C0-AC5E-07B13353A7DC}" dt="2023-10-05T14:20:20.712" v="171" actId="1076"/>
        <pc:sldMkLst>
          <pc:docMk/>
          <pc:sldMk cId="0" sldId="362"/>
        </pc:sldMkLst>
        <pc:picChg chg="add mod">
          <ac:chgData name="Elisete Assuncao" userId="f35a7d94-8cd4-4422-a55d-90d89a9164c0" providerId="ADAL" clId="{E61290DD-CD3D-40C0-AC5E-07B13353A7DC}" dt="2023-10-05T14:20:20.712" v="171" actId="1076"/>
          <ac:picMkLst>
            <pc:docMk/>
            <pc:sldMk cId="0" sldId="362"/>
            <ac:picMk id="3" creationId="{94BB680C-48FF-DAD6-556C-1BF27C2EDB20}"/>
          </ac:picMkLst>
        </pc:picChg>
        <pc:picChg chg="del">
          <ac:chgData name="Elisete Assuncao" userId="f35a7d94-8cd4-4422-a55d-90d89a9164c0" providerId="ADAL" clId="{E61290DD-CD3D-40C0-AC5E-07B13353A7DC}" dt="2023-10-05T14:20:05.529" v="163" actId="478"/>
          <ac:picMkLst>
            <pc:docMk/>
            <pc:sldMk cId="0" sldId="362"/>
            <ac:picMk id="18438" creationId="{00000000-0000-0000-0000-000000000000}"/>
          </ac:picMkLst>
        </pc:picChg>
      </pc:sldChg>
      <pc:sldChg chg="modSp mod">
        <pc:chgData name="Elisete Assuncao" userId="f35a7d94-8cd4-4422-a55d-90d89a9164c0" providerId="ADAL" clId="{E61290DD-CD3D-40C0-AC5E-07B13353A7DC}" dt="2023-10-05T14:20:36.185" v="172" actId="20577"/>
        <pc:sldMkLst>
          <pc:docMk/>
          <pc:sldMk cId="0" sldId="365"/>
        </pc:sldMkLst>
        <pc:spChg chg="mod">
          <ac:chgData name="Elisete Assuncao" userId="f35a7d94-8cd4-4422-a55d-90d89a9164c0" providerId="ADAL" clId="{E61290DD-CD3D-40C0-AC5E-07B13353A7DC}" dt="2023-10-05T14:20:36.185" v="172" actId="20577"/>
          <ac:spMkLst>
            <pc:docMk/>
            <pc:sldMk cId="0" sldId="365"/>
            <ac:spMk id="20486" creationId="{00000000-0000-0000-0000-000000000000}"/>
          </ac:spMkLst>
        </pc:spChg>
      </pc:sldChg>
      <pc:sldChg chg="addSp delSp modSp add del mod">
        <pc:chgData name="Elisete Assuncao" userId="f35a7d94-8cd4-4422-a55d-90d89a9164c0" providerId="ADAL" clId="{E61290DD-CD3D-40C0-AC5E-07B13353A7DC}" dt="2023-10-05T14:33:21.273" v="562" actId="1076"/>
        <pc:sldMkLst>
          <pc:docMk/>
          <pc:sldMk cId="0" sldId="372"/>
        </pc:sldMkLst>
        <pc:spChg chg="mod">
          <ac:chgData name="Elisete Assuncao" userId="f35a7d94-8cd4-4422-a55d-90d89a9164c0" providerId="ADAL" clId="{E61290DD-CD3D-40C0-AC5E-07B13353A7DC}" dt="2023-10-05T14:33:21.273" v="562" actId="1076"/>
          <ac:spMkLst>
            <pc:docMk/>
            <pc:sldMk cId="0" sldId="372"/>
            <ac:spMk id="2" creationId="{00000000-0000-0000-0000-000000000000}"/>
          </ac:spMkLst>
        </pc:spChg>
        <pc:picChg chg="add mod">
          <ac:chgData name="Elisete Assuncao" userId="f35a7d94-8cd4-4422-a55d-90d89a9164c0" providerId="ADAL" clId="{E61290DD-CD3D-40C0-AC5E-07B13353A7DC}" dt="2023-10-05T14:32:07.616" v="479" actId="1076"/>
          <ac:picMkLst>
            <pc:docMk/>
            <pc:sldMk cId="0" sldId="372"/>
            <ac:picMk id="4" creationId="{C8D60A2F-61FF-29C3-2187-F44443ED43F3}"/>
          </ac:picMkLst>
        </pc:picChg>
        <pc:picChg chg="del">
          <ac:chgData name="Elisete Assuncao" userId="f35a7d94-8cd4-4422-a55d-90d89a9164c0" providerId="ADAL" clId="{E61290DD-CD3D-40C0-AC5E-07B13353A7DC}" dt="2023-10-05T14:27:25.200" v="476" actId="478"/>
          <ac:picMkLst>
            <pc:docMk/>
            <pc:sldMk cId="0" sldId="372"/>
            <ac:picMk id="32775" creationId="{00000000-0000-0000-0000-000000000000}"/>
          </ac:picMkLst>
        </pc:picChg>
        <pc:picChg chg="del">
          <ac:chgData name="Elisete Assuncao" userId="f35a7d94-8cd4-4422-a55d-90d89a9164c0" providerId="ADAL" clId="{E61290DD-CD3D-40C0-AC5E-07B13353A7DC}" dt="2023-10-05T14:27:25.616" v="477" actId="478"/>
          <ac:picMkLst>
            <pc:docMk/>
            <pc:sldMk cId="0" sldId="372"/>
            <ac:picMk id="32776" creationId="{00000000-0000-0000-0000-000000000000}"/>
          </ac:picMkLst>
        </pc:picChg>
      </pc:sldChg>
      <pc:sldChg chg="modSp mod">
        <pc:chgData name="Elisete Assuncao" userId="f35a7d94-8cd4-4422-a55d-90d89a9164c0" providerId="ADAL" clId="{E61290DD-CD3D-40C0-AC5E-07B13353A7DC}" dt="2023-10-05T14:35:17.800" v="591" actId="1076"/>
        <pc:sldMkLst>
          <pc:docMk/>
          <pc:sldMk cId="0" sldId="384"/>
        </pc:sldMkLst>
        <pc:spChg chg="mod">
          <ac:chgData name="Elisete Assuncao" userId="f35a7d94-8cd4-4422-a55d-90d89a9164c0" providerId="ADAL" clId="{E61290DD-CD3D-40C0-AC5E-07B13353A7DC}" dt="2023-10-05T14:35:17.800" v="591" actId="1076"/>
          <ac:spMkLst>
            <pc:docMk/>
            <pc:sldMk cId="0" sldId="384"/>
            <ac:spMk id="12" creationId="{00000000-0000-0000-0000-000000000000}"/>
          </ac:spMkLst>
        </pc:spChg>
        <pc:picChg chg="mod">
          <ac:chgData name="Elisete Assuncao" userId="f35a7d94-8cd4-4422-a55d-90d89a9164c0" providerId="ADAL" clId="{E61290DD-CD3D-40C0-AC5E-07B13353A7DC}" dt="2023-10-05T14:35:13.560" v="590" actId="1076"/>
          <ac:picMkLst>
            <pc:docMk/>
            <pc:sldMk cId="0" sldId="384"/>
            <ac:picMk id="47106" creationId="{00000000-0000-0000-0000-000000000000}"/>
          </ac:picMkLst>
        </pc:picChg>
        <pc:picChg chg="mod">
          <ac:chgData name="Elisete Assuncao" userId="f35a7d94-8cd4-4422-a55d-90d89a9164c0" providerId="ADAL" clId="{E61290DD-CD3D-40C0-AC5E-07B13353A7DC}" dt="2023-10-05T14:35:11.303" v="589" actId="14100"/>
          <ac:picMkLst>
            <pc:docMk/>
            <pc:sldMk cId="0" sldId="384"/>
            <ac:picMk id="47111" creationId="{00000000-0000-0000-0000-000000000000}"/>
          </ac:picMkLst>
        </pc:picChg>
      </pc:sldChg>
      <pc:sldChg chg="addSp delSp modSp mod">
        <pc:chgData name="Elisete Assuncao" userId="f35a7d94-8cd4-4422-a55d-90d89a9164c0" providerId="ADAL" clId="{E61290DD-CD3D-40C0-AC5E-07B13353A7DC}" dt="2023-10-05T12:25:42.298" v="31" actId="1076"/>
        <pc:sldMkLst>
          <pc:docMk/>
          <pc:sldMk cId="0" sldId="406"/>
        </pc:sldMkLst>
        <pc:spChg chg="add mod">
          <ac:chgData name="Elisete Assuncao" userId="f35a7d94-8cd4-4422-a55d-90d89a9164c0" providerId="ADAL" clId="{E61290DD-CD3D-40C0-AC5E-07B13353A7DC}" dt="2023-10-05T12:25:03.546" v="20" actId="1076"/>
          <ac:spMkLst>
            <pc:docMk/>
            <pc:sldMk cId="0" sldId="406"/>
            <ac:spMk id="2" creationId="{8C7358A2-7B55-9505-C20B-3CA758FA54D6}"/>
          </ac:spMkLst>
        </pc:spChg>
        <pc:spChg chg="del">
          <ac:chgData name="Elisete Assuncao" userId="f35a7d94-8cd4-4422-a55d-90d89a9164c0" providerId="ADAL" clId="{E61290DD-CD3D-40C0-AC5E-07B13353A7DC}" dt="2023-10-05T12:22:31.199" v="0" actId="478"/>
          <ac:spMkLst>
            <pc:docMk/>
            <pc:sldMk cId="0" sldId="406"/>
            <ac:spMk id="12" creationId="{00000000-0000-0000-0000-000000000000}"/>
          </ac:spMkLst>
        </pc:spChg>
        <pc:picChg chg="add mod modCrop">
          <ac:chgData name="Elisete Assuncao" userId="f35a7d94-8cd4-4422-a55d-90d89a9164c0" providerId="ADAL" clId="{E61290DD-CD3D-40C0-AC5E-07B13353A7DC}" dt="2023-10-05T12:25:38.930" v="30" actId="1076"/>
          <ac:picMkLst>
            <pc:docMk/>
            <pc:sldMk cId="0" sldId="406"/>
            <ac:picMk id="4" creationId="{2F7C4052-628E-095F-3079-B7208E160325}"/>
          </ac:picMkLst>
        </pc:picChg>
        <pc:picChg chg="add mod modCrop">
          <ac:chgData name="Elisete Assuncao" userId="f35a7d94-8cd4-4422-a55d-90d89a9164c0" providerId="ADAL" clId="{E61290DD-CD3D-40C0-AC5E-07B13353A7DC}" dt="2023-10-05T12:25:42.298" v="31" actId="1076"/>
          <ac:picMkLst>
            <pc:docMk/>
            <pc:sldMk cId="0" sldId="406"/>
            <ac:picMk id="6" creationId="{97FF2FCA-01C9-20EC-2E46-599B9A32BE47}"/>
          </ac:picMkLst>
        </pc:picChg>
      </pc:sldChg>
      <pc:sldChg chg="del">
        <pc:chgData name="Elisete Assuncao" userId="f35a7d94-8cd4-4422-a55d-90d89a9164c0" providerId="ADAL" clId="{E61290DD-CD3D-40C0-AC5E-07B13353A7DC}" dt="2023-10-05T12:38:38.977" v="90" actId="47"/>
        <pc:sldMkLst>
          <pc:docMk/>
          <pc:sldMk cId="0" sldId="408"/>
        </pc:sldMkLst>
      </pc:sldChg>
      <pc:sldChg chg="addSp delSp modSp add mod">
        <pc:chgData name="Elisete Assuncao" userId="f35a7d94-8cd4-4422-a55d-90d89a9164c0" providerId="ADAL" clId="{E61290DD-CD3D-40C0-AC5E-07B13353A7DC}" dt="2023-10-05T12:28:48.802" v="57" actId="14100"/>
        <pc:sldMkLst>
          <pc:docMk/>
          <pc:sldMk cId="4276003312" sldId="409"/>
        </pc:sldMkLst>
        <pc:spChg chg="del">
          <ac:chgData name="Elisete Assuncao" userId="f35a7d94-8cd4-4422-a55d-90d89a9164c0" providerId="ADAL" clId="{E61290DD-CD3D-40C0-AC5E-07B13353A7DC}" dt="2023-10-05T12:26:06.178" v="35" actId="478"/>
          <ac:spMkLst>
            <pc:docMk/>
            <pc:sldMk cId="4276003312" sldId="409"/>
            <ac:spMk id="2" creationId="{8C7358A2-7B55-9505-C20B-3CA758FA54D6}"/>
          </ac:spMkLst>
        </pc:spChg>
        <pc:spChg chg="add mod">
          <ac:chgData name="Elisete Assuncao" userId="f35a7d94-8cd4-4422-a55d-90d89a9164c0" providerId="ADAL" clId="{E61290DD-CD3D-40C0-AC5E-07B13353A7DC}" dt="2023-10-05T12:26:09.106" v="37" actId="1076"/>
          <ac:spMkLst>
            <pc:docMk/>
            <pc:sldMk cId="4276003312" sldId="409"/>
            <ac:spMk id="3" creationId="{054198F9-4B5D-64D5-5767-0D618412FC07}"/>
          </ac:spMkLst>
        </pc:spChg>
        <pc:picChg chg="del">
          <ac:chgData name="Elisete Assuncao" userId="f35a7d94-8cd4-4422-a55d-90d89a9164c0" providerId="ADAL" clId="{E61290DD-CD3D-40C0-AC5E-07B13353A7DC}" dt="2023-10-05T12:26:03.738" v="33" actId="478"/>
          <ac:picMkLst>
            <pc:docMk/>
            <pc:sldMk cId="4276003312" sldId="409"/>
            <ac:picMk id="4" creationId="{2F7C4052-628E-095F-3079-B7208E160325}"/>
          </ac:picMkLst>
        </pc:picChg>
        <pc:picChg chg="del">
          <ac:chgData name="Elisete Assuncao" userId="f35a7d94-8cd4-4422-a55d-90d89a9164c0" providerId="ADAL" clId="{E61290DD-CD3D-40C0-AC5E-07B13353A7DC}" dt="2023-10-05T12:26:04.547" v="34" actId="478"/>
          <ac:picMkLst>
            <pc:docMk/>
            <pc:sldMk cId="4276003312" sldId="409"/>
            <ac:picMk id="6" creationId="{97FF2FCA-01C9-20EC-2E46-599B9A32BE47}"/>
          </ac:picMkLst>
        </pc:picChg>
        <pc:picChg chg="add mod modCrop">
          <ac:chgData name="Elisete Assuncao" userId="f35a7d94-8cd4-4422-a55d-90d89a9164c0" providerId="ADAL" clId="{E61290DD-CD3D-40C0-AC5E-07B13353A7DC}" dt="2023-10-05T12:28:43.282" v="54" actId="1076"/>
          <ac:picMkLst>
            <pc:docMk/>
            <pc:sldMk cId="4276003312" sldId="409"/>
            <ac:picMk id="7" creationId="{72BE9742-5D0A-DDB1-184C-B91A02A2C313}"/>
          </ac:picMkLst>
        </pc:picChg>
        <pc:picChg chg="add mod">
          <ac:chgData name="Elisete Assuncao" userId="f35a7d94-8cd4-4422-a55d-90d89a9164c0" providerId="ADAL" clId="{E61290DD-CD3D-40C0-AC5E-07B13353A7DC}" dt="2023-10-05T12:28:48.802" v="57" actId="14100"/>
          <ac:picMkLst>
            <pc:docMk/>
            <pc:sldMk cId="4276003312" sldId="409"/>
            <ac:picMk id="9" creationId="{DDC14040-B2FE-A0A3-5646-9C8225E695A1}"/>
          </ac:picMkLst>
        </pc:picChg>
        <pc:picChg chg="add del">
          <ac:chgData name="Elisete Assuncao" userId="f35a7d94-8cd4-4422-a55d-90d89a9164c0" providerId="ADAL" clId="{E61290DD-CD3D-40C0-AC5E-07B13353A7DC}" dt="2023-10-05T12:27:51.890" v="46" actId="478"/>
          <ac:picMkLst>
            <pc:docMk/>
            <pc:sldMk cId="4276003312" sldId="409"/>
            <ac:picMk id="11" creationId="{3AC63C42-E151-CD29-3FD9-0073975412EA}"/>
          </ac:picMkLst>
        </pc:picChg>
      </pc:sldChg>
      <pc:sldChg chg="addSp delSp modSp add mod ord">
        <pc:chgData name="Elisete Assuncao" userId="f35a7d94-8cd4-4422-a55d-90d89a9164c0" providerId="ADAL" clId="{E61290DD-CD3D-40C0-AC5E-07B13353A7DC}" dt="2023-10-05T12:36:10.507" v="88" actId="20577"/>
        <pc:sldMkLst>
          <pc:docMk/>
          <pc:sldMk cId="3274178208" sldId="410"/>
        </pc:sldMkLst>
        <pc:spChg chg="mod">
          <ac:chgData name="Elisete Assuncao" userId="f35a7d94-8cd4-4422-a55d-90d89a9164c0" providerId="ADAL" clId="{E61290DD-CD3D-40C0-AC5E-07B13353A7DC}" dt="2023-10-05T12:30:12.298" v="66" actId="20577"/>
          <ac:spMkLst>
            <pc:docMk/>
            <pc:sldMk cId="3274178208" sldId="410"/>
            <ac:spMk id="3" creationId="{00000000-0000-0000-0000-000000000000}"/>
          </ac:spMkLst>
        </pc:spChg>
        <pc:spChg chg="mod">
          <ac:chgData name="Elisete Assuncao" userId="f35a7d94-8cd4-4422-a55d-90d89a9164c0" providerId="ADAL" clId="{E61290DD-CD3D-40C0-AC5E-07B13353A7DC}" dt="2023-10-05T12:30:08.633" v="64" actId="20577"/>
          <ac:spMkLst>
            <pc:docMk/>
            <pc:sldMk cId="3274178208" sldId="410"/>
            <ac:spMk id="39941" creationId="{00000000-0000-0000-0000-000000000000}"/>
          </ac:spMkLst>
        </pc:spChg>
        <pc:spChg chg="mod">
          <ac:chgData name="Elisete Assuncao" userId="f35a7d94-8cd4-4422-a55d-90d89a9164c0" providerId="ADAL" clId="{E61290DD-CD3D-40C0-AC5E-07B13353A7DC}" dt="2023-10-05T12:36:10.507" v="88" actId="20577"/>
          <ac:spMkLst>
            <pc:docMk/>
            <pc:sldMk cId="3274178208" sldId="410"/>
            <ac:spMk id="39943" creationId="{00000000-0000-0000-0000-000000000000}"/>
          </ac:spMkLst>
        </pc:spChg>
        <pc:picChg chg="add mod">
          <ac:chgData name="Elisete Assuncao" userId="f35a7d94-8cd4-4422-a55d-90d89a9164c0" providerId="ADAL" clId="{E61290DD-CD3D-40C0-AC5E-07B13353A7DC}" dt="2023-10-05T12:35:36.274" v="71" actId="1076"/>
          <ac:picMkLst>
            <pc:docMk/>
            <pc:sldMk cId="3274178208" sldId="410"/>
            <ac:picMk id="4" creationId="{93933934-51F0-0EA3-CF37-CB3A62EC3940}"/>
          </ac:picMkLst>
        </pc:picChg>
        <pc:picChg chg="del">
          <ac:chgData name="Elisete Assuncao" userId="f35a7d94-8cd4-4422-a55d-90d89a9164c0" providerId="ADAL" clId="{E61290DD-CD3D-40C0-AC5E-07B13353A7DC}" dt="2023-10-05T12:35:30.163" v="67" actId="478"/>
          <ac:picMkLst>
            <pc:docMk/>
            <pc:sldMk cId="3274178208" sldId="410"/>
            <ac:picMk id="39945" creationId="{00000000-0000-0000-0000-000000000000}"/>
          </ac:picMkLst>
        </pc:picChg>
      </pc:sldChg>
      <pc:sldChg chg="addSp delSp modSp add mod setBg">
        <pc:chgData name="Elisete Assuncao" userId="f35a7d94-8cd4-4422-a55d-90d89a9164c0" providerId="ADAL" clId="{E61290DD-CD3D-40C0-AC5E-07B13353A7DC}" dt="2023-10-05T13:21:02.649" v="141" actId="1076"/>
        <pc:sldMkLst>
          <pc:docMk/>
          <pc:sldMk cId="1758556949" sldId="411"/>
        </pc:sldMkLst>
        <pc:spChg chg="mod">
          <ac:chgData name="Elisete Assuncao" userId="f35a7d94-8cd4-4422-a55d-90d89a9164c0" providerId="ADAL" clId="{E61290DD-CD3D-40C0-AC5E-07B13353A7DC}" dt="2023-10-05T12:38:58.274" v="96" actId="20577"/>
          <ac:spMkLst>
            <pc:docMk/>
            <pc:sldMk cId="1758556949" sldId="411"/>
            <ac:spMk id="2" creationId="{8C7358A2-7B55-9505-C20B-3CA758FA54D6}"/>
          </ac:spMkLst>
        </pc:spChg>
        <pc:spChg chg="mod">
          <ac:chgData name="Elisete Assuncao" userId="f35a7d94-8cd4-4422-a55d-90d89a9164c0" providerId="ADAL" clId="{E61290DD-CD3D-40C0-AC5E-07B13353A7DC}" dt="2023-10-05T12:38:50.834" v="93" actId="20577"/>
          <ac:spMkLst>
            <pc:docMk/>
            <pc:sldMk cId="1758556949" sldId="411"/>
            <ac:spMk id="49157" creationId="{00000000-0000-0000-0000-000000000000}"/>
          </ac:spMkLst>
        </pc:spChg>
        <pc:picChg chg="del">
          <ac:chgData name="Elisete Assuncao" userId="f35a7d94-8cd4-4422-a55d-90d89a9164c0" providerId="ADAL" clId="{E61290DD-CD3D-40C0-AC5E-07B13353A7DC}" dt="2023-10-05T12:39:00.681" v="97" actId="478"/>
          <ac:picMkLst>
            <pc:docMk/>
            <pc:sldMk cId="1758556949" sldId="411"/>
            <ac:picMk id="4" creationId="{2F7C4052-628E-095F-3079-B7208E160325}"/>
          </ac:picMkLst>
        </pc:picChg>
        <pc:picChg chg="add mod">
          <ac:chgData name="Elisete Assuncao" userId="f35a7d94-8cd4-4422-a55d-90d89a9164c0" providerId="ADAL" clId="{E61290DD-CD3D-40C0-AC5E-07B13353A7DC}" dt="2023-10-05T13:20:12.506" v="137" actId="1076"/>
          <ac:picMkLst>
            <pc:docMk/>
            <pc:sldMk cId="1758556949" sldId="411"/>
            <ac:picMk id="5" creationId="{0D3915AB-668F-E714-6F4A-DA758BB22A97}"/>
          </ac:picMkLst>
        </pc:picChg>
        <pc:picChg chg="del">
          <ac:chgData name="Elisete Assuncao" userId="f35a7d94-8cd4-4422-a55d-90d89a9164c0" providerId="ADAL" clId="{E61290DD-CD3D-40C0-AC5E-07B13353A7DC}" dt="2023-10-05T12:39:01.137" v="98" actId="478"/>
          <ac:picMkLst>
            <pc:docMk/>
            <pc:sldMk cId="1758556949" sldId="411"/>
            <ac:picMk id="6" creationId="{97FF2FCA-01C9-20EC-2E46-599B9A32BE47}"/>
          </ac:picMkLst>
        </pc:picChg>
        <pc:picChg chg="add mod">
          <ac:chgData name="Elisete Assuncao" userId="f35a7d94-8cd4-4422-a55d-90d89a9164c0" providerId="ADAL" clId="{E61290DD-CD3D-40C0-AC5E-07B13353A7DC}" dt="2023-10-05T13:21:02.649" v="141" actId="1076"/>
          <ac:picMkLst>
            <pc:docMk/>
            <pc:sldMk cId="1758556949" sldId="411"/>
            <ac:picMk id="8" creationId="{5AA0E725-D8A6-0C3B-E83D-CCC609C2F740}"/>
          </ac:picMkLst>
        </pc:picChg>
      </pc:sldChg>
      <pc:sldChg chg="addSp delSp modSp add mod setBg">
        <pc:chgData name="Elisete Assuncao" userId="f35a7d94-8cd4-4422-a55d-90d89a9164c0" providerId="ADAL" clId="{E61290DD-CD3D-40C0-AC5E-07B13353A7DC}" dt="2023-10-05T12:40:41.722" v="129" actId="6549"/>
        <pc:sldMkLst>
          <pc:docMk/>
          <pc:sldMk cId="497762273" sldId="412"/>
        </pc:sldMkLst>
        <pc:spChg chg="mod">
          <ac:chgData name="Elisete Assuncao" userId="f35a7d94-8cd4-4422-a55d-90d89a9164c0" providerId="ADAL" clId="{E61290DD-CD3D-40C0-AC5E-07B13353A7DC}" dt="2023-10-05T12:39:09.458" v="102" actId="20577"/>
          <ac:spMkLst>
            <pc:docMk/>
            <pc:sldMk cId="497762273" sldId="412"/>
            <ac:spMk id="3" creationId="{00000000-0000-0000-0000-000000000000}"/>
          </ac:spMkLst>
        </pc:spChg>
        <pc:spChg chg="mod">
          <ac:chgData name="Elisete Assuncao" userId="f35a7d94-8cd4-4422-a55d-90d89a9164c0" providerId="ADAL" clId="{E61290DD-CD3D-40C0-AC5E-07B13353A7DC}" dt="2023-10-05T12:39:06.082" v="100" actId="20577"/>
          <ac:spMkLst>
            <pc:docMk/>
            <pc:sldMk cId="497762273" sldId="412"/>
            <ac:spMk id="39941" creationId="{00000000-0000-0000-0000-000000000000}"/>
          </ac:spMkLst>
        </pc:spChg>
        <pc:spChg chg="mod">
          <ac:chgData name="Elisete Assuncao" userId="f35a7d94-8cd4-4422-a55d-90d89a9164c0" providerId="ADAL" clId="{E61290DD-CD3D-40C0-AC5E-07B13353A7DC}" dt="2023-10-05T12:40:41.722" v="129" actId="6549"/>
          <ac:spMkLst>
            <pc:docMk/>
            <pc:sldMk cId="497762273" sldId="412"/>
            <ac:spMk id="39943" creationId="{00000000-0000-0000-0000-000000000000}"/>
          </ac:spMkLst>
        </pc:spChg>
        <pc:picChg chg="del">
          <ac:chgData name="Elisete Assuncao" userId="f35a7d94-8cd4-4422-a55d-90d89a9164c0" providerId="ADAL" clId="{E61290DD-CD3D-40C0-AC5E-07B13353A7DC}" dt="2023-10-05T12:39:12.841" v="103" actId="478"/>
          <ac:picMkLst>
            <pc:docMk/>
            <pc:sldMk cId="497762273" sldId="412"/>
            <ac:picMk id="4" creationId="{93933934-51F0-0EA3-CF37-CB3A62EC3940}"/>
          </ac:picMkLst>
        </pc:picChg>
        <pc:picChg chg="add mod">
          <ac:chgData name="Elisete Assuncao" userId="f35a7d94-8cd4-4422-a55d-90d89a9164c0" providerId="ADAL" clId="{E61290DD-CD3D-40C0-AC5E-07B13353A7DC}" dt="2023-10-05T12:40:28.626" v="105" actId="1076"/>
          <ac:picMkLst>
            <pc:docMk/>
            <pc:sldMk cId="497762273" sldId="412"/>
            <ac:picMk id="5" creationId="{EDE15F98-B106-53F1-5828-8E4D20C7696D}"/>
          </ac:picMkLst>
        </pc:picChg>
      </pc:sldChg>
      <pc:sldChg chg="addSp delSp modSp add mod setBg">
        <pc:chgData name="Elisete Assuncao" userId="f35a7d94-8cd4-4422-a55d-90d89a9164c0" providerId="ADAL" clId="{E61290DD-CD3D-40C0-AC5E-07B13353A7DC}" dt="2023-10-05T14:15:36.473" v="161" actId="1076"/>
        <pc:sldMkLst>
          <pc:docMk/>
          <pc:sldMk cId="1210804894" sldId="413"/>
        </pc:sldMkLst>
        <pc:spChg chg="mod">
          <ac:chgData name="Elisete Assuncao" userId="f35a7d94-8cd4-4422-a55d-90d89a9164c0" providerId="ADAL" clId="{E61290DD-CD3D-40C0-AC5E-07B13353A7DC}" dt="2023-10-05T12:41:07.803" v="133" actId="20577"/>
          <ac:spMkLst>
            <pc:docMk/>
            <pc:sldMk cId="1210804894" sldId="413"/>
            <ac:spMk id="49157" creationId="{00000000-0000-0000-0000-000000000000}"/>
          </ac:spMkLst>
        </pc:spChg>
        <pc:picChg chg="add del mod">
          <ac:chgData name="Elisete Assuncao" userId="f35a7d94-8cd4-4422-a55d-90d89a9164c0" providerId="ADAL" clId="{E61290DD-CD3D-40C0-AC5E-07B13353A7DC}" dt="2023-10-05T14:14:02.354" v="144" actId="478"/>
          <ac:picMkLst>
            <pc:docMk/>
            <pc:sldMk cId="1210804894" sldId="413"/>
            <ac:picMk id="4" creationId="{CAB601D3-AF3C-1EA3-B06D-4BDAF2EE8D3C}"/>
          </ac:picMkLst>
        </pc:picChg>
        <pc:picChg chg="add mod">
          <ac:chgData name="Elisete Assuncao" userId="f35a7d94-8cd4-4422-a55d-90d89a9164c0" providerId="ADAL" clId="{E61290DD-CD3D-40C0-AC5E-07B13353A7DC}" dt="2023-10-05T14:15:36.473" v="161" actId="1076"/>
          <ac:picMkLst>
            <pc:docMk/>
            <pc:sldMk cId="1210804894" sldId="413"/>
            <ac:picMk id="6" creationId="{B4015C4F-333F-CC41-9020-CA2C103F7F1C}"/>
          </ac:picMkLst>
        </pc:picChg>
        <pc:picChg chg="del">
          <ac:chgData name="Elisete Assuncao" userId="f35a7d94-8cd4-4422-a55d-90d89a9164c0" providerId="ADAL" clId="{E61290DD-CD3D-40C0-AC5E-07B13353A7DC}" dt="2023-10-05T12:41:05.089" v="130" actId="478"/>
          <ac:picMkLst>
            <pc:docMk/>
            <pc:sldMk cId="1210804894" sldId="413"/>
            <ac:picMk id="7" creationId="{72BE9742-5D0A-DDB1-184C-B91A02A2C313}"/>
          </ac:picMkLst>
        </pc:picChg>
        <pc:picChg chg="del">
          <ac:chgData name="Elisete Assuncao" userId="f35a7d94-8cd4-4422-a55d-90d89a9164c0" providerId="ADAL" clId="{E61290DD-CD3D-40C0-AC5E-07B13353A7DC}" dt="2023-10-05T12:41:05.658" v="131" actId="478"/>
          <ac:picMkLst>
            <pc:docMk/>
            <pc:sldMk cId="1210804894" sldId="413"/>
            <ac:picMk id="9" creationId="{DDC14040-B2FE-A0A3-5646-9C8225E695A1}"/>
          </ac:picMkLst>
        </pc:picChg>
        <pc:picChg chg="add mod">
          <ac:chgData name="Elisete Assuncao" userId="f35a7d94-8cd4-4422-a55d-90d89a9164c0" providerId="ADAL" clId="{E61290DD-CD3D-40C0-AC5E-07B13353A7DC}" dt="2023-10-05T14:15:34.065" v="160" actId="1076"/>
          <ac:picMkLst>
            <pc:docMk/>
            <pc:sldMk cId="1210804894" sldId="413"/>
            <ac:picMk id="10" creationId="{1CA059B4-94EE-D8F7-E935-0FE910F8D358}"/>
          </ac:picMkLst>
        </pc:picChg>
      </pc:sldChg>
      <pc:sldChg chg="add">
        <pc:chgData name="Elisete Assuncao" userId="f35a7d94-8cd4-4422-a55d-90d89a9164c0" providerId="ADAL" clId="{E61290DD-CD3D-40C0-AC5E-07B13353A7DC}" dt="2023-10-05T14:21:49.360" v="173" actId="2890"/>
        <pc:sldMkLst>
          <pc:docMk/>
          <pc:sldMk cId="510160343" sldId="414"/>
        </pc:sldMkLst>
      </pc:sldChg>
      <pc:sldChg chg="modSp add del mod setBg">
        <pc:chgData name="Elisete Assuncao" userId="f35a7d94-8cd4-4422-a55d-90d89a9164c0" providerId="ADAL" clId="{E61290DD-CD3D-40C0-AC5E-07B13353A7DC}" dt="2023-10-05T14:34:42.544" v="566" actId="47"/>
        <pc:sldMkLst>
          <pc:docMk/>
          <pc:sldMk cId="3026576547" sldId="415"/>
        </pc:sldMkLst>
        <pc:spChg chg="mod">
          <ac:chgData name="Elisete Assuncao" userId="f35a7d94-8cd4-4422-a55d-90d89a9164c0" providerId="ADAL" clId="{E61290DD-CD3D-40C0-AC5E-07B13353A7DC}" dt="2023-10-05T14:34:14.225" v="565" actId="20577"/>
          <ac:spMkLst>
            <pc:docMk/>
            <pc:sldMk cId="3026576547" sldId="415"/>
            <ac:spMk id="3277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3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3" cy="512763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9B43F66-D348-4D37-B82B-DB22C8A17982}" type="datetimeFigureOut"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10/5/2023</a:t>
            </a:fld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3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3" cy="512763"/>
          </a:xfrm>
          <a:prstGeom prst="rect">
            <a:avLst/>
          </a:prstGeom>
        </p:spPr>
        <p:txBody>
          <a:bodyPr vert="horz" wrap="square" lIns="99075" tIns="49538" rIns="99075" bIns="49538" numCol="1" anchor="b" anchorCtr="0" compatLnSpc="1"/>
          <a:lstStyle/>
          <a:p>
            <a:pPr lvl="0" algn="r" eaLnBrk="1" hangingPunct="1">
              <a:buNone/>
            </a:pPr>
            <a:fld id="{9A0DB2DC-4C9A-4742-B13C-FB6460FD3503}" type="slidenum">
              <a:rPr lang="en-US" altLang="x-none" sz="1300" dirty="0"/>
              <a:t>‹nº›</a:t>
            </a:fld>
            <a:endParaRPr lang="en-US" altLang="x-none" sz="1300" dirty="0"/>
          </a:p>
        </p:txBody>
      </p:sp>
    </p:spTree>
    <p:extLst>
      <p:ext uri="{BB962C8B-B14F-4D97-AF65-F5344CB8AC3E}">
        <p14:creationId xmlns:p14="http://schemas.microsoft.com/office/powerpoint/2010/main" val="51844565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71683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9075" tIns="49538" rIns="99075" bIns="49538" anchor="t" anchorCtr="0"/>
          <a:lstStyle/>
          <a:p>
            <a:pPr lvl="0" eaLnBrk="1" hangingPunct="1">
              <a:spcBef>
                <a:spcPct val="0"/>
              </a:spcBef>
            </a:pPr>
            <a:endParaRPr dirty="0"/>
          </a:p>
        </p:txBody>
      </p:sp>
      <p:sp>
        <p:nvSpPr>
          <p:cNvPr id="71684" name="Espaço Reservado para Número de Slide 3"/>
          <p:cNvSpPr txBox="1">
            <a:spLocks noGrp="1"/>
          </p:cNvSpPr>
          <p:nvPr>
            <p:ph type="sldNum" sz="quarter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  <a:noFill/>
          <a:ln w="9525">
            <a:noFill/>
          </a:ln>
        </p:spPr>
        <p:txBody>
          <a:bodyPr lIns="99075" tIns="49538" rIns="99075" bIns="49538" anchor="b" anchorCtr="0"/>
          <a:lstStyle/>
          <a:p>
            <a:pPr lvl="0" algn="r" eaLnBrk="1" hangingPunct="1"/>
            <a:fld id="{9A0DB2DC-4C9A-4742-B13C-FB6460FD3503}" type="slidenum">
              <a:rPr lang="en-US" altLang="x-none" sz="1300" dirty="0"/>
              <a:t>71</a:t>
            </a:fld>
            <a:endParaRPr lang="en-US" altLang="x-none" sz="13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C72E945-5D09-4985-B782-50B728ED8407}" type="datetimeFigureOut"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05/10/2023</a:t>
            </a:fld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pt-BR" dirty="0">
                <a:latin typeface="Calibri" panose="020F0502020204030204" pitchFamily="34" charset="0"/>
              </a:rPr>
              <a:t>‹nº›</a:t>
            </a:fld>
            <a:endParaRPr lang="pt-BR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C72E945-5D09-4985-B782-50B728ED8407}" type="datetimeFigureOut"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05/10/2023</a:t>
            </a:fld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pt-BR" dirty="0">
                <a:latin typeface="Calibri" panose="020F0502020204030204" pitchFamily="34" charset="0"/>
              </a:rPr>
              <a:t>‹nº›</a:t>
            </a:fld>
            <a:endParaRPr lang="pt-BR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C72E945-5D09-4985-B782-50B728ED8407}" type="datetimeFigureOut"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05/10/2023</a:t>
            </a:fld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pt-BR" dirty="0">
                <a:latin typeface="Calibri" panose="020F0502020204030204" pitchFamily="34" charset="0"/>
              </a:rPr>
              <a:t>‹nº›</a:t>
            </a:fld>
            <a:endParaRPr lang="pt-BR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C72E945-5D09-4985-B782-50B728ED8407}" type="datetimeFigureOut"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05/10/2023</a:t>
            </a:fld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pt-BR" dirty="0">
                <a:latin typeface="Calibri" panose="020F0502020204030204" pitchFamily="34" charset="0"/>
              </a:rPr>
              <a:t>‹nº›</a:t>
            </a:fld>
            <a:endParaRPr lang="pt-BR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C72E945-5D09-4985-B782-50B728ED8407}" type="datetimeFigureOut"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05/10/2023</a:t>
            </a:fld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pt-BR" dirty="0">
                <a:latin typeface="Calibri" panose="020F0502020204030204" pitchFamily="34" charset="0"/>
              </a:rPr>
              <a:t>‹nº›</a:t>
            </a:fld>
            <a:endParaRPr lang="pt-BR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C72E945-5D09-4985-B782-50B728ED8407}" type="datetimeFigureOut"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05/10/2023</a:t>
            </a:fld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pt-BR" dirty="0">
                <a:latin typeface="Calibri" panose="020F0502020204030204" pitchFamily="34" charset="0"/>
              </a:rPr>
              <a:t>‹nº›</a:t>
            </a:fld>
            <a:endParaRPr lang="pt-BR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C72E945-5D09-4985-B782-50B728ED8407}" type="datetimeFigureOut"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05/10/2023</a:t>
            </a:fld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pt-BR" dirty="0">
                <a:latin typeface="Calibri" panose="020F0502020204030204" pitchFamily="34" charset="0"/>
              </a:rPr>
              <a:t>‹nº›</a:t>
            </a:fld>
            <a:endParaRPr lang="pt-BR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C72E945-5D09-4985-B782-50B728ED8407}" type="datetimeFigureOut"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05/10/2023</a:t>
            </a:fld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pt-BR" dirty="0">
                <a:latin typeface="Calibri" panose="020F0502020204030204" pitchFamily="34" charset="0"/>
              </a:rPr>
              <a:t>‹nº›</a:t>
            </a:fld>
            <a:endParaRPr lang="pt-BR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C72E945-5D09-4985-B782-50B728ED8407}" type="datetimeFigureOut"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05/10/2023</a:t>
            </a:fld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pt-BR" dirty="0">
                <a:latin typeface="Calibri" panose="020F0502020204030204" pitchFamily="34" charset="0"/>
              </a:rPr>
              <a:t>‹nº›</a:t>
            </a:fld>
            <a:endParaRPr lang="pt-BR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C72E945-5D09-4985-B782-50B728ED8407}" type="datetimeFigureOut"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05/10/2023</a:t>
            </a:fld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pt-BR" dirty="0">
                <a:latin typeface="Calibri" panose="020F0502020204030204" pitchFamily="34" charset="0"/>
              </a:rPr>
              <a:t>‹nº›</a:t>
            </a:fld>
            <a:endParaRPr lang="pt-BR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C72E945-5D09-4985-B782-50B728ED8407}" type="datetimeFigureOut"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05/10/2023</a:t>
            </a:fld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pt-BR" dirty="0">
                <a:latin typeface="Calibri" panose="020F0502020204030204" pitchFamily="34" charset="0"/>
              </a:rPr>
              <a:t>‹nº›</a:t>
            </a:fld>
            <a:endParaRPr lang="pt-BR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dirty="0"/>
              <a:t>Clique para editar o título Mestre</a:t>
            </a:r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dirty="0"/>
              <a:t>Clique para editar os estilos de texto Mestres</a:t>
            </a:r>
          </a:p>
          <a:p>
            <a:pPr lvl="1"/>
            <a:r>
              <a:rPr dirty="0"/>
              <a:t>Segundo nível</a:t>
            </a:r>
          </a:p>
          <a:p>
            <a:pPr lvl="2"/>
            <a:r>
              <a:rPr dirty="0"/>
              <a:t>Terceiro nível</a:t>
            </a:r>
          </a:p>
          <a:p>
            <a:pPr lvl="3"/>
            <a:r>
              <a:rPr dirty="0"/>
              <a:t>Quarto nível</a:t>
            </a:r>
          </a:p>
          <a:p>
            <a:pPr lvl="4"/>
            <a:r>
              <a:rPr dirty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C72E945-5D09-4985-B782-50B728ED8407}" type="datetimeFigureOut"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05/10/2023</a:t>
            </a:fld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pt-BR" dirty="0">
                <a:latin typeface="Calibri" panose="020F0502020204030204" pitchFamily="34" charset="0"/>
              </a:rPr>
              <a:t>‹nº›</a:t>
            </a:fld>
            <a:endParaRPr lang="pt-BR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20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1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22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16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24.png"/><Relationship Id="rId7" Type="http://schemas.openxmlformats.org/officeDocument/2006/relationships/image" Target="../media/image4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16.png"/><Relationship Id="rId10" Type="http://schemas.openxmlformats.org/officeDocument/2006/relationships/image" Target="../media/image43.png"/><Relationship Id="rId4" Type="http://schemas.openxmlformats.org/officeDocument/2006/relationships/image" Target="../media/image25.png"/><Relationship Id="rId9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5" Type="http://schemas.openxmlformats.org/officeDocument/2006/relationships/image" Target="../media/image16.png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16.png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47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16.png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5" Type="http://schemas.openxmlformats.org/officeDocument/2006/relationships/image" Target="../media/image16.png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5" Type="http://schemas.openxmlformats.org/officeDocument/2006/relationships/image" Target="../media/image16.png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22.png"/><Relationship Id="rId4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22.png"/><Relationship Id="rId4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24.png"/><Relationship Id="rId7" Type="http://schemas.openxmlformats.org/officeDocument/2006/relationships/image" Target="../media/image6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png"/><Relationship Id="rId5" Type="http://schemas.openxmlformats.org/officeDocument/2006/relationships/image" Target="../media/image16.png"/><Relationship Id="rId4" Type="http://schemas.openxmlformats.org/officeDocument/2006/relationships/image" Target="../media/image2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png"/><Relationship Id="rId5" Type="http://schemas.openxmlformats.org/officeDocument/2006/relationships/image" Target="../media/image16.png"/><Relationship Id="rId4" Type="http://schemas.openxmlformats.org/officeDocument/2006/relationships/image" Target="../media/image25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24.png"/><Relationship Id="rId7" Type="http://schemas.openxmlformats.org/officeDocument/2006/relationships/image" Target="../media/image6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png"/><Relationship Id="rId5" Type="http://schemas.openxmlformats.org/officeDocument/2006/relationships/image" Target="../media/image16.png"/><Relationship Id="rId4" Type="http://schemas.openxmlformats.org/officeDocument/2006/relationships/image" Target="../media/image25.png"/><Relationship Id="rId9" Type="http://schemas.openxmlformats.org/officeDocument/2006/relationships/image" Target="../media/image6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69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8.png"/><Relationship Id="rId5" Type="http://schemas.openxmlformats.org/officeDocument/2006/relationships/image" Target="../media/image16.png"/><Relationship Id="rId4" Type="http://schemas.openxmlformats.org/officeDocument/2006/relationships/image" Target="../media/image2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0.png"/><Relationship Id="rId5" Type="http://schemas.openxmlformats.org/officeDocument/2006/relationships/image" Target="../media/image16.png"/><Relationship Id="rId4" Type="http://schemas.openxmlformats.org/officeDocument/2006/relationships/image" Target="../media/image2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7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png"/><Relationship Id="rId5" Type="http://schemas.openxmlformats.org/officeDocument/2006/relationships/image" Target="../media/image16.png"/><Relationship Id="rId4" Type="http://schemas.openxmlformats.org/officeDocument/2006/relationships/image" Target="../media/image25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3" Type="http://schemas.openxmlformats.org/officeDocument/2006/relationships/image" Target="../media/image24.png"/><Relationship Id="rId7" Type="http://schemas.openxmlformats.org/officeDocument/2006/relationships/image" Target="../media/image7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png"/><Relationship Id="rId5" Type="http://schemas.openxmlformats.org/officeDocument/2006/relationships/image" Target="../media/image16.png"/><Relationship Id="rId4" Type="http://schemas.openxmlformats.org/officeDocument/2006/relationships/image" Target="../media/image25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24.png"/><Relationship Id="rId7" Type="http://schemas.openxmlformats.org/officeDocument/2006/relationships/image" Target="../media/image77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6.png"/><Relationship Id="rId5" Type="http://schemas.openxmlformats.org/officeDocument/2006/relationships/image" Target="../media/image16.png"/><Relationship Id="rId4" Type="http://schemas.openxmlformats.org/officeDocument/2006/relationships/image" Target="../media/image25.png"/><Relationship Id="rId9" Type="http://schemas.openxmlformats.org/officeDocument/2006/relationships/image" Target="../media/image6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79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8.png"/><Relationship Id="rId5" Type="http://schemas.openxmlformats.org/officeDocument/2006/relationships/image" Target="../media/image16.png"/><Relationship Id="rId4" Type="http://schemas.openxmlformats.org/officeDocument/2006/relationships/image" Target="../media/image2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image" Target="../media/image2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8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0.png"/><Relationship Id="rId5" Type="http://schemas.openxmlformats.org/officeDocument/2006/relationships/image" Target="../media/image16.png"/><Relationship Id="rId4" Type="http://schemas.openxmlformats.org/officeDocument/2006/relationships/image" Target="../media/image25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2.png"/><Relationship Id="rId5" Type="http://schemas.openxmlformats.org/officeDocument/2006/relationships/image" Target="../media/image16.png"/><Relationship Id="rId4" Type="http://schemas.openxmlformats.org/officeDocument/2006/relationships/image" Target="../media/image2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8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3.png"/><Relationship Id="rId5" Type="http://schemas.openxmlformats.org/officeDocument/2006/relationships/image" Target="../media/image16.png"/><Relationship Id="rId4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25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3" Type="http://schemas.openxmlformats.org/officeDocument/2006/relationships/image" Target="../media/image24.png"/><Relationship Id="rId7" Type="http://schemas.openxmlformats.org/officeDocument/2006/relationships/image" Target="../media/image86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5.png"/><Relationship Id="rId5" Type="http://schemas.openxmlformats.org/officeDocument/2006/relationships/image" Target="../media/image16.png"/><Relationship Id="rId4" Type="http://schemas.openxmlformats.org/officeDocument/2006/relationships/image" Target="../media/image25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8.png"/><Relationship Id="rId5" Type="http://schemas.openxmlformats.org/officeDocument/2006/relationships/image" Target="../media/image16.png"/><Relationship Id="rId4" Type="http://schemas.openxmlformats.org/officeDocument/2006/relationships/image" Target="../media/image25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3" Type="http://schemas.openxmlformats.org/officeDocument/2006/relationships/image" Target="../media/image24.png"/><Relationship Id="rId7" Type="http://schemas.openxmlformats.org/officeDocument/2006/relationships/image" Target="../media/image9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9.png"/><Relationship Id="rId5" Type="http://schemas.openxmlformats.org/officeDocument/2006/relationships/image" Target="../media/image16.png"/><Relationship Id="rId4" Type="http://schemas.openxmlformats.org/officeDocument/2006/relationships/image" Target="../media/image25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2.png"/><Relationship Id="rId5" Type="http://schemas.openxmlformats.org/officeDocument/2006/relationships/image" Target="../media/image16.png"/><Relationship Id="rId4" Type="http://schemas.openxmlformats.org/officeDocument/2006/relationships/image" Target="../media/image25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image" Target="../media/image25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9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3.png"/><Relationship Id="rId5" Type="http://schemas.openxmlformats.org/officeDocument/2006/relationships/image" Target="../media/image16.png"/><Relationship Id="rId4" Type="http://schemas.openxmlformats.org/officeDocument/2006/relationships/image" Target="../media/image25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5.png"/><Relationship Id="rId5" Type="http://schemas.openxmlformats.org/officeDocument/2006/relationships/image" Target="../media/image16.png"/><Relationship Id="rId4" Type="http://schemas.openxmlformats.org/officeDocument/2006/relationships/image" Target="../media/image25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97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6.png"/><Relationship Id="rId5" Type="http://schemas.openxmlformats.org/officeDocument/2006/relationships/image" Target="../media/image16.png"/><Relationship Id="rId4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4.png"/><Relationship Id="rId7" Type="http://schemas.openxmlformats.org/officeDocument/2006/relationships/image" Target="../media/image16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image" Target="../media/image25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8.png"/><Relationship Id="rId5" Type="http://schemas.openxmlformats.org/officeDocument/2006/relationships/image" Target="../media/image16.png"/><Relationship Id="rId4" Type="http://schemas.openxmlformats.org/officeDocument/2006/relationships/image" Target="../media/image25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9.png"/><Relationship Id="rId5" Type="http://schemas.openxmlformats.org/officeDocument/2006/relationships/image" Target="../media/image16.png"/><Relationship Id="rId4" Type="http://schemas.openxmlformats.org/officeDocument/2006/relationships/image" Target="../media/image25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0.png"/><Relationship Id="rId5" Type="http://schemas.openxmlformats.org/officeDocument/2006/relationships/image" Target="../media/image16.png"/><Relationship Id="rId4" Type="http://schemas.openxmlformats.org/officeDocument/2006/relationships/image" Target="../media/image25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1.png"/><Relationship Id="rId5" Type="http://schemas.openxmlformats.org/officeDocument/2006/relationships/image" Target="../media/image16.png"/><Relationship Id="rId4" Type="http://schemas.openxmlformats.org/officeDocument/2006/relationships/image" Target="../media/image25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2.png"/><Relationship Id="rId5" Type="http://schemas.openxmlformats.org/officeDocument/2006/relationships/image" Target="../media/image16.png"/><Relationship Id="rId4" Type="http://schemas.openxmlformats.org/officeDocument/2006/relationships/image" Target="../media/image25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4.png"/><Relationship Id="rId5" Type="http://schemas.openxmlformats.org/officeDocument/2006/relationships/image" Target="../media/image103.png"/><Relationship Id="rId4" Type="http://schemas.openxmlformats.org/officeDocument/2006/relationships/image" Target="../media/image16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5.png"/><Relationship Id="rId4" Type="http://schemas.openxmlformats.org/officeDocument/2006/relationships/image" Target="../media/image16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7.png"/><Relationship Id="rId5" Type="http://schemas.openxmlformats.org/officeDocument/2006/relationships/image" Target="../media/image106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png"/><Relationship Id="rId7" Type="http://schemas.openxmlformats.org/officeDocument/2006/relationships/image" Target="../media/image16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109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8.png"/><Relationship Id="rId5" Type="http://schemas.openxmlformats.org/officeDocument/2006/relationships/image" Target="../media/image16.png"/><Relationship Id="rId4" Type="http://schemas.openxmlformats.org/officeDocument/2006/relationships/image" Target="../media/image25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11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0.png"/><Relationship Id="rId5" Type="http://schemas.openxmlformats.org/officeDocument/2006/relationships/image" Target="../media/image16.png"/><Relationship Id="rId4" Type="http://schemas.openxmlformats.org/officeDocument/2006/relationships/image" Target="../media/image25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11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0.png"/><Relationship Id="rId5" Type="http://schemas.openxmlformats.org/officeDocument/2006/relationships/image" Target="../media/image16.png"/><Relationship Id="rId4" Type="http://schemas.openxmlformats.org/officeDocument/2006/relationships/image" Target="../media/image25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11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3.png"/><Relationship Id="rId5" Type="http://schemas.openxmlformats.org/officeDocument/2006/relationships/image" Target="../media/image16.png"/><Relationship Id="rId4" Type="http://schemas.openxmlformats.org/officeDocument/2006/relationships/image" Target="../media/image25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116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5.png"/><Relationship Id="rId5" Type="http://schemas.openxmlformats.org/officeDocument/2006/relationships/image" Target="../media/image16.png"/><Relationship Id="rId4" Type="http://schemas.openxmlformats.org/officeDocument/2006/relationships/image" Target="../media/image25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11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7.png"/><Relationship Id="rId5" Type="http://schemas.openxmlformats.org/officeDocument/2006/relationships/image" Target="../media/image16.png"/><Relationship Id="rId4" Type="http://schemas.openxmlformats.org/officeDocument/2006/relationships/image" Target="../media/image25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12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9.png"/><Relationship Id="rId5" Type="http://schemas.openxmlformats.org/officeDocument/2006/relationships/image" Target="../media/image16.png"/><Relationship Id="rId4" Type="http://schemas.openxmlformats.org/officeDocument/2006/relationships/image" Target="../media/image25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4.png"/><Relationship Id="rId7" Type="http://schemas.openxmlformats.org/officeDocument/2006/relationships/image" Target="../media/image16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12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1.png"/><Relationship Id="rId5" Type="http://schemas.openxmlformats.org/officeDocument/2006/relationships/image" Target="../media/image16.png"/><Relationship Id="rId4" Type="http://schemas.openxmlformats.org/officeDocument/2006/relationships/image" Target="../media/image25.png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7.png"/><Relationship Id="rId3" Type="http://schemas.openxmlformats.org/officeDocument/2006/relationships/image" Target="../media/image123.png"/><Relationship Id="rId7" Type="http://schemas.openxmlformats.org/officeDocument/2006/relationships/image" Target="../media/image12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5.png"/><Relationship Id="rId5" Type="http://schemas.openxmlformats.org/officeDocument/2006/relationships/image" Target="../media/image28.jpeg"/><Relationship Id="rId10" Type="http://schemas.openxmlformats.org/officeDocument/2006/relationships/image" Target="../media/image20.png"/><Relationship Id="rId4" Type="http://schemas.openxmlformats.org/officeDocument/2006/relationships/image" Target="../media/image124.png"/><Relationship Id="rId9" Type="http://schemas.openxmlformats.org/officeDocument/2006/relationships/image" Target="../media/image12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22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4.png"/><Relationship Id="rId7" Type="http://schemas.openxmlformats.org/officeDocument/2006/relationships/image" Target="../media/image16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Imagem 8" descr="Ícone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2900" y="2309813"/>
            <a:ext cx="3270250" cy="1930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1" name="Imagem 10" descr="Imagem em preto e branco&#10;&#10;Descrição gerada automaticament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788" y="5537200"/>
            <a:ext cx="1212850" cy="1212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2" name="Imagem 12" descr="Imagem em preto e branco&#10;&#10;Descrição gerada automaticament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18850" y="558800"/>
            <a:ext cx="927100" cy="17827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3" name="CaixaDeTexto 5"/>
          <p:cNvSpPr txBox="1"/>
          <p:nvPr/>
        </p:nvSpPr>
        <p:spPr>
          <a:xfrm>
            <a:off x="7545388" y="5537200"/>
            <a:ext cx="3862387" cy="7699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sz="4400" dirty="0">
                <a:solidFill>
                  <a:schemeClr val="bg1"/>
                </a:solidFill>
                <a:latin typeface="Dosis ExtraBold" panose="02010903020202060003" pitchFamily="2" charset="0"/>
              </a:rPr>
              <a:t>EFD REINF 2.1.2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0A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Imagem 4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857875"/>
            <a:ext cx="10044113" cy="787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67" name="Imagem 50" descr="Imagem em preto e branco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50338" y="6102350"/>
            <a:ext cx="1517650" cy="7556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68" name="Imagem 52" descr="Imagem em preto e branco&#10;&#10;Descrição gerada automaticament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2150" y="157163"/>
            <a:ext cx="1517650" cy="1035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69" name="Imagem 5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92588" y="768350"/>
            <a:ext cx="7999412" cy="63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70" name="Imagem 56" descr="Forma, Quadrado&#10;&#10;Descrição gerada automaticament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31138" y="17463"/>
            <a:ext cx="3413125" cy="11890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8" name="CaixaDeTexto 57"/>
          <p:cNvSpPr txBox="1"/>
          <p:nvPr/>
        </p:nvSpPr>
        <p:spPr>
          <a:xfrm>
            <a:off x="488950" y="190500"/>
            <a:ext cx="3602038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6000" kern="1200" cap="none" spc="-30" normalizeH="0" baseline="0" noProof="0" dirty="0">
                <a:solidFill>
                  <a:schemeClr val="bg1"/>
                </a:solidFill>
                <a:latin typeface="Dosis SemiBold" panose="02010703020202060003" pitchFamily="2" charset="0"/>
                <a:ea typeface="+mn-ea"/>
                <a:cs typeface="+mn-cs"/>
              </a:rPr>
              <a:t>EFD REINF</a:t>
            </a:r>
            <a:r>
              <a:rPr kumimoji="0" lang="en-US" sz="4800" kern="1200" cap="none" spc="-30" normalizeH="0" baseline="0" noProof="0" dirty="0">
                <a:solidFill>
                  <a:schemeClr val="bg1"/>
                </a:solidFill>
                <a:latin typeface="Dosis SemiBold" panose="02010703020202060003" pitchFamily="2" charset="0"/>
                <a:ea typeface="+mn-ea"/>
                <a:cs typeface="+mn-cs"/>
              </a:rPr>
              <a:t> </a:t>
            </a:r>
            <a:endParaRPr kumimoji="0" lang="pt-BR" sz="3800" kern="1200" cap="none" spc="-30" normalizeH="0" baseline="0" noProof="0" dirty="0">
              <a:solidFill>
                <a:srgbClr val="FFB400"/>
              </a:solidFill>
              <a:latin typeface="Dosis ExtraBold" panose="02010903020202060003" pitchFamily="2" charset="0"/>
              <a:ea typeface="+mn-ea"/>
              <a:cs typeface="+mn-cs"/>
            </a:endParaRPr>
          </a:p>
        </p:txBody>
      </p:sp>
      <p:sp>
        <p:nvSpPr>
          <p:cNvPr id="90" name="CaixaDeTexto 89"/>
          <p:cNvSpPr txBox="1"/>
          <p:nvPr/>
        </p:nvSpPr>
        <p:spPr>
          <a:xfrm>
            <a:off x="7969250" y="173038"/>
            <a:ext cx="3182938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4800" kern="1200" cap="none" spc="-30" normalizeH="0" baseline="0" noProof="0" dirty="0">
                <a:solidFill>
                  <a:srgbClr val="FFB400"/>
                </a:solidFill>
                <a:latin typeface="Dosis ExtraBold" panose="02010903020202060003" pitchFamily="2" charset="0"/>
                <a:ea typeface="+mn-ea"/>
                <a:cs typeface="+mn-cs"/>
              </a:rPr>
              <a:t>Parâmetros </a:t>
            </a:r>
            <a:endParaRPr kumimoji="0" lang="pt-BR" sz="4800" kern="1200" cap="none" spc="0" normalizeH="0" baseline="0" noProof="0" dirty="0">
              <a:latin typeface="+mn-lt"/>
              <a:ea typeface="+mn-ea"/>
              <a:cs typeface="+mn-cs"/>
            </a:endParaRPr>
          </a:p>
        </p:txBody>
      </p:sp>
      <p:pic>
        <p:nvPicPr>
          <p:cNvPr id="11273" name="Imagem 90" descr="Ícone&#10;&#10;Descrição gerada automaticamente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42638" y="5829300"/>
            <a:ext cx="665162" cy="40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74" name="Retângulo 1"/>
          <p:cNvSpPr/>
          <p:nvPr/>
        </p:nvSpPr>
        <p:spPr>
          <a:xfrm>
            <a:off x="1627188" y="5872163"/>
            <a:ext cx="6105525" cy="8620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sz="5000" dirty="0">
                <a:solidFill>
                  <a:schemeClr val="bg1"/>
                </a:solidFill>
                <a:latin typeface="Dosis ExtraBold" panose="02010903020202060003" pitchFamily="2" charset="0"/>
              </a:rPr>
              <a:t>MID-e / FISCAL FLOW </a:t>
            </a:r>
            <a:endParaRPr sz="5000" dirty="0">
              <a:latin typeface="Calibri" panose="020F0502020204030204" pitchFamily="34" charset="0"/>
            </a:endParaRPr>
          </a:p>
        </p:txBody>
      </p:sp>
      <p:sp>
        <p:nvSpPr>
          <p:cNvPr id="44" name="CaixaDeTexto 1"/>
          <p:cNvSpPr txBox="1"/>
          <p:nvPr/>
        </p:nvSpPr>
        <p:spPr>
          <a:xfrm>
            <a:off x="1616075" y="1546225"/>
            <a:ext cx="7412038" cy="1138238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Roboto" panose="02000000000000000000"/>
                <a:ea typeface="+mn-lt"/>
                <a:cs typeface="+mn-lt"/>
              </a:rPr>
              <a:t>Parâmetros</a:t>
            </a:r>
            <a:r>
              <a:rPr kumimoji="0" lang="pt-BR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Roboto" panose="02000000000000000000"/>
                <a:ea typeface="+mn-lt"/>
                <a:cs typeface="+mn-lt"/>
              </a:rPr>
              <a:t>: Para o envio do XML, foram criados os parâmetros: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Roboto" panose="02000000000000000000"/>
                <a:ea typeface="+mn-lt"/>
                <a:cs typeface="+mn-lt"/>
              </a:rPr>
              <a:t> 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Roboto" panose="02000000000000000000"/>
                <a:ea typeface="+mn-lt"/>
                <a:cs typeface="+mn-lt"/>
              </a:rPr>
              <a:t>• REINF_USUARIO:  Usuário para envio da REINF 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Roboto" panose="02000000000000000000"/>
                <a:ea typeface="+mn-lt"/>
                <a:cs typeface="+mn-lt"/>
              </a:rPr>
              <a:t>• REINF_SENHA:      Senha para envio da REINF </a:t>
            </a:r>
            <a:endParaRPr kumimoji="0" lang="pt-BR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Roboto" panose="02000000000000000000"/>
              <a:ea typeface="Roboto" panose="02000000000000000000"/>
              <a:cs typeface="Calibri" panose="020F0502020204030204"/>
            </a:endParaRPr>
          </a:p>
        </p:txBody>
      </p:sp>
      <p:sp>
        <p:nvSpPr>
          <p:cNvPr id="48" name="CaixaDeTexto 24"/>
          <p:cNvSpPr txBox="1"/>
          <p:nvPr/>
        </p:nvSpPr>
        <p:spPr>
          <a:xfrm>
            <a:off x="1951038" y="3741738"/>
            <a:ext cx="7745413" cy="14779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Roboto" panose="02000000000000000000"/>
              <a:ea typeface="Roboto" panose="02000000000000000000"/>
              <a:cs typeface="Calibri" panose="020F0502020204030204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/>
              <a:buChar char="ü"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Roboto" panose="02000000000000000000"/>
                <a:ea typeface="Roboto" panose="02000000000000000000"/>
                <a:cs typeface="Calibri" panose="020F0502020204030204"/>
              </a:rPr>
              <a:t>Para os clientes que já enviam, não será necessário alteração, 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/>
              <a:buChar char="ü"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Calibri" panose="020F0502020204030204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/>
              <a:buChar char="ü"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Roboto" panose="02000000000000000000"/>
                <a:ea typeface="+mn-lt"/>
                <a:cs typeface="+mn-lt"/>
              </a:rPr>
              <a:t>Para os clientes que precisam gerar pela primeira vez, necessário parametrizar o Usuário e senha, informado pela Equipe do FiscalFlow</a:t>
            </a: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Roboto" panose="02000000000000000000"/>
              <a:ea typeface="Roboto" panose="02000000000000000000"/>
              <a:cs typeface="Calibri" panose="020F0502020204030204"/>
            </a:endParaRPr>
          </a:p>
        </p:txBody>
      </p:sp>
      <p:sp>
        <p:nvSpPr>
          <p:cNvPr id="11277" name="Retângulo 2"/>
          <p:cNvSpPr/>
          <p:nvPr/>
        </p:nvSpPr>
        <p:spPr>
          <a:xfrm>
            <a:off x="846138" y="3057525"/>
            <a:ext cx="10905550" cy="55399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sz="3000" b="1" dirty="0">
                <a:solidFill>
                  <a:schemeClr val="bg1"/>
                </a:solidFill>
                <a:latin typeface="Roboto" panose="02000000000000000000" charset="0"/>
                <a:cs typeface="Roboto" panose="02000000000000000000" charset="0"/>
              </a:rPr>
              <a:t>Hoje o ERP</a:t>
            </a:r>
            <a:r>
              <a:rPr lang="pt-BR" sz="3000" b="1" dirty="0">
                <a:solidFill>
                  <a:schemeClr val="bg1"/>
                </a:solidFill>
                <a:latin typeface="Roboto" panose="02000000000000000000" charset="0"/>
                <a:cs typeface="Roboto" panose="02000000000000000000" charset="0"/>
              </a:rPr>
              <a:t>-</a:t>
            </a:r>
            <a:r>
              <a:rPr sz="3000" b="1" dirty="0">
                <a:solidFill>
                  <a:schemeClr val="bg1"/>
                </a:solidFill>
                <a:latin typeface="Roboto" panose="02000000000000000000" charset="0"/>
                <a:cs typeface="Roboto" panose="02000000000000000000" charset="0"/>
              </a:rPr>
              <a:t>LINX já envia a EFD REINF pelo MID-e / FiscalFlow</a:t>
            </a:r>
            <a:endParaRPr sz="3000" b="1" dirty="0">
              <a:solidFill>
                <a:schemeClr val="bg1"/>
              </a:solidFill>
              <a:latin typeface="Roboto" panose="02000000000000000000" charset="0"/>
              <a:ea typeface="Roboto" panose="02000000000000000000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Imagem 6" descr="Forma, Quadrado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8100" y="0"/>
            <a:ext cx="1094422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1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1850" y="1343025"/>
            <a:ext cx="6280150" cy="69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2" name="Imagem 15" descr="Ícone&#10;&#10;Descrição gerada automaticament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42675" y="6184900"/>
            <a:ext cx="666750" cy="40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3" name="CaixaDeTexto 27"/>
          <p:cNvSpPr txBox="1"/>
          <p:nvPr/>
        </p:nvSpPr>
        <p:spPr>
          <a:xfrm>
            <a:off x="6130925" y="617538"/>
            <a:ext cx="6172200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/>
            <a:r>
              <a:rPr sz="3600" dirty="0">
                <a:solidFill>
                  <a:srgbClr val="411E5A"/>
                </a:solidFill>
                <a:latin typeface="Dosis ExtraBold" panose="02010903020202060003" pitchFamily="2" charset="0"/>
              </a:rPr>
              <a:t>Formas de Envio  EFD REINF</a:t>
            </a:r>
          </a:p>
        </p:txBody>
      </p:sp>
      <p:sp>
        <p:nvSpPr>
          <p:cNvPr id="13" name="CaixaDeTexto 1"/>
          <p:cNvSpPr txBox="1"/>
          <p:nvPr/>
        </p:nvSpPr>
        <p:spPr>
          <a:xfrm>
            <a:off x="1951038" y="1709738"/>
            <a:ext cx="10063163" cy="107791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boto" panose="02000000000000000000"/>
                <a:ea typeface="+mn-lt"/>
                <a:cs typeface="+mn-lt"/>
              </a:rPr>
              <a:t>A partir da Versão 2.1.2. a forma de Envio da Reinf foi alterada, agora temos a forma síncrono e assíncrono:</a:t>
            </a:r>
            <a:endParaRPr kumimoji="0" lang="pt-BR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Roboto" panose="02000000000000000000"/>
              <a:ea typeface="Roboto" panose="02000000000000000000"/>
              <a:cs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pt-BR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Roboto" panose="02000000000000000000"/>
              <a:ea typeface="+mn-lt"/>
              <a:cs typeface="+mn-lt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boto" panose="02000000000000000000"/>
                <a:ea typeface="+mn-lt"/>
                <a:cs typeface="+mn-lt"/>
              </a:rPr>
              <a:t>Síncrono versão 1.05.01: 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boto" panose="02000000000000000000"/>
                <a:ea typeface="+mn-lt"/>
                <a:cs typeface="+mn-lt"/>
              </a:rPr>
              <a:t>Assíncrono v2.1.2:  a partir de 21/09/2023 será aceito para todos os Eventos   </a:t>
            </a:r>
            <a:endParaRPr kumimoji="0" lang="pt-BR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Roboto" panose="02000000000000000000"/>
              <a:ea typeface="Roboto" panose="02000000000000000000"/>
              <a:cs typeface="Calibri" panose="020F0502020204030204"/>
            </a:endParaRPr>
          </a:p>
        </p:txBody>
      </p:sp>
      <p:pic>
        <p:nvPicPr>
          <p:cNvPr id="12295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97050" y="3014663"/>
            <a:ext cx="9842500" cy="2940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280A3C"/>
            </a:gs>
            <a:gs pos="100000">
              <a:srgbClr val="411E5A"/>
            </a:gs>
          </a:gsLst>
          <a:lin ang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Imagem 8" descr="Tela preta com letras brancas&#10;&#10;Descrição gerada automaticament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8413" y="827088"/>
            <a:ext cx="5861050" cy="3517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5" name="Imagem 12" descr="Forma, Círculo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0425" y="3260725"/>
            <a:ext cx="1473200" cy="1473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6" name="Imagem 14" descr="Ícone&#10;&#10;Descrição gerada automaticament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3800" y="3552825"/>
            <a:ext cx="806450" cy="889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7" name="Imagem 16" descr="Imagem em preto e branco&#10;&#10;Descrição gerada automaticament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21988" y="1749425"/>
            <a:ext cx="1276350" cy="15113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CaixaDeTexto 17"/>
          <p:cNvSpPr txBox="1"/>
          <p:nvPr/>
        </p:nvSpPr>
        <p:spPr>
          <a:xfrm>
            <a:off x="3849688" y="5351463"/>
            <a:ext cx="5102225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5400" kern="1200" cap="none" spc="0" normalizeH="0" baseline="0" noProof="0" dirty="0">
                <a:solidFill>
                  <a:schemeClr val="bg1"/>
                </a:solidFill>
                <a:latin typeface="Dosis ExtraBold" panose="02010903020202060003"/>
                <a:ea typeface="+mn-ea"/>
                <a:cs typeface="+mn-cs"/>
              </a:rPr>
              <a:t>Telas Alteradas</a:t>
            </a:r>
            <a:endParaRPr kumimoji="0" lang="pt-BR" sz="5400" kern="1200" cap="none" spc="-30" normalizeH="0" baseline="0" noProof="0" dirty="0">
              <a:solidFill>
                <a:schemeClr val="bg1"/>
              </a:solidFill>
              <a:latin typeface="Dosis ExtraBold" panose="02010903020202060003" pitchFamily="2" charset="0"/>
              <a:ea typeface="+mn-ea"/>
              <a:cs typeface="+mn-cs"/>
            </a:endParaRPr>
          </a:p>
        </p:txBody>
      </p:sp>
      <p:pic>
        <p:nvPicPr>
          <p:cNvPr id="13319" name="Imagem 21" descr="Ícone&#10;&#10;Descrição gerada automaticament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42638" y="5829300"/>
            <a:ext cx="665162" cy="400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20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68550" y="4763"/>
            <a:ext cx="8574088" cy="47371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Imagem 6" descr="Forma, Quadrado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8900" y="0"/>
            <a:ext cx="1094422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39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8213" y="874713"/>
            <a:ext cx="6280150" cy="698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0" name="CaixaDeTexto 27"/>
          <p:cNvSpPr txBox="1"/>
          <p:nvPr/>
        </p:nvSpPr>
        <p:spPr>
          <a:xfrm>
            <a:off x="6130925" y="263525"/>
            <a:ext cx="617220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/>
            <a:r>
              <a:rPr sz="3600" dirty="0">
                <a:solidFill>
                  <a:srgbClr val="411E5A"/>
                </a:solidFill>
                <a:latin typeface="Dosis ExtraBold" panose="02010903020202060003" pitchFamily="2" charset="0"/>
              </a:rPr>
              <a:t>Telas Alteradas </a:t>
            </a:r>
          </a:p>
        </p:txBody>
      </p:sp>
      <p:pic>
        <p:nvPicPr>
          <p:cNvPr id="14341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58900" y="944563"/>
            <a:ext cx="10944225" cy="59134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CaixaDeTexto 22"/>
          <p:cNvSpPr txBox="1"/>
          <p:nvPr/>
        </p:nvSpPr>
        <p:spPr>
          <a:xfrm>
            <a:off x="2257425" y="1377950"/>
            <a:ext cx="9794875" cy="4402138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4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Dosis Medium" panose="02010603020202060003"/>
                <a:ea typeface="+mn-ea"/>
                <a:cs typeface="+mn-cs"/>
              </a:rPr>
              <a:t>Alteração nas Telas: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pt-BR" sz="4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Dosis Medium" panose="02010603020202060003"/>
              <a:ea typeface="+mn-ea"/>
              <a:cs typeface="+mn-cs"/>
            </a:endParaRP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4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Dosis Medium" panose="02010603020202060003"/>
                <a:ea typeface="+mn-ea"/>
                <a:cs typeface="+mn-cs"/>
              </a:rPr>
              <a:t>012361 – Cadastro de Declaração REINF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4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Dosis Medium" panose="02010603020202060003"/>
                <a:ea typeface="+mn-ea"/>
                <a:cs typeface="+mn-cs"/>
              </a:rPr>
              <a:t>012363 – Monitor de Controle da REINF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4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Dosis Medium" panose="02010603020202060003"/>
                <a:ea typeface="+mn-ea"/>
                <a:cs typeface="+mn-cs"/>
              </a:rPr>
              <a:t>012362 – EFD REINF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4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Dosis Medium" panose="02010603020202060003"/>
                <a:ea typeface="+mn-ea"/>
                <a:cs typeface="+mn-cs"/>
              </a:rPr>
              <a:t>001016  - Fornecedores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4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Dosis Medium" panose="02010603020202060003"/>
                <a:ea typeface="+mn-ea"/>
                <a:cs typeface="+mn-cs"/>
              </a:rPr>
              <a:t>100126 – Cadastro de Itens fiscais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Imagem 6" descr="Forma, Quadrado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8100" y="0"/>
            <a:ext cx="1094422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3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5700" y="1343025"/>
            <a:ext cx="7226300" cy="809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4" name="Imagem 15" descr="Ícone&#10;&#10;Descrição gerada automaticament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42675" y="6184900"/>
            <a:ext cx="666750" cy="40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5" name="CaixaDeTexto 27"/>
          <p:cNvSpPr txBox="1"/>
          <p:nvPr/>
        </p:nvSpPr>
        <p:spPr>
          <a:xfrm>
            <a:off x="5027613" y="671513"/>
            <a:ext cx="7273925" cy="647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/>
            <a:r>
              <a:rPr sz="3600" b="1" dirty="0">
                <a:solidFill>
                  <a:srgbClr val="411E5A"/>
                </a:solidFill>
                <a:latin typeface="Dosis Medium" panose="02010603020202060003" pitchFamily="2" charset="0"/>
              </a:rPr>
              <a:t>012361 – Cadastro de Declaração REINF</a:t>
            </a:r>
            <a:endParaRPr sz="3600" dirty="0">
              <a:solidFill>
                <a:srgbClr val="411E5A"/>
              </a:solidFill>
              <a:latin typeface="Dosis ExtraBold" panose="02010903020202060003" pitchFamily="2" charset="0"/>
            </a:endParaRPr>
          </a:p>
        </p:txBody>
      </p:sp>
      <p:sp>
        <p:nvSpPr>
          <p:cNvPr id="8" name="CaixaDeTexto 20"/>
          <p:cNvSpPr txBox="1"/>
          <p:nvPr/>
        </p:nvSpPr>
        <p:spPr>
          <a:xfrm>
            <a:off x="1412875" y="1660525"/>
            <a:ext cx="10842625" cy="64611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lt"/>
                <a:cs typeface="+mn-lt"/>
              </a:rPr>
              <a:t>Foi incluída na Tela de Cadastro de Declaração Reinf a Opção de </a:t>
            </a:r>
            <a:r>
              <a:rPr kumimoji="0" lang="pt-BR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lt"/>
                <a:cs typeface="+mn-lt"/>
              </a:rPr>
              <a:t>Natureza Jurídica;</a:t>
            </a: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lt"/>
                <a:cs typeface="+mn-lt"/>
              </a:rPr>
              <a:t> a partir da Versão 2.1.2, esse campo é obrigatório para Geração do Arquivo, por isso seu preenchimento torna-se Obrigatório </a:t>
            </a: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5367" name="Imagem 9" descr="Interface gráfica do usuário, Texto, Aplicativo, Email&#10;&#10;Descrição gerada automaticament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65338" y="2524125"/>
            <a:ext cx="8745537" cy="39830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Imagem 6" descr="Forma, Quadrado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8100" y="0"/>
            <a:ext cx="1094422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7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5700" y="1343025"/>
            <a:ext cx="7226300" cy="809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8" name="Imagem 15" descr="Ícone&#10;&#10;Descrição gerada automaticament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42675" y="6184900"/>
            <a:ext cx="666750" cy="400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9" name="Imagem 7" descr="Ícone&#10;&#10;Descrição gerada automaticament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93838" y="3130550"/>
            <a:ext cx="928687" cy="946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90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22425" y="1555750"/>
            <a:ext cx="10539413" cy="1460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CaixaDeTexto 6"/>
          <p:cNvSpPr txBox="1"/>
          <p:nvPr/>
        </p:nvSpPr>
        <p:spPr>
          <a:xfrm>
            <a:off x="2538413" y="3130550"/>
            <a:ext cx="3983038" cy="107632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lt"/>
                <a:cs typeface="+mn-lt"/>
              </a:rPr>
              <a:t>Envia o Evento da EFD – Reinf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lt"/>
                <a:cs typeface="+mn-lt"/>
              </a:rPr>
              <a:t>Envia os XMLs gerados pela tela 012363 para processamento do Fiscal Flow e envio à SEFAZ;</a:t>
            </a:r>
          </a:p>
        </p:txBody>
      </p:sp>
      <p:pic>
        <p:nvPicPr>
          <p:cNvPr id="16392" name="Imagem 11" descr="Ícone&#10;&#10;Descrição gerada automaticamente"/>
          <p:cNvPicPr>
            <a:picLocks noChangeAspect="1"/>
          </p:cNvPicPr>
          <p:nvPr/>
        </p:nvPicPr>
        <p:blipFill>
          <a:blip r:embed="rId8"/>
          <a:srcRect r="7561"/>
          <a:stretch>
            <a:fillRect/>
          </a:stretch>
        </p:blipFill>
        <p:spPr>
          <a:xfrm>
            <a:off x="7143750" y="3286125"/>
            <a:ext cx="850900" cy="8874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CaixaDeTexto 8"/>
          <p:cNvSpPr txBox="1"/>
          <p:nvPr/>
        </p:nvSpPr>
        <p:spPr>
          <a:xfrm>
            <a:off x="8147050" y="3286125"/>
            <a:ext cx="3970338" cy="20621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Calibri" panose="020F0502020204030204"/>
              </a:rPr>
              <a:t>Atualiza o Status de um Evento já enviado, sem Retorno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16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lt"/>
                <a:cs typeface="+mn-lt"/>
              </a:rPr>
              <a:t>F</a:t>
            </a:r>
            <a:r>
              <a:rPr kumimoji="0" lang="pt-B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lt"/>
                <a:cs typeface="+mn-lt"/>
              </a:rPr>
              <a:t>az a consulta de um evento já enviado mas que ainda não tenha retornado o status do evento.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1600" b="1" i="1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lt"/>
                <a:cs typeface="+mn-lt"/>
              </a:rPr>
              <a:t>Importante:</a:t>
            </a:r>
            <a:r>
              <a:rPr kumimoji="0" lang="pt-BR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lt"/>
                <a:cs typeface="+mn-lt"/>
              </a:rPr>
              <a:t> </a:t>
            </a:r>
            <a:r>
              <a:rPr kumimoji="0" lang="pt-BR" sz="1600" b="1" i="1" u="none" strike="noStrike" kern="1200" cap="none" spc="0" normalizeH="0" baseline="0" noProof="0" dirty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+mn-lt"/>
                <a:ea typeface="+mn-lt"/>
                <a:cs typeface="+mn-lt"/>
              </a:rPr>
              <a:t>Esse processo não envia o evento novamente, apenas busca a situação e atualiza na base do LINXERP</a:t>
            </a:r>
            <a:endParaRPr kumimoji="0" lang="pt-BR" sz="1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6394" name="Imagem 14" descr="Interface gráfica do usuário, Aplicativo, Ícone&#10;&#10;Descrição gerada automaticamente"/>
          <p:cNvPicPr>
            <a:picLocks noChangeAspect="1"/>
          </p:cNvPicPr>
          <p:nvPr/>
        </p:nvPicPr>
        <p:blipFill>
          <a:blip r:embed="rId9"/>
          <a:srcRect t="31010"/>
          <a:stretch>
            <a:fillRect/>
          </a:stretch>
        </p:blipFill>
        <p:spPr>
          <a:xfrm>
            <a:off x="1493838" y="4510088"/>
            <a:ext cx="995362" cy="692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" name="CaixaDeTexto 5"/>
          <p:cNvSpPr txBox="1"/>
          <p:nvPr/>
        </p:nvSpPr>
        <p:spPr>
          <a:xfrm>
            <a:off x="2538413" y="4441825"/>
            <a:ext cx="4146550" cy="8302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lt"/>
                <a:cs typeface="+mn-lt"/>
              </a:rPr>
              <a:t>Exclui Registro não validados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lt"/>
                <a:cs typeface="+mn-lt"/>
              </a:rPr>
              <a:t>apaga fisicamente os registros já gerados na tabela LF_INTEGRACAO_GOVERNO_ARQUIVO;</a:t>
            </a:r>
            <a:endParaRPr kumimoji="0" lang="pt-BR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6396" name="Imagem 17" descr="Ícone&#10;&#10;Descrição gerada automaticamente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87513" y="5653088"/>
            <a:ext cx="801687" cy="7667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97" name="CaixaDeTexto 9"/>
          <p:cNvSpPr txBox="1"/>
          <p:nvPr/>
        </p:nvSpPr>
        <p:spPr>
          <a:xfrm>
            <a:off x="2662238" y="5522913"/>
            <a:ext cx="5078412" cy="1323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Grava o XML</a:t>
            </a:r>
          </a:p>
          <a:p>
            <a:pPr eaLnBrk="1" hangingPunct="1"/>
            <a:r>
              <a:rPr sz="1600" dirty="0">
                <a:latin typeface="Calibri" panose="020F0502020204030204" pitchFamily="34" charset="0"/>
                <a:cs typeface="Calibri" panose="020F0502020204030204" pitchFamily="34" charset="0"/>
              </a:rPr>
              <a:t>monta uma cópia em formato XML do evento gerado pelo sistema e armazenado na tabela LF_INTEGRACAO_GOVERNO_ARQUIVO. Apenas para fins de conferência;</a:t>
            </a:r>
            <a:endParaRPr sz="16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6398" name="Retângulo 19"/>
          <p:cNvSpPr/>
          <p:nvPr/>
        </p:nvSpPr>
        <p:spPr>
          <a:xfrm>
            <a:off x="5316538" y="635000"/>
            <a:ext cx="659288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sz="4000" dirty="0">
                <a:solidFill>
                  <a:srgbClr val="411E5A"/>
                </a:solidFill>
                <a:latin typeface="Dosis ExtraBold" panose="02010903020202060003" pitchFamily="2" charset="0"/>
              </a:rPr>
              <a:t>Tela 012363 - Monitor Reinf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Imagem 6" descr="Forma, Quadrado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8100" y="0"/>
            <a:ext cx="1094422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1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5700" y="1343025"/>
            <a:ext cx="7226300" cy="809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2" name="Imagem 15" descr="Ícone&#10;&#10;Descrição gerada automaticament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42675" y="6184900"/>
            <a:ext cx="666750" cy="40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3" name="CaixaDeTexto 20"/>
          <p:cNvSpPr txBox="1"/>
          <p:nvPr/>
        </p:nvSpPr>
        <p:spPr>
          <a:xfrm>
            <a:off x="1444625" y="1658938"/>
            <a:ext cx="10542588" cy="647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Em Filtros Auxiliares, é possível definir os filtros de acordo com a necessidade (por Evento, período, Matriz)</a:t>
            </a:r>
          </a:p>
          <a:p>
            <a:pPr eaLnBrk="1" hangingPunct="1"/>
            <a:endParaRPr dirty="0">
              <a:latin typeface="Roboto" panose="02000000000000000000" charset="0"/>
              <a:ea typeface="Calibri" panose="020F0502020204030204" pitchFamily="34" charset="0"/>
            </a:endParaRPr>
          </a:p>
        </p:txBody>
      </p:sp>
      <p:pic>
        <p:nvPicPr>
          <p:cNvPr id="17414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30500" y="2114550"/>
            <a:ext cx="7402513" cy="43799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5" name="Retângulo 14"/>
          <p:cNvSpPr/>
          <p:nvPr/>
        </p:nvSpPr>
        <p:spPr>
          <a:xfrm>
            <a:off x="5316538" y="635000"/>
            <a:ext cx="659288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sz="4000" dirty="0">
                <a:solidFill>
                  <a:srgbClr val="411E5A"/>
                </a:solidFill>
                <a:latin typeface="Dosis ExtraBold" panose="02010903020202060003" pitchFamily="2" charset="0"/>
              </a:rPr>
              <a:t>Tela 012363 - Monitor Reinf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Imagem 6" descr="Forma, Quadrado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8100" y="0"/>
            <a:ext cx="1094422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35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5700" y="1343025"/>
            <a:ext cx="7226300" cy="809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36" name="Imagem 15" descr="Ícone&#10;&#10;Descrição gerada automaticament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42675" y="6184900"/>
            <a:ext cx="666750" cy="40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7" name="Retângulo 10"/>
          <p:cNvSpPr/>
          <p:nvPr/>
        </p:nvSpPr>
        <p:spPr>
          <a:xfrm>
            <a:off x="5837238" y="635000"/>
            <a:ext cx="607218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sz="4000" dirty="0">
                <a:solidFill>
                  <a:srgbClr val="411E5A"/>
                </a:solidFill>
                <a:latin typeface="Dosis ExtraBold" panose="02010903020202060003" pitchFamily="2" charset="0"/>
              </a:rPr>
              <a:t>Tela 012362 – EFD REINF </a:t>
            </a:r>
          </a:p>
        </p:txBody>
      </p:sp>
      <p:sp>
        <p:nvSpPr>
          <p:cNvPr id="18439" name="CaixaDeTexto 13"/>
          <p:cNvSpPr txBox="1"/>
          <p:nvPr/>
        </p:nvSpPr>
        <p:spPr>
          <a:xfrm>
            <a:off x="2816225" y="1573213"/>
            <a:ext cx="7572375" cy="3698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dirty="0">
                <a:latin typeface="Calibri" panose="020F0502020204030204" pitchFamily="34" charset="0"/>
                <a:cs typeface="Times New Roman" panose="02020603050405020304" pitchFamily="18" charset="0"/>
              </a:rPr>
              <a:t>Foram incluídos os Eventos do Grupo R-4000 na Tela de Geração da EFD Reinf</a:t>
            </a:r>
            <a:endParaRPr dirty="0"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xmlns="" id="{94BB680C-48FF-DAD6-556C-1BF27C2EDB2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46932" y="1995543"/>
            <a:ext cx="4910960" cy="4389382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Imagem 6" descr="Forma, Quadrado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8100" y="0"/>
            <a:ext cx="1094422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59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5700" y="1343025"/>
            <a:ext cx="7226300" cy="809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0" name="Imagem 15" descr="Ícone&#10;&#10;Descrição gerada automaticament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42675" y="6184900"/>
            <a:ext cx="666750" cy="40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61" name="Retângulo 10"/>
          <p:cNvSpPr/>
          <p:nvPr/>
        </p:nvSpPr>
        <p:spPr>
          <a:xfrm>
            <a:off x="5837238" y="635000"/>
            <a:ext cx="607218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sz="4000" dirty="0">
                <a:solidFill>
                  <a:srgbClr val="411E5A"/>
                </a:solidFill>
                <a:latin typeface="Dosis ExtraBold" panose="02010903020202060003" pitchFamily="2" charset="0"/>
              </a:rPr>
              <a:t>Tela 012362 – EFD REINF </a:t>
            </a:r>
          </a:p>
        </p:txBody>
      </p:sp>
      <p:sp>
        <p:nvSpPr>
          <p:cNvPr id="19462" name="CaixaDeTexto 20"/>
          <p:cNvSpPr txBox="1"/>
          <p:nvPr/>
        </p:nvSpPr>
        <p:spPr>
          <a:xfrm>
            <a:off x="1479550" y="1555750"/>
            <a:ext cx="10096500" cy="647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dirty="0">
                <a:solidFill>
                  <a:srgbClr val="172B4D"/>
                </a:solidFill>
                <a:latin typeface="Segoe UI" panose="020B0502040204020203" pitchFamily="34" charset="0"/>
                <a:cs typeface="Times New Roman" panose="02020603050405020304" pitchFamily="18" charset="0"/>
              </a:rPr>
              <a:t>Na Aba informações gerais, foi incluído o campo Versão do layout. Neste Campo o usuário deverá informar em qual versão deverá gerar o Evento.  </a:t>
            </a:r>
            <a:endParaRPr dirty="0">
              <a:solidFill>
                <a:srgbClr val="172B4D"/>
              </a:solidFill>
              <a:latin typeface="Segoe UI" panose="020B0502040204020203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19463" name="Grupo 3"/>
          <p:cNvGrpSpPr/>
          <p:nvPr/>
        </p:nvGrpSpPr>
        <p:grpSpPr>
          <a:xfrm>
            <a:off x="1560513" y="2266950"/>
            <a:ext cx="5688012" cy="4230688"/>
            <a:chOff x="3325852" y="2267009"/>
            <a:chExt cx="5688418" cy="4231001"/>
          </a:xfrm>
        </p:grpSpPr>
        <p:pic>
          <p:nvPicPr>
            <p:cNvPr id="19466" name="Picture 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325852" y="2267009"/>
              <a:ext cx="5688418" cy="4231001"/>
            </a:xfrm>
            <a:prstGeom prst="rect">
              <a:avLst/>
            </a:prstGeom>
            <a:noFill/>
            <a:ln w="9525">
              <a:noFill/>
            </a:ln>
          </p:spPr>
        </p:pic>
        <p:cxnSp>
          <p:nvCxnSpPr>
            <p:cNvPr id="3" name="Conector de seta reta 2"/>
            <p:cNvCxnSpPr/>
            <p:nvPr/>
          </p:nvCxnSpPr>
          <p:spPr>
            <a:xfrm flipH="1" flipV="1">
              <a:off x="5372285" y="4521426"/>
              <a:ext cx="933517" cy="476285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464" name="CaixaDeTexto 13"/>
          <p:cNvSpPr txBox="1"/>
          <p:nvPr/>
        </p:nvSpPr>
        <p:spPr>
          <a:xfrm>
            <a:off x="7610475" y="2492375"/>
            <a:ext cx="416560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dirty="0">
                <a:latin typeface="Calibri" panose="020F0502020204030204" pitchFamily="34" charset="0"/>
                <a:cs typeface="Times New Roman" panose="02020603050405020304" pitchFamily="18" charset="0"/>
              </a:rPr>
              <a:t>Ao tentar gerar o arquivo sem informar a versão apresentará a mensagem abaixo</a:t>
            </a:r>
            <a:endParaRPr dirty="0"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19465" name="Imagem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83538" y="3429000"/>
            <a:ext cx="3522662" cy="18494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Imagem 6" descr="Forma, Quadrado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8100" y="0"/>
            <a:ext cx="1094422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3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5700" y="1343025"/>
            <a:ext cx="7226300" cy="809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4" name="Imagem 15" descr="Ícone&#10;&#10;Descrição gerada automaticament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42675" y="6184900"/>
            <a:ext cx="666750" cy="40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5" name="Retângulo 10"/>
          <p:cNvSpPr/>
          <p:nvPr/>
        </p:nvSpPr>
        <p:spPr>
          <a:xfrm>
            <a:off x="5703888" y="635000"/>
            <a:ext cx="607218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sz="4000" dirty="0">
                <a:solidFill>
                  <a:srgbClr val="411E5A"/>
                </a:solidFill>
                <a:latin typeface="Dosis ExtraBold" panose="02010903020202060003" pitchFamily="2" charset="0"/>
              </a:rPr>
              <a:t>Tela 001016 - Fornecedores </a:t>
            </a:r>
          </a:p>
        </p:txBody>
      </p:sp>
      <p:sp>
        <p:nvSpPr>
          <p:cNvPr id="20486" name="CaixaDeTexto 13"/>
          <p:cNvSpPr txBox="1"/>
          <p:nvPr/>
        </p:nvSpPr>
        <p:spPr>
          <a:xfrm>
            <a:off x="1644650" y="1673225"/>
            <a:ext cx="9772650" cy="9239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dirty="0">
                <a:latin typeface="Calibri" panose="020F0502020204030204" pitchFamily="34" charset="0"/>
                <a:cs typeface="Times New Roman" panose="02020603050405020304" pitchFamily="18" charset="0"/>
              </a:rPr>
              <a:t>Para residentes domiciliados no Exterior, foi implantado na Tela de Fornecedores os seguintes Campos</a:t>
            </a:r>
          </a:p>
          <a:p>
            <a:pPr marL="742950" lvl="1" indent="-285750" eaLnBrk="1" hangingPunct="1">
              <a:buFont typeface="Arial" panose="020B0604020202020204" pitchFamily="34" charset="0"/>
              <a:buChar char="•"/>
            </a:pPr>
            <a:r>
              <a:rPr dirty="0">
                <a:latin typeface="Calibri" panose="020F0502020204030204" pitchFamily="34" charset="0"/>
                <a:cs typeface="Times New Roman" panose="02020603050405020304" pitchFamily="18" charset="0"/>
              </a:rPr>
              <a:t> Indicativo NIF </a:t>
            </a:r>
          </a:p>
          <a:p>
            <a:pPr marL="742950" lvl="1" indent="-285750" eaLnBrk="1" hangingPunct="1">
              <a:buFont typeface="Arial" panose="020B0604020202020204" pitchFamily="34" charset="0"/>
              <a:buChar char="•"/>
            </a:pPr>
            <a:r>
              <a:rPr lang="pt-BR" dirty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dirty="0">
                <a:latin typeface="Calibri" panose="020F0502020204030204" pitchFamily="34" charset="0"/>
                <a:cs typeface="Times New Roman" panose="02020603050405020304" pitchFamily="18" charset="0"/>
              </a:rPr>
              <a:t>E o campo NIF. </a:t>
            </a:r>
            <a:endParaRPr dirty="0"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20487" name="Imagem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73563" y="2052638"/>
            <a:ext cx="5634037" cy="44021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Imagem 8" descr="Ícone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77300" y="2208213"/>
            <a:ext cx="2070100" cy="12239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5" name="CaixaDeTexto 9"/>
          <p:cNvSpPr txBox="1"/>
          <p:nvPr/>
        </p:nvSpPr>
        <p:spPr>
          <a:xfrm>
            <a:off x="1009650" y="2327275"/>
            <a:ext cx="5851525" cy="1447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en-US" altLang="x-none" sz="8800" dirty="0">
                <a:solidFill>
                  <a:srgbClr val="FFB400"/>
                </a:solidFill>
                <a:latin typeface="Dosis ExtraBold" panose="02010903020202060003" pitchFamily="2" charset="0"/>
              </a:rPr>
              <a:t>LINX ERP</a:t>
            </a:r>
            <a:endParaRPr sz="8800" dirty="0">
              <a:solidFill>
                <a:srgbClr val="FFB400"/>
              </a:solidFill>
              <a:latin typeface="Dosis ExtraBold" panose="02010903020202060003" pitchFamily="2" charset="0"/>
            </a:endParaRPr>
          </a:p>
        </p:txBody>
      </p:sp>
      <p:sp>
        <p:nvSpPr>
          <p:cNvPr id="3076" name="CaixaDeTexto 10"/>
          <p:cNvSpPr txBox="1"/>
          <p:nvPr/>
        </p:nvSpPr>
        <p:spPr>
          <a:xfrm>
            <a:off x="449263" y="3775075"/>
            <a:ext cx="6142037" cy="9064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en-US" altLang="x-none" sz="5300" dirty="0">
                <a:solidFill>
                  <a:schemeClr val="bg1"/>
                </a:solidFill>
                <a:latin typeface="Dosis Light" panose="02010303020202060003" pitchFamily="2" charset="0"/>
              </a:rPr>
              <a:t>EFD Reinf versão 2.1.2 </a:t>
            </a:r>
            <a:endParaRPr sz="5300" dirty="0">
              <a:solidFill>
                <a:schemeClr val="bg1"/>
              </a:solidFill>
              <a:latin typeface="Dosis Light" panose="02010303020202060003" pitchFamily="2" charset="0"/>
            </a:endParaRPr>
          </a:p>
        </p:txBody>
      </p:sp>
      <p:pic>
        <p:nvPicPr>
          <p:cNvPr id="3077" name="Imagem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165725"/>
            <a:ext cx="2336800" cy="69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8" name="Imagem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526088"/>
            <a:ext cx="3740150" cy="69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9" name="Imagem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31250" y="1530350"/>
            <a:ext cx="3460750" cy="69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80" name="Imagem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12350" y="1117600"/>
            <a:ext cx="2279650" cy="698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Imagem 6" descr="Forma, Quadrado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8100" y="0"/>
            <a:ext cx="1094422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07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7200" y="1341438"/>
            <a:ext cx="7924800" cy="88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08" name="Imagem 15" descr="Ícone&#10;&#10;Descrição gerada automaticament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42675" y="6184900"/>
            <a:ext cx="666750" cy="40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9" name="Retângulo 10"/>
          <p:cNvSpPr/>
          <p:nvPr/>
        </p:nvSpPr>
        <p:spPr>
          <a:xfrm>
            <a:off x="4121150" y="635000"/>
            <a:ext cx="821055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sz="4000" dirty="0">
                <a:solidFill>
                  <a:srgbClr val="411E5A"/>
                </a:solidFill>
                <a:latin typeface="Dosis ExtraBold" panose="02010903020202060003" pitchFamily="2" charset="0"/>
              </a:rPr>
              <a:t>Tela 100126- Cadastro de itens Fiscais </a:t>
            </a:r>
          </a:p>
        </p:txBody>
      </p:sp>
      <p:sp>
        <p:nvSpPr>
          <p:cNvPr id="21510" name="CaixaDeTexto 13"/>
          <p:cNvSpPr txBox="1"/>
          <p:nvPr/>
        </p:nvSpPr>
        <p:spPr>
          <a:xfrm>
            <a:off x="2444750" y="1552575"/>
            <a:ext cx="929640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dirty="0">
                <a:latin typeface="Calibri" panose="020F0502020204030204" pitchFamily="34" charset="0"/>
              </a:rPr>
              <a:t>Foi incluído na Tela de cadastro de Itens fiscais, o Campo Natureza de Rendimento, este deve ser informado para todo item relacionado ao serviço, para atender ao Evento do grupo R-4000</a:t>
            </a:r>
            <a:endParaRPr dirty="0"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sp>
        <p:nvSpPr>
          <p:cNvPr id="21511" name="CaixaDeTexto 13"/>
          <p:cNvSpPr txBox="1"/>
          <p:nvPr/>
        </p:nvSpPr>
        <p:spPr>
          <a:xfrm>
            <a:off x="7277100" y="3221038"/>
            <a:ext cx="4191000" cy="17541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dirty="0">
                <a:latin typeface="Calibri" panose="020F0502020204030204" pitchFamily="34" charset="0"/>
              </a:rPr>
              <a:t>Obs.: A </a:t>
            </a:r>
            <a:r>
              <a:rPr b="1" dirty="0">
                <a:latin typeface="Calibri" panose="020F0502020204030204" pitchFamily="34" charset="0"/>
              </a:rPr>
              <a:t>Natureza de Rendimento</a:t>
            </a:r>
            <a:r>
              <a:rPr dirty="0">
                <a:latin typeface="Calibri" panose="020F0502020204030204" pitchFamily="34" charset="0"/>
              </a:rPr>
              <a:t> refere-se à categoria ou classificação da renda obtida por uma pessoa ou entidade. É uma forma de categorizar os diferentes tipos de ganhos ou lucros que pessoa ou entidade poderá obter</a:t>
            </a:r>
            <a:endParaRPr dirty="0"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078" y="2369632"/>
            <a:ext cx="4419237" cy="3880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280A3C"/>
            </a:gs>
            <a:gs pos="100000">
              <a:srgbClr val="411E5A"/>
            </a:gs>
          </a:gsLst>
          <a:lin ang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Imagem 8" descr="Tela preta com letras brancas&#10;&#10;Descrição gerada automaticament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8413" y="827088"/>
            <a:ext cx="5861050" cy="3517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1" name="Imagem 12" descr="Forma, Círculo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0425" y="3260725"/>
            <a:ext cx="1473200" cy="1473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2" name="Imagem 14" descr="Ícone&#10;&#10;Descrição gerada automaticament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3800" y="3552825"/>
            <a:ext cx="806450" cy="889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3" name="Imagem 16" descr="Imagem em preto e branco&#10;&#10;Descrição gerada automaticament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21988" y="1749425"/>
            <a:ext cx="1276350" cy="15113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CaixaDeTexto 17"/>
          <p:cNvSpPr txBox="1"/>
          <p:nvPr/>
        </p:nvSpPr>
        <p:spPr>
          <a:xfrm>
            <a:off x="947738" y="5532438"/>
            <a:ext cx="10579100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5400" kern="1200" cap="none" spc="0" normalizeH="0" baseline="0" noProof="0" dirty="0">
                <a:solidFill>
                  <a:schemeClr val="bg1"/>
                </a:solidFill>
                <a:latin typeface="Dosis ExtraBold" panose="02010903020202060003"/>
                <a:ea typeface="+mn-ea"/>
                <a:cs typeface="+mn-cs"/>
              </a:rPr>
              <a:t>Registro Grupo R-4000 / R-9000</a:t>
            </a:r>
            <a:endParaRPr kumimoji="0" lang="pt-BR" sz="5400" kern="1200" cap="none" spc="-30" normalizeH="0" baseline="0" noProof="0" dirty="0">
              <a:solidFill>
                <a:schemeClr val="bg1"/>
              </a:solidFill>
              <a:latin typeface="Dosis ExtraBold" panose="02010903020202060003" pitchFamily="2" charset="0"/>
              <a:ea typeface="+mn-ea"/>
              <a:cs typeface="+mn-cs"/>
            </a:endParaRPr>
          </a:p>
        </p:txBody>
      </p:sp>
      <p:pic>
        <p:nvPicPr>
          <p:cNvPr id="22535" name="Imagem 21" descr="Ícone&#10;&#10;Descrição gerada automaticament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42638" y="5829300"/>
            <a:ext cx="665162" cy="400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6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68550" y="4763"/>
            <a:ext cx="8574088" cy="47371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/>
          </p:cNvPicPr>
          <p:nvPr/>
        </p:nvPicPr>
        <p:blipFill>
          <a:blip r:embed="rId2"/>
          <a:srcRect t="10258" r="12186" b="13058"/>
          <a:stretch>
            <a:fillRect/>
          </a:stretch>
        </p:blipFill>
        <p:spPr>
          <a:xfrm>
            <a:off x="10344150" y="69850"/>
            <a:ext cx="1681163" cy="749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55" name="Imagem 75" descr="Forma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3" y="1298593"/>
            <a:ext cx="12249150" cy="55959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CaixaDeTexto 3"/>
          <p:cNvSpPr txBox="1"/>
          <p:nvPr/>
        </p:nvSpPr>
        <p:spPr>
          <a:xfrm>
            <a:off x="561975" y="338138"/>
            <a:ext cx="6459538" cy="5635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1087755" eaLnBrk="1" hangingPunct="1">
              <a:lnSpc>
                <a:spcPct val="85000"/>
              </a:lnSpc>
            </a:pPr>
            <a:r>
              <a:rPr sz="3600" b="1" dirty="0">
                <a:solidFill>
                  <a:srgbClr val="411E5A"/>
                </a:solidFill>
                <a:latin typeface="Dosis" panose="02010503020202060003" pitchFamily="2" charset="0"/>
                <a:cs typeface="Verdana" panose="020B0604030504040204" pitchFamily="34" charset="0"/>
              </a:rPr>
              <a:t>Registro Grupo R-4000 / 9000 </a:t>
            </a:r>
            <a:endParaRPr sz="3600" b="1" dirty="0">
              <a:solidFill>
                <a:srgbClr val="411E5A"/>
              </a:solidFill>
              <a:latin typeface="Dosis" panose="02010503020202060003" pitchFamily="2" charset="0"/>
              <a:ea typeface="Verdana" panose="020B0604030504040204" pitchFamily="34" charset="0"/>
            </a:endParaRPr>
          </a:p>
        </p:txBody>
      </p:sp>
      <p:pic>
        <p:nvPicPr>
          <p:cNvPr id="23563" name="Imagem 69" descr="Desenho de uma pessoa&#10;&#10;Descrição gerada automaticamente com confiança baixa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9550" y="58738"/>
            <a:ext cx="1511300" cy="539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64" name="Imagem 7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50400" y="862013"/>
            <a:ext cx="2641600" cy="69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65" name="Imagem 7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32454" y="4230111"/>
            <a:ext cx="12700" cy="25336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66" name="Imagem 8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41217" y="4218959"/>
            <a:ext cx="12700" cy="25336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67" name="Imagem 8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43709" y="4224535"/>
            <a:ext cx="12700" cy="25336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68" name="Imagem 8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08311" y="4224535"/>
            <a:ext cx="12700" cy="25336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69" name="Imagem 8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23600" y="4224535"/>
            <a:ext cx="12700" cy="2533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0" name="CaixaDeTexto 99"/>
          <p:cNvSpPr txBox="1"/>
          <p:nvPr/>
        </p:nvSpPr>
        <p:spPr>
          <a:xfrm>
            <a:off x="5141447" y="4329693"/>
            <a:ext cx="1524000" cy="13849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Neste registro teremos em priori as Informações de fechamento e Reabertura Eventos da série R4000</a:t>
            </a:r>
            <a:endParaRPr sz="12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grpSp>
        <p:nvGrpSpPr>
          <p:cNvPr id="9" name="Grupo 8"/>
          <p:cNvGrpSpPr/>
          <p:nvPr/>
        </p:nvGrpSpPr>
        <p:grpSpPr>
          <a:xfrm>
            <a:off x="1808968" y="3183687"/>
            <a:ext cx="1402579" cy="905966"/>
            <a:chOff x="1987395" y="2383631"/>
            <a:chExt cx="1625600" cy="1054100"/>
          </a:xfrm>
        </p:grpSpPr>
        <p:pic>
          <p:nvPicPr>
            <p:cNvPr id="23560" name="Imagem 88" descr="Forma, Quadrado&#10;&#10;Descrição gerada automaticamente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987395" y="2383631"/>
              <a:ext cx="1625600" cy="10541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9" name="CaixaDeTexto 58"/>
            <p:cNvSpPr txBox="1"/>
            <p:nvPr/>
          </p:nvSpPr>
          <p:spPr>
            <a:xfrm>
              <a:off x="2062705" y="2512548"/>
              <a:ext cx="1522412" cy="62773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 defTabSz="1087755" eaLnBrk="1" hangingPunct="1">
                <a:lnSpc>
                  <a:spcPct val="150000"/>
                </a:lnSpc>
              </a:pPr>
              <a:r>
                <a:rPr sz="1200" dirty="0">
                  <a:solidFill>
                    <a:schemeClr val="bg1"/>
                  </a:solidFill>
                  <a:latin typeface="Roboto" panose="02000000000000000000" charset="0"/>
                  <a:cs typeface="Roboto" panose="02000000000000000000" charset="0"/>
                </a:rPr>
                <a:t>Registro Grupo </a:t>
              </a:r>
            </a:p>
            <a:p>
              <a:pPr algn="ctr" defTabSz="1087755" eaLnBrk="1" hangingPunct="1">
                <a:lnSpc>
                  <a:spcPct val="150000"/>
                </a:lnSpc>
              </a:pPr>
              <a:r>
                <a:rPr sz="1200" dirty="0">
                  <a:solidFill>
                    <a:schemeClr val="bg1"/>
                  </a:solidFill>
                  <a:latin typeface="Roboto" panose="02000000000000000000" charset="0"/>
                  <a:cs typeface="Roboto" panose="02000000000000000000" charset="0"/>
                </a:rPr>
                <a:t>R-4020</a:t>
              </a:r>
              <a:endParaRPr sz="1200" dirty="0">
                <a:solidFill>
                  <a:schemeClr val="bg1"/>
                </a:solidFill>
                <a:latin typeface="Roboto" panose="02000000000000000000" charset="0"/>
                <a:ea typeface="Roboto" panose="02000000000000000000" charset="0"/>
              </a:endParaRPr>
            </a:p>
          </p:txBody>
        </p:sp>
      </p:grpSp>
      <p:grpSp>
        <p:nvGrpSpPr>
          <p:cNvPr id="11" name="Grupo 10"/>
          <p:cNvGrpSpPr/>
          <p:nvPr/>
        </p:nvGrpSpPr>
        <p:grpSpPr>
          <a:xfrm>
            <a:off x="5124012" y="3183687"/>
            <a:ext cx="1286185" cy="901630"/>
            <a:chOff x="4371975" y="2498725"/>
            <a:chExt cx="1625600" cy="1054100"/>
          </a:xfrm>
        </p:grpSpPr>
        <p:pic>
          <p:nvPicPr>
            <p:cNvPr id="23559" name="Imagem 87" descr="Forma, Quadrado&#10;&#10;Descrição gerada automaticamente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371975" y="2498725"/>
              <a:ext cx="1625600" cy="10541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1" name="CaixaDeTexto 60"/>
            <p:cNvSpPr txBox="1"/>
            <p:nvPr/>
          </p:nvSpPr>
          <p:spPr>
            <a:xfrm>
              <a:off x="4433800" y="2658221"/>
              <a:ext cx="1522412" cy="61555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 defTabSz="1087755" eaLnBrk="1" hangingPunct="1">
                <a:lnSpc>
                  <a:spcPct val="150000"/>
                </a:lnSpc>
              </a:pPr>
              <a:r>
                <a:rPr sz="1200" dirty="0">
                  <a:solidFill>
                    <a:schemeClr val="bg1"/>
                  </a:solidFill>
                  <a:latin typeface="Roboto" panose="02000000000000000000" charset="0"/>
                  <a:cs typeface="Roboto" panose="02000000000000000000" charset="0"/>
                </a:rPr>
                <a:t>Registro Grupo </a:t>
              </a:r>
            </a:p>
            <a:p>
              <a:pPr algn="ctr" defTabSz="1087755" eaLnBrk="1" hangingPunct="1">
                <a:lnSpc>
                  <a:spcPct val="150000"/>
                </a:lnSpc>
              </a:pPr>
              <a:r>
                <a:rPr sz="1200" dirty="0">
                  <a:solidFill>
                    <a:schemeClr val="bg1"/>
                  </a:solidFill>
                  <a:latin typeface="Roboto" panose="02000000000000000000" charset="0"/>
                  <a:cs typeface="Roboto" panose="02000000000000000000" charset="0"/>
                </a:rPr>
                <a:t>R-4099</a:t>
              </a:r>
              <a:endParaRPr sz="1200" dirty="0">
                <a:solidFill>
                  <a:schemeClr val="bg1"/>
                </a:solidFill>
                <a:latin typeface="Roboto" panose="02000000000000000000" charset="0"/>
                <a:ea typeface="Roboto" panose="02000000000000000000" charset="0"/>
              </a:endParaRPr>
            </a:p>
          </p:txBody>
        </p:sp>
      </p:grpSp>
      <p:grpSp>
        <p:nvGrpSpPr>
          <p:cNvPr id="12" name="Grupo 11"/>
          <p:cNvGrpSpPr/>
          <p:nvPr/>
        </p:nvGrpSpPr>
        <p:grpSpPr>
          <a:xfrm>
            <a:off x="6796695" y="3183687"/>
            <a:ext cx="1466363" cy="902055"/>
            <a:chOff x="6208713" y="2465388"/>
            <a:chExt cx="1690521" cy="1054100"/>
          </a:xfrm>
        </p:grpSpPr>
        <p:pic>
          <p:nvPicPr>
            <p:cNvPr id="23558" name="Imagem 86" descr="Forma, Quadrado&#10;&#10;Descrição gerada automaticamente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208713" y="2465388"/>
              <a:ext cx="1625600" cy="10541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3" name="CaixaDeTexto 62"/>
            <p:cNvSpPr txBox="1"/>
            <p:nvPr/>
          </p:nvSpPr>
          <p:spPr>
            <a:xfrm>
              <a:off x="6208713" y="2596023"/>
              <a:ext cx="1690521" cy="7928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algn="ctr" defTabSz="1087755" eaLnBrk="1" hangingPunct="1">
                <a:lnSpc>
                  <a:spcPct val="150000"/>
                </a:lnSpc>
              </a:pPr>
              <a:r>
                <a:rPr sz="1200" dirty="0">
                  <a:solidFill>
                    <a:schemeClr val="bg1"/>
                  </a:solidFill>
                  <a:latin typeface="Roboto" panose="02000000000000000000" charset="0"/>
                  <a:cs typeface="Roboto" panose="02000000000000000000" charset="0"/>
                </a:rPr>
                <a:t>Registro Grupo </a:t>
              </a:r>
            </a:p>
            <a:p>
              <a:pPr algn="ctr" defTabSz="1087755" eaLnBrk="1" hangingPunct="1">
                <a:lnSpc>
                  <a:spcPct val="150000"/>
                </a:lnSpc>
              </a:pPr>
              <a:r>
                <a:rPr sz="1200" dirty="0">
                  <a:solidFill>
                    <a:schemeClr val="bg1"/>
                  </a:solidFill>
                  <a:latin typeface="Roboto" panose="02000000000000000000" charset="0"/>
                  <a:cs typeface="Roboto" panose="02000000000000000000" charset="0"/>
                </a:rPr>
                <a:t>R-9000</a:t>
              </a:r>
              <a:endParaRPr sz="1200" dirty="0">
                <a:solidFill>
                  <a:schemeClr val="bg1"/>
                </a:solidFill>
                <a:latin typeface="Roboto" panose="02000000000000000000" charset="0"/>
                <a:ea typeface="Roboto" panose="02000000000000000000" charset="0"/>
              </a:endParaRPr>
            </a:p>
          </p:txBody>
        </p:sp>
      </p:grpSp>
      <p:grpSp>
        <p:nvGrpSpPr>
          <p:cNvPr id="13" name="Grupo 12"/>
          <p:cNvGrpSpPr/>
          <p:nvPr/>
        </p:nvGrpSpPr>
        <p:grpSpPr>
          <a:xfrm>
            <a:off x="8681890" y="3183688"/>
            <a:ext cx="1437841" cy="899400"/>
            <a:chOff x="8070850" y="2465388"/>
            <a:chExt cx="1625600" cy="1054100"/>
          </a:xfrm>
        </p:grpSpPr>
        <p:pic>
          <p:nvPicPr>
            <p:cNvPr id="23557" name="Imagem 85" descr="Forma, Quadrado&#10;&#10;Descrição gerada automaticamente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070850" y="2465388"/>
              <a:ext cx="1625600" cy="10541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5" name="CaixaDeTexto 64"/>
            <p:cNvSpPr txBox="1"/>
            <p:nvPr/>
          </p:nvSpPr>
          <p:spPr>
            <a:xfrm>
              <a:off x="8149415" y="2628510"/>
              <a:ext cx="1522412" cy="61555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 defTabSz="1087755" eaLnBrk="1" hangingPunct="1">
                <a:lnSpc>
                  <a:spcPct val="150000"/>
                </a:lnSpc>
              </a:pPr>
              <a:r>
                <a:rPr sz="1200" dirty="0">
                  <a:solidFill>
                    <a:schemeClr val="bg1"/>
                  </a:solidFill>
                  <a:latin typeface="Roboto" panose="02000000000000000000" charset="0"/>
                  <a:cs typeface="Roboto" panose="02000000000000000000" charset="0"/>
                </a:rPr>
                <a:t>Registro Grupo</a:t>
              </a:r>
            </a:p>
            <a:p>
              <a:pPr algn="ctr" defTabSz="1087755" eaLnBrk="1" hangingPunct="1">
                <a:lnSpc>
                  <a:spcPct val="150000"/>
                </a:lnSpc>
              </a:pPr>
              <a:r>
                <a:rPr sz="1200" dirty="0">
                  <a:solidFill>
                    <a:schemeClr val="bg1"/>
                  </a:solidFill>
                  <a:latin typeface="Roboto" panose="02000000000000000000" charset="0"/>
                  <a:cs typeface="Roboto" panose="02000000000000000000" charset="0"/>
                </a:rPr>
                <a:t> R-9011</a:t>
              </a:r>
              <a:endParaRPr sz="1200" dirty="0">
                <a:solidFill>
                  <a:schemeClr val="bg1"/>
                </a:solidFill>
                <a:latin typeface="Roboto" panose="02000000000000000000" charset="0"/>
                <a:ea typeface="Roboto" panose="02000000000000000000" charset="0"/>
              </a:endParaRPr>
            </a:p>
          </p:txBody>
        </p:sp>
      </p:grpSp>
      <p:grpSp>
        <p:nvGrpSpPr>
          <p:cNvPr id="14" name="Grupo 13"/>
          <p:cNvGrpSpPr/>
          <p:nvPr/>
        </p:nvGrpSpPr>
        <p:grpSpPr>
          <a:xfrm>
            <a:off x="10522749" y="3183687"/>
            <a:ext cx="1386756" cy="907487"/>
            <a:chOff x="10220325" y="2465388"/>
            <a:chExt cx="1625600" cy="1054100"/>
          </a:xfrm>
        </p:grpSpPr>
        <p:pic>
          <p:nvPicPr>
            <p:cNvPr id="23556" name="Imagem 49" descr="Forma, Quadrado&#10;&#10;Descrição gerada automaticamente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220325" y="2465388"/>
              <a:ext cx="1625600" cy="10541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7" name="CaixaDeTexto 66"/>
            <p:cNvSpPr txBox="1"/>
            <p:nvPr/>
          </p:nvSpPr>
          <p:spPr>
            <a:xfrm>
              <a:off x="10271125" y="2663825"/>
              <a:ext cx="1522413" cy="61555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 defTabSz="1087755" eaLnBrk="1" hangingPunct="1">
                <a:lnSpc>
                  <a:spcPct val="150000"/>
                </a:lnSpc>
              </a:pPr>
              <a:r>
                <a:rPr sz="1200" dirty="0">
                  <a:solidFill>
                    <a:schemeClr val="bg1"/>
                  </a:solidFill>
                  <a:latin typeface="Roboto" panose="02000000000000000000" charset="0"/>
                  <a:cs typeface="Roboto" panose="02000000000000000000" charset="0"/>
                </a:rPr>
                <a:t>Registro Grupo</a:t>
              </a:r>
            </a:p>
            <a:p>
              <a:pPr algn="ctr" defTabSz="1087755" eaLnBrk="1" hangingPunct="1">
                <a:lnSpc>
                  <a:spcPct val="150000"/>
                </a:lnSpc>
              </a:pPr>
              <a:r>
                <a:rPr sz="1200" dirty="0">
                  <a:solidFill>
                    <a:schemeClr val="bg1"/>
                  </a:solidFill>
                  <a:latin typeface="Roboto" panose="02000000000000000000" charset="0"/>
                  <a:cs typeface="Roboto" panose="02000000000000000000" charset="0"/>
                </a:rPr>
                <a:t> R-9015</a:t>
              </a:r>
              <a:endParaRPr sz="1200" dirty="0">
                <a:solidFill>
                  <a:schemeClr val="bg1"/>
                </a:solidFill>
                <a:latin typeface="Roboto" panose="02000000000000000000" charset="0"/>
                <a:ea typeface="Roboto" panose="02000000000000000000" charset="0"/>
              </a:endParaRPr>
            </a:p>
          </p:txBody>
        </p:sp>
      </p:grpSp>
      <p:sp>
        <p:nvSpPr>
          <p:cNvPr id="2" name="Retângulo 1"/>
          <p:cNvSpPr/>
          <p:nvPr/>
        </p:nvSpPr>
        <p:spPr>
          <a:xfrm>
            <a:off x="204348" y="4331622"/>
            <a:ext cx="149867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lt"/>
                <a:cs typeface="+mn-lt"/>
              </a:rPr>
              <a:t>Neste registro teremos a priori a informação do IRPF, deverá ser gerado quando for realizado pagamento a pessoa Física, a título de exemplo listamos as seguintes situações: Salário; Aluguel, prestador de serviço via RPA</a:t>
            </a: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1784882" y="4328505"/>
            <a:ext cx="155567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lt"/>
                <a:cs typeface="+mn-lt"/>
              </a:rPr>
              <a:t>Neste registro teremos a priori as informações de IRPJ, CSLL, PIS e COFINS, deverá ser gerado quando for realizado um pagamento à Pessoa Jurídica que for sujeito a retenção na fonte dos impostos mencionados. </a:t>
            </a: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</a:endParaRPr>
          </a:p>
        </p:txBody>
      </p:sp>
      <p:grpSp>
        <p:nvGrpSpPr>
          <p:cNvPr id="5" name="Grupo 4"/>
          <p:cNvGrpSpPr/>
          <p:nvPr/>
        </p:nvGrpSpPr>
        <p:grpSpPr>
          <a:xfrm>
            <a:off x="157479" y="3183688"/>
            <a:ext cx="1473385" cy="905965"/>
            <a:chOff x="358201" y="2465388"/>
            <a:chExt cx="1473385" cy="876300"/>
          </a:xfrm>
        </p:grpSpPr>
        <p:pic>
          <p:nvPicPr>
            <p:cNvPr id="23561" name="Imagem 89" descr="Forma, Quadrado&#10;&#10;Descrição gerada automaticamente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44500" y="2465388"/>
              <a:ext cx="1351402" cy="8763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9" name="CaixaDeTexto 68"/>
            <p:cNvSpPr txBox="1"/>
            <p:nvPr/>
          </p:nvSpPr>
          <p:spPr>
            <a:xfrm>
              <a:off x="358201" y="2624535"/>
              <a:ext cx="1473385" cy="64633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algn="ctr" defTabSz="1087755" eaLnBrk="1" hangingPunct="1">
                <a:lnSpc>
                  <a:spcPct val="150000"/>
                </a:lnSpc>
              </a:pPr>
              <a:r>
                <a:rPr sz="1200" dirty="0">
                  <a:solidFill>
                    <a:schemeClr val="bg1"/>
                  </a:solidFill>
                  <a:latin typeface="Roboto" panose="02000000000000000000" charset="0"/>
                  <a:cs typeface="Roboto" panose="02000000000000000000" charset="0"/>
                </a:rPr>
                <a:t>Registro Grupo </a:t>
              </a:r>
            </a:p>
            <a:p>
              <a:pPr algn="ctr" defTabSz="1087755" eaLnBrk="1" hangingPunct="1">
                <a:lnSpc>
                  <a:spcPct val="150000"/>
                </a:lnSpc>
              </a:pPr>
              <a:r>
                <a:rPr sz="1200" dirty="0">
                  <a:solidFill>
                    <a:schemeClr val="bg1"/>
                  </a:solidFill>
                  <a:latin typeface="Roboto" panose="02000000000000000000" charset="0"/>
                  <a:cs typeface="Roboto" panose="02000000000000000000" charset="0"/>
                </a:rPr>
                <a:t>R-4010</a:t>
              </a:r>
              <a:endParaRPr sz="1200" dirty="0">
                <a:solidFill>
                  <a:schemeClr val="bg1"/>
                </a:solidFill>
                <a:latin typeface="Roboto" panose="02000000000000000000" charset="0"/>
                <a:ea typeface="Roboto" panose="02000000000000000000" charset="0"/>
              </a:endParaRPr>
            </a:p>
          </p:txBody>
        </p:sp>
      </p:grpSp>
      <p:sp>
        <p:nvSpPr>
          <p:cNvPr id="6" name="Retângulo 5"/>
          <p:cNvSpPr/>
          <p:nvPr/>
        </p:nvSpPr>
        <p:spPr>
          <a:xfrm>
            <a:off x="6852456" y="4331622"/>
            <a:ext cx="154196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lt"/>
                <a:cs typeface="+mn-lt"/>
              </a:rPr>
              <a:t>O Registro R – 9000 Deve ser utilizado para excluir eventos enviados indevidamente do grupo R-2000 e R-4000</a:t>
            </a:r>
          </a:p>
        </p:txBody>
      </p:sp>
      <p:sp>
        <p:nvSpPr>
          <p:cNvPr id="7" name="Retângulo 6"/>
          <p:cNvSpPr/>
          <p:nvPr/>
        </p:nvSpPr>
        <p:spPr>
          <a:xfrm>
            <a:off x="8642422" y="4327257"/>
            <a:ext cx="157321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lt"/>
                <a:cs typeface="+mn-lt"/>
              </a:rPr>
              <a:t>Trata-se do antigo R-5011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lt"/>
                <a:cs typeface="+mn-lt"/>
              </a:rPr>
              <a:t>Neste Registro será consolidado os  valores Totais do Grupo R-2000 – Após o Envio do Evento 2099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lt"/>
              <a:cs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1200" b="1" i="0" u="none" strike="noStrike" kern="1200" cap="none" spc="0" normalizeH="0" baseline="0" noProof="0" dirty="0">
                <a:ln>
                  <a:noFill/>
                </a:ln>
                <a:solidFill>
                  <a:srgbClr val="FFB200"/>
                </a:solidFill>
                <a:effectLst/>
                <a:uLnTx/>
                <a:uFillTx/>
                <a:latin typeface="+mn-lt"/>
                <a:ea typeface="+mn-lt"/>
                <a:cs typeface="+mn-lt"/>
              </a:rPr>
              <a:t>Não houve alteração nesse registro</a:t>
            </a:r>
          </a:p>
        </p:txBody>
      </p:sp>
      <p:sp>
        <p:nvSpPr>
          <p:cNvPr id="8" name="Retângulo 7"/>
          <p:cNvSpPr/>
          <p:nvPr/>
        </p:nvSpPr>
        <p:spPr>
          <a:xfrm>
            <a:off x="10419830" y="4332450"/>
            <a:ext cx="190658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lt"/>
                <a:cs typeface="+mn-lt"/>
              </a:rPr>
              <a:t>Neste registro será consolidado as bases e valores referentes a Contribuição Previdenciárias que foram informadas no período abordado, Referente ao Grupo R-4000, após o Envio do Evento 4099</a:t>
            </a: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</a:endParaRPr>
          </a:p>
        </p:txBody>
      </p:sp>
      <p:grpSp>
        <p:nvGrpSpPr>
          <p:cNvPr id="10" name="Grupo 9"/>
          <p:cNvGrpSpPr/>
          <p:nvPr/>
        </p:nvGrpSpPr>
        <p:grpSpPr>
          <a:xfrm>
            <a:off x="3440775" y="3183688"/>
            <a:ext cx="1376552" cy="911541"/>
            <a:chOff x="2849563" y="2054225"/>
            <a:chExt cx="1625600" cy="1054100"/>
          </a:xfrm>
        </p:grpSpPr>
        <p:pic>
          <p:nvPicPr>
            <p:cNvPr id="30" name="Imagem 88" descr="Forma, Quadrado&#10;&#10;Descrição gerada automaticamente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849563" y="2054225"/>
              <a:ext cx="1625600" cy="10541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1" name="CaixaDeTexto 30"/>
            <p:cNvSpPr txBox="1"/>
            <p:nvPr/>
          </p:nvSpPr>
          <p:spPr>
            <a:xfrm>
              <a:off x="2924873" y="2183142"/>
              <a:ext cx="1522412" cy="61555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 defTabSz="1087755" eaLnBrk="1" hangingPunct="1">
                <a:lnSpc>
                  <a:spcPct val="150000"/>
                </a:lnSpc>
              </a:pPr>
              <a:r>
                <a:rPr sz="1200" dirty="0">
                  <a:solidFill>
                    <a:schemeClr val="bg1"/>
                  </a:solidFill>
                  <a:latin typeface="Roboto" panose="02000000000000000000" charset="0"/>
                  <a:cs typeface="Roboto" panose="02000000000000000000" charset="0"/>
                </a:rPr>
                <a:t>Registro Grupo </a:t>
              </a:r>
            </a:p>
            <a:p>
              <a:pPr algn="ctr" defTabSz="1087755" eaLnBrk="1" hangingPunct="1">
                <a:lnSpc>
                  <a:spcPct val="150000"/>
                </a:lnSpc>
              </a:pPr>
              <a:r>
                <a:rPr sz="1200" dirty="0" smtClean="0">
                  <a:solidFill>
                    <a:schemeClr val="bg1"/>
                  </a:solidFill>
                  <a:latin typeface="Roboto" panose="02000000000000000000" charset="0"/>
                  <a:cs typeface="Roboto" panose="02000000000000000000" charset="0"/>
                </a:rPr>
                <a:t>R-40</a:t>
              </a:r>
              <a:r>
                <a:rPr lang="pt-BR" sz="1200" dirty="0" smtClean="0">
                  <a:solidFill>
                    <a:schemeClr val="bg1"/>
                  </a:solidFill>
                  <a:latin typeface="Roboto" panose="02000000000000000000" charset="0"/>
                  <a:cs typeface="Roboto" panose="02000000000000000000" charset="0"/>
                </a:rPr>
                <a:t>4</a:t>
              </a:r>
              <a:r>
                <a:rPr sz="1200" dirty="0" smtClean="0">
                  <a:solidFill>
                    <a:schemeClr val="bg1"/>
                  </a:solidFill>
                  <a:latin typeface="Roboto" panose="02000000000000000000" charset="0"/>
                  <a:cs typeface="Roboto" panose="02000000000000000000" charset="0"/>
                </a:rPr>
                <a:t>0</a:t>
              </a:r>
              <a:endParaRPr sz="1200" dirty="0">
                <a:solidFill>
                  <a:schemeClr val="bg1"/>
                </a:solidFill>
                <a:latin typeface="Roboto" panose="02000000000000000000" charset="0"/>
                <a:ea typeface="Roboto" panose="02000000000000000000" charset="0"/>
              </a:endParaRPr>
            </a:p>
          </p:txBody>
        </p:sp>
      </p:grpSp>
      <p:pic>
        <p:nvPicPr>
          <p:cNvPr id="35" name="Imagem 8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18250" y="4220164"/>
            <a:ext cx="12700" cy="2533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" name="Retângulo 14"/>
          <p:cNvSpPr/>
          <p:nvPr/>
        </p:nvSpPr>
        <p:spPr>
          <a:xfrm>
            <a:off x="3384664" y="4329478"/>
            <a:ext cx="1549625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200" dirty="0" smtClean="0">
                <a:solidFill>
                  <a:schemeClr val="bg1"/>
                </a:solidFill>
              </a:rPr>
              <a:t>Este </a:t>
            </a:r>
            <a:r>
              <a:rPr lang="pt-BR" sz="1200" dirty="0">
                <a:solidFill>
                  <a:schemeClr val="bg1"/>
                </a:solidFill>
              </a:rPr>
              <a:t>registro deverá ser gerado quando for realizado um pagamento terceiros ou a sócios, acionistas ou titular, contabilizados ou não, quando não for comprovada a operação ou sua causa</a:t>
            </a:r>
            <a:r>
              <a:rPr lang="pt-BR" sz="1200" dirty="0" smtClean="0">
                <a:solidFill>
                  <a:schemeClr val="bg1"/>
                </a:solidFill>
              </a:rPr>
              <a:t>..</a:t>
            </a:r>
            <a:endParaRPr lang="pt-BR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 2.96296E-6 L 0.04948 0.00046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0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3250"/>
                                  </p:stCondLst>
                                  <p:childTnLst>
                                    <p:animMotion origin="layout" path="M 1.38778E-17 -1.48148E-6 L 1.38778E-17 -0.06643 " pathEditMode="relative" rAng="0" ptsTypes="AA">
                                      <p:cBhvr>
                                        <p:cTn id="14" dur="750" spd="-100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100" grpId="0"/>
      <p:bldP spid="100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280A3C"/>
            </a:gs>
            <a:gs pos="100000">
              <a:srgbClr val="411E5A"/>
            </a:gs>
          </a:gsLst>
          <a:lin ang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Imagem 8" descr="Tela preta com letras brancas&#10;&#10;Descrição gerada automaticament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8413" y="827088"/>
            <a:ext cx="5861050" cy="3517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79" name="Imagem 12" descr="Forma, Círculo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0425" y="3260725"/>
            <a:ext cx="1473200" cy="1473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80" name="Imagem 14" descr="Ícone&#10;&#10;Descrição gerada automaticament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3800" y="3552825"/>
            <a:ext cx="806450" cy="889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81" name="Imagem 16" descr="Imagem em preto e branco&#10;&#10;Descrição gerada automaticament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21988" y="1749425"/>
            <a:ext cx="1276350" cy="15113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CaixaDeTexto 17"/>
          <p:cNvSpPr txBox="1"/>
          <p:nvPr/>
        </p:nvSpPr>
        <p:spPr>
          <a:xfrm>
            <a:off x="2597150" y="5527675"/>
            <a:ext cx="7620000" cy="922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5400" kern="1200" cap="none" spc="0" normalizeH="0" baseline="0" noProof="0" dirty="0">
                <a:solidFill>
                  <a:schemeClr val="bg1"/>
                </a:solidFill>
                <a:latin typeface="Dosis ExtraBold" panose="02010903020202060003"/>
                <a:ea typeface="+mn-ea"/>
                <a:cs typeface="+mn-cs"/>
              </a:rPr>
              <a:t>Registro Grupo R - 4000 </a:t>
            </a:r>
            <a:endParaRPr kumimoji="0" lang="pt-BR" sz="5400" kern="1200" cap="none" spc="-30" normalizeH="0" baseline="0" noProof="0" dirty="0">
              <a:solidFill>
                <a:schemeClr val="bg1"/>
              </a:solidFill>
              <a:latin typeface="Dosis ExtraBold" panose="02010903020202060003" pitchFamily="2" charset="0"/>
              <a:ea typeface="+mn-ea"/>
              <a:cs typeface="+mn-cs"/>
            </a:endParaRPr>
          </a:p>
        </p:txBody>
      </p:sp>
      <p:pic>
        <p:nvPicPr>
          <p:cNvPr id="24583" name="Imagem 21" descr="Ícone&#10;&#10;Descrição gerada automaticament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42638" y="5829300"/>
            <a:ext cx="665162" cy="400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84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68550" y="4763"/>
            <a:ext cx="8574088" cy="47371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Imagem 6" descr="Forma, Quadrado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8100" y="0"/>
            <a:ext cx="1094422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03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1850" y="1343025"/>
            <a:ext cx="6280150" cy="69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04" name="Imagem 15" descr="Ícone&#10;&#10;Descrição gerada automaticament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42675" y="6184900"/>
            <a:ext cx="666750" cy="40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5" name="CaixaDeTexto 18"/>
          <p:cNvSpPr txBox="1"/>
          <p:nvPr/>
        </p:nvSpPr>
        <p:spPr>
          <a:xfrm>
            <a:off x="6373813" y="679450"/>
            <a:ext cx="5948362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sz="4000" dirty="0">
                <a:solidFill>
                  <a:srgbClr val="411E5A"/>
                </a:solidFill>
                <a:latin typeface="Dosis ExtraBold" panose="02010903020202060003" pitchFamily="2" charset="0"/>
              </a:rPr>
              <a:t>Evento do Grupo R-4000</a:t>
            </a:r>
          </a:p>
        </p:txBody>
      </p:sp>
      <p:sp>
        <p:nvSpPr>
          <p:cNvPr id="25606" name="CaixaDeTexto 20"/>
          <p:cNvSpPr txBox="1"/>
          <p:nvPr/>
        </p:nvSpPr>
        <p:spPr>
          <a:xfrm>
            <a:off x="1634392" y="937846"/>
            <a:ext cx="10080625" cy="563231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Premissas:</a:t>
            </a:r>
          </a:p>
          <a:p>
            <a:pPr eaLnBrk="1" hangingPunct="1"/>
            <a:endParaRPr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Os registros do Grupo R-4000 devem ser gerados pelo Contribuinte para informar as operações sujeitas a retenção dos seguintes impostos </a:t>
            </a:r>
            <a:r>
              <a:rPr sz="2000" b="1" dirty="0">
                <a:latin typeface="Calibri" panose="020F0502020204030204" pitchFamily="34" charset="0"/>
                <a:cs typeface="Calibri" panose="020F0502020204030204" pitchFamily="34" charset="0"/>
              </a:rPr>
              <a:t>IRPF; IRPJ; CSLL; PIS; COFINS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sz="2000" b="1" dirty="0">
                <a:latin typeface="Calibri" panose="020F0502020204030204" pitchFamily="34" charset="0"/>
                <a:cs typeface="Calibri" panose="020F0502020204030204" pitchFamily="34" charset="0"/>
              </a:rPr>
              <a:t>Fiscal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: As Notas fiscais de Serviços deverão seguir com o mesmo padrão que hoje é feito para atender outras obrigações. (Ex: EFD ICMS / DIRF)</a:t>
            </a:r>
          </a:p>
          <a:p>
            <a:pPr eaLnBrk="1" hangingPunct="1"/>
            <a:endParaRPr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Os Impostos Retidos deverão ter o cadastro do ID Arrecadação na Tela Cadastro para gerar o financeiro fiscal, com os códigos da Receita vinculado para cada Imposto e as datas de vencimento.</a:t>
            </a:r>
          </a:p>
          <a:p>
            <a:pPr eaLnBrk="1" hangingPunct="1"/>
            <a:endParaRPr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O ID Arrecadação deverá estar vinculado ao lançamento Padrão, pertinente a Natureza de Entrada/Saida</a:t>
            </a:r>
            <a:endParaRPr lang="pt-BR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pt-BR" sz="2000" dirty="0">
              <a:cs typeface="Calibri" panose="020F0502020204030204" pitchFamily="34" charset="0"/>
            </a:endParaRPr>
          </a:p>
          <a:p>
            <a:pPr eaLnBrk="1" hangingPunct="1"/>
            <a:r>
              <a:rPr lang="pt-BR" sz="2000" dirty="0">
                <a:cs typeface="Calibri" panose="020F0502020204030204" pitchFamily="34" charset="0"/>
              </a:rPr>
              <a:t>Para o serviço prestado deverá ter um Item Fiscal Vinculado à Natureza de Rendimento </a:t>
            </a:r>
          </a:p>
          <a:p>
            <a:pPr eaLnBrk="1" hangingPunct="1"/>
            <a:endParaRPr lang="pt-BR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pt-BR" sz="2000" dirty="0">
                <a:latin typeface="Calibri" panose="020F0502020204030204" pitchFamily="34" charset="0"/>
                <a:cs typeface="Calibri" panose="020F0502020204030204" pitchFamily="34" charset="0"/>
              </a:rPr>
              <a:t>Para gerar a EFD </a:t>
            </a:r>
            <a:r>
              <a:rPr lang="pt-BR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Reinf</a:t>
            </a:r>
            <a:r>
              <a:rPr lang="pt-BR" sz="2000" dirty="0">
                <a:latin typeface="Calibri" panose="020F0502020204030204" pitchFamily="34" charset="0"/>
                <a:cs typeface="Calibri" panose="020F0502020204030204" pitchFamily="34" charset="0"/>
              </a:rPr>
              <a:t> é necessário importar o LCF Fiscal</a:t>
            </a:r>
            <a:endParaRPr sz="20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965200" y="1651000"/>
            <a:ext cx="4171950" cy="7540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pt-BR"/>
            </a:defPPr>
            <a:lvl1pPr>
              <a:defRPr sz="6000" cap="all">
                <a:solidFill>
                  <a:srgbClr val="FFB400"/>
                </a:solidFill>
                <a:latin typeface="Dosis ExtraBold" panose="02010903020202060003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4300" b="0" i="0" u="none" strike="noStrike" kern="1200" cap="all" spc="0" normalizeH="0" baseline="0" noProof="0" dirty="0">
                <a:ln>
                  <a:noFill/>
                </a:ln>
                <a:solidFill>
                  <a:srgbClr val="FFB400"/>
                </a:solidFill>
                <a:effectLst/>
                <a:uLnTx/>
                <a:uFillTx/>
                <a:latin typeface="Dosis ExtraBold" panose="02010903020202060003"/>
                <a:ea typeface="+mn-ea"/>
                <a:cs typeface="+mn-cs"/>
              </a:rPr>
              <a:t>EVENTO R-4010</a:t>
            </a:r>
          </a:p>
        </p:txBody>
      </p:sp>
      <p:pic>
        <p:nvPicPr>
          <p:cNvPr id="26627" name="Imagem 5" descr="Imagem em preto e branco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6350" y="5576888"/>
            <a:ext cx="1790700" cy="1212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628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7788" y="2278063"/>
            <a:ext cx="69850" cy="2622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629" name="Imagem 10" descr="Imagem em preto e branco&#10;&#10;Descrição gerada automaticament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54288" y="0"/>
            <a:ext cx="1790700" cy="1200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630" name="Imagem 1" descr="Ícone&#10;&#10;Descrição gerada automaticament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42638" y="5829300"/>
            <a:ext cx="665162" cy="40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CaixaDeTexto 20"/>
          <p:cNvSpPr txBox="1"/>
          <p:nvPr/>
        </p:nvSpPr>
        <p:spPr>
          <a:xfrm>
            <a:off x="231775" y="2386013"/>
            <a:ext cx="6196013" cy="2586038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lt"/>
                <a:cs typeface="+mn-lt"/>
              </a:rPr>
              <a:t>Neste registro teremos a priori a informação do IRPF.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lt"/>
              <a:cs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lt"/>
                <a:cs typeface="+mn-lt"/>
              </a:rPr>
              <a:t>Este registro deverá ser gerado quando for realizado pagamento a pessoa Física, a título de exemplo listamos as seguintes situações: Salário; Aluguel, prestador de serviço via RPA.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Calibri" panose="020F0502020204030204"/>
              <a:cs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Refere-se apenas às pessoas físicas, portanto devem ser consideradas apenas as notas com os impostos </a:t>
            </a:r>
            <a:r>
              <a:rPr kumimoji="0" lang="pt-BR" sz="1800" b="1" i="1" u="sng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 (IRP-EX)</a:t>
            </a:r>
            <a:r>
              <a:rPr kumimoji="0" lang="pt-BR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 </a:t>
            </a:r>
            <a:r>
              <a:rPr kumimoji="0" lang="pt-BR" sz="1800" b="1" i="1" u="sng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53 (IRRF-PF)</a:t>
            </a:r>
            <a:r>
              <a:rPr kumimoji="0" lang="pt-BR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632" name="CaixaDeTexto 1"/>
          <p:cNvSpPr txBox="1"/>
          <p:nvPr/>
        </p:nvSpPr>
        <p:spPr>
          <a:xfrm>
            <a:off x="6497638" y="106363"/>
            <a:ext cx="5432425" cy="6524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/>
            <a:r>
              <a:rPr sz="2200" b="1" dirty="0">
                <a:solidFill>
                  <a:srgbClr val="FFB407"/>
                </a:solidFill>
                <a:latin typeface="Dosis Medium" panose="02010603020202060003" pitchFamily="2" charset="0"/>
              </a:rPr>
              <a:t>Premissas para Geração do Registro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endParaRPr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buFont typeface="Wingdings" panose="05000000000000000000" pitchFamily="2" charset="2"/>
              <a:buChar char="ü"/>
            </a:pPr>
            <a:r>
              <a:rPr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Natureza de Entradas de Serviços</a:t>
            </a:r>
          </a:p>
          <a:p>
            <a:pPr eaLnBrk="1" hangingPunct="1">
              <a:buFont typeface="Wingdings" panose="05000000000000000000" pitchFamily="2" charset="2"/>
              <a:buChar char="ü"/>
            </a:pPr>
            <a:endParaRPr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buFont typeface="Wingdings" panose="05000000000000000000" pitchFamily="2" charset="2"/>
              <a:buChar char="ü"/>
            </a:pPr>
            <a:r>
              <a:rPr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Exceção de Imposto cadastrada para </a:t>
            </a:r>
            <a:r>
              <a:rPr b="1" dirty="0">
                <a:solidFill>
                  <a:schemeClr val="bg1"/>
                </a:solidFill>
                <a:latin typeface="Calibri" panose="020F0502020204030204" pitchFamily="34" charset="0"/>
              </a:rPr>
              <a:t>o imposto </a:t>
            </a:r>
            <a:r>
              <a:rPr b="1" i="1" u="sng" dirty="0">
                <a:solidFill>
                  <a:schemeClr val="bg1"/>
                </a:solidFill>
                <a:latin typeface="Calibri" panose="020F0502020204030204" pitchFamily="34" charset="0"/>
              </a:rPr>
              <a:t>10 (IRPF)</a:t>
            </a:r>
            <a:r>
              <a:rPr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quando for Estrangeiro ou </a:t>
            </a:r>
            <a:r>
              <a:rPr b="1" i="1" u="sng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53 (IRRF-PF)</a:t>
            </a:r>
            <a:r>
              <a:rPr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 </a:t>
            </a:r>
          </a:p>
          <a:p>
            <a:pPr eaLnBrk="1" hangingPunct="1">
              <a:buFont typeface="Wingdings" panose="05000000000000000000" pitchFamily="2" charset="2"/>
              <a:buChar char="ü"/>
            </a:pPr>
            <a:endParaRPr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buFont typeface="Wingdings" panose="05000000000000000000" pitchFamily="2" charset="2"/>
              <a:buChar char="ü"/>
            </a:pPr>
            <a:r>
              <a:rPr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Cadastrar na Tela 012016 – Inclusão de dados/Impostos para gerar Financeiro Fiscal estes impostos</a:t>
            </a:r>
          </a:p>
          <a:p>
            <a:pPr eaLnBrk="1" hangingPunct="1">
              <a:buFont typeface="Wingdings" panose="05000000000000000000" pitchFamily="2" charset="2"/>
              <a:buChar char="ü"/>
            </a:pPr>
            <a:endParaRPr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buFont typeface="Wingdings" panose="05000000000000000000" pitchFamily="2" charset="2"/>
              <a:buChar char="ü"/>
            </a:pPr>
            <a:r>
              <a:rPr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Criar Lançamento Padrão, vinculando a Natureza de Entrada, os Impostos e os dados de Arrecadação criada para estes Impostos. </a:t>
            </a:r>
          </a:p>
          <a:p>
            <a:pPr eaLnBrk="1" hangingPunct="1">
              <a:buFont typeface="Wingdings" panose="05000000000000000000" pitchFamily="2" charset="2"/>
              <a:buChar char="ü"/>
            </a:pPr>
            <a:endParaRPr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buFont typeface="Wingdings" panose="05000000000000000000" pitchFamily="2" charset="2"/>
              <a:buChar char="ü"/>
            </a:pPr>
            <a:r>
              <a:rPr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Cadastrado da Espécie e Série de acordo com o serviço, para Operações sem Vínculos com Nota Fiscal criar o modelo AA “Outros Doctos”</a:t>
            </a:r>
          </a:p>
          <a:p>
            <a:pPr eaLnBrk="1" hangingPunct="1">
              <a:buFont typeface="Wingdings" panose="05000000000000000000" pitchFamily="2" charset="2"/>
              <a:buChar char="ü"/>
            </a:pPr>
            <a:endParaRPr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buFont typeface="Wingdings" panose="05000000000000000000" pitchFamily="2" charset="2"/>
              <a:buChar char="ü"/>
            </a:pPr>
            <a:r>
              <a:rPr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Emitir Nota Fiscal vinculado com a Natureza de Entradas, Exceção de Imposto</a:t>
            </a:r>
          </a:p>
          <a:p>
            <a:pPr eaLnBrk="1" hangingPunct="1">
              <a:buFont typeface="Wingdings" panose="05000000000000000000" pitchFamily="2" charset="2"/>
              <a:buChar char="ü"/>
            </a:pPr>
            <a:endParaRPr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buFont typeface="Wingdings" panose="05000000000000000000" pitchFamily="2" charset="2"/>
              <a:buChar char="ü"/>
            </a:pPr>
            <a:r>
              <a:rPr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Importar para o LCF</a:t>
            </a:r>
            <a:endParaRPr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Imagem 6" descr="Forma, Quadrado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5250" y="0"/>
            <a:ext cx="1094422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51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1850" y="1343025"/>
            <a:ext cx="6280150" cy="69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52" name="Imagem 15" descr="Ícone&#10;&#10;Descrição gerada automaticament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42675" y="6184900"/>
            <a:ext cx="666750" cy="40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53" name="CaixaDeTexto 18"/>
          <p:cNvSpPr txBox="1"/>
          <p:nvPr/>
        </p:nvSpPr>
        <p:spPr>
          <a:xfrm>
            <a:off x="7332663" y="635000"/>
            <a:ext cx="346233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sz="4000" dirty="0">
                <a:solidFill>
                  <a:srgbClr val="411E5A"/>
                </a:solidFill>
                <a:latin typeface="Dosis ExtraBold" panose="02010903020202060003" pitchFamily="2" charset="0"/>
              </a:rPr>
              <a:t>Evento R-4010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1485900" y="615950"/>
            <a:ext cx="10588625" cy="61245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2000" b="1" kern="1200" cap="none" spc="0" normalizeH="0" baseline="0" noProof="0" dirty="0">
                <a:solidFill>
                  <a:srgbClr val="FF0000"/>
                </a:solidFill>
                <a:latin typeface="+mn-lt"/>
                <a:ea typeface="+mn-lt"/>
                <a:cs typeface="+mn-lt"/>
              </a:rPr>
              <a:t>Passo a Passo: </a:t>
            </a:r>
            <a:endParaRPr kumimoji="0" lang="pt-BR" sz="2000" kern="1200" cap="none" spc="0" normalizeH="0" baseline="0" noProof="0" dirty="0">
              <a:latin typeface="+mn-lt"/>
              <a:ea typeface="+mn-lt"/>
              <a:cs typeface="+mn-lt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pt-BR" sz="2000" kern="1200" cap="none" spc="0" normalizeH="0" baseline="0" noProof="0" dirty="0">
              <a:latin typeface="+mn-lt"/>
              <a:ea typeface="+mn-lt"/>
              <a:cs typeface="+mn-lt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-apple-system"/>
                <a:ea typeface="+mn-ea"/>
                <a:cs typeface="+mn-cs"/>
              </a:rPr>
              <a:t>Importante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-apple-system"/>
                <a:ea typeface="+mn-ea"/>
                <a:cs typeface="+mn-cs"/>
              </a:rPr>
              <a:t>: 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-apple-system"/>
              <a:ea typeface="+mn-ea"/>
              <a:cs typeface="+mn-cs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lt"/>
                <a:cs typeface="+mn-lt"/>
              </a:rPr>
              <a:t>O Imposto 10 – IRPF deverá ser Parametrizado na Exceção de imposto, para operações com Residentes domiciliados no Exterior – Nesta Regra não utiliza a tabela Progressiva e segue a configuração da Exceção de Imposto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endParaRPr kumimoji="0" lang="pt-BR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lt"/>
              <a:cs typeface="+mn-lt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lt"/>
                <a:cs typeface="+mn-lt"/>
              </a:rPr>
              <a:t>Para Operações com Estrangeiros, se faz necessário vincular o NIF no Cadastro de Fornecedor 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endParaRPr kumimoji="0" lang="pt-BR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lt"/>
              <a:cs typeface="+mn-lt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lt"/>
                <a:cs typeface="+mn-lt"/>
              </a:rPr>
              <a:t>O imposto 53 - IRRF-PF Para demais Operações pessoa Física. Nesta Regra utiliza a tabela progressiva 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endParaRPr kumimoji="0" lang="pt-BR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lt"/>
              <a:cs typeface="+mn-lt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-apple-system"/>
                <a:ea typeface="+mn-ea"/>
                <a:cs typeface="+mn-cs"/>
              </a:rPr>
              <a:t>Não inserir código de arrecadação na exceção de imposto,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-apple-system"/>
                <a:ea typeface="+mn-ea"/>
                <a:cs typeface="+mn-cs"/>
              </a:rPr>
              <a:t>caso preencha o </a:t>
            </a:r>
            <a:r>
              <a:rPr kumimoji="0" lang="en-US" sz="16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-apple-system"/>
                <a:ea typeface="+mn-ea"/>
                <a:cs typeface="+mn-cs"/>
              </a:rPr>
              <a:t>“código de arrecadação”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-apple-system"/>
                <a:ea typeface="+mn-ea"/>
                <a:cs typeface="+mn-cs"/>
              </a:rPr>
              <a:t>  o Evento não será gerado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-apple-system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-apple-system"/>
                <a:ea typeface="+mn-ea"/>
                <a:cs typeface="+mn-cs"/>
              </a:rPr>
              <a:t>Neste Evento, Existem 3 opções para Gerar o Evento:</a:t>
            </a:r>
          </a:p>
          <a:p>
            <a:pPr marL="1257300" marR="0" lvl="2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-apple-system"/>
                <a:ea typeface="+mn-ea"/>
                <a:cs typeface="+mn-cs"/>
              </a:rPr>
              <a:t>Pelo Lançamento de Notas</a:t>
            </a:r>
          </a:p>
          <a:p>
            <a:pPr marL="1257300" marR="0" lvl="2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-apple-system"/>
                <a:ea typeface="+mn-ea"/>
                <a:cs typeface="+mn-cs"/>
              </a:rPr>
              <a:t>Pela Digitação Manual na Tela </a:t>
            </a:r>
          </a:p>
          <a:p>
            <a:pPr marL="1257300" marR="0" lvl="2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-apple-system"/>
                <a:ea typeface="+mn-ea"/>
                <a:cs typeface="+mn-cs"/>
              </a:rPr>
              <a:t>Importação de Arquivo CSV c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Imagem 6" descr="Forma, Quadrado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3825" y="0"/>
            <a:ext cx="1094422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675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1850" y="1343025"/>
            <a:ext cx="6280150" cy="69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676" name="Imagem 15" descr="Ícone&#10;&#10;Descrição gerada automaticament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42675" y="6184900"/>
            <a:ext cx="666750" cy="40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677" name="CaixaDeTexto 18"/>
          <p:cNvSpPr txBox="1"/>
          <p:nvPr/>
        </p:nvSpPr>
        <p:spPr>
          <a:xfrm>
            <a:off x="7332663" y="635000"/>
            <a:ext cx="346233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sz="4000" dirty="0">
                <a:solidFill>
                  <a:srgbClr val="411E5A"/>
                </a:solidFill>
                <a:latin typeface="Dosis ExtraBold" panose="02010903020202060003" pitchFamily="2" charset="0"/>
              </a:rPr>
              <a:t>Evento R-4010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1663700" y="1117600"/>
            <a:ext cx="10588625" cy="1384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2000" b="1" kern="1200" cap="none" spc="0" normalizeH="0" baseline="0" noProof="0" dirty="0">
                <a:solidFill>
                  <a:srgbClr val="FF0000"/>
                </a:solidFill>
                <a:latin typeface="+mn-lt"/>
                <a:ea typeface="+mn-lt"/>
                <a:cs typeface="+mn-lt"/>
              </a:rPr>
              <a:t>Passo a Passo: </a:t>
            </a:r>
            <a:endParaRPr kumimoji="0" lang="pt-BR" sz="2000" kern="1200" cap="none" spc="0" normalizeH="0" baseline="0" noProof="0" dirty="0">
              <a:latin typeface="+mn-lt"/>
              <a:ea typeface="+mn-lt"/>
              <a:cs typeface="+mn-lt"/>
            </a:endParaRPr>
          </a:p>
          <a:p>
            <a:pPr marL="457200" marR="0" indent="-45720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1600" kern="1200" cap="none" spc="0" normalizeH="0" baseline="0" noProof="0" dirty="0">
                <a:latin typeface="+mn-lt"/>
                <a:ea typeface="+mn-lt"/>
                <a:cs typeface="+mn-lt"/>
              </a:rPr>
              <a:t>Criar dados de Arrecadação na tela 012016 Inclusão de dados/ imposto para gerar financeiro Fiscal, para os Impostos 10 ou 53 </a:t>
            </a:r>
          </a:p>
          <a:p>
            <a:pPr marL="457200" marR="0" indent="-45720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1600" kern="1200" cap="none" spc="0" normalizeH="0" baseline="0" noProof="0" dirty="0">
                <a:latin typeface="+mn-lt"/>
                <a:ea typeface="+mn-lt"/>
                <a:cs typeface="+mn-lt"/>
              </a:rPr>
              <a:t>Criar Lançamento Padrão, vinculado ao Imposto e aos Dados de Arrecadação</a:t>
            </a:r>
          </a:p>
          <a:p>
            <a:pPr marL="457200" marR="0" indent="-45720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1600" kern="1200" cap="none" spc="0" normalizeH="0" baseline="0" noProof="0" dirty="0">
                <a:latin typeface="+mn-lt"/>
                <a:ea typeface="+mn-lt"/>
                <a:cs typeface="+mn-lt"/>
              </a:rPr>
              <a:t>Vincular o Lançamento Padrão na Natureza de Operação</a:t>
            </a:r>
          </a:p>
        </p:txBody>
      </p:sp>
      <p:grpSp>
        <p:nvGrpSpPr>
          <p:cNvPr id="28679" name="Grupo 17"/>
          <p:cNvGrpSpPr/>
          <p:nvPr/>
        </p:nvGrpSpPr>
        <p:grpSpPr>
          <a:xfrm>
            <a:off x="1393825" y="2308225"/>
            <a:ext cx="10858500" cy="4368800"/>
            <a:chOff x="1487321" y="2122096"/>
            <a:chExt cx="10858773" cy="4369743"/>
          </a:xfrm>
        </p:grpSpPr>
        <p:pic>
          <p:nvPicPr>
            <p:cNvPr id="28680" name="Picture 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002759" y="3084638"/>
              <a:ext cx="3922069" cy="340720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8681" name="Picture 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924827" y="2122096"/>
              <a:ext cx="3421267" cy="2560703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8682" name="Picture 8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487321" y="2287588"/>
              <a:ext cx="3483571" cy="2041649"/>
            </a:xfrm>
            <a:prstGeom prst="rect">
              <a:avLst/>
            </a:prstGeom>
            <a:noFill/>
            <a:ln w="9525">
              <a:noFill/>
            </a:ln>
          </p:spPr>
        </p:pic>
        <p:cxnSp>
          <p:nvCxnSpPr>
            <p:cNvPr id="5" name="Conector de seta reta 4"/>
            <p:cNvCxnSpPr/>
            <p:nvPr/>
          </p:nvCxnSpPr>
          <p:spPr>
            <a:xfrm>
              <a:off x="2577961" y="2495240"/>
              <a:ext cx="3219531" cy="3890215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ector de seta reta 20"/>
            <p:cNvCxnSpPr/>
            <p:nvPr/>
          </p:nvCxnSpPr>
          <p:spPr>
            <a:xfrm>
              <a:off x="7054824" y="3619432"/>
              <a:ext cx="2090790" cy="201656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Imagem 6" descr="Forma, Quadrado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8100" y="0"/>
            <a:ext cx="1094422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699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1850" y="1343025"/>
            <a:ext cx="6280150" cy="69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00" name="Imagem 15" descr="Ícone&#10;&#10;Descrição gerada automaticament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42675" y="6184900"/>
            <a:ext cx="666750" cy="40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701" name="CaixaDeTexto 18"/>
          <p:cNvSpPr txBox="1"/>
          <p:nvPr/>
        </p:nvSpPr>
        <p:spPr>
          <a:xfrm>
            <a:off x="7332663" y="635000"/>
            <a:ext cx="346233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sz="4000" dirty="0">
                <a:solidFill>
                  <a:srgbClr val="411E5A"/>
                </a:solidFill>
                <a:latin typeface="Dosis ExtraBold" panose="02010903020202060003" pitchFamily="2" charset="0"/>
              </a:rPr>
              <a:t>Evento R-4010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1663700" y="1314450"/>
            <a:ext cx="8921750" cy="1077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1600" b="1" kern="1200" cap="none" spc="0" normalizeH="0" baseline="0" noProof="0" dirty="0">
                <a:solidFill>
                  <a:srgbClr val="FF0000"/>
                </a:solidFill>
                <a:latin typeface="+mn-lt"/>
                <a:ea typeface="+mn-lt"/>
                <a:cs typeface="+mn-lt"/>
              </a:rPr>
              <a:t>Passo a Passo: </a:t>
            </a:r>
            <a:endParaRPr kumimoji="0" lang="pt-BR" sz="1600" kern="1200" cap="none" spc="0" normalizeH="0" baseline="0" noProof="0" dirty="0">
              <a:latin typeface="+mn-lt"/>
              <a:ea typeface="+mn-lt"/>
              <a:cs typeface="+mn-lt"/>
            </a:endParaRPr>
          </a:p>
          <a:p>
            <a:pPr marL="457200" marR="0" indent="-45720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1600" kern="1200" cap="none" spc="0" normalizeH="0" baseline="0" noProof="0" dirty="0">
                <a:latin typeface="+mn-lt"/>
                <a:ea typeface="+mn-lt"/>
                <a:cs typeface="+mn-lt"/>
              </a:rPr>
              <a:t>Criar exceção de imposto para os impostos 10 – IRPF (Estrangeiro) ou 53 IRRF.</a:t>
            </a:r>
          </a:p>
          <a:p>
            <a:pPr marL="457200" marR="0" indent="-45720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1600" kern="1200" cap="none" spc="0" normalizeH="0" baseline="0" noProof="0" dirty="0">
                <a:latin typeface="+mn-lt"/>
                <a:ea typeface="+mn-lt"/>
                <a:cs typeface="+mn-lt"/>
              </a:rPr>
              <a:t>Vinculado a Natureza de Operação </a:t>
            </a:r>
          </a:p>
          <a:p>
            <a:pPr marL="457200" marR="0" indent="-45720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endParaRPr kumimoji="0" lang="pt-BR" sz="1600" kern="1200" cap="none" spc="0" normalizeH="0" baseline="0" noProof="0" dirty="0">
              <a:latin typeface="+mn-lt"/>
              <a:ea typeface="+mn-lt"/>
              <a:cs typeface="+mn-lt"/>
            </a:endParaRPr>
          </a:p>
        </p:txBody>
      </p:sp>
      <p:pic>
        <p:nvPicPr>
          <p:cNvPr id="29703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01813" y="2322513"/>
            <a:ext cx="9704387" cy="35067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Imagem 6" descr="Forma, Quadrado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8100" y="0"/>
            <a:ext cx="1094422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23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1850" y="1343025"/>
            <a:ext cx="6280150" cy="69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24" name="Imagem 15" descr="Ícone&#10;&#10;Descrição gerada automaticament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42675" y="6184900"/>
            <a:ext cx="666750" cy="40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25" name="CaixaDeTexto 18"/>
          <p:cNvSpPr txBox="1"/>
          <p:nvPr/>
        </p:nvSpPr>
        <p:spPr>
          <a:xfrm>
            <a:off x="7332663" y="635000"/>
            <a:ext cx="346233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sz="4000" dirty="0">
                <a:solidFill>
                  <a:srgbClr val="411E5A"/>
                </a:solidFill>
                <a:latin typeface="Dosis ExtraBold" panose="02010903020202060003" pitchFamily="2" charset="0"/>
              </a:rPr>
              <a:t>Evento R-4010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1663700" y="1314450"/>
            <a:ext cx="9196388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1600" b="1" kern="1200" cap="none" spc="0" normalizeH="0" baseline="0" noProof="0" dirty="0">
                <a:solidFill>
                  <a:srgbClr val="FF0000"/>
                </a:solidFill>
                <a:latin typeface="+mn-lt"/>
                <a:ea typeface="+mn-lt"/>
                <a:cs typeface="+mn-lt"/>
              </a:rPr>
              <a:t>Passo a Passo: </a:t>
            </a:r>
            <a:endParaRPr kumimoji="0" lang="pt-BR" sz="1600" kern="1200" cap="none" spc="0" normalizeH="0" baseline="0" noProof="0" dirty="0">
              <a:latin typeface="+mn-lt"/>
              <a:ea typeface="+mn-lt"/>
              <a:cs typeface="+mn-lt"/>
            </a:endParaRPr>
          </a:p>
          <a:p>
            <a:pPr marL="457200" marR="0" indent="-45720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1600" kern="1200" cap="none" spc="0" normalizeH="0" baseline="0" noProof="0" dirty="0">
                <a:latin typeface="+mn-lt"/>
                <a:ea typeface="+mn-lt"/>
                <a:cs typeface="+mn-lt"/>
              </a:rPr>
              <a:t>Criar Item Fiscal vinculado à Natureza de Rendimento</a:t>
            </a:r>
          </a:p>
          <a:p>
            <a:pPr marL="457200" marR="0" indent="-45720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1600" kern="1200" cap="none" spc="0" normalizeH="0" baseline="0" noProof="0" dirty="0">
                <a:latin typeface="+mn-lt"/>
                <a:ea typeface="+mn-lt"/>
                <a:cs typeface="+mn-lt"/>
              </a:rPr>
              <a:t>Lançar Nota Fiscal de Serviço Vinculada a Natureza de Operação, Item fiscal  e a Exceção de Imposto.</a:t>
            </a:r>
          </a:p>
        </p:txBody>
      </p:sp>
      <p:pic>
        <p:nvPicPr>
          <p:cNvPr id="30727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66850" y="2228850"/>
            <a:ext cx="3886200" cy="3873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28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18175" y="2228850"/>
            <a:ext cx="5349875" cy="183515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0729" name="Grupo 10"/>
          <p:cNvGrpSpPr/>
          <p:nvPr/>
        </p:nvGrpSpPr>
        <p:grpSpPr>
          <a:xfrm>
            <a:off x="5789613" y="4195763"/>
            <a:ext cx="5257800" cy="1893887"/>
            <a:chOff x="5216583" y="1211263"/>
            <a:chExt cx="8210550" cy="2698029"/>
          </a:xfrm>
        </p:grpSpPr>
        <p:pic>
          <p:nvPicPr>
            <p:cNvPr id="30730" name="Picture 3"/>
            <p:cNvPicPr>
              <a:picLocks noChangeAspect="1"/>
            </p:cNvPicPr>
            <p:nvPr/>
          </p:nvPicPr>
          <p:blipFill>
            <a:blip r:embed="rId8"/>
            <a:srcRect b="50392"/>
            <a:stretch>
              <a:fillRect/>
            </a:stretch>
          </p:blipFill>
          <p:spPr>
            <a:xfrm>
              <a:off x="5216583" y="1211263"/>
              <a:ext cx="8210550" cy="269802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0731" name="Picture 4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476199" y="3615949"/>
              <a:ext cx="4562475" cy="257175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Imagem 6" descr="Forma, Quadrado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75" y="0"/>
            <a:ext cx="818515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9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9138" y="1400175"/>
            <a:ext cx="7662862" cy="69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0" name="Imagem 11" descr="Imagem em branco e preto&#10;&#10;Descrição gerada automaticamente com confiança média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8913" y="4678363"/>
            <a:ext cx="2044700" cy="1784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1" name="Imagem 13" descr="Ícone&#10;&#10;Descrição gerada automaticament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5175" y="1789113"/>
            <a:ext cx="438150" cy="438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2" name="Imagem 14" descr="Ícone&#10;&#10;Descrição gerada automaticament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5175" y="2608263"/>
            <a:ext cx="438150" cy="438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3" name="Imagem 15" descr="Ícone&#10;&#10;Descrição gerada automaticament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8350" y="3429000"/>
            <a:ext cx="438150" cy="438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4" name="Imagem 16" descr="Ícone&#10;&#10;Descrição gerada automaticament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8350" y="4167188"/>
            <a:ext cx="438150" cy="438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5" name="Imagem 17" descr="Ícone&#10;&#10;Descrição gerada automaticament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29150" y="4840288"/>
            <a:ext cx="438150" cy="438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06" name="CaixaDeTexto 22"/>
          <p:cNvSpPr txBox="1"/>
          <p:nvPr/>
        </p:nvSpPr>
        <p:spPr>
          <a:xfrm>
            <a:off x="4433888" y="479425"/>
            <a:ext cx="772953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sz="4000" b="1" dirty="0">
                <a:solidFill>
                  <a:srgbClr val="7030A0"/>
                </a:solidFill>
                <a:latin typeface="Roboto" panose="02000000000000000000" charset="0"/>
                <a:cs typeface="Roboto" panose="02000000000000000000" charset="0"/>
              </a:rPr>
              <a:t>TÓPICOS A SEREM ABORDADOS</a:t>
            </a:r>
            <a:endParaRPr sz="4000" b="1" dirty="0">
              <a:solidFill>
                <a:srgbClr val="7030A0"/>
              </a:solidFill>
              <a:latin typeface="Roboto" panose="02000000000000000000" charset="0"/>
              <a:ea typeface="Roboto" panose="02000000000000000000" charset="0"/>
            </a:endParaRPr>
          </a:p>
        </p:txBody>
      </p:sp>
      <p:sp>
        <p:nvSpPr>
          <p:cNvPr id="4107" name="CaixaDeTexto 24"/>
          <p:cNvSpPr txBox="1"/>
          <p:nvPr/>
        </p:nvSpPr>
        <p:spPr>
          <a:xfrm>
            <a:off x="5114925" y="1774825"/>
            <a:ext cx="3036888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sz="2000" dirty="0">
                <a:latin typeface="Roboto" panose="02000000000000000000" charset="0"/>
                <a:cs typeface="Roboto" panose="02000000000000000000" charset="0"/>
              </a:rPr>
              <a:t>Definição da EFD REINF</a:t>
            </a:r>
            <a:endParaRPr sz="2000" dirty="0">
              <a:latin typeface="Roboto" panose="02000000000000000000" charset="0"/>
              <a:ea typeface="Roboto" panose="02000000000000000000" charset="0"/>
            </a:endParaRPr>
          </a:p>
        </p:txBody>
      </p:sp>
      <p:sp>
        <p:nvSpPr>
          <p:cNvPr id="4108" name="CaixaDeTexto 25"/>
          <p:cNvSpPr txBox="1"/>
          <p:nvPr/>
        </p:nvSpPr>
        <p:spPr>
          <a:xfrm>
            <a:off x="5106988" y="2608263"/>
            <a:ext cx="3509962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sz="2000" dirty="0">
                <a:latin typeface="Roboto" panose="02000000000000000000" charset="0"/>
                <a:cs typeface="Roboto" panose="02000000000000000000" charset="0"/>
              </a:rPr>
              <a:t>Versão da EFD REINF 2.1.2</a:t>
            </a:r>
            <a:endParaRPr sz="2000" dirty="0">
              <a:latin typeface="Roboto" panose="02000000000000000000" charset="0"/>
              <a:ea typeface="Roboto" panose="02000000000000000000" charset="0"/>
            </a:endParaRPr>
          </a:p>
        </p:txBody>
      </p:sp>
      <p:sp>
        <p:nvSpPr>
          <p:cNvPr id="4109" name="CaixaDeTexto 26"/>
          <p:cNvSpPr txBox="1"/>
          <p:nvPr/>
        </p:nvSpPr>
        <p:spPr>
          <a:xfrm>
            <a:off x="5126038" y="4841875"/>
            <a:ext cx="3224212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sz="2000" dirty="0">
                <a:latin typeface="Roboto" panose="02000000000000000000" charset="0"/>
                <a:cs typeface="Roboto" panose="02000000000000000000" charset="0"/>
              </a:rPr>
              <a:t>Registros Implementados</a:t>
            </a:r>
            <a:endParaRPr sz="2200" dirty="0">
              <a:latin typeface="Roboto" panose="02000000000000000000" charset="0"/>
              <a:ea typeface="Roboto" panose="02000000000000000000" charset="0"/>
            </a:endParaRPr>
          </a:p>
        </p:txBody>
      </p:sp>
      <p:sp>
        <p:nvSpPr>
          <p:cNvPr id="4110" name="CaixaDeTexto 27"/>
          <p:cNvSpPr txBox="1"/>
          <p:nvPr/>
        </p:nvSpPr>
        <p:spPr>
          <a:xfrm>
            <a:off x="5106988" y="3429000"/>
            <a:ext cx="5205412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sz="2000" dirty="0">
                <a:latin typeface="Roboto" panose="02000000000000000000" charset="0"/>
                <a:cs typeface="Roboto" panose="02000000000000000000" charset="0"/>
              </a:rPr>
              <a:t>Parâmetros - Envio pelo FiscalFlow (MID-e)</a:t>
            </a:r>
            <a:endParaRPr sz="2200" dirty="0">
              <a:latin typeface="Roboto" panose="02000000000000000000" charset="0"/>
              <a:ea typeface="Roboto" panose="02000000000000000000" charset="0"/>
            </a:endParaRPr>
          </a:p>
        </p:txBody>
      </p:sp>
      <p:sp>
        <p:nvSpPr>
          <p:cNvPr id="4111" name="CaixaDeTexto 28"/>
          <p:cNvSpPr txBox="1"/>
          <p:nvPr/>
        </p:nvSpPr>
        <p:spPr>
          <a:xfrm>
            <a:off x="5067300" y="5610225"/>
            <a:ext cx="5611813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sz="2000" dirty="0">
                <a:latin typeface="Roboto" panose="02000000000000000000" charset="0"/>
                <a:cs typeface="Roboto" panose="02000000000000000000" charset="0"/>
              </a:rPr>
              <a:t>Exemplos de Envio dos Registros do Grupo R4000 e R9000</a:t>
            </a:r>
            <a:endParaRPr sz="2200" dirty="0">
              <a:latin typeface="Roboto" panose="02000000000000000000" charset="0"/>
              <a:ea typeface="Roboto" panose="02000000000000000000" charset="0"/>
            </a:endParaRPr>
          </a:p>
        </p:txBody>
      </p:sp>
      <p:pic>
        <p:nvPicPr>
          <p:cNvPr id="4112" name="Imagem 33" descr="Ícone&#10;&#10;Descrição gerada automaticamente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42638" y="5829300"/>
            <a:ext cx="665162" cy="40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13" name="CaixaDeTexto 32"/>
          <p:cNvSpPr txBox="1"/>
          <p:nvPr/>
        </p:nvSpPr>
        <p:spPr>
          <a:xfrm>
            <a:off x="5178425" y="4167188"/>
            <a:ext cx="2873375" cy="4016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sz="2000" dirty="0">
                <a:latin typeface="Roboto" panose="02000000000000000000" charset="0"/>
                <a:cs typeface="Roboto" panose="02000000000000000000" charset="0"/>
              </a:rPr>
              <a:t>Telas Alteradas </a:t>
            </a:r>
            <a:endParaRPr sz="2200" dirty="0">
              <a:latin typeface="Roboto" panose="02000000000000000000" charset="0"/>
              <a:ea typeface="Roboto" panose="02000000000000000000" charset="0"/>
            </a:endParaRPr>
          </a:p>
        </p:txBody>
      </p:sp>
      <p:pic>
        <p:nvPicPr>
          <p:cNvPr id="4114" name="Imagem 34" descr="Ícone&#10;&#10;Descrição gerada automaticament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29150" y="5661025"/>
            <a:ext cx="438150" cy="4381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Imagem 6" descr="Forma, Quadrado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8100" y="0"/>
            <a:ext cx="1094422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747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1850" y="1343025"/>
            <a:ext cx="6280150" cy="69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748" name="Imagem 15" descr="Ícone&#10;&#10;Descrição gerada automaticament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42675" y="6184900"/>
            <a:ext cx="666750" cy="40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749" name="CaixaDeTexto 18"/>
          <p:cNvSpPr txBox="1"/>
          <p:nvPr/>
        </p:nvSpPr>
        <p:spPr>
          <a:xfrm>
            <a:off x="7332663" y="635000"/>
            <a:ext cx="346233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sz="4000" dirty="0">
                <a:solidFill>
                  <a:srgbClr val="411E5A"/>
                </a:solidFill>
                <a:latin typeface="Dosis ExtraBold" panose="02010903020202060003" pitchFamily="2" charset="0"/>
              </a:rPr>
              <a:t>Evento R-4010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1663700" y="1263650"/>
            <a:ext cx="9074150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2000" b="1" kern="1200" cap="none" spc="0" normalizeH="0" baseline="0" noProof="0" dirty="0">
                <a:solidFill>
                  <a:srgbClr val="FF0000"/>
                </a:solidFill>
                <a:latin typeface="+mn-lt"/>
                <a:ea typeface="+mn-lt"/>
                <a:cs typeface="+mn-lt"/>
              </a:rPr>
              <a:t>Passo a Passo: </a:t>
            </a:r>
            <a:endParaRPr kumimoji="0" lang="pt-BR" sz="2000" kern="1200" cap="none" spc="0" normalizeH="0" baseline="0" noProof="0" dirty="0">
              <a:latin typeface="+mn-lt"/>
              <a:ea typeface="+mn-lt"/>
              <a:cs typeface="+mn-lt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2000" kern="1200" cap="none" spc="0" normalizeH="0" baseline="0" noProof="0" dirty="0">
                <a:latin typeface="+mn-lt"/>
                <a:ea typeface="+mn-lt"/>
                <a:cs typeface="+mn-lt"/>
              </a:rPr>
              <a:t>Referente aos processos, fiscais como e financeiro segue o Padrão do Sistema</a:t>
            </a: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2000" kern="1200" cap="none" spc="0" normalizeH="0" baseline="0" noProof="0" dirty="0">
                <a:latin typeface="+mn-lt"/>
                <a:ea typeface="+mn-lt"/>
                <a:cs typeface="+mn-lt"/>
              </a:rPr>
              <a:t>Lembrando que para gerar os Impostos, é necessário fechar o Lançamento</a:t>
            </a:r>
          </a:p>
        </p:txBody>
      </p:sp>
      <p:pic>
        <p:nvPicPr>
          <p:cNvPr id="31751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30375" y="2428875"/>
            <a:ext cx="4283075" cy="3089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752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00775" y="2398713"/>
            <a:ext cx="4279900" cy="31194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Imagem 6" descr="Forma, Quadrado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8100" y="0"/>
            <a:ext cx="1094422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771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1850" y="1343025"/>
            <a:ext cx="6280150" cy="69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772" name="Imagem 15" descr="Ícone&#10;&#10;Descrição gerada automaticament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42675" y="6184900"/>
            <a:ext cx="666750" cy="40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73" name="CaixaDeTexto 18"/>
          <p:cNvSpPr txBox="1"/>
          <p:nvPr/>
        </p:nvSpPr>
        <p:spPr>
          <a:xfrm>
            <a:off x="7332663" y="635000"/>
            <a:ext cx="346233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sz="4000" dirty="0">
                <a:solidFill>
                  <a:srgbClr val="411E5A"/>
                </a:solidFill>
                <a:latin typeface="Dosis ExtraBold" panose="02010903020202060003" pitchFamily="2" charset="0"/>
              </a:rPr>
              <a:t>Evento R-4010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1734037" y="1200289"/>
            <a:ext cx="584493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2000" b="1" kern="1200" cap="none" spc="0" normalizeH="0" baseline="0" noProof="0" dirty="0">
                <a:solidFill>
                  <a:srgbClr val="FF0000"/>
                </a:solidFill>
                <a:latin typeface="+mn-lt"/>
                <a:ea typeface="+mn-lt"/>
                <a:cs typeface="+mn-lt"/>
              </a:rPr>
              <a:t>Passo a Passo: </a:t>
            </a:r>
            <a:endParaRPr kumimoji="0" lang="pt-BR" sz="2000" kern="1200" cap="none" spc="0" normalizeH="0" baseline="0" noProof="0" dirty="0">
              <a:latin typeface="+mn-lt"/>
              <a:ea typeface="+mn-lt"/>
              <a:cs typeface="+mn-lt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2000" kern="1200" cap="none" spc="0" normalizeH="0" baseline="0" noProof="0" dirty="0">
                <a:latin typeface="+mn-lt"/>
                <a:ea typeface="+mn-lt"/>
                <a:cs typeface="+mn-lt"/>
              </a:rPr>
              <a:t>Para gerar a EFD </a:t>
            </a:r>
            <a:r>
              <a:rPr kumimoji="0" lang="pt-BR" sz="2000" kern="1200" cap="none" spc="0" normalizeH="0" baseline="0" noProof="0" dirty="0" err="1">
                <a:latin typeface="+mn-lt"/>
                <a:ea typeface="+mn-lt"/>
                <a:cs typeface="+mn-lt"/>
              </a:rPr>
              <a:t>Reinf</a:t>
            </a:r>
            <a:r>
              <a:rPr kumimoji="0" lang="pt-BR" sz="2000" kern="1200" cap="none" spc="0" normalizeH="0" baseline="0" noProof="0" dirty="0">
                <a:latin typeface="+mn-lt"/>
                <a:ea typeface="+mn-lt"/>
                <a:cs typeface="+mn-lt"/>
              </a:rPr>
              <a:t>, precisa importar a LCF Fiscal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xmlns="" id="{C8D60A2F-61FF-29C3-2187-F44443ED43F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81920" y="1978025"/>
            <a:ext cx="9096375" cy="4105275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Imagem 6" descr="Forma, Quadrado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8100" y="0"/>
            <a:ext cx="1094422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795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1850" y="1343025"/>
            <a:ext cx="6280150" cy="69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796" name="Imagem 15" descr="Ícone&#10;&#10;Descrição gerada automaticament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42675" y="6184900"/>
            <a:ext cx="666750" cy="40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797" name="CaixaDeTexto 18"/>
          <p:cNvSpPr txBox="1"/>
          <p:nvPr/>
        </p:nvSpPr>
        <p:spPr>
          <a:xfrm>
            <a:off x="7332663" y="635000"/>
            <a:ext cx="346233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sz="4000" dirty="0">
                <a:solidFill>
                  <a:srgbClr val="411E5A"/>
                </a:solidFill>
                <a:latin typeface="Dosis ExtraBold" panose="02010903020202060003" pitchFamily="2" charset="0"/>
              </a:rPr>
              <a:t>Evento R-4010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1600200" y="1149350"/>
            <a:ext cx="6521450" cy="1323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2000" b="1" kern="1200" cap="none" spc="0" normalizeH="0" baseline="0" noProof="0" dirty="0">
                <a:solidFill>
                  <a:srgbClr val="FF0000"/>
                </a:solidFill>
                <a:latin typeface="+mn-lt"/>
                <a:ea typeface="+mn-lt"/>
                <a:cs typeface="+mn-lt"/>
              </a:rPr>
              <a:t>Passo a Passo: </a:t>
            </a:r>
            <a:endParaRPr kumimoji="0" lang="pt-BR" sz="2000" kern="1200" cap="none" spc="0" normalizeH="0" baseline="0" noProof="0" dirty="0">
              <a:latin typeface="+mn-lt"/>
              <a:ea typeface="+mn-lt"/>
              <a:cs typeface="+mn-lt"/>
            </a:endParaRPr>
          </a:p>
          <a:p>
            <a:pPr marL="342900" marR="0" indent="-34290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2000" kern="1200" cap="none" spc="0" normalizeH="0" baseline="0" noProof="0" dirty="0">
                <a:latin typeface="+mn-lt"/>
                <a:ea typeface="+mn-lt"/>
                <a:cs typeface="+mn-lt"/>
              </a:rPr>
              <a:t>Para gerar o Evento Entrar na Tela 012362 – EFD Reinf</a:t>
            </a:r>
          </a:p>
          <a:p>
            <a:pPr marL="342900" marR="0" indent="-34290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2000" kern="1200" cap="none" spc="0" normalizeH="0" baseline="0" noProof="0" dirty="0">
                <a:latin typeface="+mn-lt"/>
                <a:ea typeface="+mn-lt"/>
                <a:cs typeface="+mn-lt"/>
              </a:rPr>
              <a:t>Seleciona o Evento e Avança</a:t>
            </a:r>
          </a:p>
          <a:p>
            <a:pPr marL="342900" marR="0" indent="-34290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2000" kern="1200" cap="none" spc="0" normalizeH="0" baseline="0" noProof="0" dirty="0">
                <a:latin typeface="+mn-lt"/>
                <a:ea typeface="+mn-lt"/>
                <a:cs typeface="+mn-lt"/>
              </a:rPr>
              <a:t>Clicar em gerar e da ok</a:t>
            </a:r>
          </a:p>
        </p:txBody>
      </p:sp>
      <p:pic>
        <p:nvPicPr>
          <p:cNvPr id="33799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49388" y="2552700"/>
            <a:ext cx="5224462" cy="3743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800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80213" y="2552700"/>
            <a:ext cx="5248275" cy="37433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Imagem 6" descr="Forma, Quadrado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1438" y="0"/>
            <a:ext cx="1094422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4819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1850" y="1343025"/>
            <a:ext cx="6280150" cy="69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4820" name="Imagem 15" descr="Ícone&#10;&#10;Descrição gerada automaticament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66525" y="6191250"/>
            <a:ext cx="666750" cy="40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4821" name="CaixaDeTexto 18"/>
          <p:cNvSpPr txBox="1"/>
          <p:nvPr/>
        </p:nvSpPr>
        <p:spPr>
          <a:xfrm>
            <a:off x="7332663" y="635000"/>
            <a:ext cx="346233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sz="4000" dirty="0">
                <a:solidFill>
                  <a:srgbClr val="411E5A"/>
                </a:solidFill>
                <a:latin typeface="Dosis ExtraBold" panose="02010903020202060003" pitchFamily="2" charset="0"/>
              </a:rPr>
              <a:t>Evento R-4010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1643063" y="555625"/>
            <a:ext cx="10339388" cy="31702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2000" b="1" kern="1200" cap="none" spc="0" normalizeH="0" baseline="0" noProof="0" dirty="0">
                <a:solidFill>
                  <a:srgbClr val="FF0000"/>
                </a:solidFill>
                <a:latin typeface="+mn-lt"/>
                <a:ea typeface="+mn-lt"/>
                <a:cs typeface="+mn-lt"/>
              </a:rPr>
              <a:t>Passo a Passo: </a:t>
            </a: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pt-BR" sz="2000" b="1" kern="1200" cap="none" spc="0" normalizeH="0" baseline="0" noProof="0" dirty="0">
              <a:solidFill>
                <a:srgbClr val="FF0000"/>
              </a:solidFill>
              <a:latin typeface="+mn-lt"/>
              <a:ea typeface="+mn-lt"/>
              <a:cs typeface="+mn-lt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pt-BR" sz="2000" kern="1200" cap="none" spc="0" normalizeH="0" baseline="0" noProof="0" dirty="0">
              <a:latin typeface="+mn-lt"/>
              <a:ea typeface="+mn-lt"/>
              <a:cs typeface="+mn-lt"/>
            </a:endParaRPr>
          </a:p>
          <a:p>
            <a:pPr marL="342900" marR="0" indent="-34290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2000" kern="1200" cap="none" spc="0" normalizeH="0" baseline="0" noProof="0" dirty="0">
                <a:latin typeface="+mn-lt"/>
                <a:ea typeface="+mn-lt"/>
                <a:cs typeface="+mn-lt"/>
              </a:rPr>
              <a:t>Para gerar o Evento Entrar na Tela 012362 – EFD Reinf</a:t>
            </a:r>
          </a:p>
          <a:p>
            <a:pPr marL="342900" marR="0" indent="-34290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2000" kern="1200" cap="none" spc="0" normalizeH="0" baseline="0" noProof="0" dirty="0">
                <a:latin typeface="+mn-lt"/>
                <a:ea typeface="+mn-lt"/>
                <a:cs typeface="+mn-lt"/>
              </a:rPr>
              <a:t>Clicar em Texto para abrir a tela do monitor (Caso o monitor esteja aberto não </a:t>
            </a:r>
            <a:r>
              <a:rPr kumimoji="0" lang="pt-BR" sz="2000" kern="1200" cap="none" spc="0" normalizeH="0" baseline="0" noProof="0" dirty="0">
                <a:latin typeface="+mn-lt"/>
                <a:ea typeface="+mn-ea"/>
                <a:cs typeface="+mn-cs"/>
              </a:rPr>
              <a:t>sobrepõem, precisa limpar e pesquisar novamente</a:t>
            </a:r>
            <a:r>
              <a:rPr kumimoji="0" lang="pt-BR" sz="2000" kern="1200" cap="none" spc="0" normalizeH="0" baseline="0" noProof="0" dirty="0">
                <a:latin typeface="+mn-lt"/>
                <a:ea typeface="+mn-lt"/>
                <a:cs typeface="+mn-lt"/>
              </a:rPr>
              <a:t>)</a:t>
            </a:r>
          </a:p>
          <a:p>
            <a:pPr marL="342900" marR="0" indent="-34290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2000" kern="1200" cap="none" spc="0" normalizeH="0" baseline="0" noProof="0" dirty="0">
                <a:latin typeface="+mn-lt"/>
                <a:ea typeface="+mn-lt"/>
                <a:cs typeface="+mn-lt"/>
              </a:rPr>
              <a:t>Ou ir direto na tela de monitor de controle, para enviar o Arquivo</a:t>
            </a:r>
          </a:p>
          <a:p>
            <a:pPr marL="342900" marR="0" indent="-34290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2000" kern="1200" cap="none" spc="0" normalizeH="0" baseline="0" noProof="0" dirty="0">
                <a:latin typeface="+mn-lt"/>
                <a:ea typeface="+mn-lt"/>
                <a:cs typeface="+mn-lt"/>
              </a:rPr>
              <a:t>Selecionar o Evento e Enviar</a:t>
            </a:r>
          </a:p>
          <a:p>
            <a:pPr marL="342900" marR="0" indent="-34290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2000" kern="1200" cap="none" spc="0" normalizeH="0" baseline="0" noProof="0" dirty="0">
                <a:latin typeface="+mn-lt"/>
                <a:ea typeface="+mn-lt"/>
                <a:cs typeface="+mn-lt"/>
              </a:rPr>
              <a:t>Após o envio do Evento Observar o Status do Envio como por exemplo Verde Autorizado, Vermelho Com erro.</a:t>
            </a:r>
          </a:p>
        </p:txBody>
      </p:sp>
      <p:grpSp>
        <p:nvGrpSpPr>
          <p:cNvPr id="34823" name="Grupo 2"/>
          <p:cNvGrpSpPr/>
          <p:nvPr/>
        </p:nvGrpSpPr>
        <p:grpSpPr>
          <a:xfrm>
            <a:off x="11472863" y="2792413"/>
            <a:ext cx="642937" cy="733425"/>
            <a:chOff x="7744483" y="2530709"/>
            <a:chExt cx="642897" cy="733425"/>
          </a:xfrm>
        </p:grpSpPr>
        <p:pic>
          <p:nvPicPr>
            <p:cNvPr id="34828" name="Picture 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744483" y="2530709"/>
              <a:ext cx="323850" cy="73342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4829" name="Picture 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044480" y="2560775"/>
              <a:ext cx="342900" cy="666750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34824" name="Grupo 17"/>
          <p:cNvGrpSpPr/>
          <p:nvPr/>
        </p:nvGrpSpPr>
        <p:grpSpPr>
          <a:xfrm>
            <a:off x="4235450" y="3444875"/>
            <a:ext cx="7218363" cy="3260725"/>
            <a:chOff x="4132352" y="3429000"/>
            <a:chExt cx="7217638" cy="3260162"/>
          </a:xfrm>
        </p:grpSpPr>
        <p:pic>
          <p:nvPicPr>
            <p:cNvPr id="34826" name="Picture 4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132352" y="3429000"/>
              <a:ext cx="7217638" cy="3260162"/>
            </a:xfrm>
            <a:prstGeom prst="rect">
              <a:avLst/>
            </a:prstGeom>
            <a:noFill/>
            <a:ln w="9525">
              <a:noFill/>
            </a:ln>
          </p:spPr>
        </p:pic>
        <p:cxnSp>
          <p:nvCxnSpPr>
            <p:cNvPr id="6" name="Conector de seta reta 5"/>
            <p:cNvCxnSpPr/>
            <p:nvPr/>
          </p:nvCxnSpPr>
          <p:spPr>
            <a:xfrm flipH="1">
              <a:off x="6981629" y="3429000"/>
              <a:ext cx="4368361" cy="2223704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Retângulo 4"/>
          <p:cNvSpPr/>
          <p:nvPr/>
        </p:nvSpPr>
        <p:spPr>
          <a:xfrm>
            <a:off x="5295900" y="4267200"/>
            <a:ext cx="412750" cy="20002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Imagem 6" descr="Forma, Quadrado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8100" y="0"/>
            <a:ext cx="1094422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5843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1850" y="1343025"/>
            <a:ext cx="6280150" cy="69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5844" name="Imagem 15" descr="Ícone&#10;&#10;Descrição gerada automaticament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25250" y="6191250"/>
            <a:ext cx="666750" cy="40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5845" name="CaixaDeTexto 18"/>
          <p:cNvSpPr txBox="1"/>
          <p:nvPr/>
        </p:nvSpPr>
        <p:spPr>
          <a:xfrm>
            <a:off x="7332663" y="635000"/>
            <a:ext cx="346233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sz="4000" dirty="0">
                <a:solidFill>
                  <a:srgbClr val="411E5A"/>
                </a:solidFill>
                <a:latin typeface="Dosis ExtraBold" panose="02010903020202060003" pitchFamily="2" charset="0"/>
              </a:rPr>
              <a:t>Evento R-4010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1409700" y="558800"/>
            <a:ext cx="4794250" cy="2247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2000" b="1" kern="1200" cap="none" spc="0" normalizeH="0" baseline="0" noProof="0" dirty="0">
                <a:solidFill>
                  <a:srgbClr val="FF0000"/>
                </a:solidFill>
                <a:latin typeface="+mn-lt"/>
                <a:ea typeface="+mn-lt"/>
                <a:cs typeface="+mn-lt"/>
              </a:rPr>
              <a:t>Passo a Passo: </a:t>
            </a:r>
            <a:endParaRPr kumimoji="0" lang="pt-BR" sz="2000" kern="1200" cap="none" spc="0" normalizeH="0" baseline="0" noProof="0" dirty="0">
              <a:latin typeface="+mn-lt"/>
              <a:ea typeface="+mn-lt"/>
              <a:cs typeface="+mn-lt"/>
            </a:endParaRPr>
          </a:p>
          <a:p>
            <a:pPr marL="342900" marR="0" indent="-34290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2000" kern="1200" cap="none" spc="0" normalizeH="0" baseline="0" noProof="0" dirty="0">
                <a:latin typeface="+mn-lt"/>
                <a:ea typeface="+mn-lt"/>
                <a:cs typeface="+mn-lt"/>
              </a:rPr>
              <a:t>O XML, apresenta os valores relacionado à Nota Lançada.</a:t>
            </a:r>
          </a:p>
          <a:p>
            <a:pPr marL="342900" marR="0" indent="-34290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2000" kern="1200" cap="none" spc="0" normalizeH="0" baseline="0" noProof="0" dirty="0">
                <a:latin typeface="+mn-lt"/>
                <a:ea typeface="+mn-lt"/>
                <a:cs typeface="+mn-lt"/>
              </a:rPr>
              <a:t> Esse Exemplo do Imposto 10 está relacionado ao Cliente Estrangeiro, o Vinculo do Fornecedor aparece nesse campo </a:t>
            </a:r>
          </a:p>
        </p:txBody>
      </p:sp>
      <p:pic>
        <p:nvPicPr>
          <p:cNvPr id="35847" name="Picture 2"/>
          <p:cNvPicPr>
            <a:picLocks noChangeAspect="1"/>
          </p:cNvPicPr>
          <p:nvPr/>
        </p:nvPicPr>
        <p:blipFill>
          <a:blip r:embed="rId6"/>
          <a:srcRect t="36292" r="2982" b="862"/>
          <a:stretch>
            <a:fillRect/>
          </a:stretch>
        </p:blipFill>
        <p:spPr>
          <a:xfrm>
            <a:off x="1663700" y="3013075"/>
            <a:ext cx="3879850" cy="3578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5848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45350" y="3702050"/>
            <a:ext cx="3790950" cy="2976563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5849" name="Grupo 13"/>
          <p:cNvGrpSpPr/>
          <p:nvPr/>
        </p:nvGrpSpPr>
        <p:grpSpPr>
          <a:xfrm>
            <a:off x="6423025" y="1533525"/>
            <a:ext cx="5435600" cy="2003425"/>
            <a:chOff x="5216583" y="1211263"/>
            <a:chExt cx="8210550" cy="2698029"/>
          </a:xfrm>
        </p:grpSpPr>
        <p:pic>
          <p:nvPicPr>
            <p:cNvPr id="35852" name="Picture 3"/>
            <p:cNvPicPr>
              <a:picLocks noChangeAspect="1"/>
            </p:cNvPicPr>
            <p:nvPr/>
          </p:nvPicPr>
          <p:blipFill>
            <a:blip r:embed="rId8"/>
            <a:srcRect b="50392"/>
            <a:stretch>
              <a:fillRect/>
            </a:stretch>
          </p:blipFill>
          <p:spPr>
            <a:xfrm>
              <a:off x="5216583" y="1211263"/>
              <a:ext cx="8210550" cy="269802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5853" name="Picture 4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476199" y="3615949"/>
              <a:ext cx="4562475" cy="257175"/>
            </a:xfrm>
            <a:prstGeom prst="rect">
              <a:avLst/>
            </a:prstGeom>
            <a:noFill/>
            <a:ln w="9525">
              <a:noFill/>
            </a:ln>
          </p:spPr>
        </p:pic>
      </p:grpSp>
      <p:cxnSp>
        <p:nvCxnSpPr>
          <p:cNvPr id="5" name="Conector de seta reta 4"/>
          <p:cNvCxnSpPr/>
          <p:nvPr/>
        </p:nvCxnSpPr>
        <p:spPr>
          <a:xfrm flipH="1">
            <a:off x="4673600" y="3263900"/>
            <a:ext cx="3908425" cy="74930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de seta reta 19"/>
          <p:cNvCxnSpPr/>
          <p:nvPr/>
        </p:nvCxnSpPr>
        <p:spPr>
          <a:xfrm flipH="1" flipV="1">
            <a:off x="4165600" y="5099050"/>
            <a:ext cx="3167063" cy="81280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Imagem 6" descr="Forma, Quadrado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8100" y="0"/>
            <a:ext cx="1094422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6867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1850" y="1343025"/>
            <a:ext cx="6280150" cy="69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6868" name="Imagem 15" descr="Ícone&#10;&#10;Descrição gerada automaticament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25250" y="6310313"/>
            <a:ext cx="666750" cy="40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6869" name="CaixaDeTexto 18"/>
          <p:cNvSpPr txBox="1"/>
          <p:nvPr/>
        </p:nvSpPr>
        <p:spPr>
          <a:xfrm>
            <a:off x="7332663" y="635000"/>
            <a:ext cx="346233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sz="4000" dirty="0">
                <a:solidFill>
                  <a:srgbClr val="411E5A"/>
                </a:solidFill>
                <a:latin typeface="Dosis ExtraBold" panose="02010903020202060003" pitchFamily="2" charset="0"/>
              </a:rPr>
              <a:t>Evento R-4010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1568450" y="384175"/>
            <a:ext cx="4330700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2000" b="1" kern="1200" cap="none" spc="0" normalizeH="0" baseline="0" noProof="0" dirty="0">
                <a:solidFill>
                  <a:srgbClr val="FF0000"/>
                </a:solidFill>
                <a:latin typeface="+mn-lt"/>
                <a:ea typeface="+mn-lt"/>
                <a:cs typeface="+mn-lt"/>
              </a:rPr>
              <a:t>Passo a Passo: </a:t>
            </a:r>
            <a:endParaRPr kumimoji="0" lang="pt-BR" sz="2000" kern="1200" cap="none" spc="0" normalizeH="0" baseline="0" noProof="0" dirty="0">
              <a:latin typeface="+mn-lt"/>
              <a:ea typeface="+mn-lt"/>
              <a:cs typeface="+mn-lt"/>
            </a:endParaRPr>
          </a:p>
          <a:p>
            <a:pPr marL="342900" marR="0" indent="-34290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2000" kern="1200" cap="none" spc="0" normalizeH="0" baseline="0" noProof="0" dirty="0">
                <a:latin typeface="+mn-lt"/>
                <a:ea typeface="+mn-lt"/>
                <a:cs typeface="+mn-lt"/>
              </a:rPr>
              <a:t>Para o Imposto 53, segue o mesmo processo de parametrização </a:t>
            </a:r>
          </a:p>
        </p:txBody>
      </p:sp>
      <p:pic>
        <p:nvPicPr>
          <p:cNvPr id="36871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68450" y="1547813"/>
            <a:ext cx="4127500" cy="50942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6872" name="Picture 3"/>
          <p:cNvPicPr>
            <a:picLocks noChangeAspect="1"/>
          </p:cNvPicPr>
          <p:nvPr/>
        </p:nvPicPr>
        <p:blipFill>
          <a:blip r:embed="rId7"/>
          <a:srcRect t="25594"/>
          <a:stretch>
            <a:fillRect/>
          </a:stretch>
        </p:blipFill>
        <p:spPr>
          <a:xfrm>
            <a:off x="5832475" y="2049463"/>
            <a:ext cx="6161088" cy="43989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CaixaDeTexto 17"/>
          <p:cNvSpPr txBox="1"/>
          <p:nvPr/>
        </p:nvSpPr>
        <p:spPr>
          <a:xfrm>
            <a:off x="6356350" y="1516063"/>
            <a:ext cx="528478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marR="0" indent="-34290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2000" kern="1200" cap="none" spc="0" normalizeH="0" baseline="0" noProof="0" dirty="0">
                <a:latin typeface="+mn-lt"/>
                <a:ea typeface="+mn-lt"/>
                <a:cs typeface="+mn-lt"/>
              </a:rPr>
              <a:t>Na Aba de Retorno aparece o Status do Envio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Imagem 6" descr="Forma, Quadrado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8900" y="0"/>
            <a:ext cx="1094422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7891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0575" y="860425"/>
            <a:ext cx="5157788" cy="587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7892" name="CaixaDeTexto 27"/>
          <p:cNvSpPr txBox="1"/>
          <p:nvPr/>
        </p:nvSpPr>
        <p:spPr>
          <a:xfrm>
            <a:off x="7524750" y="214313"/>
            <a:ext cx="4773613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/>
            <a:r>
              <a:rPr sz="3600" dirty="0">
                <a:solidFill>
                  <a:srgbClr val="411E5A"/>
                </a:solidFill>
                <a:latin typeface="Dosis ExtraBold" panose="02010903020202060003" pitchFamily="2" charset="0"/>
              </a:rPr>
              <a:t>Evento 4010</a:t>
            </a:r>
          </a:p>
        </p:txBody>
      </p:sp>
      <p:pic>
        <p:nvPicPr>
          <p:cNvPr id="3789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58900" y="944563"/>
            <a:ext cx="10944225" cy="59134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7894" name="CaixaDeTexto 22"/>
          <p:cNvSpPr txBox="1"/>
          <p:nvPr/>
        </p:nvSpPr>
        <p:spPr>
          <a:xfrm>
            <a:off x="4237038" y="3243263"/>
            <a:ext cx="5187950" cy="1323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571500" indent="-571500" eaLnBrk="1" hangingPunct="1">
              <a:buFont typeface="Arial" panose="020B0604020202020204" pitchFamily="34" charset="0"/>
              <a:buChar char="•"/>
            </a:pPr>
            <a:r>
              <a:rPr sz="4000" b="1" dirty="0">
                <a:solidFill>
                  <a:schemeClr val="bg1"/>
                </a:solidFill>
                <a:latin typeface="Dosis Medium" panose="02010603020202060003" pitchFamily="2" charset="0"/>
              </a:rPr>
              <a:t>Lançamento Manual </a:t>
            </a: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r>
              <a:rPr sz="4000" b="1" dirty="0">
                <a:solidFill>
                  <a:schemeClr val="bg1"/>
                </a:solidFill>
                <a:latin typeface="Dosis Medium" panose="02010603020202060003" pitchFamily="2" charset="0"/>
              </a:rPr>
              <a:t>Importação CSV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Imagem 6" descr="Forma, Quadrado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8100" y="0"/>
            <a:ext cx="1094422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8915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1850" y="1343025"/>
            <a:ext cx="6280150" cy="69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8916" name="Imagem 15" descr="Ícone&#10;&#10;Descrição gerada automaticament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25250" y="6191250"/>
            <a:ext cx="666750" cy="40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8917" name="CaixaDeTexto 18"/>
          <p:cNvSpPr txBox="1"/>
          <p:nvPr/>
        </p:nvSpPr>
        <p:spPr>
          <a:xfrm>
            <a:off x="7332663" y="635000"/>
            <a:ext cx="346233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sz="4000" dirty="0">
                <a:solidFill>
                  <a:srgbClr val="411E5A"/>
                </a:solidFill>
                <a:latin typeface="Dosis ExtraBold" panose="02010903020202060003" pitchFamily="2" charset="0"/>
              </a:rPr>
              <a:t>Evento R-4010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1601788" y="627063"/>
            <a:ext cx="9383713" cy="2247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2000" b="1" kern="1200" cap="none" spc="0" normalizeH="0" baseline="0" noProof="0" dirty="0">
                <a:solidFill>
                  <a:srgbClr val="FF0000"/>
                </a:solidFill>
                <a:latin typeface="+mn-lt"/>
                <a:ea typeface="+mn-lt"/>
                <a:cs typeface="+mn-lt"/>
              </a:rPr>
              <a:t>Passo a Passo: Manual  </a:t>
            </a: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pt-BR" sz="2000" b="1" kern="1200" cap="none" spc="0" normalizeH="0" baseline="0" noProof="0" dirty="0">
              <a:solidFill>
                <a:srgbClr val="FF0000"/>
              </a:solidFill>
              <a:latin typeface="+mn-lt"/>
              <a:ea typeface="+mn-lt"/>
              <a:cs typeface="+mn-lt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pt-BR" sz="2000" kern="1200" cap="none" spc="0" normalizeH="0" baseline="0" noProof="0" dirty="0">
              <a:latin typeface="+mn-lt"/>
              <a:ea typeface="+mn-lt"/>
              <a:cs typeface="+mn-lt"/>
            </a:endParaRPr>
          </a:p>
          <a:p>
            <a:pPr marL="342900" marR="0" indent="-34290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2000" kern="1200" cap="none" spc="0" normalizeH="0" baseline="0" noProof="0" dirty="0">
                <a:latin typeface="+mn-lt"/>
                <a:ea typeface="+mn-lt"/>
                <a:cs typeface="+mn-lt"/>
              </a:rPr>
              <a:t>No Evento 4010 tem a opção de Lançar o registro Manualmente na tela EFD Reinf</a:t>
            </a:r>
          </a:p>
          <a:p>
            <a:pPr marL="342900" marR="0" indent="-34290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2000" kern="1200" cap="none" spc="0" normalizeH="0" baseline="0" noProof="0" dirty="0">
                <a:latin typeface="+mn-lt"/>
                <a:ea typeface="+mn-lt"/>
                <a:cs typeface="+mn-lt"/>
              </a:rPr>
              <a:t>Clicar em inserir, informar os Dados na Grid  </a:t>
            </a:r>
          </a:p>
          <a:p>
            <a:pPr marL="342900" marR="0" indent="-34290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2000" kern="1200" cap="none" spc="0" normalizeH="0" baseline="0" noProof="0" dirty="0">
                <a:latin typeface="+mn-lt"/>
                <a:ea typeface="+mn-lt"/>
                <a:cs typeface="+mn-lt"/>
              </a:rPr>
              <a:t>Clicar em Avançar</a:t>
            </a:r>
          </a:p>
          <a:p>
            <a:pPr marL="342900" marR="0" indent="-34290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2000" kern="1200" cap="none" spc="0" normalizeH="0" baseline="0" noProof="0" dirty="0">
                <a:latin typeface="+mn-lt"/>
                <a:ea typeface="+mn-lt"/>
                <a:cs typeface="+mn-lt"/>
              </a:rPr>
              <a:t>Gerar o Evento / Enviar pelo monitor</a:t>
            </a:r>
          </a:p>
        </p:txBody>
      </p:sp>
      <p:pic>
        <p:nvPicPr>
          <p:cNvPr id="38919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03363" y="2974975"/>
            <a:ext cx="4640262" cy="321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8920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92850" y="3014663"/>
            <a:ext cx="5613400" cy="31369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Imagem 6" descr="Forma, Quadrado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8888" y="-71437"/>
            <a:ext cx="1094422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9939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1850" y="1343025"/>
            <a:ext cx="6280150" cy="69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9940" name="Imagem 15" descr="Ícone&#10;&#10;Descrição gerada automaticament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25250" y="6191250"/>
            <a:ext cx="666750" cy="40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9941" name="CaixaDeTexto 18"/>
          <p:cNvSpPr txBox="1"/>
          <p:nvPr/>
        </p:nvSpPr>
        <p:spPr>
          <a:xfrm>
            <a:off x="7332663" y="635000"/>
            <a:ext cx="346233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sz="4000" dirty="0">
                <a:solidFill>
                  <a:srgbClr val="411E5A"/>
                </a:solidFill>
                <a:latin typeface="Dosis ExtraBold" panose="02010903020202060003" pitchFamily="2" charset="0"/>
              </a:rPr>
              <a:t>Evento R-4010</a:t>
            </a:r>
          </a:p>
        </p:txBody>
      </p:sp>
      <p:sp>
        <p:nvSpPr>
          <p:cNvPr id="3" name="Retângulo 2"/>
          <p:cNvSpPr/>
          <p:nvPr/>
        </p:nvSpPr>
        <p:spPr>
          <a:xfrm>
            <a:off x="1454150" y="989013"/>
            <a:ext cx="10798175" cy="28622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1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lt"/>
                <a:cs typeface="+mn-lt"/>
              </a:rPr>
              <a:t>Passo a Passo: Importação CSV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1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lt"/>
                <a:cs typeface="+mn-lt"/>
              </a:rPr>
              <a:t> </a:t>
            </a:r>
            <a:endParaRPr kumimoji="0" lang="pt-BR" sz="15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lt"/>
              <a:cs typeface="+mn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15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lt"/>
                <a:cs typeface="+mn-lt"/>
              </a:rPr>
              <a:t>No Evento 4010 tem a opção de importar os dados para gerar o Evento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pt-BR" sz="1500" b="0" i="0" u="none" strike="noStrike" kern="1200" cap="none" spc="0" normalizeH="0" baseline="0" noProof="0" dirty="0">
              <a:ln>
                <a:noFill/>
              </a:ln>
              <a:solidFill>
                <a:srgbClr val="172B4D"/>
              </a:solidFill>
              <a:effectLst/>
              <a:uLnTx/>
              <a:uFillTx/>
              <a:latin typeface="-apple-system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1500" b="0" i="0" u="none" strike="noStrike" kern="1200" cap="none" spc="0" normalizeH="0" baseline="0" noProof="0" dirty="0">
                <a:ln>
                  <a:noFill/>
                </a:ln>
                <a:solidFill>
                  <a:srgbClr val="172B4D"/>
                </a:solidFill>
                <a:effectLst/>
                <a:uLnTx/>
                <a:uFillTx/>
                <a:latin typeface="-apple-system"/>
                <a:ea typeface="+mn-ea"/>
                <a:cs typeface="+mn-cs"/>
              </a:rPr>
              <a:t>O formato esperado para esse arquivo de importação é o abaixo, qualquer valor fora desse padrão causará erro ou interpretação errada no momento da importação. As 'colunas' devem estar separadas por ponto-e-vírgula e os campos de valores devem possuir ponto decimal em formato americano, com o ponto no lugar da vírgula (999.99).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1500" b="0" i="0" u="none" strike="noStrike" kern="1200" cap="none" spc="0" normalizeH="0" baseline="0" noProof="0" dirty="0">
                <a:ln>
                  <a:noFill/>
                </a:ln>
                <a:solidFill>
                  <a:srgbClr val="172B4D"/>
                </a:solidFill>
                <a:effectLst/>
                <a:uLnTx/>
                <a:uFillTx/>
                <a:latin typeface="-apple-system"/>
                <a:ea typeface="+mn-ea"/>
                <a:cs typeface="+mn-cs"/>
              </a:rPr>
              <a:t>A informação dos dados obedece alguns critérios, a coluna de matriz fiscal aceita apenas matrizes fiscais vinculadas à matriz contábil apresentada na grid superior (matriz que está gerando os eventos) e a coluna de código do terceiro pesquisa informações na tabela do ERP, trazendo apenas registros em que o terceiro esteja configurado como PESSOA FÍSICA. As mesmas validações são feitas no momento da importação da planilha .CSV, os registros que não obedecerem essa regra serão descartados e não serão considerados para geração do evento.</a:t>
            </a:r>
            <a:endParaRPr kumimoji="0" lang="pt-BR" sz="15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Calibri" panose="020F0502020204030204"/>
            </a:endParaRPr>
          </a:p>
        </p:txBody>
      </p:sp>
      <p:sp>
        <p:nvSpPr>
          <p:cNvPr id="39943" name="Retângulo 5"/>
          <p:cNvSpPr/>
          <p:nvPr/>
        </p:nvSpPr>
        <p:spPr>
          <a:xfrm>
            <a:off x="1492250" y="4062413"/>
            <a:ext cx="10477500" cy="2778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sz="1200" b="1" dirty="0">
                <a:solidFill>
                  <a:srgbClr val="172B4D"/>
                </a:solidFill>
                <a:latin typeface="-apple-system"/>
              </a:rPr>
              <a:t>EX: COD_MATRIZ_FISCAL | COD_CLIFOR | NATUREZA_RENDIMENTO | DATA | VALOR_BRUTO | BASE_IMPOSTO | VALOR_IMPOSTO</a:t>
            </a:r>
          </a:p>
        </p:txBody>
      </p:sp>
      <p:sp>
        <p:nvSpPr>
          <p:cNvPr id="39944" name="Retângulo 7"/>
          <p:cNvSpPr/>
          <p:nvPr/>
        </p:nvSpPr>
        <p:spPr>
          <a:xfrm>
            <a:off x="1719263" y="4679950"/>
            <a:ext cx="2260600" cy="3222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sz="1500" b="1" dirty="0">
                <a:solidFill>
                  <a:srgbClr val="172B4D"/>
                </a:solidFill>
                <a:latin typeface="-apple-system"/>
              </a:rPr>
              <a:t>Exemplo Arquivo CSV </a:t>
            </a:r>
            <a:endParaRPr sz="1500" b="1" dirty="0">
              <a:latin typeface="Calibri" panose="020F0502020204030204" pitchFamily="34" charset="0"/>
            </a:endParaRPr>
          </a:p>
        </p:txBody>
      </p:sp>
      <p:pic>
        <p:nvPicPr>
          <p:cNvPr id="39945" name="Imagem 9"/>
          <p:cNvPicPr>
            <a:picLocks noChangeAspect="1"/>
          </p:cNvPicPr>
          <p:nvPr/>
        </p:nvPicPr>
        <p:blipFill>
          <a:blip r:embed="rId6"/>
          <a:srcRect b="33833"/>
          <a:stretch>
            <a:fillRect/>
          </a:stretch>
        </p:blipFill>
        <p:spPr>
          <a:xfrm>
            <a:off x="1719263" y="5146675"/>
            <a:ext cx="8855075" cy="10445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Imagem 6" descr="Forma, Quadrado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8100" y="0"/>
            <a:ext cx="1094422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63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1850" y="1343025"/>
            <a:ext cx="6280150" cy="69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64" name="Imagem 15" descr="Ícone&#10;&#10;Descrição gerada automaticament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25250" y="6191250"/>
            <a:ext cx="666750" cy="40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65" name="CaixaDeTexto 18"/>
          <p:cNvSpPr txBox="1"/>
          <p:nvPr/>
        </p:nvSpPr>
        <p:spPr>
          <a:xfrm>
            <a:off x="7332663" y="635000"/>
            <a:ext cx="346233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sz="4000" dirty="0">
                <a:solidFill>
                  <a:srgbClr val="411E5A"/>
                </a:solidFill>
                <a:latin typeface="Dosis ExtraBold" panose="02010903020202060003" pitchFamily="2" charset="0"/>
              </a:rPr>
              <a:t>Evento R-4010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1481138" y="447675"/>
            <a:ext cx="3836988" cy="16319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2000" b="1" kern="1200" cap="none" spc="0" normalizeH="0" baseline="0" noProof="0" dirty="0">
                <a:solidFill>
                  <a:srgbClr val="FF0000"/>
                </a:solidFill>
                <a:latin typeface="+mn-lt"/>
                <a:ea typeface="+mn-lt"/>
                <a:cs typeface="+mn-lt"/>
              </a:rPr>
              <a:t>Passo a Passo: Importação CSV  </a:t>
            </a:r>
            <a:endParaRPr kumimoji="0" lang="pt-BR" sz="2000" kern="1200" cap="none" spc="0" normalizeH="0" baseline="0" noProof="0" dirty="0">
              <a:latin typeface="+mn-lt"/>
              <a:ea typeface="+mn-lt"/>
              <a:cs typeface="+mn-lt"/>
            </a:endParaRPr>
          </a:p>
          <a:p>
            <a:pPr marL="342900" marR="0" indent="-34290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2000" kern="1200" cap="none" spc="0" normalizeH="0" baseline="0" noProof="0" dirty="0">
                <a:latin typeface="+mn-lt"/>
                <a:ea typeface="+mn-lt"/>
                <a:cs typeface="+mn-lt"/>
              </a:rPr>
              <a:t>Clicar em Importar </a:t>
            </a:r>
          </a:p>
          <a:p>
            <a:pPr marL="342900" marR="0" indent="-34290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2000" kern="1200" cap="none" spc="0" normalizeH="0" baseline="0" noProof="0" dirty="0">
                <a:latin typeface="+mn-lt"/>
                <a:ea typeface="+mn-lt"/>
                <a:cs typeface="+mn-lt"/>
              </a:rPr>
              <a:t>Selecionar o Arquivo CSV</a:t>
            </a:r>
          </a:p>
          <a:p>
            <a:pPr marL="342900" marR="0" indent="-34290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2000" kern="1200" cap="none" spc="0" normalizeH="0" baseline="0" noProof="0" dirty="0">
                <a:latin typeface="+mn-lt"/>
                <a:ea typeface="+mn-lt"/>
                <a:cs typeface="+mn-lt"/>
              </a:rPr>
              <a:t>Clicar em Avançar</a:t>
            </a:r>
          </a:p>
          <a:p>
            <a:pPr marL="342900" marR="0" indent="-34290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2000" kern="1200" cap="none" spc="0" normalizeH="0" baseline="0" noProof="0" dirty="0">
                <a:latin typeface="+mn-lt"/>
                <a:ea typeface="+mn-lt"/>
                <a:cs typeface="+mn-lt"/>
              </a:rPr>
              <a:t>Gerar o Evento</a:t>
            </a:r>
          </a:p>
        </p:txBody>
      </p:sp>
      <p:pic>
        <p:nvPicPr>
          <p:cNvPr id="40967" name="Imagem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39875" y="2079625"/>
            <a:ext cx="4065588" cy="40544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68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83263" y="2341563"/>
            <a:ext cx="6192837" cy="28686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280A3C"/>
            </a:gs>
            <a:gs pos="100000">
              <a:srgbClr val="411E5A"/>
            </a:gs>
          </a:gsLst>
          <a:lin ang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Imagem 8" descr="Tela preta com letras brancas&#10;&#10;Descrição gerada automaticament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8413" y="827088"/>
            <a:ext cx="5861050" cy="3517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3" name="Imagem 12" descr="Forma, Círculo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0425" y="3260725"/>
            <a:ext cx="1473200" cy="1473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4" name="Imagem 14" descr="Ícone&#10;&#10;Descrição gerada automaticament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3800" y="3552825"/>
            <a:ext cx="806450" cy="889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CaixaDeTexto 17"/>
          <p:cNvSpPr txBox="1"/>
          <p:nvPr/>
        </p:nvSpPr>
        <p:spPr>
          <a:xfrm>
            <a:off x="2000250" y="4916488"/>
            <a:ext cx="6448425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5400" b="1" kern="1200" cap="none" spc="-30" normalizeH="0" baseline="0" noProof="0" dirty="0">
                <a:solidFill>
                  <a:schemeClr val="bg1"/>
                </a:solidFill>
                <a:latin typeface="Dosis Light" panose="02010303020202060003" pitchFamily="2" charset="0"/>
                <a:ea typeface="+mn-ea"/>
                <a:cs typeface="+mn-cs"/>
              </a:rPr>
              <a:t>Definição da EFD REINF</a:t>
            </a:r>
            <a:endParaRPr kumimoji="0" lang="pt-BR" sz="5400" b="1" kern="1200" cap="none" spc="-30" normalizeH="0" baseline="0" noProof="0" dirty="0">
              <a:solidFill>
                <a:schemeClr val="bg1"/>
              </a:solidFill>
              <a:latin typeface="Dosis ExtraBold" panose="02010903020202060003" pitchFamily="2" charset="0"/>
              <a:ea typeface="+mn-ea"/>
              <a:cs typeface="+mn-cs"/>
            </a:endParaRPr>
          </a:p>
        </p:txBody>
      </p:sp>
      <p:pic>
        <p:nvPicPr>
          <p:cNvPr id="5126" name="Imagem 21" descr="Ícone&#10;&#10;Descrição gerada automaticament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42638" y="5829300"/>
            <a:ext cx="665162" cy="400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7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68550" y="4763"/>
            <a:ext cx="8574088" cy="4737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8" name="Imagem 16" descr="Imagem em preto e branco&#10;&#10;Descrição gerada automaticamente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821988" y="1749425"/>
            <a:ext cx="1276350" cy="15113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965200" y="1651000"/>
            <a:ext cx="4171950" cy="7540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pt-BR"/>
            </a:defPPr>
            <a:lvl1pPr>
              <a:defRPr sz="6000" cap="all">
                <a:solidFill>
                  <a:srgbClr val="FFB400"/>
                </a:solidFill>
                <a:latin typeface="Dosis ExtraBold" panose="02010903020202060003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4300" b="0" i="0" u="none" strike="noStrike" kern="1200" cap="all" spc="0" normalizeH="0" baseline="0" noProof="0" dirty="0">
                <a:ln>
                  <a:noFill/>
                </a:ln>
                <a:solidFill>
                  <a:srgbClr val="FFB400"/>
                </a:solidFill>
                <a:effectLst/>
                <a:uLnTx/>
                <a:uFillTx/>
                <a:latin typeface="Dosis ExtraBold" panose="02010903020202060003"/>
                <a:ea typeface="+mn-ea"/>
                <a:cs typeface="+mn-cs"/>
              </a:rPr>
              <a:t>EVENTO R-4020</a:t>
            </a:r>
          </a:p>
        </p:txBody>
      </p:sp>
      <p:pic>
        <p:nvPicPr>
          <p:cNvPr id="41987" name="Imagem 5" descr="Imagem em preto e branco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6350" y="5576888"/>
            <a:ext cx="1790700" cy="1212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988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7788" y="2278063"/>
            <a:ext cx="69850" cy="2622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989" name="Imagem 10" descr="Imagem em preto e branco&#10;&#10;Descrição gerada automaticament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54288" y="0"/>
            <a:ext cx="1790700" cy="1200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990" name="Imagem 1" descr="Ícone&#10;&#10;Descrição gerada automaticament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74425" y="6169025"/>
            <a:ext cx="666750" cy="40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CaixaDeTexto 20"/>
          <p:cNvSpPr txBox="1"/>
          <p:nvPr/>
        </p:nvSpPr>
        <p:spPr>
          <a:xfrm>
            <a:off x="231775" y="2386013"/>
            <a:ext cx="6196013" cy="28622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lt"/>
                <a:cs typeface="+mn-lt"/>
              </a:rPr>
              <a:t>Neste registro teremos a priori as informações de IRPJ, CSLL, PIS e COFINS.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lt"/>
              <a:cs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lt"/>
                <a:cs typeface="+mn-lt"/>
              </a:rPr>
              <a:t>Este registro deverá ser gerado quando for realizado um pagamento à Pessoa Jurídica que for sujeito a retenção na fonte dos impostos mencionados. A título de exemplo listamos as seguintes situações.: Pagto por prestação de serviço.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1800" b="1" i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Utilizar as Notas que tenham esses Impostos 3 - IRRF  / 16-PC-CSL /  17-PIS-R / 18-COFINS-R /  19- CSLL / 20 - IRRF-R  </a:t>
            </a: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CaixaDeTexto 1"/>
          <p:cNvSpPr txBox="1"/>
          <p:nvPr/>
        </p:nvSpPr>
        <p:spPr>
          <a:xfrm>
            <a:off x="6497638" y="30163"/>
            <a:ext cx="5876925" cy="680243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2200" b="1" i="0" u="none" strike="noStrike" kern="1200" cap="none" spc="0" normalizeH="0" baseline="0" noProof="0" dirty="0">
                <a:ln>
                  <a:noFill/>
                </a:ln>
                <a:solidFill>
                  <a:srgbClr val="FFB407"/>
                </a:solidFill>
                <a:effectLst/>
                <a:uLnTx/>
                <a:uFillTx/>
                <a:latin typeface="Dosis Medium" panose="02010603020202060003"/>
                <a:ea typeface="+mn-ea"/>
                <a:cs typeface="+mn-cs"/>
              </a:rPr>
              <a:t>Premissas para Geração do Registro</a:t>
            </a:r>
            <a:endParaRPr kumimoji="0" lang="pt-BR" sz="2200" b="1" i="0" u="none" strike="noStrike" kern="1200" cap="none" spc="0" normalizeH="0" baseline="0" noProof="0" dirty="0">
              <a:ln>
                <a:noFill/>
              </a:ln>
              <a:solidFill>
                <a:srgbClr val="FFB407"/>
              </a:solidFill>
              <a:effectLst/>
              <a:uLnTx/>
              <a:uFillTx/>
              <a:latin typeface="Dosis Medium" panose="02010603020202060003" pitchFamily="2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/>
              <a:buChar char="§"/>
              <a:defRPr/>
            </a:pPr>
            <a:endParaRPr kumimoji="0" lang="pt-BR" sz="1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Calibri" panose="020F0502020204030204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Calibri" panose="020F0502020204030204"/>
              </a:rPr>
              <a:t>Natureza de Entradas de Serviços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endParaRPr kumimoji="0" lang="pt-BR" sz="1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Calibri" panose="020F0502020204030204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Calibri" panose="020F0502020204030204"/>
              </a:rPr>
              <a:t>Exceção de Imposto cadastrada para os </a:t>
            </a:r>
            <a:r>
              <a:rPr kumimoji="0" lang="pt-BR" sz="1800" b="1" i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lt"/>
                <a:cs typeface="+mn-lt"/>
              </a:rPr>
              <a:t>Impostos 3 - IRRF  / 16-PC-CSL /  17-PIS-R / 18-COFINS-R /  19- CSLL / 20 - IRRF-R </a:t>
            </a:r>
            <a:r>
              <a:rPr kumimoji="0" lang="pt-BR" sz="1800" b="1" i="1" u="none" strike="noStrike" kern="1200" cap="none" spc="0" normalizeH="0" baseline="0" noProof="0" dirty="0">
                <a:ln>
                  <a:noFill/>
                </a:ln>
                <a:solidFill>
                  <a:srgbClr val="FFB200"/>
                </a:solidFill>
                <a:effectLst/>
                <a:uLnTx/>
                <a:uFillTx/>
                <a:latin typeface="+mn-lt"/>
                <a:ea typeface="+mn-lt"/>
                <a:cs typeface="+mn-lt"/>
              </a:rPr>
              <a:t>(De acordo com o Serviço)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endParaRPr kumimoji="0" lang="pt-BR" sz="18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lt"/>
              <a:cs typeface="+mn-lt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lt"/>
                <a:cs typeface="+mn-lt"/>
              </a:rPr>
              <a:t>Dados de Arrecadação cadastrada com os dados do Impostos vinculado à Exceção de Imposto </a:t>
            </a:r>
            <a:endParaRPr kumimoji="0" lang="pt-BR" sz="1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Calibri" panose="020F0502020204030204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Calibri" panose="020F0502020204030204"/>
              </a:rPr>
              <a:t>Lançamento Padrão cadastrado e vinculado com a Natureza de Entrada e com o ID_Arrecadação vinculado ao Imposto 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endParaRPr kumimoji="0" lang="pt-BR" sz="1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Calibri" panose="020F0502020204030204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Calibri" panose="020F0502020204030204" pitchFamily="34" charset="0"/>
              </a:rPr>
              <a:t>Cadastrado da Espécie e Série de acordo com o serviço, para Operações sem Vínculos com Nota Fiscal criar o modelo AA “Outros </a:t>
            </a:r>
            <a:r>
              <a:rPr kumimoji="0" lang="pt-BR" sz="1800" b="1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Calibri" panose="020F0502020204030204" pitchFamily="34" charset="0"/>
              </a:rPr>
              <a:t>Doctos</a:t>
            </a:r>
            <a:r>
              <a:rPr kumimoji="0" lang="pt-BR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Calibri" panose="020F0502020204030204" pitchFamily="34" charset="0"/>
              </a:rPr>
              <a:t>”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endParaRPr kumimoji="0" lang="pt-BR" sz="1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Calibri" panose="020F0502020204030204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Calibri" panose="020F0502020204030204"/>
              </a:rPr>
              <a:t>Emitir Nota Fiscal vinculado com a Natureza de Entradas, Exceção de Imposto, Lançamento Padrão e ID Arrecadação.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endParaRPr kumimoji="0" lang="pt-BR" sz="1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Calibri" panose="020F0502020204030204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lt"/>
                <a:cs typeface="+mn-lt"/>
              </a:rPr>
              <a:t>Baixar os Títulos a pagar relacionado ao Imposto Retido </a:t>
            </a:r>
            <a:r>
              <a:rPr kumimoji="0" lang="pt-BR" sz="1800" b="1" i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16-PC-CSL /  17-PIS-R / 18-COFINS-R /  19- CSLL 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Imagem 6" descr="Forma, Quadrado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8100" y="-23812"/>
            <a:ext cx="1094422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3011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1850" y="1343025"/>
            <a:ext cx="6280150" cy="69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3012" name="Imagem 15" descr="Ícone&#10;&#10;Descrição gerada automaticament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25250" y="6191250"/>
            <a:ext cx="666750" cy="40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3013" name="CaixaDeTexto 18"/>
          <p:cNvSpPr txBox="1"/>
          <p:nvPr/>
        </p:nvSpPr>
        <p:spPr>
          <a:xfrm>
            <a:off x="7332663" y="635000"/>
            <a:ext cx="346233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sz="4000" dirty="0">
                <a:solidFill>
                  <a:srgbClr val="411E5A"/>
                </a:solidFill>
                <a:latin typeface="Dosis ExtraBold" panose="02010903020202060003" pitchFamily="2" charset="0"/>
              </a:rPr>
              <a:t>Evento R-4020</a:t>
            </a:r>
          </a:p>
        </p:txBody>
      </p:sp>
      <p:sp>
        <p:nvSpPr>
          <p:cNvPr id="12" name="CaixaDeTexto 11"/>
          <p:cNvSpPr txBox="1"/>
          <p:nvPr/>
        </p:nvSpPr>
        <p:spPr>
          <a:xfrm>
            <a:off x="1485900" y="615950"/>
            <a:ext cx="10706100" cy="50165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2000" b="1" kern="1200" cap="none" spc="0" normalizeH="0" baseline="0" noProof="0" dirty="0">
                <a:solidFill>
                  <a:srgbClr val="FF0000"/>
                </a:solidFill>
                <a:latin typeface="+mn-lt"/>
                <a:ea typeface="+mn-lt"/>
                <a:cs typeface="+mn-lt"/>
              </a:rPr>
              <a:t>Passo a Passo: </a:t>
            </a:r>
            <a:endParaRPr kumimoji="0" lang="pt-BR" sz="2000" kern="1200" cap="none" spc="0" normalizeH="0" baseline="0" noProof="0" dirty="0">
              <a:latin typeface="+mn-lt"/>
              <a:ea typeface="+mn-lt"/>
              <a:cs typeface="+mn-lt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pt-BR" sz="2000" kern="1200" cap="none" spc="0" normalizeH="0" baseline="0" noProof="0" dirty="0">
              <a:latin typeface="+mn-lt"/>
              <a:ea typeface="+mn-lt"/>
              <a:cs typeface="+mn-lt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000" b="1" i="1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-apple-system"/>
              <a:ea typeface="+mn-ea"/>
              <a:cs typeface="+mn-cs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000" b="1" i="1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-apple-system"/>
              <a:ea typeface="+mn-ea"/>
              <a:cs typeface="+mn-cs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-apple-system"/>
                <a:ea typeface="+mn-ea"/>
                <a:cs typeface="+mn-cs"/>
              </a:rPr>
              <a:t>Importante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-apple-system"/>
                <a:ea typeface="+mn-ea"/>
                <a:cs typeface="+mn-cs"/>
              </a:rPr>
              <a:t>: 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-apple-system"/>
              <a:ea typeface="+mn-ea"/>
              <a:cs typeface="+mn-cs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lt"/>
                <a:cs typeface="+mn-lt"/>
              </a:rPr>
              <a:t>Para Operações com Estrangeiros, se faz necessário vincular o NIF no Cadastro de Fornecedor 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endParaRPr kumimoji="0" lang="pt-BR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lt"/>
              <a:cs typeface="+mn-lt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Não inserir código de arrecadação na exceção de imposto, caso preencha o 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“código de arrecadação”,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 o Evento não será gerado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lt"/>
                <a:cs typeface="+mn-lt"/>
              </a:rPr>
              <a:t>Para os Impostos com base no vencimento, seguir o processo padrão do Sistema, Fazendo a Baixa do titulo e gerar o Lançamento de impostos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endParaRPr kumimoji="0" lang="pt-BR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lt"/>
              <a:cs typeface="+mn-lt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20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lt"/>
                <a:cs typeface="+mn-lt"/>
              </a:rPr>
              <a:t>Impostos Previsto no 4020 : </a:t>
            </a:r>
            <a:r>
              <a:rPr kumimoji="0" lang="pt-BR" sz="20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16-PC-CSL /  17-PIS-R / 18-COFINS-R /  19- CSLL</a:t>
            </a:r>
            <a:r>
              <a:rPr kumimoji="0" lang="pt-BR" sz="18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Imagem 6" descr="Forma, Quadrado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8100" y="-23812"/>
            <a:ext cx="1094422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4035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1850" y="1343025"/>
            <a:ext cx="6280150" cy="69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4036" name="Imagem 15" descr="Ícone&#10;&#10;Descrição gerada automaticament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25250" y="6191250"/>
            <a:ext cx="666750" cy="40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4037" name="CaixaDeTexto 18"/>
          <p:cNvSpPr txBox="1"/>
          <p:nvPr/>
        </p:nvSpPr>
        <p:spPr>
          <a:xfrm>
            <a:off x="7332663" y="635000"/>
            <a:ext cx="346233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sz="4000" dirty="0">
                <a:solidFill>
                  <a:srgbClr val="411E5A"/>
                </a:solidFill>
                <a:latin typeface="Dosis ExtraBold" panose="02010903020202060003" pitchFamily="2" charset="0"/>
              </a:rPr>
              <a:t>Evento R-4020</a:t>
            </a:r>
          </a:p>
        </p:txBody>
      </p:sp>
      <p:sp>
        <p:nvSpPr>
          <p:cNvPr id="12" name="CaixaDeTexto 11"/>
          <p:cNvSpPr txBox="1"/>
          <p:nvPr/>
        </p:nvSpPr>
        <p:spPr>
          <a:xfrm>
            <a:off x="1308100" y="989013"/>
            <a:ext cx="10706100" cy="1262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2000" b="1" kern="1200" cap="none" spc="0" normalizeH="0" baseline="0" noProof="0" dirty="0">
                <a:solidFill>
                  <a:srgbClr val="FF0000"/>
                </a:solidFill>
                <a:latin typeface="+mn-lt"/>
                <a:ea typeface="+mn-lt"/>
                <a:cs typeface="+mn-lt"/>
              </a:rPr>
              <a:t>Passo a Passo: </a:t>
            </a:r>
            <a:endParaRPr kumimoji="0" lang="en-US" sz="2000" b="1" i="1" kern="1200" cap="none" spc="0" normalizeH="0" baseline="0" noProof="0" dirty="0">
              <a:solidFill>
                <a:srgbClr val="C00000"/>
              </a:solidFill>
              <a:latin typeface="-apple-system"/>
              <a:ea typeface="+mn-ea"/>
              <a:cs typeface="+mn-cs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-apple-system"/>
              <a:ea typeface="+mn-ea"/>
              <a:cs typeface="+mn-cs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lt"/>
                <a:cs typeface="+mn-lt"/>
              </a:rPr>
              <a:t>O processo de parametrização Lançamento Padrão, Natureza Operação, item Fiscal, Exceção de Imposto, dados de Arrecadação (...), seguem o mesmo processo</a:t>
            </a:r>
          </a:p>
        </p:txBody>
      </p:sp>
      <p:pic>
        <p:nvPicPr>
          <p:cNvPr id="44039" name="Imagem 7" descr="Interface gráfica do usuário, Texto, Aplicativo, Email&#10;&#10;Descrição gerada automaticament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58913" y="2376488"/>
            <a:ext cx="6134100" cy="40147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4040" name="Imagem 9" descr="Interface gráfica do usuário, Texto, Aplicativo&#10;&#10;Descrição gerada automaticamente"/>
          <p:cNvPicPr>
            <a:picLocks noChangeAspect="1"/>
          </p:cNvPicPr>
          <p:nvPr/>
        </p:nvPicPr>
        <p:blipFill>
          <a:blip r:embed="rId7"/>
          <a:srcRect r="52492"/>
          <a:stretch>
            <a:fillRect/>
          </a:stretch>
        </p:blipFill>
        <p:spPr>
          <a:xfrm>
            <a:off x="8164513" y="4251325"/>
            <a:ext cx="3006725" cy="2339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4041" name="Imagem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10500" y="2044700"/>
            <a:ext cx="3714750" cy="19542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Imagem 6" descr="Forma, Quadrado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8100" y="-23812"/>
            <a:ext cx="1094422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5059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1850" y="1343025"/>
            <a:ext cx="6280150" cy="69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5060" name="Imagem 15" descr="Ícone&#10;&#10;Descrição gerada automaticament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25250" y="6191250"/>
            <a:ext cx="666750" cy="40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5061" name="CaixaDeTexto 18"/>
          <p:cNvSpPr txBox="1"/>
          <p:nvPr/>
        </p:nvSpPr>
        <p:spPr>
          <a:xfrm>
            <a:off x="7332663" y="635000"/>
            <a:ext cx="346233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sz="4000" dirty="0">
                <a:solidFill>
                  <a:srgbClr val="411E5A"/>
                </a:solidFill>
                <a:latin typeface="Dosis ExtraBold" panose="02010903020202060003" pitchFamily="2" charset="0"/>
              </a:rPr>
              <a:t>Evento R-4020</a:t>
            </a:r>
          </a:p>
        </p:txBody>
      </p:sp>
      <p:sp>
        <p:nvSpPr>
          <p:cNvPr id="12" name="CaixaDeTexto 11"/>
          <p:cNvSpPr txBox="1"/>
          <p:nvPr/>
        </p:nvSpPr>
        <p:spPr>
          <a:xfrm>
            <a:off x="1308100" y="989013"/>
            <a:ext cx="10706100" cy="1262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2000" b="1" kern="1200" cap="none" spc="0" normalizeH="0" baseline="0" noProof="0" dirty="0">
                <a:solidFill>
                  <a:srgbClr val="FF0000"/>
                </a:solidFill>
                <a:latin typeface="+mn-lt"/>
                <a:ea typeface="+mn-lt"/>
                <a:cs typeface="+mn-lt"/>
              </a:rPr>
              <a:t>Passo a Passo: </a:t>
            </a:r>
            <a:endParaRPr kumimoji="0" lang="en-US" sz="2000" b="1" i="1" kern="1200" cap="none" spc="0" normalizeH="0" baseline="0" noProof="0" dirty="0">
              <a:solidFill>
                <a:srgbClr val="C00000"/>
              </a:solidFill>
              <a:latin typeface="-apple-system"/>
              <a:ea typeface="+mn-ea"/>
              <a:cs typeface="+mn-cs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-apple-system"/>
              <a:ea typeface="+mn-ea"/>
              <a:cs typeface="+mn-cs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lt"/>
                <a:cs typeface="+mn-lt"/>
              </a:rPr>
              <a:t>Lançar a Nota Fiscal Vinculada à Natureza de Operação, Exceção de Imposto e ao Item Fiscal Vinculado a natureza do rendimento </a:t>
            </a:r>
          </a:p>
        </p:txBody>
      </p:sp>
      <p:pic>
        <p:nvPicPr>
          <p:cNvPr id="45063" name="Imagem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89150" y="2413000"/>
            <a:ext cx="9496425" cy="28114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Imagem 6" descr="Forma, Quadrado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8100" y="-23812"/>
            <a:ext cx="1094422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6083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1850" y="1343025"/>
            <a:ext cx="6280150" cy="69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6084" name="Imagem 15" descr="Ícone&#10;&#10;Descrição gerada automaticament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25250" y="6191250"/>
            <a:ext cx="666750" cy="40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6085" name="CaixaDeTexto 18"/>
          <p:cNvSpPr txBox="1"/>
          <p:nvPr/>
        </p:nvSpPr>
        <p:spPr>
          <a:xfrm>
            <a:off x="7332663" y="635000"/>
            <a:ext cx="346233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sz="4000" dirty="0">
                <a:solidFill>
                  <a:srgbClr val="411E5A"/>
                </a:solidFill>
                <a:latin typeface="Dosis ExtraBold" panose="02010903020202060003" pitchFamily="2" charset="0"/>
              </a:rPr>
              <a:t>Evento R-4020</a:t>
            </a:r>
          </a:p>
        </p:txBody>
      </p:sp>
      <p:sp>
        <p:nvSpPr>
          <p:cNvPr id="12" name="CaixaDeTexto 11"/>
          <p:cNvSpPr txBox="1"/>
          <p:nvPr/>
        </p:nvSpPr>
        <p:spPr>
          <a:xfrm>
            <a:off x="1314450" y="820738"/>
            <a:ext cx="10706100" cy="2584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b="1" kern="1200" cap="none" spc="0" normalizeH="0" baseline="0" noProof="0" dirty="0">
                <a:solidFill>
                  <a:srgbClr val="FF0000"/>
                </a:solidFill>
                <a:latin typeface="+mn-lt"/>
                <a:ea typeface="+mn-lt"/>
                <a:cs typeface="+mn-lt"/>
              </a:rPr>
              <a:t>Passo a Passo: </a:t>
            </a:r>
            <a:endParaRPr kumimoji="0" lang="en-US" b="1" i="1" kern="1200" cap="none" spc="0" normalizeH="0" baseline="0" noProof="0" dirty="0">
              <a:solidFill>
                <a:srgbClr val="C00000"/>
              </a:solidFill>
              <a:latin typeface="-apple-system"/>
              <a:ea typeface="+mn-ea"/>
              <a:cs typeface="+mn-cs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-apple-system"/>
              <a:ea typeface="+mn-ea"/>
              <a:cs typeface="+mn-cs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lt"/>
              <a:cs typeface="+mn-lt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lt"/>
                <a:cs typeface="+mn-lt"/>
              </a:rPr>
              <a:t>Para o Imposto 03 - IRRF não precisa ser baixado. Imposto gerado pela Emissão</a:t>
            </a: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Os Impostos :16-PC-CSL /  17-PIS-R / 18-COFINS-R /  19- CSLL, é gerado pelo vencimento, por isso precisa seguir o padrão do sistema, fazer a baixa e gerar o Lançamento de Imposto.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Quando for efetuar a baixa não pode ter diferenças nos lançamentos, precisa abrir a tela </a:t>
            </a:r>
            <a:r>
              <a:rPr kumimoji="0" lang="pt-BR" sz="1800" b="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GERAÇÃO DOS LANCAMENTOS DE IMPOSTOS </a:t>
            </a: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nesse Ícone                                        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Após abrir a Tela selecionar os impostos e click em </a:t>
            </a:r>
            <a:r>
              <a:rPr kumimoji="0" lang="pt-BR" sz="1800" b="1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GERAR.</a:t>
            </a: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6087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79588" y="3405188"/>
            <a:ext cx="5408612" cy="2867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6088" name="Imagem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50150" y="3405188"/>
            <a:ext cx="3829050" cy="29130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6089" name="Picture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42050" y="2828925"/>
            <a:ext cx="1076325" cy="2095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Imagem 6" descr="Forma, Quadrado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6892" y="0"/>
            <a:ext cx="1094422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7107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1850" y="1343025"/>
            <a:ext cx="6280150" cy="69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7108" name="Imagem 15" descr="Ícone&#10;&#10;Descrição gerada automaticament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25250" y="6191250"/>
            <a:ext cx="666750" cy="40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7109" name="CaixaDeTexto 18"/>
          <p:cNvSpPr txBox="1"/>
          <p:nvPr/>
        </p:nvSpPr>
        <p:spPr>
          <a:xfrm>
            <a:off x="7332663" y="635000"/>
            <a:ext cx="346233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sz="4000" dirty="0">
                <a:solidFill>
                  <a:srgbClr val="411E5A"/>
                </a:solidFill>
                <a:latin typeface="Dosis ExtraBold" panose="02010903020202060003" pitchFamily="2" charset="0"/>
              </a:rPr>
              <a:t>Evento R-4020</a:t>
            </a:r>
          </a:p>
        </p:txBody>
      </p:sp>
      <p:sp>
        <p:nvSpPr>
          <p:cNvPr id="12" name="CaixaDeTexto 11"/>
          <p:cNvSpPr txBox="1"/>
          <p:nvPr/>
        </p:nvSpPr>
        <p:spPr>
          <a:xfrm>
            <a:off x="1485900" y="868423"/>
            <a:ext cx="9220200" cy="1262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2000" b="1" kern="1200" cap="none" spc="0" normalizeH="0" baseline="0" noProof="0" dirty="0">
                <a:solidFill>
                  <a:srgbClr val="FF0000"/>
                </a:solidFill>
                <a:latin typeface="+mn-lt"/>
                <a:ea typeface="+mn-lt"/>
                <a:cs typeface="+mn-lt"/>
              </a:rPr>
              <a:t>Passo a Passo: </a:t>
            </a:r>
            <a:endParaRPr kumimoji="0" lang="pt-BR" sz="2000" b="1" i="1" kern="1200" cap="none" spc="0" normalizeH="0" baseline="0" noProof="0" dirty="0">
              <a:solidFill>
                <a:srgbClr val="FF0000"/>
              </a:solidFill>
              <a:latin typeface="-apple-system"/>
              <a:ea typeface="+mn-lt"/>
              <a:cs typeface="+mn-lt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000" b="1" i="1" kern="1200" cap="none" spc="0" normalizeH="0" baseline="0" noProof="0" dirty="0">
              <a:solidFill>
                <a:srgbClr val="C00000"/>
              </a:solidFill>
              <a:latin typeface="-apple-system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kern="1200" cap="none" spc="0" normalizeH="0" baseline="0" noProof="0" dirty="0">
                <a:latin typeface="+mn-lt"/>
                <a:ea typeface="+mn-ea"/>
                <a:cs typeface="+mn-cs"/>
              </a:rPr>
              <a:t>O processo de, Importação da LCF, Geração do Arquivo</a:t>
            </a: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kern="1200" cap="none" spc="0" normalizeH="0" baseline="0" noProof="0" dirty="0">
                <a:latin typeface="+mn-lt"/>
                <a:ea typeface="+mn-ea"/>
                <a:cs typeface="+mn-cs"/>
              </a:rPr>
              <a:t>Enviar o Evento e Receber o Retorno segue o mesmo já informado no 4010</a:t>
            </a:r>
          </a:p>
        </p:txBody>
      </p:sp>
      <p:pic>
        <p:nvPicPr>
          <p:cNvPr id="47111" name="Imagem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30588" y="2157290"/>
            <a:ext cx="6265862" cy="443401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Imagem 6" descr="Forma, Quadrado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8900" y="0"/>
            <a:ext cx="1094422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8131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0575" y="860425"/>
            <a:ext cx="5157788" cy="587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8132" name="CaixaDeTexto 27"/>
          <p:cNvSpPr txBox="1"/>
          <p:nvPr/>
        </p:nvSpPr>
        <p:spPr>
          <a:xfrm>
            <a:off x="7524750" y="214313"/>
            <a:ext cx="4773613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/>
            <a:r>
              <a:rPr sz="3600" dirty="0">
                <a:solidFill>
                  <a:srgbClr val="411E5A"/>
                </a:solidFill>
                <a:latin typeface="Dosis ExtraBold" panose="02010903020202060003" pitchFamily="2" charset="0"/>
              </a:rPr>
              <a:t>Evento 4020</a:t>
            </a:r>
          </a:p>
        </p:txBody>
      </p:sp>
      <p:pic>
        <p:nvPicPr>
          <p:cNvPr id="4813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58900" y="944563"/>
            <a:ext cx="10944225" cy="59134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8134" name="CaixaDeTexto 22"/>
          <p:cNvSpPr txBox="1"/>
          <p:nvPr/>
        </p:nvSpPr>
        <p:spPr>
          <a:xfrm>
            <a:off x="4237038" y="3243263"/>
            <a:ext cx="5187950" cy="1323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571500" indent="-571500" eaLnBrk="1" hangingPunct="1">
              <a:buFont typeface="Arial" panose="020B0604020202020204" pitchFamily="34" charset="0"/>
              <a:buChar char="•"/>
            </a:pPr>
            <a:r>
              <a:rPr sz="4000" b="1" dirty="0">
                <a:solidFill>
                  <a:schemeClr val="bg1"/>
                </a:solidFill>
                <a:latin typeface="Dosis Medium" panose="02010603020202060003" pitchFamily="2" charset="0"/>
              </a:rPr>
              <a:t>Lançamento Manual </a:t>
            </a: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r>
              <a:rPr sz="4000" b="1" dirty="0">
                <a:solidFill>
                  <a:schemeClr val="bg1"/>
                </a:solidFill>
                <a:latin typeface="Dosis Medium" panose="02010603020202060003" pitchFamily="2" charset="0"/>
              </a:rPr>
              <a:t>Importação CSV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Imagem 6" descr="Forma, Quadrado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8100" y="-23812"/>
            <a:ext cx="1094422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9155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1850" y="1343025"/>
            <a:ext cx="6280150" cy="69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9156" name="Imagem 15" descr="Ícone&#10;&#10;Descrição gerada automaticament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25250" y="6191250"/>
            <a:ext cx="666750" cy="40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9157" name="CaixaDeTexto 18"/>
          <p:cNvSpPr txBox="1"/>
          <p:nvPr/>
        </p:nvSpPr>
        <p:spPr>
          <a:xfrm>
            <a:off x="7332663" y="635000"/>
            <a:ext cx="346233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sz="4000" dirty="0">
                <a:solidFill>
                  <a:srgbClr val="411E5A"/>
                </a:solidFill>
                <a:latin typeface="Dosis ExtraBold" panose="02010903020202060003" pitchFamily="2" charset="0"/>
              </a:rPr>
              <a:t>Evento R-4020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xmlns="" id="{8C7358A2-7B55-9505-C20B-3CA758FA54D6}"/>
              </a:ext>
            </a:extLst>
          </p:cNvPr>
          <p:cNvSpPr txBox="1"/>
          <p:nvPr/>
        </p:nvSpPr>
        <p:spPr>
          <a:xfrm>
            <a:off x="1636958" y="432776"/>
            <a:ext cx="9383713" cy="2247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2000" b="1" kern="1200" cap="none" spc="0" normalizeH="0" baseline="0" noProof="0" dirty="0">
                <a:solidFill>
                  <a:srgbClr val="FF0000"/>
                </a:solidFill>
                <a:latin typeface="+mn-lt"/>
                <a:ea typeface="+mn-lt"/>
                <a:cs typeface="+mn-lt"/>
              </a:rPr>
              <a:t>Passo a Passo: Manual  </a:t>
            </a: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pt-BR" sz="2000" b="1" kern="1200" cap="none" spc="0" normalizeH="0" baseline="0" noProof="0" dirty="0">
              <a:solidFill>
                <a:srgbClr val="FF0000"/>
              </a:solidFill>
              <a:latin typeface="+mn-lt"/>
              <a:ea typeface="+mn-lt"/>
              <a:cs typeface="+mn-lt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pt-BR" sz="2000" kern="1200" cap="none" spc="0" normalizeH="0" baseline="0" noProof="0" dirty="0">
              <a:latin typeface="+mn-lt"/>
              <a:ea typeface="+mn-lt"/>
              <a:cs typeface="+mn-lt"/>
            </a:endParaRPr>
          </a:p>
          <a:p>
            <a:pPr marL="342900" marR="0" indent="-34290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2000" kern="1200" cap="none" spc="0" normalizeH="0" baseline="0" noProof="0" dirty="0">
                <a:latin typeface="+mn-lt"/>
                <a:ea typeface="+mn-lt"/>
                <a:cs typeface="+mn-lt"/>
              </a:rPr>
              <a:t>No Evento 4020 tem a opção de Lançar o registro Manualmente na tela EFD Reinf</a:t>
            </a:r>
          </a:p>
          <a:p>
            <a:pPr marL="342900" marR="0" indent="-34290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2000" kern="1200" cap="none" spc="0" normalizeH="0" baseline="0" noProof="0" dirty="0">
                <a:latin typeface="+mn-lt"/>
                <a:ea typeface="+mn-lt"/>
                <a:cs typeface="+mn-lt"/>
              </a:rPr>
              <a:t>Clicar em inserir, informar os Dados na Grid  </a:t>
            </a:r>
          </a:p>
          <a:p>
            <a:pPr marL="342900" marR="0" indent="-34290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2000" kern="1200" cap="none" spc="0" normalizeH="0" baseline="0" noProof="0" dirty="0">
                <a:latin typeface="+mn-lt"/>
                <a:ea typeface="+mn-lt"/>
                <a:cs typeface="+mn-lt"/>
              </a:rPr>
              <a:t>Clicar em Avançar</a:t>
            </a:r>
          </a:p>
          <a:p>
            <a:pPr marL="342900" marR="0" indent="-34290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2000" kern="1200" cap="none" spc="0" normalizeH="0" baseline="0" noProof="0" dirty="0">
                <a:latin typeface="+mn-lt"/>
                <a:ea typeface="+mn-lt"/>
                <a:cs typeface="+mn-lt"/>
              </a:rPr>
              <a:t>Gerar o Evento / Enviar pelo monitor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xmlns="" id="{2F7C4052-628E-095F-3079-B7208E16032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79" t="2253" r="2034" b="1694"/>
          <a:stretch/>
        </p:blipFill>
        <p:spPr>
          <a:xfrm>
            <a:off x="1776046" y="2750526"/>
            <a:ext cx="5227760" cy="3962055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xmlns="" id="{97FF2FCA-01C9-20EC-2E46-599B9A32BE4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822" t="2253" r="863" b="1694"/>
          <a:stretch/>
        </p:blipFill>
        <p:spPr>
          <a:xfrm>
            <a:off x="7256095" y="2680676"/>
            <a:ext cx="4016865" cy="3962055"/>
          </a:xfrm>
          <a:prstGeom prst="rect">
            <a:avLst/>
          </a:prstGeom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Imagem 6" descr="Forma, Quadrado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8888" y="-71437"/>
            <a:ext cx="1094422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9939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1850" y="1343025"/>
            <a:ext cx="6280150" cy="69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9940" name="Imagem 15" descr="Ícone&#10;&#10;Descrição gerada automaticament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25250" y="6191250"/>
            <a:ext cx="666750" cy="40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9941" name="CaixaDeTexto 18"/>
          <p:cNvSpPr txBox="1"/>
          <p:nvPr/>
        </p:nvSpPr>
        <p:spPr>
          <a:xfrm>
            <a:off x="7332663" y="635000"/>
            <a:ext cx="346233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sz="4000" dirty="0" err="1">
                <a:solidFill>
                  <a:srgbClr val="411E5A"/>
                </a:solidFill>
                <a:latin typeface="Dosis ExtraBold" panose="02010903020202060003" pitchFamily="2" charset="0"/>
              </a:rPr>
              <a:t>Evento</a:t>
            </a:r>
            <a:r>
              <a:rPr sz="4000" dirty="0">
                <a:solidFill>
                  <a:srgbClr val="411E5A"/>
                </a:solidFill>
                <a:latin typeface="Dosis ExtraBold" panose="02010903020202060003" pitchFamily="2" charset="0"/>
              </a:rPr>
              <a:t> R-40</a:t>
            </a:r>
            <a:r>
              <a:rPr lang="pt-BR" sz="4000" dirty="0">
                <a:solidFill>
                  <a:srgbClr val="411E5A"/>
                </a:solidFill>
                <a:latin typeface="Dosis ExtraBold" panose="02010903020202060003" pitchFamily="2" charset="0"/>
              </a:rPr>
              <a:t>2</a:t>
            </a:r>
            <a:r>
              <a:rPr sz="4000" dirty="0">
                <a:solidFill>
                  <a:srgbClr val="411E5A"/>
                </a:solidFill>
                <a:latin typeface="Dosis ExtraBold" panose="02010903020202060003" pitchFamily="2" charset="0"/>
              </a:rPr>
              <a:t>0</a:t>
            </a:r>
          </a:p>
        </p:txBody>
      </p:sp>
      <p:sp>
        <p:nvSpPr>
          <p:cNvPr id="3" name="Retângulo 2"/>
          <p:cNvSpPr/>
          <p:nvPr/>
        </p:nvSpPr>
        <p:spPr>
          <a:xfrm>
            <a:off x="1454150" y="989013"/>
            <a:ext cx="10798175" cy="28622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1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lt"/>
                <a:cs typeface="+mn-lt"/>
              </a:rPr>
              <a:t>Passo a Passo: Importação CSV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1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lt"/>
                <a:cs typeface="+mn-lt"/>
              </a:rPr>
              <a:t> </a:t>
            </a:r>
            <a:endParaRPr kumimoji="0" lang="pt-BR" sz="15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lt"/>
              <a:cs typeface="+mn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15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lt"/>
                <a:cs typeface="+mn-lt"/>
              </a:rPr>
              <a:t>No Evento 4020 tem a opção de importar os dados para gerar o Evento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pt-BR" sz="1500" b="0" i="0" u="none" strike="noStrike" kern="1200" cap="none" spc="0" normalizeH="0" baseline="0" noProof="0" dirty="0">
              <a:ln>
                <a:noFill/>
              </a:ln>
              <a:solidFill>
                <a:srgbClr val="172B4D"/>
              </a:solidFill>
              <a:effectLst/>
              <a:uLnTx/>
              <a:uFillTx/>
              <a:latin typeface="-apple-system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1500" b="0" i="0" u="none" strike="noStrike" kern="1200" cap="none" spc="0" normalizeH="0" baseline="0" noProof="0" dirty="0">
                <a:ln>
                  <a:noFill/>
                </a:ln>
                <a:solidFill>
                  <a:srgbClr val="172B4D"/>
                </a:solidFill>
                <a:effectLst/>
                <a:uLnTx/>
                <a:uFillTx/>
                <a:latin typeface="-apple-system"/>
                <a:ea typeface="+mn-ea"/>
                <a:cs typeface="+mn-cs"/>
              </a:rPr>
              <a:t>O formato esperado para esse arquivo de importação é o abaixo, qualquer valor fora desse padrão causará erro ou interpretação errada no momento da importação. As 'colunas' devem estar separadas por ponto-e-vírgula e os campos de valores devem possuir ponto decimal em formato americano, com o ponto no lugar da vírgula (999.99).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1500" b="0" i="0" u="none" strike="noStrike" kern="1200" cap="none" spc="0" normalizeH="0" baseline="0" noProof="0" dirty="0">
                <a:ln>
                  <a:noFill/>
                </a:ln>
                <a:solidFill>
                  <a:srgbClr val="172B4D"/>
                </a:solidFill>
                <a:effectLst/>
                <a:uLnTx/>
                <a:uFillTx/>
                <a:latin typeface="-apple-system"/>
                <a:ea typeface="+mn-ea"/>
                <a:cs typeface="+mn-cs"/>
              </a:rPr>
              <a:t>A informação dos dados obedece alguns critérios, a coluna de matriz fiscal aceita apenas matrizes fiscais vinculadas à matriz contábil apresentada na grid superior (matriz que está gerando os eventos) e a coluna de código do terceiro pesquisa informações na tabela do ERP, trazendo apenas registros em que o terceiro esteja configurado como PESSOA FÍSICA. As mesmas validações são feitas no momento da importação da planilha .CSV, os registros que não obedecerem essa regra serão descartados e não serão considerados para geração do evento.</a:t>
            </a:r>
            <a:endParaRPr kumimoji="0" lang="pt-BR" sz="15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Calibri" panose="020F0502020204030204"/>
            </a:endParaRPr>
          </a:p>
        </p:txBody>
      </p:sp>
      <p:sp>
        <p:nvSpPr>
          <p:cNvPr id="39943" name="Retângulo 5"/>
          <p:cNvSpPr/>
          <p:nvPr/>
        </p:nvSpPr>
        <p:spPr>
          <a:xfrm>
            <a:off x="1492250" y="4062413"/>
            <a:ext cx="10477500" cy="2778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sz="1200" b="1" dirty="0">
                <a:solidFill>
                  <a:srgbClr val="172B4D"/>
                </a:solidFill>
                <a:latin typeface="-apple-system"/>
              </a:rPr>
              <a:t>EX: COD_MATRIZ_FISCAL | COD_CLIFOR |</a:t>
            </a:r>
            <a:r>
              <a:rPr lang="pt-BR" sz="1200" b="1" dirty="0">
                <a:solidFill>
                  <a:srgbClr val="172B4D"/>
                </a:solidFill>
                <a:latin typeface="-apple-system"/>
              </a:rPr>
              <a:t>ID_IMPOSTO|</a:t>
            </a:r>
            <a:r>
              <a:rPr sz="1200" b="1" dirty="0">
                <a:solidFill>
                  <a:srgbClr val="172B4D"/>
                </a:solidFill>
                <a:latin typeface="-apple-system"/>
              </a:rPr>
              <a:t> NATUREZA_RENDIMENTO | DATA | VALOR_BRUTO | BASE_IMPOSTO | VALOR_IMPOSTO</a:t>
            </a:r>
          </a:p>
        </p:txBody>
      </p:sp>
      <p:sp>
        <p:nvSpPr>
          <p:cNvPr id="39944" name="Retângulo 7"/>
          <p:cNvSpPr/>
          <p:nvPr/>
        </p:nvSpPr>
        <p:spPr>
          <a:xfrm>
            <a:off x="1719263" y="4679950"/>
            <a:ext cx="2260600" cy="3222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sz="1500" b="1" dirty="0">
                <a:solidFill>
                  <a:srgbClr val="172B4D"/>
                </a:solidFill>
                <a:latin typeface="-apple-system"/>
              </a:rPr>
              <a:t>Exemplo Arquivo CSV </a:t>
            </a:r>
            <a:endParaRPr sz="1500" b="1" dirty="0">
              <a:latin typeface="Calibri" panose="020F0502020204030204" pitchFamily="34" charset="0"/>
            </a:endParaRP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xmlns="" id="{93933934-51F0-0EA3-CF37-CB3A62EC394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54150" y="5142928"/>
            <a:ext cx="10049119" cy="1166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17820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Imagem 6" descr="Forma, Quadrado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8100" y="-23812"/>
            <a:ext cx="1094422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9155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1850" y="1343025"/>
            <a:ext cx="6280150" cy="69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9156" name="Imagem 15" descr="Ícone&#10;&#10;Descrição gerada automaticament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25250" y="6191250"/>
            <a:ext cx="666750" cy="40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9157" name="CaixaDeTexto 18"/>
          <p:cNvSpPr txBox="1"/>
          <p:nvPr/>
        </p:nvSpPr>
        <p:spPr>
          <a:xfrm>
            <a:off x="7332663" y="635000"/>
            <a:ext cx="346233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sz="4000" dirty="0">
                <a:solidFill>
                  <a:srgbClr val="411E5A"/>
                </a:solidFill>
                <a:latin typeface="Dosis ExtraBold" panose="02010903020202060003" pitchFamily="2" charset="0"/>
              </a:rPr>
              <a:t>Evento R-4020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xmlns="" id="{054198F9-4B5D-64D5-5767-0D618412FC07}"/>
              </a:ext>
            </a:extLst>
          </p:cNvPr>
          <p:cNvSpPr txBox="1"/>
          <p:nvPr/>
        </p:nvSpPr>
        <p:spPr>
          <a:xfrm>
            <a:off x="1560269" y="438883"/>
            <a:ext cx="3836988" cy="16319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2000" b="1" kern="1200" cap="none" spc="0" normalizeH="0" baseline="0" noProof="0" dirty="0">
                <a:solidFill>
                  <a:srgbClr val="FF0000"/>
                </a:solidFill>
                <a:latin typeface="+mn-lt"/>
                <a:ea typeface="+mn-lt"/>
                <a:cs typeface="+mn-lt"/>
              </a:rPr>
              <a:t>Passo a Passo: Importação CSV  </a:t>
            </a:r>
            <a:endParaRPr kumimoji="0" lang="pt-BR" sz="2000" kern="1200" cap="none" spc="0" normalizeH="0" baseline="0" noProof="0" dirty="0">
              <a:latin typeface="+mn-lt"/>
              <a:ea typeface="+mn-lt"/>
              <a:cs typeface="+mn-lt"/>
            </a:endParaRPr>
          </a:p>
          <a:p>
            <a:pPr marL="342900" marR="0" indent="-34290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2000" kern="1200" cap="none" spc="0" normalizeH="0" baseline="0" noProof="0" dirty="0">
                <a:latin typeface="+mn-lt"/>
                <a:ea typeface="+mn-lt"/>
                <a:cs typeface="+mn-lt"/>
              </a:rPr>
              <a:t>Clicar em Importar </a:t>
            </a:r>
          </a:p>
          <a:p>
            <a:pPr marL="342900" marR="0" indent="-34290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2000" kern="1200" cap="none" spc="0" normalizeH="0" baseline="0" noProof="0" dirty="0">
                <a:latin typeface="+mn-lt"/>
                <a:ea typeface="+mn-lt"/>
                <a:cs typeface="+mn-lt"/>
              </a:rPr>
              <a:t>Selecionar o Arquivo CSV</a:t>
            </a:r>
          </a:p>
          <a:p>
            <a:pPr marL="342900" marR="0" indent="-34290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2000" kern="1200" cap="none" spc="0" normalizeH="0" baseline="0" noProof="0" dirty="0">
                <a:latin typeface="+mn-lt"/>
                <a:ea typeface="+mn-lt"/>
                <a:cs typeface="+mn-lt"/>
              </a:rPr>
              <a:t>Clicar em Avançar</a:t>
            </a:r>
          </a:p>
          <a:p>
            <a:pPr marL="342900" marR="0" indent="-34290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2000" kern="1200" cap="none" spc="0" normalizeH="0" baseline="0" noProof="0" dirty="0">
                <a:latin typeface="+mn-lt"/>
                <a:ea typeface="+mn-lt"/>
                <a:cs typeface="+mn-lt"/>
              </a:rPr>
              <a:t>Gerar o Evento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xmlns="" id="{72BE9742-5D0A-DDB1-184C-B91A02A2C31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15616"/>
          <a:stretch/>
        </p:blipFill>
        <p:spPr>
          <a:xfrm>
            <a:off x="1487366" y="2218198"/>
            <a:ext cx="5412031" cy="3810666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xmlns="" id="{DDC14040-B2FE-A0A3-5646-9C8225E695A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99532" y="2218198"/>
            <a:ext cx="5001968" cy="3810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0033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Imagem 6" descr="Forma, Quadrado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7450" y="0"/>
            <a:ext cx="846455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7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1850" y="1343025"/>
            <a:ext cx="6280150" cy="69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8" name="Imagem 10" descr="Tela de computador&#10;&#10;Descrição gerada automaticament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3475" y="1238250"/>
            <a:ext cx="4089400" cy="4089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9" name="Imagem 14" descr="Imagem em preto e roxo&#10;&#10;Descrição gerada automaticamente com confiança média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16400" y="5073650"/>
            <a:ext cx="1517650" cy="1511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50" name="Imagem 15" descr="Ícone&#10;&#10;Descrição gerada automaticamente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242675" y="6184900"/>
            <a:ext cx="666750" cy="40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51" name="CaixaDeTexto 18"/>
          <p:cNvSpPr txBox="1"/>
          <p:nvPr/>
        </p:nvSpPr>
        <p:spPr>
          <a:xfrm>
            <a:off x="5989638" y="635000"/>
            <a:ext cx="5148262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sz="4000" dirty="0">
                <a:solidFill>
                  <a:srgbClr val="411E5A"/>
                </a:solidFill>
                <a:latin typeface="Dosis ExtraBold" panose="02010903020202060003" pitchFamily="2" charset="0"/>
              </a:rPr>
              <a:t>Definição da EFD REINF</a:t>
            </a:r>
          </a:p>
        </p:txBody>
      </p:sp>
      <p:pic>
        <p:nvPicPr>
          <p:cNvPr id="6152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65250" y="2274888"/>
            <a:ext cx="4241800" cy="23923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" name="Retângulo 13"/>
          <p:cNvSpPr/>
          <p:nvPr/>
        </p:nvSpPr>
        <p:spPr>
          <a:xfrm>
            <a:off x="5911850" y="1736725"/>
            <a:ext cx="6119813" cy="4092575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boto" panose="02000000000000000000"/>
                <a:ea typeface="Roboto" panose="02000000000000000000"/>
                <a:cs typeface="+mn-cs"/>
              </a:rPr>
              <a:t>EFD REINF: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pt-BR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Roboto" panose="02000000000000000000"/>
              <a:ea typeface="Roboto" panose="02000000000000000000"/>
              <a:cs typeface="Roboto" panose="0200000000000000000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lt"/>
                <a:cs typeface="+mn-lt"/>
              </a:rPr>
              <a:t>Tem por objeto a escrituração de rendimentos pagos e retenções de Imposto de Renda, Contribuição Social do contribuinte exceto aquelas relacionadas ao trabalho e informações sobre a receita bruta para a apuração das contribuições previdenciárias substituídas. Substituirá, portanto, o módulo da EFD-Contribuições que apura a Contribuição Previdenciária sobre a Receita Bruta (CPRB). Esta escrituração está modularizada por eventos de informações, contemplando a possibilidade de múltiplas transmissões em períodos distintos, de acordo com a obrigatoriedade legal</a:t>
            </a:r>
            <a:endParaRPr kumimoji="0" lang="pt-BR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Roboto" panose="02000000000000000000"/>
              <a:ea typeface="Roboto" panose="02000000000000000000"/>
              <a:cs typeface="Roboto" panose="02000000000000000000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Imagem 6" descr="Forma, Quadrado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8900" y="0"/>
            <a:ext cx="1094422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0179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94625" y="850900"/>
            <a:ext cx="4503738" cy="492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0180" name="CaixaDeTexto 27"/>
          <p:cNvSpPr txBox="1"/>
          <p:nvPr/>
        </p:nvSpPr>
        <p:spPr>
          <a:xfrm>
            <a:off x="8159750" y="244475"/>
            <a:ext cx="3529013" cy="647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/>
            <a:r>
              <a:rPr sz="3600" dirty="0">
                <a:solidFill>
                  <a:srgbClr val="411E5A"/>
                </a:solidFill>
                <a:latin typeface="Dosis ExtraBold" panose="02010903020202060003" pitchFamily="2" charset="0"/>
              </a:rPr>
              <a:t>Modelo AA</a:t>
            </a:r>
          </a:p>
        </p:txBody>
      </p:sp>
      <p:pic>
        <p:nvPicPr>
          <p:cNvPr id="50181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58900" y="944563"/>
            <a:ext cx="10944225" cy="59134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0182" name="CaixaDeTexto 22"/>
          <p:cNvSpPr txBox="1"/>
          <p:nvPr/>
        </p:nvSpPr>
        <p:spPr>
          <a:xfrm>
            <a:off x="1444625" y="1833563"/>
            <a:ext cx="10747375" cy="44021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buNone/>
            </a:pPr>
            <a:r>
              <a:rPr sz="4000" b="1" dirty="0">
                <a:solidFill>
                  <a:schemeClr val="bg1"/>
                </a:solidFill>
                <a:latin typeface="Dosis Medium" panose="02010603020202060003" pitchFamily="2" charset="0"/>
              </a:rPr>
              <a:t>Orientação para Operações sem vínculos com Nota Fiscal</a:t>
            </a:r>
          </a:p>
          <a:p>
            <a:pPr eaLnBrk="1" hangingPunct="1">
              <a:buNone/>
            </a:pPr>
            <a:endParaRPr sz="4000" b="1" dirty="0">
              <a:solidFill>
                <a:schemeClr val="bg1"/>
              </a:solidFill>
              <a:latin typeface="Dosis Medium" panose="02010603020202060003" pitchFamily="2" charset="0"/>
            </a:endParaRPr>
          </a:p>
          <a:p>
            <a:pPr eaLnBrk="1" hangingPunct="1">
              <a:buNone/>
            </a:pPr>
            <a:r>
              <a:rPr sz="4000" dirty="0">
                <a:solidFill>
                  <a:schemeClr val="bg1"/>
                </a:solidFill>
                <a:latin typeface="Calibri" panose="020F0502020204030204" pitchFamily="34" charset="0"/>
              </a:rPr>
              <a:t>Lançamento pelo Modelo "</a:t>
            </a:r>
            <a:r>
              <a:rPr sz="4000" b="1" dirty="0">
                <a:solidFill>
                  <a:schemeClr val="bg1"/>
                </a:solidFill>
                <a:latin typeface="Calibri" panose="020F0502020204030204" pitchFamily="34" charset="0"/>
              </a:rPr>
              <a:t>AA"</a:t>
            </a:r>
            <a:r>
              <a:rPr sz="4000" dirty="0">
                <a:solidFill>
                  <a:schemeClr val="bg1"/>
                </a:solidFill>
                <a:latin typeface="Calibri" panose="020F0502020204030204" pitchFamily="34" charset="0"/>
              </a:rPr>
              <a:t> Notificação "</a:t>
            </a:r>
            <a:r>
              <a:rPr sz="4000" b="1" dirty="0">
                <a:solidFill>
                  <a:schemeClr val="bg1"/>
                </a:solidFill>
                <a:latin typeface="Calibri" panose="020F0502020204030204" pitchFamily="34" charset="0"/>
              </a:rPr>
              <a:t>DD"</a:t>
            </a:r>
            <a:r>
              <a:rPr sz="400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</a:p>
          <a:p>
            <a:pPr eaLnBrk="1" hangingPunct="1">
              <a:buNone/>
            </a:pPr>
            <a:endParaRPr sz="4000" b="1" i="1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eaLnBrk="1" hangingPunct="1">
              <a:buNone/>
            </a:pPr>
            <a:r>
              <a:rPr sz="4000" b="1" i="1" dirty="0">
                <a:solidFill>
                  <a:schemeClr val="bg1"/>
                </a:solidFill>
                <a:latin typeface="Calibri" panose="020F0502020204030204" pitchFamily="34" charset="0"/>
              </a:rPr>
              <a:t>(DEMAIS DOCTOS E OPERAÇÕES GERADORAS CONTRIBUIÇÃO E CRÉDITOS )</a:t>
            </a:r>
            <a:endParaRPr sz="4000" b="1" dirty="0">
              <a:solidFill>
                <a:schemeClr val="bg1"/>
              </a:solidFill>
              <a:latin typeface="Dosis Medium" panose="02010603020202060003" pitchFamily="2" charset="0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Imagem 6" descr="Forma, Quadrado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8100" y="-23812"/>
            <a:ext cx="1094422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03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1850" y="1343025"/>
            <a:ext cx="6280150" cy="69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04" name="Imagem 15" descr="Ícone&#10;&#10;Descrição gerada automaticament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25250" y="6191250"/>
            <a:ext cx="666750" cy="40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05" name="CaixaDeTexto 18"/>
          <p:cNvSpPr txBox="1"/>
          <p:nvPr/>
        </p:nvSpPr>
        <p:spPr>
          <a:xfrm>
            <a:off x="6600825" y="635000"/>
            <a:ext cx="5591175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sz="4000" dirty="0">
                <a:solidFill>
                  <a:srgbClr val="411E5A"/>
                </a:solidFill>
                <a:latin typeface="Dosis ExtraBold" panose="02010903020202060003" pitchFamily="2" charset="0"/>
              </a:rPr>
              <a:t>Evento R-4010 R-4020</a:t>
            </a:r>
          </a:p>
        </p:txBody>
      </p:sp>
      <p:sp>
        <p:nvSpPr>
          <p:cNvPr id="12" name="CaixaDeTexto 11"/>
          <p:cNvSpPr txBox="1"/>
          <p:nvPr/>
        </p:nvSpPr>
        <p:spPr>
          <a:xfrm>
            <a:off x="1466850" y="952500"/>
            <a:ext cx="10577513" cy="2092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2000" b="1" kern="1200" cap="none" spc="0" normalizeH="0" baseline="0" noProof="0" dirty="0">
                <a:solidFill>
                  <a:srgbClr val="FF0000"/>
                </a:solidFill>
                <a:latin typeface="+mn-lt"/>
                <a:ea typeface="+mn-lt"/>
                <a:cs typeface="+mn-lt"/>
              </a:rPr>
              <a:t>Passo a Passo: </a:t>
            </a:r>
            <a:endParaRPr kumimoji="0" lang="pt-BR" sz="2000" b="1" i="1" kern="1200" cap="none" spc="0" normalizeH="0" baseline="0" noProof="0" dirty="0">
              <a:solidFill>
                <a:srgbClr val="FF0000"/>
              </a:solidFill>
              <a:latin typeface="-apple-system"/>
              <a:ea typeface="+mn-lt"/>
              <a:cs typeface="+mn-lt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000" b="1" i="1" kern="1200" cap="none" spc="0" normalizeH="0" baseline="0" noProof="0" dirty="0">
              <a:solidFill>
                <a:srgbClr val="C00000"/>
              </a:solidFill>
              <a:latin typeface="-apple-system"/>
              <a:ea typeface="+mn-ea"/>
              <a:cs typeface="+mn-cs"/>
            </a:endParaRPr>
          </a:p>
          <a:p>
            <a:pPr marR="0" defTabSz="914400">
              <a:buClrTx/>
              <a:buSzTx/>
              <a:buFontTx/>
              <a:buNone/>
              <a:defRPr/>
            </a:pPr>
            <a:r>
              <a:rPr kumimoji="0" lang="pt-BR" kern="1200" cap="none" spc="0" normalizeH="0" baseline="0" noProof="0" dirty="0">
                <a:latin typeface="Calibri" panose="020F0502020204030204" pitchFamily="34" charset="0"/>
                <a:ea typeface="+mn-ea"/>
                <a:cs typeface="+mn-cs"/>
              </a:rPr>
              <a:t>Para essas Operações sem vínculos de Notas Fiscais o ERP </a:t>
            </a:r>
            <a:r>
              <a:rPr kumimoji="0" lang="pt-BR" kern="1200" cap="none" spc="0" normalizeH="0" baseline="0" noProof="0" dirty="0" err="1">
                <a:latin typeface="Calibri" panose="020F0502020204030204" pitchFamily="34" charset="0"/>
                <a:ea typeface="+mn-ea"/>
                <a:cs typeface="+mn-cs"/>
              </a:rPr>
              <a:t>Linx</a:t>
            </a:r>
            <a:r>
              <a:rPr kumimoji="0" lang="pt-BR" kern="1200" cap="none" spc="0" normalizeH="0" baseline="0" noProof="0" dirty="0">
                <a:latin typeface="Calibri" panose="020F0502020204030204" pitchFamily="34" charset="0"/>
                <a:ea typeface="+mn-ea"/>
                <a:cs typeface="+mn-cs"/>
              </a:rPr>
              <a:t> disponibiliza o Lançamento pelo Modelo "</a:t>
            </a:r>
            <a:r>
              <a:rPr kumimoji="0" lang="pt-BR" b="1" kern="1200" cap="none" spc="0" normalizeH="0" baseline="0" noProof="0" dirty="0">
                <a:latin typeface="Calibri" panose="020F0502020204030204" pitchFamily="34" charset="0"/>
                <a:ea typeface="+mn-ea"/>
                <a:cs typeface="+mn-cs"/>
              </a:rPr>
              <a:t>AA"</a:t>
            </a:r>
            <a:r>
              <a:rPr kumimoji="0" lang="pt-BR" kern="1200" cap="none" spc="0" normalizeH="0" baseline="0" noProof="0" dirty="0">
                <a:latin typeface="Calibri" panose="020F0502020204030204" pitchFamily="34" charset="0"/>
                <a:ea typeface="+mn-ea"/>
                <a:cs typeface="+mn-cs"/>
              </a:rPr>
              <a:t> Notificação "</a:t>
            </a:r>
            <a:r>
              <a:rPr kumimoji="0" lang="pt-BR" b="1" kern="1200" cap="none" spc="0" normalizeH="0" baseline="0" noProof="0" dirty="0">
                <a:latin typeface="Calibri" panose="020F0502020204030204" pitchFamily="34" charset="0"/>
                <a:ea typeface="+mn-ea"/>
                <a:cs typeface="+mn-cs"/>
              </a:rPr>
              <a:t>DD"</a:t>
            </a:r>
            <a:r>
              <a:rPr kumimoji="0" lang="pt-BR" kern="1200" cap="none" spc="0" normalizeH="0" baseline="0" noProof="0" dirty="0"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pt-BR" b="1" i="1" kern="1200" cap="none" spc="0" normalizeH="0" baseline="0" noProof="0" dirty="0">
                <a:latin typeface="Calibri" panose="020F0502020204030204" pitchFamily="34" charset="0"/>
                <a:ea typeface="+mn-ea"/>
                <a:cs typeface="+mn-cs"/>
              </a:rPr>
              <a:t>(DEMAIS DOCTOS E OPERAÇÕES GERADORAS CONTRIBUIÇÃO E CRÉDITOS )</a:t>
            </a:r>
            <a:endParaRPr kumimoji="0" lang="pt-BR" kern="1200" cap="none" spc="0" normalizeH="0" baseline="0" noProof="0" dirty="0">
              <a:latin typeface="Calibri" panose="020F0502020204030204" pitchFamily="34" charset="0"/>
              <a:ea typeface="+mn-ea"/>
              <a:cs typeface="+mn-cs"/>
            </a:endParaRPr>
          </a:p>
          <a:p>
            <a:pPr marR="0" defTabSz="914400">
              <a:buClrTx/>
              <a:buSzTx/>
              <a:buFontTx/>
              <a:buNone/>
              <a:defRPr/>
            </a:pPr>
            <a:r>
              <a:rPr kumimoji="0" lang="pt-BR" kern="1200" cap="none" spc="0" normalizeH="0" baseline="0" noProof="0" dirty="0">
                <a:latin typeface="Calibri" panose="020F0502020204030204" pitchFamily="34" charset="0"/>
                <a:ea typeface="+mn-ea"/>
                <a:cs typeface="+mn-cs"/>
              </a:rPr>
              <a:t>Com esse Modelo o cliente pode entrar com quaisquer documentos para gerar o Financeiro/contábil  da Operação. Para gerar o EFD </a:t>
            </a:r>
            <a:r>
              <a:rPr kumimoji="0" lang="pt-BR" kern="1200" cap="none" spc="0" normalizeH="0" baseline="0" noProof="0" dirty="0" err="1">
                <a:latin typeface="Calibri" panose="020F0502020204030204" pitchFamily="34" charset="0"/>
                <a:ea typeface="+mn-ea"/>
                <a:cs typeface="+mn-cs"/>
              </a:rPr>
              <a:t>Reinf</a:t>
            </a:r>
            <a:r>
              <a:rPr kumimoji="0" lang="pt-BR" kern="1200" cap="none" spc="0" normalizeH="0" baseline="0" noProof="0" dirty="0">
                <a:latin typeface="Calibri" panose="020F0502020204030204" pitchFamily="34" charset="0"/>
                <a:ea typeface="+mn-ea"/>
                <a:cs typeface="+mn-cs"/>
              </a:rPr>
              <a:t> precisamos de um Item Fiscal vinculado à Natureza e Rendimento esse é o processo ideal para atender todas as Obrigatoriedade dos Eventos 4010 e 4020</a:t>
            </a:r>
          </a:p>
        </p:txBody>
      </p:sp>
      <p:sp>
        <p:nvSpPr>
          <p:cNvPr id="51207" name="Retângulo 1"/>
          <p:cNvSpPr/>
          <p:nvPr/>
        </p:nvSpPr>
        <p:spPr>
          <a:xfrm>
            <a:off x="1549400" y="3097213"/>
            <a:ext cx="9023350" cy="647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dirty="0">
                <a:latin typeface="Calibri" panose="020F0502020204030204" pitchFamily="34" charset="0"/>
              </a:rPr>
              <a:t>Cadastrar o Modelo AA na Tela de Espécie e Serie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>
                <a:latin typeface="Calibri" panose="020F0502020204030204" pitchFamily="34" charset="0"/>
              </a:rPr>
              <a:t>Cadastrar uma serie para esse Modelo em Sequencial e Serie da Nota Fiscal </a:t>
            </a:r>
          </a:p>
        </p:txBody>
      </p:sp>
      <p:pic>
        <p:nvPicPr>
          <p:cNvPr id="51208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76388" y="3848100"/>
            <a:ext cx="9739312" cy="25527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Imagem 6" descr="Forma, Quadrado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8100" y="-23812"/>
            <a:ext cx="1094422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2227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1850" y="1343025"/>
            <a:ext cx="6280150" cy="69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2228" name="Imagem 15" descr="Ícone&#10;&#10;Descrição gerada automaticament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25250" y="6191250"/>
            <a:ext cx="666750" cy="40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2229" name="CaixaDeTexto 18"/>
          <p:cNvSpPr txBox="1"/>
          <p:nvPr/>
        </p:nvSpPr>
        <p:spPr>
          <a:xfrm>
            <a:off x="6600825" y="635000"/>
            <a:ext cx="5591175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sz="4000" dirty="0">
                <a:solidFill>
                  <a:srgbClr val="411E5A"/>
                </a:solidFill>
                <a:latin typeface="Dosis ExtraBold" panose="02010903020202060003" pitchFamily="2" charset="0"/>
              </a:rPr>
              <a:t>Evento R-4010 R-4020</a:t>
            </a:r>
          </a:p>
        </p:txBody>
      </p:sp>
      <p:sp>
        <p:nvSpPr>
          <p:cNvPr id="12" name="CaixaDeTexto 11"/>
          <p:cNvSpPr txBox="1"/>
          <p:nvPr/>
        </p:nvSpPr>
        <p:spPr>
          <a:xfrm>
            <a:off x="1466850" y="952500"/>
            <a:ext cx="10577513" cy="9842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2000" b="1" kern="1200" cap="none" spc="0" normalizeH="0" baseline="0" noProof="0" dirty="0">
                <a:solidFill>
                  <a:srgbClr val="FF0000"/>
                </a:solidFill>
                <a:latin typeface="+mn-lt"/>
                <a:ea typeface="+mn-lt"/>
                <a:cs typeface="+mn-lt"/>
              </a:rPr>
              <a:t>Passo a Passo: </a:t>
            </a:r>
            <a:endParaRPr kumimoji="0" lang="pt-BR" sz="2000" b="1" i="1" kern="1200" cap="none" spc="0" normalizeH="0" baseline="0" noProof="0" dirty="0">
              <a:solidFill>
                <a:srgbClr val="FF0000"/>
              </a:solidFill>
              <a:latin typeface="-apple-system"/>
              <a:ea typeface="+mn-lt"/>
              <a:cs typeface="+mn-lt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000" b="1" i="1" kern="1200" cap="none" spc="0" normalizeH="0" baseline="0" noProof="0" dirty="0">
              <a:solidFill>
                <a:srgbClr val="C00000"/>
              </a:solidFill>
              <a:latin typeface="-apple-system"/>
              <a:ea typeface="+mn-ea"/>
              <a:cs typeface="+mn-cs"/>
            </a:endParaRPr>
          </a:p>
          <a:p>
            <a:pPr marR="0" defTabSz="914400">
              <a:buClrTx/>
              <a:buSzTx/>
              <a:buFontTx/>
              <a:buNone/>
              <a:defRPr/>
            </a:pPr>
            <a:r>
              <a:rPr kumimoji="0" lang="pt-BR" kern="1200" cap="none" spc="0" normalizeH="0" baseline="0" noProof="0" dirty="0">
                <a:latin typeface="Calibri" panose="020F0502020204030204" pitchFamily="34" charset="0"/>
                <a:ea typeface="+mn-ea"/>
                <a:cs typeface="+mn-cs"/>
              </a:rPr>
              <a:t>Emitir a Nota Fiscal com o numero da fatura, contrato, (...), de acordo com o documento</a:t>
            </a:r>
          </a:p>
        </p:txBody>
      </p:sp>
      <p:pic>
        <p:nvPicPr>
          <p:cNvPr id="52231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58925" y="2100263"/>
            <a:ext cx="9328150" cy="39481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Imagem 6" descr="Forma, Quadrado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8100" y="-23812"/>
            <a:ext cx="1094422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3251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1850" y="1343025"/>
            <a:ext cx="6280150" cy="69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3252" name="Imagem 15" descr="Ícone&#10;&#10;Descrição gerada automaticament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25250" y="6191250"/>
            <a:ext cx="666750" cy="40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3253" name="CaixaDeTexto 18"/>
          <p:cNvSpPr txBox="1"/>
          <p:nvPr/>
        </p:nvSpPr>
        <p:spPr>
          <a:xfrm>
            <a:off x="6600825" y="635000"/>
            <a:ext cx="5591175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sz="4000" dirty="0">
                <a:solidFill>
                  <a:srgbClr val="411E5A"/>
                </a:solidFill>
                <a:latin typeface="Dosis ExtraBold" panose="02010903020202060003" pitchFamily="2" charset="0"/>
              </a:rPr>
              <a:t>Evento R-4010 R-4020</a:t>
            </a:r>
          </a:p>
        </p:txBody>
      </p:sp>
      <p:sp>
        <p:nvSpPr>
          <p:cNvPr id="12" name="CaixaDeTexto 11"/>
          <p:cNvSpPr txBox="1"/>
          <p:nvPr/>
        </p:nvSpPr>
        <p:spPr>
          <a:xfrm>
            <a:off x="1466850" y="952500"/>
            <a:ext cx="10577513" cy="9842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2000" b="1" kern="1200" cap="none" spc="0" normalizeH="0" baseline="0" noProof="0" dirty="0">
                <a:solidFill>
                  <a:srgbClr val="FF0000"/>
                </a:solidFill>
                <a:latin typeface="+mn-lt"/>
                <a:ea typeface="+mn-lt"/>
                <a:cs typeface="+mn-lt"/>
              </a:rPr>
              <a:t>Passo a Passo: </a:t>
            </a:r>
            <a:endParaRPr kumimoji="0" lang="pt-BR" sz="2000" b="1" i="1" kern="1200" cap="none" spc="0" normalizeH="0" baseline="0" noProof="0" dirty="0">
              <a:solidFill>
                <a:srgbClr val="FF0000"/>
              </a:solidFill>
              <a:latin typeface="-apple-system"/>
              <a:ea typeface="+mn-lt"/>
              <a:cs typeface="+mn-lt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000" b="1" i="1" kern="1200" cap="none" spc="0" normalizeH="0" baseline="0" noProof="0" dirty="0">
              <a:solidFill>
                <a:srgbClr val="C00000"/>
              </a:solidFill>
              <a:latin typeface="-apple-system"/>
              <a:ea typeface="+mn-ea"/>
              <a:cs typeface="+mn-cs"/>
            </a:endParaRPr>
          </a:p>
          <a:p>
            <a:pPr marR="0" defTabSz="914400">
              <a:buClrTx/>
              <a:buSzTx/>
              <a:buFontTx/>
              <a:buNone/>
              <a:defRPr/>
            </a:pPr>
            <a:r>
              <a:rPr kumimoji="0" lang="pt-BR" kern="1200" cap="none" spc="0" normalizeH="0" baseline="0" noProof="0" dirty="0">
                <a:latin typeface="Calibri" panose="020F0502020204030204" pitchFamily="34" charset="0"/>
                <a:ea typeface="+mn-ea"/>
                <a:cs typeface="+mn-cs"/>
              </a:rPr>
              <a:t>Vincular o Item fiscal relacionado ao serviço</a:t>
            </a:r>
          </a:p>
        </p:txBody>
      </p:sp>
      <p:pic>
        <p:nvPicPr>
          <p:cNvPr id="53255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74775" y="2038350"/>
            <a:ext cx="9763125" cy="45529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Imagem 6" descr="Forma, Quadrado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8100" y="-23812"/>
            <a:ext cx="1094422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4275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1850" y="1343025"/>
            <a:ext cx="6280150" cy="69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4276" name="Imagem 15" descr="Ícone&#10;&#10;Descrição gerada automaticament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25250" y="6191250"/>
            <a:ext cx="666750" cy="40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4277" name="CaixaDeTexto 18"/>
          <p:cNvSpPr txBox="1"/>
          <p:nvPr/>
        </p:nvSpPr>
        <p:spPr>
          <a:xfrm>
            <a:off x="6600825" y="635000"/>
            <a:ext cx="5591175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sz="4000" dirty="0">
                <a:solidFill>
                  <a:srgbClr val="411E5A"/>
                </a:solidFill>
                <a:latin typeface="Dosis ExtraBold" panose="02010903020202060003" pitchFamily="2" charset="0"/>
              </a:rPr>
              <a:t>Evento R-4010 R-4020</a:t>
            </a:r>
          </a:p>
        </p:txBody>
      </p:sp>
      <p:sp>
        <p:nvSpPr>
          <p:cNvPr id="12" name="CaixaDeTexto 11"/>
          <p:cNvSpPr txBox="1"/>
          <p:nvPr/>
        </p:nvSpPr>
        <p:spPr>
          <a:xfrm>
            <a:off x="1466850" y="952500"/>
            <a:ext cx="10577513" cy="9842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2000" b="1" kern="1200" cap="none" spc="0" normalizeH="0" baseline="0" noProof="0" dirty="0">
                <a:solidFill>
                  <a:srgbClr val="FF0000"/>
                </a:solidFill>
                <a:latin typeface="+mn-lt"/>
                <a:ea typeface="+mn-lt"/>
                <a:cs typeface="+mn-lt"/>
              </a:rPr>
              <a:t>Passo a Passo: </a:t>
            </a:r>
            <a:endParaRPr kumimoji="0" lang="pt-BR" sz="2000" b="1" i="1" kern="1200" cap="none" spc="0" normalizeH="0" baseline="0" noProof="0" dirty="0">
              <a:solidFill>
                <a:srgbClr val="FF0000"/>
              </a:solidFill>
              <a:latin typeface="-apple-system"/>
              <a:ea typeface="+mn-lt"/>
              <a:cs typeface="+mn-lt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000" b="1" i="1" kern="1200" cap="none" spc="0" normalizeH="0" baseline="0" noProof="0" dirty="0">
              <a:solidFill>
                <a:srgbClr val="C00000"/>
              </a:solidFill>
              <a:latin typeface="-apple-system"/>
              <a:ea typeface="+mn-ea"/>
              <a:cs typeface="+mn-cs"/>
            </a:endParaRPr>
          </a:p>
          <a:p>
            <a:pPr marR="0" defTabSz="914400">
              <a:buClrTx/>
              <a:buSzTx/>
              <a:buFontTx/>
              <a:buNone/>
              <a:defRPr/>
            </a:pPr>
            <a:r>
              <a:rPr kumimoji="0" lang="pt-BR" kern="1200" cap="none" spc="0" normalizeH="0" baseline="0" noProof="0" dirty="0">
                <a:latin typeface="Calibri" panose="020F0502020204030204" pitchFamily="34" charset="0"/>
                <a:ea typeface="+mn-ea"/>
                <a:cs typeface="+mn-cs"/>
              </a:rPr>
              <a:t>Os demais processos seguem o padrão do Sistema, para gerar o financeiro e o contábil  </a:t>
            </a:r>
          </a:p>
        </p:txBody>
      </p:sp>
      <p:pic>
        <p:nvPicPr>
          <p:cNvPr id="54279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95413" y="2133600"/>
            <a:ext cx="10129837" cy="40576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Imagem 6" descr="Forma, Quadrado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8100" y="-23812"/>
            <a:ext cx="1094422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5299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1850" y="1343025"/>
            <a:ext cx="6280150" cy="69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5300" name="Imagem 15" descr="Ícone&#10;&#10;Descrição gerada automaticament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25250" y="6191250"/>
            <a:ext cx="666750" cy="40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5301" name="CaixaDeTexto 18"/>
          <p:cNvSpPr txBox="1"/>
          <p:nvPr/>
        </p:nvSpPr>
        <p:spPr>
          <a:xfrm>
            <a:off x="6600825" y="635000"/>
            <a:ext cx="5591175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sz="4000" dirty="0">
                <a:solidFill>
                  <a:srgbClr val="411E5A"/>
                </a:solidFill>
                <a:latin typeface="Dosis ExtraBold" panose="02010903020202060003" pitchFamily="2" charset="0"/>
              </a:rPr>
              <a:t>Evento R-4010 R-4020</a:t>
            </a:r>
          </a:p>
        </p:txBody>
      </p:sp>
      <p:sp>
        <p:nvSpPr>
          <p:cNvPr id="12" name="CaixaDeTexto 11"/>
          <p:cNvSpPr txBox="1"/>
          <p:nvPr/>
        </p:nvSpPr>
        <p:spPr>
          <a:xfrm>
            <a:off x="1466850" y="952500"/>
            <a:ext cx="10577513" cy="9842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2000" b="1" kern="1200" cap="none" spc="0" normalizeH="0" baseline="0" noProof="0" dirty="0">
                <a:solidFill>
                  <a:srgbClr val="FF0000"/>
                </a:solidFill>
                <a:latin typeface="+mn-lt"/>
                <a:ea typeface="+mn-lt"/>
                <a:cs typeface="+mn-lt"/>
              </a:rPr>
              <a:t>Passo a Passo: </a:t>
            </a:r>
            <a:endParaRPr kumimoji="0" lang="pt-BR" sz="2000" b="1" i="1" kern="1200" cap="none" spc="0" normalizeH="0" baseline="0" noProof="0" dirty="0">
              <a:solidFill>
                <a:srgbClr val="FF0000"/>
              </a:solidFill>
              <a:latin typeface="-apple-system"/>
              <a:ea typeface="+mn-lt"/>
              <a:cs typeface="+mn-lt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000" b="1" i="1" kern="1200" cap="none" spc="0" normalizeH="0" baseline="0" noProof="0" dirty="0">
              <a:solidFill>
                <a:srgbClr val="C00000"/>
              </a:solidFill>
              <a:latin typeface="-apple-system"/>
              <a:ea typeface="+mn-ea"/>
              <a:cs typeface="+mn-cs"/>
            </a:endParaRPr>
          </a:p>
          <a:p>
            <a:pPr marR="0" defTabSz="914400">
              <a:buClrTx/>
              <a:buSzTx/>
              <a:buFontTx/>
              <a:buNone/>
              <a:defRPr/>
            </a:pPr>
            <a:r>
              <a:rPr kumimoji="0" lang="pt-BR" kern="1200" cap="none" spc="0" normalizeH="0" baseline="0" noProof="0" dirty="0">
                <a:latin typeface="Calibri" panose="020F0502020204030204" pitchFamily="34" charset="0"/>
                <a:ea typeface="+mn-ea"/>
                <a:cs typeface="+mn-cs"/>
              </a:rPr>
              <a:t>Exemplo</a:t>
            </a:r>
          </a:p>
        </p:txBody>
      </p:sp>
      <p:pic>
        <p:nvPicPr>
          <p:cNvPr id="5530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68500" y="2078038"/>
            <a:ext cx="9266238" cy="43132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965200" y="1651000"/>
            <a:ext cx="4171950" cy="7540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pt-BR"/>
            </a:defPPr>
            <a:lvl1pPr>
              <a:defRPr sz="6000" cap="all">
                <a:solidFill>
                  <a:srgbClr val="FFB400"/>
                </a:solidFill>
                <a:latin typeface="Dosis ExtraBold" panose="02010903020202060003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4300" b="0" i="0" u="none" strike="noStrike" kern="1200" cap="all" spc="0" normalizeH="0" baseline="0" noProof="0" dirty="0">
                <a:ln>
                  <a:noFill/>
                </a:ln>
                <a:solidFill>
                  <a:srgbClr val="FFB400"/>
                </a:solidFill>
                <a:effectLst/>
                <a:uLnTx/>
                <a:uFillTx/>
                <a:latin typeface="Dosis ExtraBold" panose="02010903020202060003"/>
                <a:ea typeface="+mn-ea"/>
                <a:cs typeface="+mn-cs"/>
              </a:rPr>
              <a:t>EVENTO R-4040</a:t>
            </a:r>
          </a:p>
        </p:txBody>
      </p:sp>
      <p:pic>
        <p:nvPicPr>
          <p:cNvPr id="56323" name="Imagem 5" descr="Imagem em preto e branco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6350" y="5576888"/>
            <a:ext cx="1790700" cy="1212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6324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2538" y="2278063"/>
            <a:ext cx="69850" cy="2622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6325" name="Imagem 10" descr="Imagem em preto e branco&#10;&#10;Descrição gerada automaticament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54288" y="0"/>
            <a:ext cx="1790700" cy="1200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6326" name="Imagem 1" descr="Ícone&#10;&#10;Descrição gerada automaticament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74425" y="6169025"/>
            <a:ext cx="666750" cy="40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CaixaDeTexto 20"/>
          <p:cNvSpPr txBox="1"/>
          <p:nvPr/>
        </p:nvSpPr>
        <p:spPr>
          <a:xfrm>
            <a:off x="342900" y="2405063"/>
            <a:ext cx="6196013" cy="230822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lt"/>
                <a:cs typeface="+mn-lt"/>
              </a:rPr>
              <a:t>Neste registro teremos a priori as informações de IRPJ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lt"/>
              <a:cs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Este registro deverá ser gerado quando for realizado um pagamento terceiros ou a sócios, acionistas ou titular, contabilizados ou não, quando não for comprovada a operação ou sua causa. E/ou Pagamentos efetuados pela pessoa jurídica no caso de não identificação dos beneficiários das despesas a título de remuneração indireta</a:t>
            </a:r>
          </a:p>
        </p:txBody>
      </p:sp>
      <p:sp>
        <p:nvSpPr>
          <p:cNvPr id="56328" name="CaixaDeTexto 1"/>
          <p:cNvSpPr txBox="1"/>
          <p:nvPr/>
        </p:nvSpPr>
        <p:spPr>
          <a:xfrm>
            <a:off x="6584950" y="2173288"/>
            <a:ext cx="5607050" cy="3140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buNone/>
            </a:pPr>
            <a:r>
              <a:rPr dirty="0">
                <a:solidFill>
                  <a:schemeClr val="bg1"/>
                </a:solidFill>
                <a:latin typeface="Calibri" panose="020F0502020204030204" pitchFamily="34" charset="0"/>
              </a:rPr>
              <a:t>Este evento deverá ser gerado sempre que for realizado algum pagamento a pessoa Física ou Jurídica cuja Natureza do Rendimento (Serviço ou Aplicação Financeira) não possa ser associada a uma das Naturezas listadas na Tabela 01, e/ou quando o Beneficiário não puder ser identificado.</a:t>
            </a:r>
          </a:p>
          <a:p>
            <a:pPr eaLnBrk="1" hangingPunct="1">
              <a:buNone/>
            </a:pPr>
            <a:r>
              <a:rPr dirty="0">
                <a:solidFill>
                  <a:schemeClr val="bg1"/>
                </a:solidFill>
                <a:latin typeface="Calibri" panose="020F0502020204030204" pitchFamily="34" charset="0"/>
              </a:rPr>
              <a:t>Não identificamos situação na qual este registro deverá ser gerado, entretanto, como cabe ao contribuinte conhecer bem a sua atividade, entendemos que o Sistema deverá apresentar ao usuário uma possibilidade de geração manual este Evento.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Imagem 6" descr="Forma, Quadrado&#10;&#10;Descrição gerada automaticament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8100" y="-23812"/>
            <a:ext cx="1094422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9155" name="Imagem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1850" y="1343025"/>
            <a:ext cx="6280150" cy="69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9156" name="Imagem 15" descr="Ícone&#10;&#10;Descrição gerada automaticament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25250" y="6191250"/>
            <a:ext cx="666750" cy="40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9157" name="CaixaDeTexto 18"/>
          <p:cNvSpPr txBox="1"/>
          <p:nvPr/>
        </p:nvSpPr>
        <p:spPr>
          <a:xfrm>
            <a:off x="7332663" y="635000"/>
            <a:ext cx="346233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sz="4000" dirty="0" err="1">
                <a:solidFill>
                  <a:srgbClr val="411E5A"/>
                </a:solidFill>
                <a:latin typeface="Dosis ExtraBold" panose="02010903020202060003" pitchFamily="2" charset="0"/>
              </a:rPr>
              <a:t>Evento</a:t>
            </a:r>
            <a:r>
              <a:rPr sz="4000" dirty="0">
                <a:solidFill>
                  <a:srgbClr val="411E5A"/>
                </a:solidFill>
                <a:latin typeface="Dosis ExtraBold" panose="02010903020202060003" pitchFamily="2" charset="0"/>
              </a:rPr>
              <a:t> R-40</a:t>
            </a:r>
            <a:r>
              <a:rPr lang="pt-BR" sz="4000" dirty="0">
                <a:solidFill>
                  <a:srgbClr val="411E5A"/>
                </a:solidFill>
                <a:latin typeface="Dosis ExtraBold" panose="02010903020202060003" pitchFamily="2" charset="0"/>
              </a:rPr>
              <a:t>4</a:t>
            </a:r>
            <a:r>
              <a:rPr sz="4000" dirty="0">
                <a:solidFill>
                  <a:srgbClr val="411E5A"/>
                </a:solidFill>
                <a:latin typeface="Dosis ExtraBold" panose="02010903020202060003" pitchFamily="2" charset="0"/>
              </a:rPr>
              <a:t>0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xmlns="" id="{8C7358A2-7B55-9505-C20B-3CA758FA54D6}"/>
              </a:ext>
            </a:extLst>
          </p:cNvPr>
          <p:cNvSpPr txBox="1"/>
          <p:nvPr/>
        </p:nvSpPr>
        <p:spPr>
          <a:xfrm>
            <a:off x="1661746" y="502626"/>
            <a:ext cx="9383713" cy="2247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2000" b="1" kern="1200" cap="none" spc="0" normalizeH="0" baseline="0" noProof="0" dirty="0">
                <a:solidFill>
                  <a:srgbClr val="FF0000"/>
                </a:solidFill>
                <a:latin typeface="+mn-lt"/>
                <a:ea typeface="+mn-lt"/>
                <a:cs typeface="+mn-lt"/>
              </a:rPr>
              <a:t>Passo a Passo: Manual  </a:t>
            </a: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pt-BR" sz="2000" b="1" kern="1200" cap="none" spc="0" normalizeH="0" baseline="0" noProof="0" dirty="0">
              <a:solidFill>
                <a:srgbClr val="FF0000"/>
              </a:solidFill>
              <a:latin typeface="+mn-lt"/>
              <a:ea typeface="+mn-lt"/>
              <a:cs typeface="+mn-lt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pt-BR" sz="2000" kern="1200" cap="none" spc="0" normalizeH="0" baseline="0" noProof="0" dirty="0">
              <a:latin typeface="+mn-lt"/>
              <a:ea typeface="+mn-lt"/>
              <a:cs typeface="+mn-lt"/>
            </a:endParaRPr>
          </a:p>
          <a:p>
            <a:pPr marL="342900" marR="0" indent="-34290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2000" kern="1200" cap="none" spc="0" normalizeH="0" baseline="0" noProof="0" dirty="0">
                <a:latin typeface="+mn-lt"/>
                <a:ea typeface="+mn-lt"/>
                <a:cs typeface="+mn-lt"/>
              </a:rPr>
              <a:t>No Evento 4040 tem a opção de Lançar o registro Manualmente na tela EFD Reinf</a:t>
            </a:r>
          </a:p>
          <a:p>
            <a:pPr marL="342900" marR="0" indent="-34290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2000" kern="1200" cap="none" spc="0" normalizeH="0" baseline="0" noProof="0" dirty="0">
                <a:latin typeface="+mn-lt"/>
                <a:ea typeface="+mn-lt"/>
                <a:cs typeface="+mn-lt"/>
              </a:rPr>
              <a:t>Clicar em inserir, informar os Dados na Grid  </a:t>
            </a:r>
          </a:p>
          <a:p>
            <a:pPr marL="342900" marR="0" indent="-34290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2000" kern="1200" cap="none" spc="0" normalizeH="0" baseline="0" noProof="0" dirty="0">
                <a:latin typeface="+mn-lt"/>
                <a:ea typeface="+mn-lt"/>
                <a:cs typeface="+mn-lt"/>
              </a:rPr>
              <a:t>Clicar em Avançar</a:t>
            </a:r>
          </a:p>
          <a:p>
            <a:pPr marL="342900" marR="0" indent="-34290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2000" kern="1200" cap="none" spc="0" normalizeH="0" baseline="0" noProof="0" dirty="0">
                <a:latin typeface="+mn-lt"/>
                <a:ea typeface="+mn-lt"/>
                <a:cs typeface="+mn-lt"/>
              </a:rPr>
              <a:t>Gerar o Evento / Enviar pelo monitor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xmlns="" id="{0D3915AB-668F-E714-6F4A-DA758BB22A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54116" y="2750526"/>
            <a:ext cx="4979376" cy="3894127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xmlns="" id="{5AA0E725-D8A6-0C3B-E83D-CCC609C2F74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02120" y="2804862"/>
            <a:ext cx="4323130" cy="3785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55694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Imagem 6" descr="Forma, Quadrado&#10;&#10;Descrição gerada automaticament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8888" y="-71437"/>
            <a:ext cx="1094422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9939" name="Imagem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1850" y="1343025"/>
            <a:ext cx="6280150" cy="69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9940" name="Imagem 15" descr="Ícone&#10;&#10;Descrição gerada automaticament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25250" y="6191250"/>
            <a:ext cx="666750" cy="40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9941" name="CaixaDeTexto 18"/>
          <p:cNvSpPr txBox="1"/>
          <p:nvPr/>
        </p:nvSpPr>
        <p:spPr>
          <a:xfrm>
            <a:off x="7332663" y="635000"/>
            <a:ext cx="346233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sz="4000" dirty="0" err="1">
                <a:solidFill>
                  <a:srgbClr val="411E5A"/>
                </a:solidFill>
                <a:latin typeface="Dosis ExtraBold" panose="02010903020202060003" pitchFamily="2" charset="0"/>
              </a:rPr>
              <a:t>Evento</a:t>
            </a:r>
            <a:r>
              <a:rPr sz="4000" dirty="0">
                <a:solidFill>
                  <a:srgbClr val="411E5A"/>
                </a:solidFill>
                <a:latin typeface="Dosis ExtraBold" panose="02010903020202060003" pitchFamily="2" charset="0"/>
              </a:rPr>
              <a:t> R-40</a:t>
            </a:r>
            <a:r>
              <a:rPr lang="pt-BR" sz="4000" dirty="0">
                <a:solidFill>
                  <a:srgbClr val="411E5A"/>
                </a:solidFill>
                <a:latin typeface="Dosis ExtraBold" panose="02010903020202060003" pitchFamily="2" charset="0"/>
              </a:rPr>
              <a:t>4</a:t>
            </a:r>
            <a:r>
              <a:rPr sz="4000" dirty="0">
                <a:solidFill>
                  <a:srgbClr val="411E5A"/>
                </a:solidFill>
                <a:latin typeface="Dosis ExtraBold" panose="02010903020202060003" pitchFamily="2" charset="0"/>
              </a:rPr>
              <a:t>0</a:t>
            </a:r>
          </a:p>
        </p:txBody>
      </p:sp>
      <p:sp>
        <p:nvSpPr>
          <p:cNvPr id="3" name="Retângulo 2"/>
          <p:cNvSpPr/>
          <p:nvPr/>
        </p:nvSpPr>
        <p:spPr>
          <a:xfrm>
            <a:off x="1454150" y="989013"/>
            <a:ext cx="10798175" cy="28622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1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lt"/>
                <a:cs typeface="+mn-lt"/>
              </a:rPr>
              <a:t>Passo a Passo: Importação CSV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1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lt"/>
                <a:cs typeface="+mn-lt"/>
              </a:rPr>
              <a:t> </a:t>
            </a:r>
            <a:endParaRPr kumimoji="0" lang="pt-BR" sz="15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lt"/>
              <a:cs typeface="+mn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15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lt"/>
                <a:cs typeface="+mn-lt"/>
              </a:rPr>
              <a:t>No Evento 4040 tem a opção de importar os dados para gerar o Evento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pt-BR" sz="1500" b="0" i="0" u="none" strike="noStrike" kern="1200" cap="none" spc="0" normalizeH="0" baseline="0" noProof="0" dirty="0">
              <a:ln>
                <a:noFill/>
              </a:ln>
              <a:solidFill>
                <a:srgbClr val="172B4D"/>
              </a:solidFill>
              <a:effectLst/>
              <a:uLnTx/>
              <a:uFillTx/>
              <a:latin typeface="-apple-system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1500" b="0" i="0" u="none" strike="noStrike" kern="1200" cap="none" spc="0" normalizeH="0" baseline="0" noProof="0" dirty="0">
                <a:ln>
                  <a:noFill/>
                </a:ln>
                <a:solidFill>
                  <a:srgbClr val="172B4D"/>
                </a:solidFill>
                <a:effectLst/>
                <a:uLnTx/>
                <a:uFillTx/>
                <a:latin typeface="-apple-system"/>
                <a:ea typeface="+mn-ea"/>
                <a:cs typeface="+mn-cs"/>
              </a:rPr>
              <a:t>O formato esperado para esse arquivo de importação é o abaixo, qualquer valor fora desse padrão causará erro ou interpretação errada no momento da importação. As 'colunas' devem estar separadas por ponto-e-vírgula e os campos de valores devem possuir ponto decimal em formato americano, com o ponto no lugar da vírgula (999.99).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1500" b="0" i="0" u="none" strike="noStrike" kern="1200" cap="none" spc="0" normalizeH="0" baseline="0" noProof="0" dirty="0">
                <a:ln>
                  <a:noFill/>
                </a:ln>
                <a:solidFill>
                  <a:srgbClr val="172B4D"/>
                </a:solidFill>
                <a:effectLst/>
                <a:uLnTx/>
                <a:uFillTx/>
                <a:latin typeface="-apple-system"/>
                <a:ea typeface="+mn-ea"/>
                <a:cs typeface="+mn-cs"/>
              </a:rPr>
              <a:t>A informação dos dados obedece alguns critérios, a coluna de matriz fiscal aceita apenas matrizes fiscais vinculadas à matriz contábil apresentada na grid superior (matriz que está gerando os eventos) e a coluna de código do terceiro pesquisa informações na tabela do ERP, trazendo apenas registros em que o terceiro esteja configurado como PESSOA FÍSICA. As mesmas validações são feitas no momento da importação da planilha .CSV, os registros que não obedecerem essa regra serão descartados e não serão considerados para geração do evento.</a:t>
            </a:r>
            <a:endParaRPr kumimoji="0" lang="pt-BR" sz="15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Calibri" panose="020F0502020204030204"/>
            </a:endParaRPr>
          </a:p>
        </p:txBody>
      </p:sp>
      <p:sp>
        <p:nvSpPr>
          <p:cNvPr id="39943" name="Retângulo 5"/>
          <p:cNvSpPr/>
          <p:nvPr/>
        </p:nvSpPr>
        <p:spPr>
          <a:xfrm>
            <a:off x="1492250" y="4062413"/>
            <a:ext cx="10477500" cy="2778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sz="1200" b="1" dirty="0">
                <a:solidFill>
                  <a:srgbClr val="172B4D"/>
                </a:solidFill>
                <a:latin typeface="-apple-system"/>
              </a:rPr>
              <a:t>EX: COD_MATRIZ_FISCAL </a:t>
            </a:r>
            <a:r>
              <a:rPr lang="pt-BR" sz="1200" b="1" dirty="0">
                <a:solidFill>
                  <a:srgbClr val="172B4D"/>
                </a:solidFill>
                <a:latin typeface="-apple-system"/>
              </a:rPr>
              <a:t>|</a:t>
            </a:r>
            <a:r>
              <a:rPr sz="1200" b="1" dirty="0">
                <a:solidFill>
                  <a:srgbClr val="172B4D"/>
                </a:solidFill>
                <a:latin typeface="-apple-system"/>
              </a:rPr>
              <a:t> NATUREZA_RENDIMENTO | DATA | VALOR_BRUTO | BASE_IMPOSTO | VALOR_IMPOSTO</a:t>
            </a:r>
          </a:p>
        </p:txBody>
      </p:sp>
      <p:sp>
        <p:nvSpPr>
          <p:cNvPr id="39944" name="Retângulo 7"/>
          <p:cNvSpPr/>
          <p:nvPr/>
        </p:nvSpPr>
        <p:spPr>
          <a:xfrm>
            <a:off x="1719263" y="4679950"/>
            <a:ext cx="2260600" cy="3222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sz="1500" b="1" dirty="0">
                <a:solidFill>
                  <a:srgbClr val="172B4D"/>
                </a:solidFill>
                <a:latin typeface="-apple-system"/>
              </a:rPr>
              <a:t>Exemplo Arquivo CSV </a:t>
            </a:r>
            <a:endParaRPr sz="1500" b="1" dirty="0">
              <a:latin typeface="Calibri" panose="020F0502020204030204" pitchFamily="34" charset="0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xmlns="" id="{EDE15F98-B106-53F1-5828-8E4D20C769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66362" y="5049044"/>
            <a:ext cx="10039350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76227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Imagem 6" descr="Forma, Quadrado&#10;&#10;Descrição gerada automaticament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8100" y="-23812"/>
            <a:ext cx="1094422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9155" name="Imagem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1850" y="1343025"/>
            <a:ext cx="6280150" cy="69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9156" name="Imagem 15" descr="Ícone&#10;&#10;Descrição gerada automaticament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25250" y="6191250"/>
            <a:ext cx="666750" cy="40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9157" name="CaixaDeTexto 18"/>
          <p:cNvSpPr txBox="1"/>
          <p:nvPr/>
        </p:nvSpPr>
        <p:spPr>
          <a:xfrm>
            <a:off x="7332663" y="635000"/>
            <a:ext cx="346233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sz="4000" dirty="0" err="1">
                <a:solidFill>
                  <a:srgbClr val="411E5A"/>
                </a:solidFill>
                <a:latin typeface="Dosis ExtraBold" panose="02010903020202060003" pitchFamily="2" charset="0"/>
              </a:rPr>
              <a:t>Evento</a:t>
            </a:r>
            <a:r>
              <a:rPr sz="4000" dirty="0">
                <a:solidFill>
                  <a:srgbClr val="411E5A"/>
                </a:solidFill>
                <a:latin typeface="Dosis ExtraBold" panose="02010903020202060003" pitchFamily="2" charset="0"/>
              </a:rPr>
              <a:t> R-40</a:t>
            </a:r>
            <a:r>
              <a:rPr lang="pt-BR" sz="4000" dirty="0">
                <a:solidFill>
                  <a:srgbClr val="411E5A"/>
                </a:solidFill>
                <a:latin typeface="Dosis ExtraBold" panose="02010903020202060003" pitchFamily="2" charset="0"/>
              </a:rPr>
              <a:t>4</a:t>
            </a:r>
            <a:r>
              <a:rPr sz="4000" dirty="0">
                <a:solidFill>
                  <a:srgbClr val="411E5A"/>
                </a:solidFill>
                <a:latin typeface="Dosis ExtraBold" panose="02010903020202060003" pitchFamily="2" charset="0"/>
              </a:rPr>
              <a:t>0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xmlns="" id="{054198F9-4B5D-64D5-5767-0D618412FC07}"/>
              </a:ext>
            </a:extLst>
          </p:cNvPr>
          <p:cNvSpPr txBox="1"/>
          <p:nvPr/>
        </p:nvSpPr>
        <p:spPr>
          <a:xfrm>
            <a:off x="1560269" y="438883"/>
            <a:ext cx="3836988" cy="16319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2000" b="1" kern="1200" cap="none" spc="0" normalizeH="0" baseline="0" noProof="0" dirty="0">
                <a:solidFill>
                  <a:srgbClr val="FF0000"/>
                </a:solidFill>
                <a:latin typeface="+mn-lt"/>
                <a:ea typeface="+mn-lt"/>
                <a:cs typeface="+mn-lt"/>
              </a:rPr>
              <a:t>Passo a Passo: Importação CSV  </a:t>
            </a:r>
            <a:endParaRPr kumimoji="0" lang="pt-BR" sz="2000" kern="1200" cap="none" spc="0" normalizeH="0" baseline="0" noProof="0" dirty="0">
              <a:latin typeface="+mn-lt"/>
              <a:ea typeface="+mn-lt"/>
              <a:cs typeface="+mn-lt"/>
            </a:endParaRPr>
          </a:p>
          <a:p>
            <a:pPr marL="342900" marR="0" indent="-34290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2000" kern="1200" cap="none" spc="0" normalizeH="0" baseline="0" noProof="0" dirty="0">
                <a:latin typeface="+mn-lt"/>
                <a:ea typeface="+mn-lt"/>
                <a:cs typeface="+mn-lt"/>
              </a:rPr>
              <a:t>Clicar em Importar </a:t>
            </a:r>
          </a:p>
          <a:p>
            <a:pPr marL="342900" marR="0" indent="-34290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2000" kern="1200" cap="none" spc="0" normalizeH="0" baseline="0" noProof="0" dirty="0">
                <a:latin typeface="+mn-lt"/>
                <a:ea typeface="+mn-lt"/>
                <a:cs typeface="+mn-lt"/>
              </a:rPr>
              <a:t>Selecionar o Arquivo CSV</a:t>
            </a:r>
          </a:p>
          <a:p>
            <a:pPr marL="342900" marR="0" indent="-34290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2000" kern="1200" cap="none" spc="0" normalizeH="0" baseline="0" noProof="0" dirty="0">
                <a:latin typeface="+mn-lt"/>
                <a:ea typeface="+mn-lt"/>
                <a:cs typeface="+mn-lt"/>
              </a:rPr>
              <a:t>Clicar em Avançar</a:t>
            </a:r>
          </a:p>
          <a:p>
            <a:pPr marL="342900" marR="0" indent="-34290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2000" kern="1200" cap="none" spc="0" normalizeH="0" baseline="0" noProof="0" dirty="0">
                <a:latin typeface="+mn-lt"/>
                <a:ea typeface="+mn-lt"/>
                <a:cs typeface="+mn-lt"/>
              </a:rPr>
              <a:t>Gerar o Evento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xmlns="" id="{B4015C4F-333F-CC41-9020-CA2C103F7F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76026" y="2268659"/>
            <a:ext cx="5204186" cy="3559419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xmlns="" id="{1CA059B4-94EE-D8F7-E935-0FE910F8D3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05661" y="2268659"/>
            <a:ext cx="4852964" cy="3559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8048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Imagem 6" descr="Forma, Quadrado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7775" y="0"/>
            <a:ext cx="846455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1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1850" y="1343025"/>
            <a:ext cx="6280150" cy="69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2" name="Imagem 10" descr="Tela de computador&#10;&#10;Descrição gerada automaticament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3475" y="1238250"/>
            <a:ext cx="4089400" cy="4089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3" name="Imagem 14" descr="Imagem em preto e roxo&#10;&#10;Descrição gerada automaticamente com confiança média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16400" y="5073650"/>
            <a:ext cx="1517650" cy="1511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4" name="Imagem 15" descr="Ícone&#10;&#10;Descrição gerada automaticamente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242675" y="6184900"/>
            <a:ext cx="666750" cy="40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5" name="CaixaDeTexto 18"/>
          <p:cNvSpPr txBox="1"/>
          <p:nvPr/>
        </p:nvSpPr>
        <p:spPr>
          <a:xfrm>
            <a:off x="5989638" y="635000"/>
            <a:ext cx="5148262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sz="4000" dirty="0">
                <a:solidFill>
                  <a:srgbClr val="411E5A"/>
                </a:solidFill>
                <a:latin typeface="Dosis ExtraBold" panose="02010903020202060003" pitchFamily="2" charset="0"/>
              </a:rPr>
              <a:t>Definição da EFD REINF</a:t>
            </a:r>
          </a:p>
        </p:txBody>
      </p:sp>
      <p:pic>
        <p:nvPicPr>
          <p:cNvPr id="7176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65250" y="2274888"/>
            <a:ext cx="4241800" cy="23923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" name="Retângulo 13"/>
          <p:cNvSpPr/>
          <p:nvPr/>
        </p:nvSpPr>
        <p:spPr>
          <a:xfrm>
            <a:off x="5911850" y="1697038"/>
            <a:ext cx="5997575" cy="5940425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Dentre as informações prestadas através da EFD-Reinf, destacam-se aquelas associadas: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pt-BR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aos serviços tomados/prestados mediante cessão de mão de obra ou empreitada, referente retenção de contribuição social previdenciária - Lei 9711/98;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endParaRPr kumimoji="0" lang="pt-BR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às retenções na fonte (IR, CSLL, COFINS, PIS/PASEP) incidentes sobre os pagamentos diversos efetuados a pessoas físicas e jurídicas, em módulo a ser implementado com os leiautes da série R-4000;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endParaRPr kumimoji="0" lang="pt-BR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pt-B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aos recursos recebidos por / repassados para associação desportiva que mantenha equipe de futebol profissional, referente a contribuição social previdenciária;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endParaRPr kumimoji="0" lang="pt-BR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endParaRPr kumimoji="0" lang="pt-BR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pt-BR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1035050" y="1644650"/>
            <a:ext cx="4171950" cy="7540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pt-BR"/>
            </a:defPPr>
            <a:lvl1pPr>
              <a:defRPr sz="6000" cap="all">
                <a:solidFill>
                  <a:srgbClr val="FFB400"/>
                </a:solidFill>
                <a:latin typeface="Dosis ExtraBold" panose="02010903020202060003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4300" b="0" i="0" u="none" strike="noStrike" kern="1200" cap="all" spc="0" normalizeH="0" baseline="0" noProof="0" dirty="0">
                <a:ln>
                  <a:noFill/>
                </a:ln>
                <a:solidFill>
                  <a:srgbClr val="FFB400"/>
                </a:solidFill>
                <a:effectLst/>
                <a:uLnTx/>
                <a:uFillTx/>
                <a:latin typeface="Dosis ExtraBold" panose="02010903020202060003"/>
                <a:ea typeface="+mn-ea"/>
                <a:cs typeface="+mn-cs"/>
              </a:rPr>
              <a:t>EVENTO R-4099</a:t>
            </a:r>
          </a:p>
        </p:txBody>
      </p:sp>
      <p:pic>
        <p:nvPicPr>
          <p:cNvPr id="58371" name="Imagem 5" descr="Imagem em preto e branco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6350" y="5576888"/>
            <a:ext cx="1790700" cy="1212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8372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7788" y="2278063"/>
            <a:ext cx="69850" cy="2622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8373" name="Imagem 10" descr="Imagem em preto e branco&#10;&#10;Descrição gerada automaticament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54288" y="0"/>
            <a:ext cx="1790700" cy="1200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8374" name="Imagem 1" descr="Ícone&#10;&#10;Descrição gerada automaticament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74425" y="6169025"/>
            <a:ext cx="666750" cy="40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Retângulo 2"/>
          <p:cNvSpPr/>
          <p:nvPr/>
        </p:nvSpPr>
        <p:spPr>
          <a:xfrm>
            <a:off x="228600" y="2522538"/>
            <a:ext cx="6096000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lt"/>
                <a:cs typeface="+mn-lt"/>
              </a:rPr>
              <a:t>Conceito do evento: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lt"/>
                <a:cs typeface="+mn-lt"/>
              </a:rPr>
              <a:t>É aquele pelo qual se informa o encerramento ou reabertura (se o movimento estiver fechado) da transmissão dos eventos periódicos da série R-4000 na EFD-Reinf em determinado período de apuração. No momento do fechamento, todas as informações prestadas relativas aos eventos periódicos dessa série são consolidadas e encaminhadas para a DCTFWeb.</a:t>
            </a:r>
          </a:p>
        </p:txBody>
      </p:sp>
      <p:sp>
        <p:nvSpPr>
          <p:cNvPr id="10" name="CaixaDeTexto 1"/>
          <p:cNvSpPr txBox="1"/>
          <p:nvPr/>
        </p:nvSpPr>
        <p:spPr>
          <a:xfrm>
            <a:off x="6535738" y="1420813"/>
            <a:ext cx="5784850" cy="40306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2200" b="1" i="0" u="none" strike="noStrike" kern="1200" cap="none" spc="0" normalizeH="0" baseline="0" noProof="0" dirty="0">
                <a:ln>
                  <a:noFill/>
                </a:ln>
                <a:solidFill>
                  <a:srgbClr val="FFB407"/>
                </a:solidFill>
                <a:effectLst/>
                <a:uLnTx/>
                <a:uFillTx/>
                <a:latin typeface="Dosis Medium" panose="02010603020202060003"/>
                <a:ea typeface="+mn-ea"/>
                <a:cs typeface="+mn-cs"/>
              </a:rPr>
              <a:t>Premissas para Geração do Registro</a:t>
            </a:r>
            <a:endParaRPr kumimoji="0" lang="pt-BR" sz="2200" b="1" i="0" u="none" strike="noStrike" kern="1200" cap="none" spc="0" normalizeH="0" baseline="0" noProof="0" dirty="0">
              <a:ln>
                <a:noFill/>
              </a:ln>
              <a:solidFill>
                <a:srgbClr val="FFB407"/>
              </a:solidFill>
              <a:effectLst/>
              <a:uLnTx/>
              <a:uFillTx/>
              <a:latin typeface="Dosis Medium" panose="02010603020202060003" pitchFamily="2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/>
              <a:buChar char="§"/>
              <a:defRPr/>
            </a:pPr>
            <a:endParaRPr kumimoji="0" lang="pt-BR" sz="1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Calibri" panose="020F0502020204030204"/>
              </a:rPr>
              <a:t>Os</a:t>
            </a:r>
            <a:r>
              <a:rPr kumimoji="0" lang="pt-BR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lt"/>
                <a:cs typeface="+mn-lt"/>
              </a:rPr>
              <a:t> Registros do Grupo 4000 deverão ser enviados e validados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/>
              <a:buChar char="§"/>
              <a:defRPr/>
            </a:pPr>
            <a:endParaRPr kumimoji="0" lang="pt-BR" sz="1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lt"/>
              <a:cs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lt"/>
                <a:cs typeface="+mn-lt"/>
              </a:rPr>
              <a:t>Quem está obrigado:</a:t>
            </a: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lt"/>
                <a:cs typeface="+mn-lt"/>
              </a:rPr>
              <a:t>Todos os sujeitos passivos que devem transmitir os eventos do Grupo R-4000, no mês de referência.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pt-BR" sz="1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lt"/>
              <a:cs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lt"/>
                <a:cs typeface="+mn-lt"/>
              </a:rPr>
              <a:t>Prazo de envio:</a:t>
            </a: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lt"/>
                <a:cs typeface="+mn-lt"/>
              </a:rPr>
              <a:t>Deve ser transmitido até o dia 15 do mês subsequente ao mês de referência informado no evento, antecipando-se o vencimento para o dia útil imediatamente anterior quando não houver expediente bancário.</a:t>
            </a: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Imagem 6" descr="Forma, Quadrado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8100" y="-23812"/>
            <a:ext cx="1094422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9395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1850" y="1343025"/>
            <a:ext cx="6280150" cy="69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9396" name="Imagem 15" descr="Ícone&#10;&#10;Descrição gerada automaticament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25250" y="6191250"/>
            <a:ext cx="666750" cy="40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9397" name="CaixaDeTexto 18"/>
          <p:cNvSpPr txBox="1"/>
          <p:nvPr/>
        </p:nvSpPr>
        <p:spPr>
          <a:xfrm>
            <a:off x="7332663" y="635000"/>
            <a:ext cx="346233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sz="4000" dirty="0">
                <a:solidFill>
                  <a:srgbClr val="411E5A"/>
                </a:solidFill>
                <a:latin typeface="Dosis ExtraBold" panose="02010903020202060003" pitchFamily="2" charset="0"/>
              </a:rPr>
              <a:t>Evento R-4099</a:t>
            </a:r>
          </a:p>
        </p:txBody>
      </p:sp>
      <p:sp>
        <p:nvSpPr>
          <p:cNvPr id="12" name="CaixaDeTexto 11"/>
          <p:cNvSpPr txBox="1"/>
          <p:nvPr/>
        </p:nvSpPr>
        <p:spPr>
          <a:xfrm>
            <a:off x="1484313" y="1260475"/>
            <a:ext cx="10629900" cy="1262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2000" b="1" kern="1200" cap="none" spc="0" normalizeH="0" baseline="0" noProof="0" dirty="0">
                <a:solidFill>
                  <a:srgbClr val="FF0000"/>
                </a:solidFill>
                <a:latin typeface="+mn-lt"/>
                <a:ea typeface="+mn-lt"/>
                <a:cs typeface="+mn-lt"/>
              </a:rPr>
              <a:t>Passo a Passo: </a:t>
            </a: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000" b="1" i="1" kern="1200" cap="none" spc="0" normalizeH="0" baseline="0" noProof="0" dirty="0">
              <a:solidFill>
                <a:srgbClr val="C00000"/>
              </a:solidFill>
              <a:latin typeface="-apple-system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kern="1200" cap="none" spc="0" normalizeH="0" baseline="0" noProof="0" dirty="0">
                <a:latin typeface="+mn-lt"/>
                <a:ea typeface="+mn-lt"/>
                <a:cs typeface="+mn-lt"/>
              </a:rPr>
              <a:t>Para realizar esse procedimento precisamos certificar que o grupo R 4000 tenha sido enviado, o Registro 4099 é o fechamento/reabertura desses Eventos</a:t>
            </a:r>
            <a:endParaRPr kumimoji="0" lang="pt-BR" kern="1200" cap="none" spc="0" normalizeH="0" baseline="0" noProof="0" dirty="0">
              <a:latin typeface="+mn-lt"/>
              <a:ea typeface="+mn-ea"/>
              <a:cs typeface="+mn-cs"/>
            </a:endParaRPr>
          </a:p>
        </p:txBody>
      </p:sp>
      <p:pic>
        <p:nvPicPr>
          <p:cNvPr id="59399" name="Imagem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90725" y="2736850"/>
            <a:ext cx="4514850" cy="3251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9400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80213" y="2782888"/>
            <a:ext cx="4497387" cy="32051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Imagem 6" descr="Forma, Quadrado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150" y="-23812"/>
            <a:ext cx="1094422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19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1850" y="1343025"/>
            <a:ext cx="6280150" cy="69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20" name="Imagem 15" descr="Ícone&#10;&#10;Descrição gerada automaticament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25250" y="6191250"/>
            <a:ext cx="666750" cy="40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0421" name="CaixaDeTexto 18"/>
          <p:cNvSpPr txBox="1"/>
          <p:nvPr/>
        </p:nvSpPr>
        <p:spPr>
          <a:xfrm>
            <a:off x="7332663" y="635000"/>
            <a:ext cx="346233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sz="4000" dirty="0">
                <a:solidFill>
                  <a:srgbClr val="411E5A"/>
                </a:solidFill>
                <a:latin typeface="Dosis ExtraBold" panose="02010903020202060003" pitchFamily="2" charset="0"/>
              </a:rPr>
              <a:t>Evento R-4099</a:t>
            </a:r>
          </a:p>
        </p:txBody>
      </p:sp>
      <p:sp>
        <p:nvSpPr>
          <p:cNvPr id="12" name="CaixaDeTexto 11"/>
          <p:cNvSpPr txBox="1"/>
          <p:nvPr/>
        </p:nvSpPr>
        <p:spPr>
          <a:xfrm>
            <a:off x="1484313" y="989013"/>
            <a:ext cx="10629900" cy="1539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2000" b="1" kern="1200" cap="none" spc="0" normalizeH="0" baseline="0" noProof="0" dirty="0">
                <a:solidFill>
                  <a:srgbClr val="FF0000"/>
                </a:solidFill>
                <a:latin typeface="+mn-lt"/>
                <a:ea typeface="+mn-lt"/>
                <a:cs typeface="+mn-lt"/>
              </a:rPr>
              <a:t>Passo a Passo: </a:t>
            </a: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000" b="1" i="1" kern="1200" cap="none" spc="0" normalizeH="0" baseline="0" noProof="0" dirty="0">
              <a:solidFill>
                <a:srgbClr val="C00000"/>
              </a:solidFill>
              <a:latin typeface="-apple-system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kern="1200" cap="none" spc="0" normalizeH="0" baseline="0" noProof="0" dirty="0">
                <a:latin typeface="+mn-lt"/>
                <a:ea typeface="+mn-lt"/>
                <a:cs typeface="+mn-lt"/>
              </a:rPr>
              <a:t>Para realizar esse procedimento precisamos certificar que o grupo R 4000 tenha sido enviado, o Registro 4099 é o fechamento/reabertura desses Eventos.</a:t>
            </a: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kern="1200" cap="none" spc="0" normalizeH="0" baseline="0" noProof="0" dirty="0">
                <a:latin typeface="+mn-lt"/>
                <a:ea typeface="+mn-lt"/>
                <a:cs typeface="+mn-lt"/>
              </a:rPr>
              <a:t>Após enviado os Eventos do grupo R4000 ficará com a cor cinza chumbo</a:t>
            </a:r>
            <a:endParaRPr kumimoji="0" lang="pt-BR" kern="1200" cap="none" spc="0" normalizeH="0" baseline="0" noProof="0" dirty="0">
              <a:latin typeface="+mn-lt"/>
              <a:ea typeface="+mn-ea"/>
              <a:cs typeface="+mn-cs"/>
            </a:endParaRPr>
          </a:p>
        </p:txBody>
      </p:sp>
      <p:pic>
        <p:nvPicPr>
          <p:cNvPr id="60423" name="Imagem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44638" y="2687638"/>
            <a:ext cx="5254625" cy="2867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24" name="Imagem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92925" y="2687638"/>
            <a:ext cx="4965700" cy="29098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Imagem 6" descr="Forma, Quadrado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150" y="-23812"/>
            <a:ext cx="1094422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43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1850" y="1343025"/>
            <a:ext cx="6280150" cy="69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44" name="Imagem 15" descr="Ícone&#10;&#10;Descrição gerada automaticament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25250" y="6191250"/>
            <a:ext cx="666750" cy="40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45" name="CaixaDeTexto 18"/>
          <p:cNvSpPr txBox="1"/>
          <p:nvPr/>
        </p:nvSpPr>
        <p:spPr>
          <a:xfrm>
            <a:off x="7332663" y="635000"/>
            <a:ext cx="346233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sz="4000" dirty="0">
                <a:solidFill>
                  <a:srgbClr val="411E5A"/>
                </a:solidFill>
                <a:latin typeface="Dosis ExtraBold" panose="02010903020202060003" pitchFamily="2" charset="0"/>
              </a:rPr>
              <a:t>Evento R-4099</a:t>
            </a:r>
          </a:p>
        </p:txBody>
      </p:sp>
      <p:sp>
        <p:nvSpPr>
          <p:cNvPr id="12" name="CaixaDeTexto 11"/>
          <p:cNvSpPr txBox="1"/>
          <p:nvPr/>
        </p:nvSpPr>
        <p:spPr>
          <a:xfrm>
            <a:off x="1484313" y="989013"/>
            <a:ext cx="10629900" cy="9858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2000" b="1" kern="1200" cap="none" spc="0" normalizeH="0" baseline="0" noProof="0" dirty="0">
                <a:solidFill>
                  <a:srgbClr val="FF0000"/>
                </a:solidFill>
                <a:latin typeface="+mn-lt"/>
                <a:ea typeface="+mn-lt"/>
                <a:cs typeface="+mn-lt"/>
              </a:rPr>
              <a:t>Passo a Passo: </a:t>
            </a: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000" b="1" i="1" kern="1200" cap="none" spc="0" normalizeH="0" baseline="0" noProof="0" dirty="0">
              <a:solidFill>
                <a:srgbClr val="C00000"/>
              </a:solidFill>
              <a:latin typeface="-apple-system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kern="1200" cap="none" spc="0" normalizeH="0" baseline="0" noProof="0" dirty="0">
                <a:latin typeface="+mn-lt"/>
                <a:ea typeface="+mn-lt"/>
                <a:cs typeface="+mn-lt"/>
              </a:rPr>
              <a:t>Para Reabrir o Evento, no mesmo Campo informar a Reabertura </a:t>
            </a:r>
            <a:endParaRPr kumimoji="0" lang="pt-BR" kern="1200" cap="none" spc="0" normalizeH="0" baseline="0" noProof="0" dirty="0">
              <a:latin typeface="+mn-lt"/>
              <a:ea typeface="+mn-ea"/>
              <a:cs typeface="+mn-cs"/>
            </a:endParaRPr>
          </a:p>
        </p:txBody>
      </p:sp>
      <p:pic>
        <p:nvPicPr>
          <p:cNvPr id="61447" name="Imagem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46825" y="2133600"/>
            <a:ext cx="5434013" cy="33305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48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77975" y="2133600"/>
            <a:ext cx="4595813" cy="33305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Imagem 6" descr="Forma, Quadrado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150" y="-38100"/>
            <a:ext cx="1094422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2467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1850" y="1343025"/>
            <a:ext cx="6280150" cy="69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2468" name="Imagem 15" descr="Ícone&#10;&#10;Descrição gerada automaticament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25250" y="6191250"/>
            <a:ext cx="666750" cy="40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2469" name="CaixaDeTexto 18"/>
          <p:cNvSpPr txBox="1"/>
          <p:nvPr/>
        </p:nvSpPr>
        <p:spPr>
          <a:xfrm>
            <a:off x="6610350" y="635000"/>
            <a:ext cx="5059363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sz="4000" dirty="0">
                <a:solidFill>
                  <a:srgbClr val="411E5A"/>
                </a:solidFill>
                <a:latin typeface="Dosis ExtraBold" panose="02010903020202060003" pitchFamily="2" charset="0"/>
              </a:rPr>
              <a:t>Evento R-4010 / 4020</a:t>
            </a:r>
          </a:p>
        </p:txBody>
      </p:sp>
      <p:sp>
        <p:nvSpPr>
          <p:cNvPr id="12" name="CaixaDeTexto 11"/>
          <p:cNvSpPr txBox="1"/>
          <p:nvPr/>
        </p:nvSpPr>
        <p:spPr>
          <a:xfrm>
            <a:off x="1484313" y="989013"/>
            <a:ext cx="10629900" cy="9858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2000" b="1" kern="1200" cap="none" spc="0" normalizeH="0" baseline="0" noProof="0" dirty="0">
                <a:solidFill>
                  <a:srgbClr val="FF0000"/>
                </a:solidFill>
                <a:latin typeface="+mn-lt"/>
                <a:ea typeface="+mn-lt"/>
                <a:cs typeface="+mn-lt"/>
              </a:rPr>
              <a:t>Passo a Passo:  Retificação </a:t>
            </a: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000" b="1" i="1" kern="1200" cap="none" spc="0" normalizeH="0" baseline="0" noProof="0" dirty="0">
              <a:solidFill>
                <a:srgbClr val="C00000"/>
              </a:solidFill>
              <a:latin typeface="-apple-system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b="1" kern="1200" cap="none" spc="0" normalizeH="0" baseline="0" noProof="0" dirty="0">
                <a:latin typeface="+mn-lt"/>
                <a:ea typeface="+mn-ea"/>
                <a:cs typeface="+mn-cs"/>
              </a:rPr>
              <a:t>A Retificação de registro os procedimento são iguais para os registro R 4010 e 4020</a:t>
            </a:r>
            <a:endParaRPr kumimoji="0" lang="pt-BR" kern="1200" cap="none" spc="0" normalizeH="0" baseline="0" noProof="0" dirty="0">
              <a:latin typeface="+mn-lt"/>
              <a:ea typeface="+mn-ea"/>
              <a:cs typeface="+mn-cs"/>
            </a:endParaRPr>
          </a:p>
        </p:txBody>
      </p:sp>
      <p:pic>
        <p:nvPicPr>
          <p:cNvPr id="62471" name="Imagem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60500" y="2236788"/>
            <a:ext cx="5086350" cy="38973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2472" name="Imagem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10350" y="2236788"/>
            <a:ext cx="5378450" cy="38973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Imagem 6" descr="Forma, Quadrado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150" y="-38100"/>
            <a:ext cx="1094422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3491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1850" y="1343025"/>
            <a:ext cx="6280150" cy="69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3492" name="Imagem 15" descr="Ícone&#10;&#10;Descrição gerada automaticament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25250" y="6191250"/>
            <a:ext cx="666750" cy="40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CaixaDeTexto 11"/>
          <p:cNvSpPr txBox="1"/>
          <p:nvPr/>
        </p:nvSpPr>
        <p:spPr>
          <a:xfrm>
            <a:off x="1600200" y="1058863"/>
            <a:ext cx="354965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2000" b="1" kern="1200" cap="none" spc="0" normalizeH="0" baseline="0" noProof="0" dirty="0">
                <a:solidFill>
                  <a:srgbClr val="FF0000"/>
                </a:solidFill>
                <a:latin typeface="+mn-lt"/>
                <a:ea typeface="+mn-lt"/>
                <a:cs typeface="+mn-lt"/>
              </a:rPr>
              <a:t>Passo a Passo:  Retificação </a:t>
            </a:r>
          </a:p>
        </p:txBody>
      </p:sp>
      <p:pic>
        <p:nvPicPr>
          <p:cNvPr id="63494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84313" y="2235200"/>
            <a:ext cx="5132387" cy="3390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3495" name="Imagem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45300" y="2235200"/>
            <a:ext cx="4864100" cy="3390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3496" name="CaixaDeTexto 18"/>
          <p:cNvSpPr txBox="1"/>
          <p:nvPr/>
        </p:nvSpPr>
        <p:spPr>
          <a:xfrm>
            <a:off x="6610350" y="635000"/>
            <a:ext cx="5059363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sz="4000" dirty="0">
                <a:solidFill>
                  <a:srgbClr val="411E5A"/>
                </a:solidFill>
                <a:latin typeface="Dosis ExtraBold" panose="02010903020202060003" pitchFamily="2" charset="0"/>
              </a:rPr>
              <a:t>Evento R-4010 / 4020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1035050" y="1644650"/>
            <a:ext cx="4171950" cy="7540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pt-BR"/>
            </a:defPPr>
            <a:lvl1pPr>
              <a:defRPr sz="6000" cap="all">
                <a:solidFill>
                  <a:srgbClr val="FFB400"/>
                </a:solidFill>
                <a:latin typeface="Dosis ExtraBold" panose="02010903020202060003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4300" b="0" i="0" u="none" strike="noStrike" kern="1200" cap="all" spc="0" normalizeH="0" baseline="0" noProof="0" dirty="0">
                <a:ln>
                  <a:noFill/>
                </a:ln>
                <a:solidFill>
                  <a:srgbClr val="FFB400"/>
                </a:solidFill>
                <a:effectLst/>
                <a:uLnTx/>
                <a:uFillTx/>
                <a:latin typeface="Dosis ExtraBold" panose="02010903020202060003"/>
                <a:ea typeface="+mn-ea"/>
                <a:cs typeface="+mn-cs"/>
              </a:rPr>
              <a:t>EVENTO R-9000</a:t>
            </a:r>
          </a:p>
        </p:txBody>
      </p:sp>
      <p:pic>
        <p:nvPicPr>
          <p:cNvPr id="64515" name="Imagem 5" descr="Imagem em preto e branco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6350" y="5576888"/>
            <a:ext cx="1790700" cy="1212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4516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7788" y="2278063"/>
            <a:ext cx="69850" cy="2622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4517" name="Imagem 10" descr="Imagem em preto e branco&#10;&#10;Descrição gerada automaticament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54288" y="0"/>
            <a:ext cx="1790700" cy="1200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4518" name="Imagem 1" descr="Ícone&#10;&#10;Descrição gerada automaticament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74425" y="6169025"/>
            <a:ext cx="666750" cy="40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Retângulo 2"/>
          <p:cNvSpPr/>
          <p:nvPr/>
        </p:nvSpPr>
        <p:spPr>
          <a:xfrm>
            <a:off x="331788" y="2522538"/>
            <a:ext cx="6096000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lt"/>
                <a:cs typeface="+mn-lt"/>
              </a:rPr>
              <a:t>Exclusão dos Eventos do Grupo R-2000 e R-4000: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lt"/>
                <a:cs typeface="+mn-lt"/>
              </a:rPr>
              <a:t>O Registro R – 9000 Deve ser utilizado para excluir eventos enviados indevidamente do grupo R-2000 e R-4000</a:t>
            </a:r>
          </a:p>
        </p:txBody>
      </p:sp>
      <p:sp>
        <p:nvSpPr>
          <p:cNvPr id="64520" name="CaixaDeTexto 1"/>
          <p:cNvSpPr txBox="1"/>
          <p:nvPr/>
        </p:nvSpPr>
        <p:spPr>
          <a:xfrm>
            <a:off x="6586538" y="1752600"/>
            <a:ext cx="5784850" cy="1538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sz="2200" b="1" dirty="0">
                <a:solidFill>
                  <a:srgbClr val="FFB407"/>
                </a:solidFill>
                <a:latin typeface="Dosis Medium" panose="02010603020202060003" pitchFamily="2" charset="0"/>
              </a:rPr>
              <a:t>Premissas para Geração do Registro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endParaRPr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Pode ser efetuado sempre que gerar um arquivo indevidamente.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endParaRPr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Imagem 6" descr="Forma, Quadrado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150" y="-38100"/>
            <a:ext cx="1094422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5539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1850" y="1343025"/>
            <a:ext cx="6280150" cy="69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5540" name="Imagem 15" descr="Ícone&#10;&#10;Descrição gerada automaticament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25250" y="6191250"/>
            <a:ext cx="666750" cy="40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5541" name="CaixaDeTexto 18"/>
          <p:cNvSpPr txBox="1"/>
          <p:nvPr/>
        </p:nvSpPr>
        <p:spPr>
          <a:xfrm>
            <a:off x="7332663" y="635000"/>
            <a:ext cx="346233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sz="4000" dirty="0">
                <a:solidFill>
                  <a:srgbClr val="411E5A"/>
                </a:solidFill>
                <a:latin typeface="Dosis ExtraBold" panose="02010903020202060003" pitchFamily="2" charset="0"/>
              </a:rPr>
              <a:t>Evento R-9000</a:t>
            </a:r>
          </a:p>
        </p:txBody>
      </p:sp>
      <p:sp>
        <p:nvSpPr>
          <p:cNvPr id="12" name="CaixaDeTexto 11"/>
          <p:cNvSpPr txBox="1"/>
          <p:nvPr/>
        </p:nvSpPr>
        <p:spPr>
          <a:xfrm>
            <a:off x="1484313" y="989013"/>
            <a:ext cx="10629900" cy="1262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2000" b="1" kern="1200" cap="none" spc="0" normalizeH="0" baseline="0" noProof="0" dirty="0">
                <a:solidFill>
                  <a:srgbClr val="FF0000"/>
                </a:solidFill>
                <a:latin typeface="+mn-lt"/>
                <a:ea typeface="+mn-lt"/>
                <a:cs typeface="+mn-lt"/>
              </a:rPr>
              <a:t>Passo a Passo:  Exclusão do Evento</a:t>
            </a: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000" b="1" i="1" kern="1200" cap="none" spc="0" normalizeH="0" baseline="0" noProof="0" dirty="0">
              <a:solidFill>
                <a:srgbClr val="C00000"/>
              </a:solidFill>
              <a:latin typeface="-apple-system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b="1" kern="1200" cap="none" spc="0" normalizeH="0" baseline="0" noProof="0" dirty="0">
                <a:latin typeface="+mn-lt"/>
                <a:ea typeface="+mn-ea"/>
                <a:cs typeface="+mn-cs"/>
              </a:rPr>
              <a:t>Para Excluir o Evento, selecionar o Evento R9000, </a:t>
            </a: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b="1" kern="1200" cap="none" spc="0" normalizeH="0" baseline="0" noProof="0" dirty="0">
                <a:latin typeface="+mn-lt"/>
                <a:ea typeface="+mn-ea"/>
                <a:cs typeface="+mn-cs"/>
              </a:rPr>
              <a:t>Na Aba selecionar os Eventos que precisa ser Excluído  </a:t>
            </a:r>
            <a:endParaRPr kumimoji="0" lang="pt-BR" kern="1200" cap="none" spc="0" normalizeH="0" baseline="0" noProof="0" dirty="0">
              <a:latin typeface="+mn-lt"/>
              <a:ea typeface="+mn-ea"/>
              <a:cs typeface="+mn-cs"/>
            </a:endParaRPr>
          </a:p>
        </p:txBody>
      </p:sp>
      <p:pic>
        <p:nvPicPr>
          <p:cNvPr id="65543" name="Imagem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43050" y="2457450"/>
            <a:ext cx="5003800" cy="4133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5544" name="Imagem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27825" y="2457450"/>
            <a:ext cx="5137150" cy="4241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Imagem 6" descr="Forma, Quadrado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150" y="-38100"/>
            <a:ext cx="1094422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6563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1850" y="1343025"/>
            <a:ext cx="6280150" cy="69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6564" name="Imagem 15" descr="Ícone&#10;&#10;Descrição gerada automaticament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25250" y="6191250"/>
            <a:ext cx="666750" cy="40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6565" name="CaixaDeTexto 18"/>
          <p:cNvSpPr txBox="1"/>
          <p:nvPr/>
        </p:nvSpPr>
        <p:spPr>
          <a:xfrm>
            <a:off x="7332663" y="635000"/>
            <a:ext cx="346233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sz="4000" dirty="0">
                <a:solidFill>
                  <a:srgbClr val="411E5A"/>
                </a:solidFill>
                <a:latin typeface="Dosis ExtraBold" panose="02010903020202060003" pitchFamily="2" charset="0"/>
              </a:rPr>
              <a:t>Evento R-9000</a:t>
            </a:r>
          </a:p>
        </p:txBody>
      </p:sp>
      <p:sp>
        <p:nvSpPr>
          <p:cNvPr id="12" name="CaixaDeTexto 11"/>
          <p:cNvSpPr txBox="1"/>
          <p:nvPr/>
        </p:nvSpPr>
        <p:spPr>
          <a:xfrm>
            <a:off x="1484313" y="989013"/>
            <a:ext cx="10629900" cy="1262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2000" b="1" kern="1200" cap="none" spc="0" normalizeH="0" baseline="0" noProof="0" dirty="0">
                <a:solidFill>
                  <a:srgbClr val="FF0000"/>
                </a:solidFill>
                <a:latin typeface="+mn-lt"/>
                <a:ea typeface="+mn-lt"/>
                <a:cs typeface="+mn-lt"/>
              </a:rPr>
              <a:t>Passo a Passo: </a:t>
            </a:r>
            <a:r>
              <a:rPr kumimoji="0" lang="pt-BR" sz="2000" b="1" kern="1200" cap="none" spc="0" normalizeH="0" baseline="0" noProof="0" dirty="0">
                <a:solidFill>
                  <a:srgbClr val="FF0000"/>
                </a:solidFill>
                <a:latin typeface="Calibri" panose="020F0502020204030204" pitchFamily="34" charset="0"/>
                <a:ea typeface="+mn-lt"/>
                <a:cs typeface="+mn-lt"/>
              </a:rPr>
              <a:t>Exclusão do Evento</a:t>
            </a:r>
            <a:endParaRPr kumimoji="0" lang="pt-BR" sz="2000" b="1" kern="1200" cap="none" spc="0" normalizeH="0" baseline="0" noProof="0" dirty="0">
              <a:solidFill>
                <a:srgbClr val="FF0000"/>
              </a:solidFill>
              <a:latin typeface="+mn-lt"/>
              <a:ea typeface="+mn-lt"/>
              <a:cs typeface="+mn-lt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000" b="1" i="1" kern="1200" cap="none" spc="0" normalizeH="0" baseline="0" noProof="0" dirty="0">
              <a:solidFill>
                <a:srgbClr val="C00000"/>
              </a:solidFill>
              <a:latin typeface="-apple-system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b="1" kern="1200" cap="none" spc="0" normalizeH="0" baseline="0" noProof="0" dirty="0">
                <a:latin typeface="+mn-lt"/>
                <a:ea typeface="+mn-ea"/>
                <a:cs typeface="+mn-cs"/>
              </a:rPr>
              <a:t>Clicar em enviar</a:t>
            </a: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b="1" kern="1200" cap="none" spc="0" normalizeH="0" baseline="0" noProof="0" dirty="0">
                <a:latin typeface="+mn-lt"/>
                <a:ea typeface="+mn-ea"/>
                <a:cs typeface="+mn-cs"/>
              </a:rPr>
              <a:t>Após envio A cor dos eventos vai mudar para Azul</a:t>
            </a:r>
            <a:endParaRPr kumimoji="0" lang="pt-BR" kern="1200" cap="none" spc="0" normalizeH="0" baseline="0" noProof="0" dirty="0">
              <a:latin typeface="+mn-lt"/>
              <a:ea typeface="+mn-ea"/>
              <a:cs typeface="+mn-cs"/>
            </a:endParaRPr>
          </a:p>
        </p:txBody>
      </p:sp>
      <p:pic>
        <p:nvPicPr>
          <p:cNvPr id="66567" name="Imagem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84313" y="2787650"/>
            <a:ext cx="3929062" cy="2292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6568" name="Imagem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45125" y="2336800"/>
            <a:ext cx="6542088" cy="38544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1035050" y="1644650"/>
            <a:ext cx="4171950" cy="7540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pt-BR"/>
            </a:defPPr>
            <a:lvl1pPr>
              <a:defRPr sz="6000" cap="all">
                <a:solidFill>
                  <a:srgbClr val="FFB400"/>
                </a:solidFill>
                <a:latin typeface="Dosis ExtraBold" panose="02010903020202060003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4300" b="0" i="0" u="none" strike="noStrike" kern="1200" cap="all" spc="0" normalizeH="0" baseline="0" noProof="0" dirty="0">
                <a:ln>
                  <a:noFill/>
                </a:ln>
                <a:solidFill>
                  <a:srgbClr val="FFB400"/>
                </a:solidFill>
                <a:effectLst/>
                <a:uLnTx/>
                <a:uFillTx/>
                <a:latin typeface="Dosis ExtraBold" panose="02010903020202060003"/>
                <a:ea typeface="+mn-ea"/>
                <a:cs typeface="+mn-cs"/>
              </a:rPr>
              <a:t>EVENTO R-9015</a:t>
            </a:r>
          </a:p>
        </p:txBody>
      </p:sp>
      <p:pic>
        <p:nvPicPr>
          <p:cNvPr id="67587" name="Imagem 5" descr="Imagem em preto e branco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6350" y="5576888"/>
            <a:ext cx="1790700" cy="1212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7588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7788" y="2278063"/>
            <a:ext cx="69850" cy="2622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7589" name="Imagem 10" descr="Imagem em preto e branco&#10;&#10;Descrição gerada automaticament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54288" y="0"/>
            <a:ext cx="1790700" cy="1200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7590" name="Imagem 1" descr="Ícone&#10;&#10;Descrição gerada automaticament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74425" y="6169025"/>
            <a:ext cx="666750" cy="40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CaixaDeTexto 20"/>
          <p:cNvSpPr txBox="1"/>
          <p:nvPr/>
        </p:nvSpPr>
        <p:spPr>
          <a:xfrm>
            <a:off x="673100" y="2603500"/>
            <a:ext cx="5537200" cy="230822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lt"/>
                <a:cs typeface="+mn-lt"/>
              </a:rPr>
              <a:t>Para realizar esse procedimento precisamos certificar que o grupo R 4000 tenha sido enviado e o Registro R 4099 enviado para Fechamento.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lt"/>
              <a:cs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lt"/>
                <a:cs typeface="+mn-lt"/>
              </a:rPr>
              <a:t>Após o envio do registro R4099 o sistema deve retornar automaticamente o registro R9015 trazendo as informações contida nos registros do Grupo R4000.</a:t>
            </a: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lt"/>
              <a:cs typeface="+mn-l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Imagem 6" descr="Forma, Quadrado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7775" y="0"/>
            <a:ext cx="846455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5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1850" y="1343025"/>
            <a:ext cx="6280150" cy="69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6" name="Imagem 10" descr="Tela de computador&#10;&#10;Descrição gerada automaticament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3475" y="1238250"/>
            <a:ext cx="4089400" cy="4089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7" name="Imagem 14" descr="Imagem em preto e roxo&#10;&#10;Descrição gerada automaticamente com confiança média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16400" y="5073650"/>
            <a:ext cx="1517650" cy="1511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8" name="Imagem 15" descr="Ícone&#10;&#10;Descrição gerada automaticamente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242675" y="6184900"/>
            <a:ext cx="666750" cy="40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9" name="CaixaDeTexto 18"/>
          <p:cNvSpPr txBox="1"/>
          <p:nvPr/>
        </p:nvSpPr>
        <p:spPr>
          <a:xfrm>
            <a:off x="5989638" y="635000"/>
            <a:ext cx="5148262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sz="4000" dirty="0">
                <a:solidFill>
                  <a:srgbClr val="411E5A"/>
                </a:solidFill>
                <a:latin typeface="Dosis ExtraBold" panose="02010903020202060003" pitchFamily="2" charset="0"/>
              </a:rPr>
              <a:t>Definição da EFD REINF</a:t>
            </a:r>
          </a:p>
        </p:txBody>
      </p:sp>
      <p:pic>
        <p:nvPicPr>
          <p:cNvPr id="8200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65250" y="2274888"/>
            <a:ext cx="4241800" cy="23923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201" name="Retângulo 13"/>
          <p:cNvSpPr/>
          <p:nvPr/>
        </p:nvSpPr>
        <p:spPr>
          <a:xfrm>
            <a:off x="5753100" y="1898650"/>
            <a:ext cx="6156325" cy="40941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342900" indent="-342900" eaLnBrk="1" hangingPunct="1">
              <a:buFont typeface="Wingdings" panose="05000000000000000000" pitchFamily="2" charset="2"/>
              <a:buChar char="ü"/>
            </a:pPr>
            <a:endParaRPr sz="2000" dirty="0">
              <a:latin typeface="Calibri" panose="020F0502020204030204" pitchFamily="34" charset="0"/>
            </a:endParaRPr>
          </a:p>
          <a:p>
            <a:pPr marL="342900" indent="-342900" eaLnBrk="1" hangingPunct="1">
              <a:buFont typeface="Wingdings" panose="05000000000000000000" pitchFamily="2" charset="2"/>
              <a:buChar char="ü"/>
            </a:pPr>
            <a:r>
              <a:rPr sz="2000" dirty="0">
                <a:latin typeface="Calibri" panose="020F0502020204030204" pitchFamily="34" charset="0"/>
              </a:rPr>
              <a:t>à comercialização da produção e à apuração da contribuição previdenciária substituída pelas agroindústrias e demais produtores rurais pessoa jurídica;</a:t>
            </a:r>
          </a:p>
          <a:p>
            <a:pPr marL="342900" indent="-342900" eaLnBrk="1" hangingPunct="1">
              <a:buFont typeface="Wingdings" panose="05000000000000000000" pitchFamily="2" charset="2"/>
              <a:buChar char="ü"/>
            </a:pPr>
            <a:endParaRPr sz="2000" dirty="0">
              <a:latin typeface="Calibri" panose="020F0502020204030204" pitchFamily="34" charset="0"/>
            </a:endParaRPr>
          </a:p>
          <a:p>
            <a:pPr marL="342900" indent="-342900" eaLnBrk="1" hangingPunct="1">
              <a:buFont typeface="Wingdings" panose="05000000000000000000" pitchFamily="2" charset="2"/>
              <a:buChar char="ü"/>
            </a:pPr>
            <a:r>
              <a:rPr sz="2000" dirty="0">
                <a:latin typeface="Calibri" panose="020F0502020204030204" pitchFamily="34" charset="0"/>
              </a:rPr>
              <a:t>às empresas que se sujeitam à CPRB (cf. Lei 12.546/2011);</a:t>
            </a:r>
          </a:p>
          <a:p>
            <a:pPr marL="342900" indent="-342900" eaLnBrk="1" hangingPunct="1">
              <a:buFont typeface="Wingdings" panose="05000000000000000000" pitchFamily="2" charset="2"/>
              <a:buChar char="ü"/>
            </a:pPr>
            <a:endParaRPr sz="2000" dirty="0">
              <a:latin typeface="Calibri" panose="020F0502020204030204" pitchFamily="34" charset="0"/>
            </a:endParaRPr>
          </a:p>
          <a:p>
            <a:pPr marL="342900" indent="-342900" eaLnBrk="1" hangingPunct="1">
              <a:buFont typeface="Wingdings" panose="05000000000000000000" pitchFamily="2" charset="2"/>
              <a:buChar char="ü"/>
            </a:pPr>
            <a:r>
              <a:rPr sz="2000" dirty="0">
                <a:latin typeface="Calibri" panose="020F0502020204030204" pitchFamily="34" charset="0"/>
              </a:rPr>
              <a:t>às entidades promotoras de evento que envolva associação desportiva que mantenha clube de futebol profissional, referente a contribuição social previdenciária.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Imagem 6" descr="Forma, Quadrado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150" y="-38100"/>
            <a:ext cx="1094422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8611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1850" y="1343025"/>
            <a:ext cx="6280150" cy="69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8612" name="Imagem 15" descr="Ícone&#10;&#10;Descrição gerada automaticament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25250" y="6191250"/>
            <a:ext cx="666750" cy="40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8613" name="CaixaDeTexto 18"/>
          <p:cNvSpPr txBox="1"/>
          <p:nvPr/>
        </p:nvSpPr>
        <p:spPr>
          <a:xfrm>
            <a:off x="7332663" y="635000"/>
            <a:ext cx="346233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sz="4000" dirty="0">
                <a:solidFill>
                  <a:srgbClr val="411E5A"/>
                </a:solidFill>
                <a:latin typeface="Dosis ExtraBold" panose="02010903020202060003" pitchFamily="2" charset="0"/>
              </a:rPr>
              <a:t>Evento R-9015</a:t>
            </a:r>
          </a:p>
        </p:txBody>
      </p:sp>
      <p:sp>
        <p:nvSpPr>
          <p:cNvPr id="12" name="CaixaDeTexto 11"/>
          <p:cNvSpPr txBox="1"/>
          <p:nvPr/>
        </p:nvSpPr>
        <p:spPr>
          <a:xfrm>
            <a:off x="1484313" y="989013"/>
            <a:ext cx="10629900" cy="1262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2000" b="1" kern="1200" cap="none" spc="0" normalizeH="0" baseline="0" noProof="0" dirty="0">
                <a:solidFill>
                  <a:srgbClr val="FF0000"/>
                </a:solidFill>
                <a:latin typeface="+mn-lt"/>
                <a:ea typeface="+mn-lt"/>
                <a:cs typeface="+mn-lt"/>
              </a:rPr>
              <a:t>Passo a Passo:  Consolidado </a:t>
            </a: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000" b="1" i="1" kern="1200" cap="none" spc="0" normalizeH="0" baseline="0" noProof="0" dirty="0">
              <a:solidFill>
                <a:srgbClr val="C00000"/>
              </a:solidFill>
              <a:latin typeface="-apple-system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b="1" kern="1200" cap="none" spc="0" normalizeH="0" baseline="0" noProof="0" dirty="0">
                <a:latin typeface="+mn-lt"/>
                <a:ea typeface="+mn-ea"/>
                <a:cs typeface="+mn-cs"/>
              </a:rPr>
              <a:t>Após o Envio do 4099, Vai habilitar a Aba do Evento R9015 para consulta referente ao retorno do Fechamento do Evento R4099</a:t>
            </a:r>
            <a:endParaRPr kumimoji="0" lang="pt-BR" kern="1200" cap="none" spc="0" normalizeH="0" baseline="0" noProof="0" dirty="0">
              <a:latin typeface="+mn-lt"/>
              <a:ea typeface="+mn-ea"/>
              <a:cs typeface="+mn-cs"/>
            </a:endParaRPr>
          </a:p>
        </p:txBody>
      </p:sp>
      <p:grpSp>
        <p:nvGrpSpPr>
          <p:cNvPr id="68615" name="Grupo 2"/>
          <p:cNvGrpSpPr/>
          <p:nvPr/>
        </p:nvGrpSpPr>
        <p:grpSpPr>
          <a:xfrm>
            <a:off x="3608388" y="2101850"/>
            <a:ext cx="7361237" cy="4425950"/>
            <a:chOff x="3608728" y="2102478"/>
            <a:chExt cx="7360983" cy="4425543"/>
          </a:xfrm>
        </p:grpSpPr>
        <p:pic>
          <p:nvPicPr>
            <p:cNvPr id="68616" name="Picture 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608728" y="2102478"/>
              <a:ext cx="7360983" cy="4425543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8617" name="Picture 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895685" y="4700008"/>
              <a:ext cx="709985" cy="627366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634" name="Grupo 2"/>
          <p:cNvGrpSpPr/>
          <p:nvPr/>
        </p:nvGrpSpPr>
        <p:grpSpPr>
          <a:xfrm>
            <a:off x="0" y="0"/>
            <a:ext cx="13031788" cy="6867525"/>
            <a:chOff x="0" y="0"/>
            <a:chExt cx="13031418" cy="6867011"/>
          </a:xfrm>
        </p:grpSpPr>
        <p:pic>
          <p:nvPicPr>
            <p:cNvPr id="69644" name="Imagem 12" descr="Forma&#10;&#10;Descrição gerada automaticamente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6092549" cy="686701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9645" name="Imagem 13" descr="Imagem em preto e branco de computador&#10;&#10;Descrição gerada automaticamente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07231" y="124708"/>
              <a:ext cx="8424187" cy="527002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9646" name="Picture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150398" y="898105"/>
              <a:ext cx="5425101" cy="3426814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69635" name="Imagem 7" descr="Forma&#10;&#10;Descrição gerada automaticament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000" y="-9525"/>
            <a:ext cx="6134100" cy="6864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9636" name="Picture 6" descr="Movie gif. A determined Tom Hanks as Forrest Gump runs out of his family’s property, onto the road.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84888" y="889000"/>
            <a:ext cx="5494337" cy="3587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9637" name="Imagem 5" descr="Forma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5" y="-9525"/>
            <a:ext cx="6092825" cy="6867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9638" name="CaixaDeTexto 4"/>
          <p:cNvSpPr txBox="1"/>
          <p:nvPr/>
        </p:nvSpPr>
        <p:spPr>
          <a:xfrm>
            <a:off x="1279525" y="1828800"/>
            <a:ext cx="4206875" cy="2076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sz="4300" dirty="0">
                <a:solidFill>
                  <a:schemeClr val="bg1"/>
                </a:solidFill>
                <a:latin typeface="Dosis ExtraBold" panose="02010903020202060003" pitchFamily="2" charset="0"/>
              </a:rPr>
              <a:t>EFD REINF </a:t>
            </a:r>
          </a:p>
          <a:p>
            <a:pPr eaLnBrk="1" hangingPunct="1"/>
            <a:endParaRPr sz="4300" dirty="0">
              <a:solidFill>
                <a:schemeClr val="bg1"/>
              </a:solidFill>
              <a:latin typeface="Dosis ExtraBold" panose="02010903020202060003" pitchFamily="2" charset="0"/>
            </a:endParaRPr>
          </a:p>
          <a:p>
            <a:pPr algn="r" eaLnBrk="1" hangingPunct="1"/>
            <a:r>
              <a:rPr sz="4300" dirty="0">
                <a:solidFill>
                  <a:srgbClr val="FFB400"/>
                </a:solidFill>
                <a:latin typeface="Dosis ExtraBold" panose="02010903020202060003" pitchFamily="2" charset="0"/>
              </a:rPr>
              <a:t>Fim</a:t>
            </a:r>
          </a:p>
        </p:txBody>
      </p:sp>
      <p:pic>
        <p:nvPicPr>
          <p:cNvPr id="69639" name="Imagem 9" descr="Fundo preto com estrelas&#10;&#10;Descrição gerada automaticamente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4150" y="2473325"/>
            <a:ext cx="895350" cy="177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9640" name="Imagem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4789488"/>
            <a:ext cx="2622550" cy="69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9641" name="Imagem 1" descr="Ícone&#10;&#10;Descrição gerada automaticamente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942638" y="5829300"/>
            <a:ext cx="665162" cy="400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9642" name="Imagem 6" descr="Imagem em preto e branco de computador&#10;&#10;Descrição gerada automaticament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0100" y="115888"/>
            <a:ext cx="8424863" cy="5270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964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3150" y="889000"/>
            <a:ext cx="5426075" cy="34274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280A3C"/>
            </a:gs>
            <a:gs pos="100000">
              <a:srgbClr val="411E5A"/>
            </a:gs>
          </a:gsLst>
          <a:lin ang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Imagem 8" descr="Tela preta com letras brancas&#10;&#10;Descrição gerada automaticament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8413" y="827088"/>
            <a:ext cx="5861050" cy="3517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19" name="Imagem 12" descr="Forma, Círculo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0425" y="3260725"/>
            <a:ext cx="1473200" cy="1473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0" name="Imagem 14" descr="Ícone&#10;&#10;Descrição gerada automaticament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3800" y="3552825"/>
            <a:ext cx="806450" cy="889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1" name="Imagem 16" descr="Imagem em preto e branco&#10;&#10;Descrição gerada automaticament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21988" y="1749425"/>
            <a:ext cx="1276350" cy="15113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CaixaDeTexto 17"/>
          <p:cNvSpPr txBox="1"/>
          <p:nvPr/>
        </p:nvSpPr>
        <p:spPr>
          <a:xfrm>
            <a:off x="1481138" y="5226050"/>
            <a:ext cx="8540750" cy="922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5400" kern="1200" cap="none" spc="0" normalizeH="0" baseline="0" noProof="0" dirty="0">
                <a:solidFill>
                  <a:schemeClr val="bg1"/>
                </a:solidFill>
                <a:latin typeface="Roboto" panose="02000000000000000000"/>
                <a:ea typeface="Roboto" panose="02000000000000000000"/>
                <a:cs typeface="Roboto" panose="02000000000000000000"/>
              </a:rPr>
              <a:t>Versão da EFD REINF 2.1.2</a:t>
            </a:r>
            <a:endParaRPr kumimoji="0" lang="pt-BR" sz="5400" kern="1200" cap="none" spc="-30" normalizeH="0" baseline="0" noProof="0" dirty="0">
              <a:solidFill>
                <a:schemeClr val="bg1"/>
              </a:solidFill>
              <a:latin typeface="Dosis ExtraBold" panose="02010903020202060003" pitchFamily="2" charset="0"/>
              <a:ea typeface="+mn-ea"/>
              <a:cs typeface="+mn-cs"/>
            </a:endParaRPr>
          </a:p>
        </p:txBody>
      </p:sp>
      <p:pic>
        <p:nvPicPr>
          <p:cNvPr id="9223" name="Imagem 21" descr="Ícone&#10;&#10;Descrição gerada automaticament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42638" y="5829300"/>
            <a:ext cx="665162" cy="400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4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68550" y="4763"/>
            <a:ext cx="8574088" cy="47371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Imagem 6" descr="Forma, Quadrado&#10;&#10;Descrição gerad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7775" y="0"/>
            <a:ext cx="846455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3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1850" y="1343025"/>
            <a:ext cx="6280150" cy="69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4" name="Imagem 10" descr="Tela de computador&#10;&#10;Descrição gerada automaticament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3475" y="1238250"/>
            <a:ext cx="4089400" cy="4089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5" name="Imagem 14" descr="Imagem em preto e roxo&#10;&#10;Descrição gerada automaticamente com confiança média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16400" y="5073650"/>
            <a:ext cx="1517650" cy="1511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6" name="Imagem 15" descr="Ícone&#10;&#10;Descrição gerada automaticamente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242675" y="6184900"/>
            <a:ext cx="666750" cy="40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7" name="CaixaDeTexto 18"/>
          <p:cNvSpPr txBox="1"/>
          <p:nvPr/>
        </p:nvSpPr>
        <p:spPr>
          <a:xfrm>
            <a:off x="5989638" y="635000"/>
            <a:ext cx="607853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sz="4000" dirty="0">
                <a:solidFill>
                  <a:srgbClr val="411E5A"/>
                </a:solidFill>
                <a:latin typeface="Dosis ExtraBold" panose="02010903020202060003" pitchFamily="2" charset="0"/>
              </a:rPr>
              <a:t>Versão da EFD Reinf – 2.1.2</a:t>
            </a:r>
          </a:p>
        </p:txBody>
      </p:sp>
      <p:sp>
        <p:nvSpPr>
          <p:cNvPr id="10" name="CaixaDeTexto 10"/>
          <p:cNvSpPr txBox="1"/>
          <p:nvPr/>
        </p:nvSpPr>
        <p:spPr>
          <a:xfrm>
            <a:off x="5784850" y="2128838"/>
            <a:ext cx="6480175" cy="230822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24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lt"/>
                <a:cs typeface="+mn-lt"/>
              </a:rPr>
              <a:t>RFB veio a liberar a versão 2.1.2 do Leiaute da REINF. </a:t>
            </a:r>
            <a:endParaRPr kumimoji="0" lang="pt-BR" sz="24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24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lt"/>
                <a:cs typeface="+mn-lt"/>
              </a:rPr>
              <a:t>Nesta versão o Contribuinte passa a ser obrigado a apresentar aos valores retidos de Imposto de Renda retidos na fonte, dentro do grupo de Eventos  R-4000 e R-9000</a:t>
            </a:r>
          </a:p>
        </p:txBody>
      </p:sp>
      <p:sp>
        <p:nvSpPr>
          <p:cNvPr id="10249" name="Retângulo 11"/>
          <p:cNvSpPr/>
          <p:nvPr/>
        </p:nvSpPr>
        <p:spPr>
          <a:xfrm>
            <a:off x="5595938" y="4960938"/>
            <a:ext cx="6432550" cy="12319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/>
            <a:r>
              <a:rPr sz="2600" dirty="0">
                <a:latin typeface="Dosis Medium" panose="02010603020202060003" pitchFamily="2" charset="0"/>
              </a:rPr>
              <a:t>IMPOSTOS  QUE ENTRAM NESSAS VERSÕES</a:t>
            </a:r>
          </a:p>
          <a:p>
            <a:pPr algn="ctr" eaLnBrk="1" hangingPunct="1"/>
            <a:endParaRPr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/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IRRF  - IRPJ  -    CSLL  -   PIS  -  COFINS</a:t>
            </a:r>
            <a:endParaRPr sz="24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grpSp>
        <p:nvGrpSpPr>
          <p:cNvPr id="10250" name="Grupo 2"/>
          <p:cNvGrpSpPr/>
          <p:nvPr/>
        </p:nvGrpSpPr>
        <p:grpSpPr>
          <a:xfrm>
            <a:off x="1222375" y="1989138"/>
            <a:ext cx="4511675" cy="2587625"/>
            <a:chOff x="-1766104" y="2374694"/>
            <a:chExt cx="11258550" cy="4124325"/>
          </a:xfrm>
        </p:grpSpPr>
        <p:pic>
          <p:nvPicPr>
            <p:cNvPr id="10251" name="Picture 2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-1766104" y="2374694"/>
              <a:ext cx="11258550" cy="412432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252" name="CaixaDeTexto 1"/>
            <p:cNvSpPr txBox="1"/>
            <p:nvPr/>
          </p:nvSpPr>
          <p:spPr>
            <a:xfrm>
              <a:off x="8069760" y="5097103"/>
              <a:ext cx="1264217" cy="88333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/>
              <a:r>
                <a:rPr sz="3000" dirty="0">
                  <a:solidFill>
                    <a:srgbClr val="411E5A"/>
                  </a:solidFill>
                  <a:latin typeface="Calibri" panose="020F0502020204030204" pitchFamily="34" charset="0"/>
                </a:rPr>
                <a:t>.2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3138</Words>
  <Application>Microsoft Office PowerPoint</Application>
  <PresentationFormat>Personalizar</PresentationFormat>
  <Paragraphs>438</Paragraphs>
  <Slides>71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14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71</vt:i4>
      </vt:variant>
    </vt:vector>
  </HeadingPairs>
  <TitlesOfParts>
    <vt:vector size="86" baseType="lpstr">
      <vt:lpstr>Arial</vt:lpstr>
      <vt:lpstr>Dosis Light</vt:lpstr>
      <vt:lpstr>Dosis ExtraBold</vt:lpstr>
      <vt:lpstr>Dosis SemiBold</vt:lpstr>
      <vt:lpstr>Segoe UI</vt:lpstr>
      <vt:lpstr>Dosis</vt:lpstr>
      <vt:lpstr>Times New Roman</vt:lpstr>
      <vt:lpstr>Roboto</vt:lpstr>
      <vt:lpstr>Verdana</vt:lpstr>
      <vt:lpstr>Calibri</vt:lpstr>
      <vt:lpstr>Wingdings</vt:lpstr>
      <vt:lpstr>-apple-system</vt:lpstr>
      <vt:lpstr>Calibri Light</vt:lpstr>
      <vt:lpstr>Dosis Medium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Thais Fernanda Barbosa Leite</dc:creator>
  <cp:lastModifiedBy>Elisete Assuncao</cp:lastModifiedBy>
  <cp:revision>169</cp:revision>
  <cp:lastPrinted>2023-09-05T15:50:37Z</cp:lastPrinted>
  <dcterms:created xsi:type="dcterms:W3CDTF">2023-04-26T23:54:00Z</dcterms:created>
  <dcterms:modified xsi:type="dcterms:W3CDTF">2023-10-05T15:07:48Z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22DB6FBDAA804A1FBC33DF73AE723D41_13</vt:lpwstr>
  </property>
  <property fmtid="{D5CDD505-2E9C-101B-9397-08002B2CF9AE}" pid="3" name="KSOProductBuildVer">
    <vt:lpwstr>1046-12.2.0.13215</vt:lpwstr>
  </property>
  <property fmtid="{D5CDD505-2E9C-101B-9397-08002B2CF9AE}" pid="4" name="ContentTypeId">
    <vt:lpwstr>0x010100D7C9EFFC72753F4BA6DBDACF0606B454</vt:lpwstr>
  </property>
  <property fmtid="{D5CDD505-2E9C-101B-9397-08002B2CF9AE}" pid="5" name="_ip_UnifiedCompliancePolicyUIAction">
    <vt:lpwstr/>
  </property>
  <property fmtid="{D5CDD505-2E9C-101B-9397-08002B2CF9AE}" pid="6" name="_activity">
    <vt:lpwstr/>
  </property>
  <property fmtid="{D5CDD505-2E9C-101B-9397-08002B2CF9AE}" pid="7" name="_ip_UnifiedCompliancePolicyProperties">
    <vt:lpwstr/>
  </property>
</Properties>
</file>