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48" r:id="rId2"/>
    <p:sldMasterId id="2147483672" r:id="rId3"/>
  </p:sldMasterIdLst>
  <p:notesMasterIdLst>
    <p:notesMasterId r:id="rId51"/>
  </p:notesMasterIdLst>
  <p:sldIdLst>
    <p:sldId id="290" r:id="rId4"/>
    <p:sldId id="284" r:id="rId5"/>
    <p:sldId id="285" r:id="rId6"/>
    <p:sldId id="286" r:id="rId7"/>
    <p:sldId id="288" r:id="rId8"/>
    <p:sldId id="291" r:id="rId9"/>
    <p:sldId id="292" r:id="rId10"/>
    <p:sldId id="293" r:id="rId11"/>
    <p:sldId id="289" r:id="rId12"/>
    <p:sldId id="300" r:id="rId13"/>
    <p:sldId id="295" r:id="rId14"/>
    <p:sldId id="326" r:id="rId15"/>
    <p:sldId id="310" r:id="rId16"/>
    <p:sldId id="314" r:id="rId17"/>
    <p:sldId id="309" r:id="rId18"/>
    <p:sldId id="311" r:id="rId19"/>
    <p:sldId id="298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12" r:id="rId28"/>
    <p:sldId id="313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7" r:id="rId41"/>
    <p:sldId id="328" r:id="rId42"/>
    <p:sldId id="329" r:id="rId43"/>
    <p:sldId id="330" r:id="rId44"/>
    <p:sldId id="296" r:id="rId45"/>
    <p:sldId id="331" r:id="rId46"/>
    <p:sldId id="332" r:id="rId47"/>
    <p:sldId id="333" r:id="rId48"/>
    <p:sldId id="334" r:id="rId49"/>
    <p:sldId id="287" r:id="rId5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2E5C12-E92E-7520-EC16-13DCC7671D6E}" v="3058" dt="2023-02-14T17:54:16.2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>
        <p:scale>
          <a:sx n="75" d="100"/>
          <a:sy n="75" d="100"/>
        </p:scale>
        <p:origin x="1722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microsoft.com/office/2015/10/relationships/revisionInfo" Target="revisionInfo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4C841-F2E7-4D97-A3F1-949973C764BD}" type="datetimeFigureOut">
              <a:t>14/02/2023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1DA7D-5D31-4310-A56E-4DF2A23453DE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9478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640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6017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0850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4239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9339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5713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8083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5964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 Layout 1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0220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9F3E95-03E8-42E6-A00A-BDC9F45E1E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4E579B0-C32A-4FF3-BD10-58580C8437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7FC1019-0D55-4A3E-BCD5-57CCB52ED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92339C8-A71F-41DF-937A-30565465F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76154EE-FD46-4DDB-BD9B-B673AFB83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862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E33ACC-2C10-479D-827A-6FFDD398E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8523378-EA1E-41A3-B25E-CA2458D38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EB7D501-30D3-4E04-8608-848DC0FB4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A1EC4D-1711-40FF-826A-26CB69786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085CE1A-5686-468B-9694-7E4015332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29415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67AB64-4B0B-4653-B5BA-D4568E357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0764646-C5CC-45E4-9965-738BF1F1C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32B22B-A5EC-41FA-A5BB-426A601DF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CD4BFA-2FE5-46F2-836A-B0F19C5A0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0BCC24D-E5EF-4602-AA8A-63E4FAB04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03451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2B807A-6033-4EDC-B034-971979829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6BDD41A-5B1C-4FF0-893A-8B96A9F4E7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24169A1-9889-417C-9BD1-DC1B78AF08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F8B5502-23D1-4EA1-836D-8C5807E6A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A97CD7-0BD6-4D1E-9BCB-4DD34EC02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40E7D0C-3094-4EA1-95CF-673A88C55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90216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CBA46D-79D3-454E-A612-2E887B50E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3F79C8E-0146-458B-9229-C40C36956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076FA11-240D-4072-B5CA-552281786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77556A3-828A-430F-99B8-6B355D826C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9EA325E-CE8B-40B0-B548-C723849E90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F410399-9E2A-4535-81BD-C7258540B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567FF2F6-612C-4A7B-B2E3-63168D592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8863F1B-E6AC-4DC5-9C78-92EFB1B6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59708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9649B5-A30E-4DF4-B574-7C2EB01B7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6D75B3F-ED37-437D-81BD-F5020C45F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7D56BCA-0C49-4A7D-AC26-2CE9F21FF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784306A-27D8-43CF-B4C0-4DF337E57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879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022B376-A8F0-4538-B8AC-EF43D4E77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6CAF364-6C57-4439-8970-82A7009A9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BD42594-FFC8-4B84-AB92-E9AFF19E2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34855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44ADB4-EB57-41BB-998F-2EDC8956F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5FC3ADC-E2AD-4943-9A44-229DF44CE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F80122F-485C-434D-A1B5-8D8D70953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5FB9122-E3AB-4F8F-889B-4CC3F5A79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72EE9D6-DD15-46A4-B3DE-6BA97C9E0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AF214FD-6C55-4B98-999B-17B8B8831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34665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71DD5B-12E8-4C75-9E5B-B2A363E1A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01644E0-8978-49BC-9585-B02A237DB4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84373A8-3F1F-44C9-A5B7-4DA164E16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92500B3-C6D6-407E-A5F6-63C7FA8C7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5D1AF8D-F7A4-4028-BBB8-98EC45A8B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E741F48-B8F6-4608-BEE8-603855ED4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99695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EEA6B4-E711-4470-8003-A244C08CF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BAAC679-D226-4A33-A672-8170A220B6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992056D-DB4F-4A43-B74D-8AAEEFA44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3A10ED-AD61-4865-8BA2-0DFA5FC9E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958A872-68B3-4403-87C5-47F41813A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13638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5D21C17-5780-43D9-A016-D63E16245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59282FD-EB0C-46CB-BF5C-DF80C13663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360032A-2261-4859-BCE1-00C2A6DA1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395D234-735C-4381-AD76-526AADDDC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A069396-9D06-4062-8442-44CC58E37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594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14.02.2023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EE98A64-B421-4756-8199-EA04821BF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BF6BF2F-23CF-4D45-BB96-416C73C111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D4187E-2F94-4457-BF5E-656FF48BF7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B0803-35B0-4E78-A6C2-3B663435F44E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AEA07D-55D6-4293-BEC8-4246FD06C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D7F6F5F-CA72-46B7-ACA1-B48ADD33F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19FAC-6918-4FCF-8CFB-BD8C51BF12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936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6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6224C8ED-F589-4179-91FA-C89C5D6F3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EEFBCDE-DCB3-4D43-ACAE-ADFC8CA847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51C69258-3AF8-4EBF-878A-F117D0CE83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894" y="2620666"/>
            <a:ext cx="5139196" cy="1278001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A58BAC37-FBC7-4B5A-B9B9-5B6B338AB95D}"/>
              </a:ext>
            </a:extLst>
          </p:cNvPr>
          <p:cNvSpPr txBox="1"/>
          <p:nvPr/>
        </p:nvSpPr>
        <p:spPr>
          <a:xfrm>
            <a:off x="7552920" y="5383119"/>
            <a:ext cx="4886694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400" dirty="0">
                <a:solidFill>
                  <a:schemeClr val="bg1"/>
                </a:solidFill>
                <a:latin typeface="Dosis ExtraBold"/>
              </a:rPr>
              <a:t>EFD REINF 2.1 e 2.1.1</a:t>
            </a:r>
            <a:endParaRPr lang="pt-BR" sz="44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cxnSp>
        <p:nvCxnSpPr>
          <p:cNvPr id="7" name="Conector reto 23">
            <a:extLst>
              <a:ext uri="{FF2B5EF4-FFF2-40B4-BE49-F238E27FC236}">
                <a16:creationId xmlns:a16="http://schemas.microsoft.com/office/drawing/2014/main" id="{B1B62EF6-BBE1-4943-922B-C64193EDF04E}"/>
              </a:ext>
            </a:extLst>
          </p:cNvPr>
          <p:cNvCxnSpPr>
            <a:cxnSpLocks/>
          </p:cNvCxnSpPr>
          <p:nvPr/>
        </p:nvCxnSpPr>
        <p:spPr>
          <a:xfrm flipV="1">
            <a:off x="7588754" y="5388232"/>
            <a:ext cx="4605351" cy="10297"/>
          </a:xfrm>
          <a:prstGeom prst="line">
            <a:avLst/>
          </a:prstGeom>
          <a:ln w="12700" cap="rnd">
            <a:gradFill flip="none" rotWithShape="1">
              <a:gsLst>
                <a:gs pos="2000">
                  <a:srgbClr val="00734D"/>
                </a:gs>
                <a:gs pos="100000">
                  <a:srgbClr val="00A868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64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93F532E6-B3BD-49C1-AAA9-D149DE70593F}"/>
              </a:ext>
            </a:extLst>
          </p:cNvPr>
          <p:cNvSpPr/>
          <p:nvPr/>
        </p:nvSpPr>
        <p:spPr>
          <a:xfrm>
            <a:off x="3203029" y="672374"/>
            <a:ext cx="5570151" cy="791336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gradFill>
                <a:gsLst>
                  <a:gs pos="72000">
                    <a:srgbClr val="425C7F"/>
                  </a:gs>
                  <a:gs pos="0">
                    <a:srgbClr val="280A3C"/>
                  </a:gs>
                  <a:gs pos="100000">
                    <a:srgbClr val="62C0CF"/>
                  </a:gs>
                </a:gsLst>
                <a:lin ang="0" scaled="1"/>
              </a:gradFill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9F801BE0-DC7F-4D59-96F1-0C81E21DD09F}"/>
              </a:ext>
            </a:extLst>
          </p:cNvPr>
          <p:cNvSpPr txBox="1"/>
          <p:nvPr/>
        </p:nvSpPr>
        <p:spPr>
          <a:xfrm>
            <a:off x="2863915" y="811237"/>
            <a:ext cx="617227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/>
              </a:rPr>
              <a:t>Formas de Envio  EFD REINF</a:t>
            </a:r>
            <a:endParaRPr lang="pt-BR" sz="36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4D2CA92-7C12-497B-80A7-478280EE854C}"/>
              </a:ext>
            </a:extLst>
          </p:cNvPr>
          <p:cNvCxnSpPr>
            <a:cxnSpLocks/>
          </p:cNvCxnSpPr>
          <p:nvPr/>
        </p:nvCxnSpPr>
        <p:spPr>
          <a:xfrm>
            <a:off x="3784020" y="672374"/>
            <a:ext cx="2294525" cy="0"/>
          </a:xfrm>
          <a:prstGeom prst="line">
            <a:avLst/>
          </a:prstGeom>
          <a:ln w="114300" cap="rnd">
            <a:gradFill flip="none" rotWithShape="1">
              <a:gsLst>
                <a:gs pos="0">
                  <a:srgbClr val="00734D">
                    <a:alpha val="0"/>
                  </a:srgbClr>
                </a:gs>
                <a:gs pos="100000">
                  <a:srgbClr val="00734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BB3C8AB3-567C-4416-9A0F-86B1374A2B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6169837"/>
            <a:ext cx="1505718" cy="374438"/>
          </a:xfrm>
          <a:prstGeom prst="rect">
            <a:avLst/>
          </a:prstGeom>
        </p:spPr>
      </p:pic>
      <p:pic>
        <p:nvPicPr>
          <p:cNvPr id="16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8B1C48F-5919-4177-B6F8-FC0B2F22E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18" t="5232" r="41893" b="28817"/>
          <a:stretch/>
        </p:blipFill>
        <p:spPr>
          <a:xfrm flipH="1">
            <a:off x="-2" y="0"/>
            <a:ext cx="256811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8FFA535-E0CD-B8E4-E34D-86E63F51077E}"/>
              </a:ext>
            </a:extLst>
          </p:cNvPr>
          <p:cNvSpPr txBox="1"/>
          <p:nvPr/>
        </p:nvSpPr>
        <p:spPr>
          <a:xfrm>
            <a:off x="1308590" y="1714871"/>
            <a:ext cx="9822315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600" dirty="0">
                <a:latin typeface="Roboto"/>
                <a:ea typeface="+mn-lt"/>
                <a:cs typeface="+mn-lt"/>
              </a:rPr>
              <a:t>A partir da Versão 2.1.1 a forma de Envio da </a:t>
            </a:r>
            <a:r>
              <a:rPr lang="pt-BR" sz="1600" dirty="0" err="1">
                <a:latin typeface="Roboto"/>
                <a:ea typeface="+mn-lt"/>
                <a:cs typeface="+mn-lt"/>
              </a:rPr>
              <a:t>Reinf</a:t>
            </a:r>
            <a:r>
              <a:rPr lang="pt-BR" sz="1600" dirty="0">
                <a:latin typeface="Roboto"/>
                <a:ea typeface="+mn-lt"/>
                <a:cs typeface="+mn-lt"/>
              </a:rPr>
              <a:t> foi alterada, agora temos a forma síncrono e assíncrono:</a:t>
            </a:r>
            <a:endParaRPr lang="pt-BR" sz="1600" dirty="0">
              <a:latin typeface="Roboto"/>
              <a:ea typeface="Roboto"/>
              <a:cs typeface="+mn-lt"/>
            </a:endParaRPr>
          </a:p>
          <a:p>
            <a:endParaRPr lang="pt-BR" sz="1600" dirty="0">
              <a:latin typeface="Roboto"/>
              <a:ea typeface="+mn-lt"/>
              <a:cs typeface="+mn-lt"/>
            </a:endParaRPr>
          </a:p>
          <a:p>
            <a:pPr marL="285750" indent="-285750">
              <a:buFont typeface="Wingdings"/>
              <a:buChar char="§"/>
            </a:pPr>
            <a:r>
              <a:rPr lang="pt-BR" sz="1600" dirty="0">
                <a:latin typeface="Roboto"/>
                <a:ea typeface="+mn-lt"/>
                <a:cs typeface="+mn-lt"/>
              </a:rPr>
              <a:t>Síncrono versão 1.05.01: serão aceitos apenas para Registros do grupo 2000</a:t>
            </a:r>
          </a:p>
          <a:p>
            <a:pPr marL="285750" indent="-285750">
              <a:buFont typeface="Wingdings"/>
              <a:buChar char="§"/>
            </a:pPr>
            <a:r>
              <a:rPr lang="pt-BR" sz="1600" dirty="0">
                <a:latin typeface="Roboto"/>
                <a:ea typeface="+mn-lt"/>
                <a:cs typeface="+mn-lt"/>
              </a:rPr>
              <a:t>Assíncrono v2.1.1:  a partir de 03/2023 serão enviados para o grupo 2000 / 4000   </a:t>
            </a:r>
            <a:endParaRPr lang="pt-BR" sz="1600" dirty="0">
              <a:latin typeface="Roboto"/>
              <a:ea typeface="Roboto"/>
              <a:cs typeface="Calibri"/>
            </a:endParaRP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015EC14C-4EB4-DD30-7D84-9C05E4218BDB}"/>
              </a:ext>
            </a:extLst>
          </p:cNvPr>
          <p:cNvGrpSpPr/>
          <p:nvPr/>
        </p:nvGrpSpPr>
        <p:grpSpPr>
          <a:xfrm>
            <a:off x="590891" y="2999639"/>
            <a:ext cx="10903293" cy="3363531"/>
            <a:chOff x="670635" y="3185709"/>
            <a:chExt cx="10903293" cy="3363531"/>
          </a:xfrm>
        </p:grpSpPr>
        <p:pic>
          <p:nvPicPr>
            <p:cNvPr id="4" name="Imagem 4" descr="Diagrama&#10;&#10;Descrição gerada automaticamente">
              <a:extLst>
                <a:ext uri="{FF2B5EF4-FFF2-40B4-BE49-F238E27FC236}">
                  <a16:creationId xmlns:a16="http://schemas.microsoft.com/office/drawing/2014/main" id="{87E8B466-285B-FA95-9575-F06FDAF6CB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14" t="120" r="1395" b="-318"/>
            <a:stretch/>
          </p:blipFill>
          <p:spPr>
            <a:xfrm>
              <a:off x="6819799" y="3531267"/>
              <a:ext cx="4413421" cy="3015167"/>
            </a:xfrm>
            <a:prstGeom prst="rect">
              <a:avLst/>
            </a:prstGeom>
          </p:spPr>
        </p:pic>
        <p:pic>
          <p:nvPicPr>
            <p:cNvPr id="5" name="Imagem 5" descr="Texto, Email&#10;&#10;Descrição gerada automaticamente">
              <a:extLst>
                <a:ext uri="{FF2B5EF4-FFF2-40B4-BE49-F238E27FC236}">
                  <a16:creationId xmlns:a16="http://schemas.microsoft.com/office/drawing/2014/main" id="{15504C89-E4F2-E83A-78CF-9EDF00F1C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0609" y="3533970"/>
              <a:ext cx="5764618" cy="3015270"/>
            </a:xfrm>
            <a:prstGeom prst="rect">
              <a:avLst/>
            </a:prstGeom>
          </p:spPr>
        </p:pic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0F679470-2B2B-03B4-A70E-489C12625F2A}"/>
                </a:ext>
              </a:extLst>
            </p:cNvPr>
            <p:cNvSpPr txBox="1"/>
            <p:nvPr/>
          </p:nvSpPr>
          <p:spPr>
            <a:xfrm>
              <a:off x="670635" y="3185709"/>
              <a:ext cx="5498408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600" dirty="0">
                  <a:solidFill>
                    <a:srgbClr val="FF0000"/>
                  </a:solidFill>
                  <a:latin typeface="Roboto"/>
                  <a:ea typeface="+mn-lt"/>
                  <a:cs typeface="+mn-lt"/>
                </a:rPr>
                <a:t>Formas de Envio </a:t>
              </a:r>
              <a:r>
                <a:rPr lang="pt-BR" sz="1600" dirty="0" err="1">
                  <a:solidFill>
                    <a:srgbClr val="FF0000"/>
                  </a:solidFill>
                  <a:latin typeface="Roboto"/>
                  <a:ea typeface="+mn-lt"/>
                  <a:cs typeface="+mn-lt"/>
                </a:rPr>
                <a:t>Sincrono</a:t>
              </a:r>
              <a:r>
                <a:rPr lang="pt-BR" sz="1600" dirty="0">
                  <a:solidFill>
                    <a:srgbClr val="FF0000"/>
                  </a:solidFill>
                  <a:latin typeface="Roboto"/>
                  <a:ea typeface="+mn-lt"/>
                  <a:cs typeface="+mn-lt"/>
                </a:rPr>
                <a:t> e Assíncrono  EFD REINF   </a:t>
              </a:r>
              <a:endParaRPr lang="pt-BR" sz="1600" dirty="0">
                <a:solidFill>
                  <a:srgbClr val="FF0000"/>
                </a:solidFill>
                <a:latin typeface="Roboto"/>
                <a:ea typeface="Roboto"/>
                <a:cs typeface="Calibri"/>
              </a:endParaRPr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75494890-98B5-039B-8494-A21267247806}"/>
                </a:ext>
              </a:extLst>
            </p:cNvPr>
            <p:cNvSpPr txBox="1"/>
            <p:nvPr/>
          </p:nvSpPr>
          <p:spPr>
            <a:xfrm>
              <a:off x="6997008" y="3194569"/>
              <a:ext cx="4576920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600" dirty="0">
                  <a:solidFill>
                    <a:srgbClr val="FF0000"/>
                  </a:solidFill>
                  <a:latin typeface="Roboto"/>
                  <a:ea typeface="+mn-lt"/>
                  <a:cs typeface="+mn-lt"/>
                </a:rPr>
                <a:t>Grupos de Registros detalhados na EFD REINF    </a:t>
              </a:r>
              <a:endParaRPr lang="pt-BR" sz="1600" dirty="0">
                <a:solidFill>
                  <a:srgbClr val="FF0000"/>
                </a:solidFill>
                <a:latin typeface="Roboto"/>
                <a:ea typeface="Roboto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66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Shape&#10;&#10;Description automatically generated">
            <a:extLst>
              <a:ext uri="{FF2B5EF4-FFF2-40B4-BE49-F238E27FC236}">
                <a16:creationId xmlns:a16="http://schemas.microsoft.com/office/drawing/2014/main" id="{88DEFA59-6DCD-47FA-91A4-61FA644B5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 descr="Forma&#10;&#10;Descrição gerada automaticamente com confiança média">
            <a:extLst>
              <a:ext uri="{FF2B5EF4-FFF2-40B4-BE49-F238E27FC236}">
                <a16:creationId xmlns:a16="http://schemas.microsoft.com/office/drawing/2014/main" id="{9D3D0809-9E6B-41D5-9E76-0FB33CDCD3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34" b="23099"/>
          <a:stretch/>
        </p:blipFill>
        <p:spPr>
          <a:xfrm>
            <a:off x="7597676" y="-761999"/>
            <a:ext cx="4594324" cy="7620000"/>
          </a:xfrm>
          <a:prstGeom prst="rect">
            <a:avLst/>
          </a:prstGeom>
        </p:spPr>
      </p:pic>
      <p:pic>
        <p:nvPicPr>
          <p:cNvPr id="22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6B089800-42BF-4B21-8237-DFD34ABC1D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054" y="245287"/>
            <a:ext cx="1505719" cy="374438"/>
          </a:xfrm>
          <a:prstGeom prst="rect">
            <a:avLst/>
          </a:prstGeom>
        </p:spPr>
      </p:pic>
      <p:sp>
        <p:nvSpPr>
          <p:cNvPr id="8" name="CaixaDeTexto 22">
            <a:extLst>
              <a:ext uri="{FF2B5EF4-FFF2-40B4-BE49-F238E27FC236}">
                <a16:creationId xmlns:a16="http://schemas.microsoft.com/office/drawing/2014/main" id="{EEBBEDC3-1889-4075-8661-F2589285C3CE}"/>
              </a:ext>
            </a:extLst>
          </p:cNvPr>
          <p:cNvSpPr txBox="1"/>
          <p:nvPr/>
        </p:nvSpPr>
        <p:spPr>
          <a:xfrm>
            <a:off x="1634927" y="2585395"/>
            <a:ext cx="9733291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Medium"/>
              </a:rPr>
              <a:t>Alteração nas Telas:</a:t>
            </a:r>
          </a:p>
          <a:p>
            <a:r>
              <a:rPr lang="pt-BR" sz="4000" dirty="0">
                <a:solidFill>
                  <a:schemeClr val="bg1"/>
                </a:solidFill>
                <a:latin typeface="Dosis Medium"/>
              </a:rPr>
              <a:t>012361 – Cadastro de Declaração REINF</a:t>
            </a:r>
          </a:p>
          <a:p>
            <a:r>
              <a:rPr lang="pt-BR" sz="4000" dirty="0">
                <a:solidFill>
                  <a:schemeClr val="bg1"/>
                </a:solidFill>
                <a:latin typeface="Dosis Medium"/>
              </a:rPr>
              <a:t>012363 – Monitor de Controle da </a:t>
            </a:r>
            <a:r>
              <a:rPr lang="pt-BR" sz="4000" dirty="0" err="1">
                <a:solidFill>
                  <a:schemeClr val="bg1"/>
                </a:solidFill>
                <a:latin typeface="Dosis Medium"/>
              </a:rPr>
              <a:t>Reinf</a:t>
            </a:r>
            <a:endParaRPr lang="pt-BR" sz="4000" dirty="0">
              <a:solidFill>
                <a:schemeClr val="bg1"/>
              </a:solidFill>
              <a:latin typeface="Dosis Medium"/>
            </a:endParaRPr>
          </a:p>
          <a:p>
            <a:endParaRPr lang="pt-BR" sz="4000" dirty="0">
              <a:solidFill>
                <a:schemeClr val="bg1"/>
              </a:solidFill>
              <a:latin typeface="Dosis ExtraBold"/>
            </a:endParaRPr>
          </a:p>
        </p:txBody>
      </p:sp>
      <p:cxnSp>
        <p:nvCxnSpPr>
          <p:cNvPr id="12" name="Conector reto 23">
            <a:extLst>
              <a:ext uri="{FF2B5EF4-FFF2-40B4-BE49-F238E27FC236}">
                <a16:creationId xmlns:a16="http://schemas.microsoft.com/office/drawing/2014/main" id="{EBB16AB7-E232-4FCC-81A4-18827C5D0FC9}"/>
              </a:ext>
            </a:extLst>
          </p:cNvPr>
          <p:cNvCxnSpPr>
            <a:cxnSpLocks/>
          </p:cNvCxnSpPr>
          <p:nvPr/>
        </p:nvCxnSpPr>
        <p:spPr>
          <a:xfrm flipV="1">
            <a:off x="335891" y="5969863"/>
            <a:ext cx="1843270" cy="1776275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23">
            <a:extLst>
              <a:ext uri="{FF2B5EF4-FFF2-40B4-BE49-F238E27FC236}">
                <a16:creationId xmlns:a16="http://schemas.microsoft.com/office/drawing/2014/main" id="{83843544-63EE-49D7-9716-9A39501C6A70}"/>
              </a:ext>
            </a:extLst>
          </p:cNvPr>
          <p:cNvCxnSpPr>
            <a:cxnSpLocks/>
          </p:cNvCxnSpPr>
          <p:nvPr/>
        </p:nvCxnSpPr>
        <p:spPr>
          <a:xfrm flipV="1">
            <a:off x="5573180" y="-888138"/>
            <a:ext cx="1843270" cy="1776275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1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06491"/>
            <a:ext cx="7501645" cy="1028620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598298" y="609725"/>
            <a:ext cx="6752418" cy="7020044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506139" y="2066126"/>
            <a:ext cx="1084232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Foi incluído na Tela de Cadastro de Declaração </a:t>
            </a:r>
            <a:r>
              <a:rPr lang="pt-BR" dirty="0" err="1">
                <a:ea typeface="+mn-lt"/>
                <a:cs typeface="+mn-lt"/>
              </a:rPr>
              <a:t>Reinf</a:t>
            </a:r>
            <a:r>
              <a:rPr lang="pt-BR" dirty="0">
                <a:ea typeface="+mn-lt"/>
                <a:cs typeface="+mn-lt"/>
              </a:rPr>
              <a:t> a Opção de </a:t>
            </a:r>
            <a:r>
              <a:rPr lang="pt-BR" b="1" dirty="0">
                <a:solidFill>
                  <a:srgbClr val="FF0000"/>
                </a:solidFill>
                <a:ea typeface="+mn-lt"/>
                <a:cs typeface="+mn-lt"/>
              </a:rPr>
              <a:t>Natureza Jurídica</a:t>
            </a:r>
            <a:r>
              <a:rPr lang="pt-BR" dirty="0">
                <a:ea typeface="+mn-lt"/>
                <a:cs typeface="+mn-lt"/>
              </a:rPr>
              <a:t>, a partir da Versão 2.1.1. Esse campo é obrigatório para Geração do Arquivo, por isso seu preenchimento torna-se Obrigatório </a:t>
            </a:r>
            <a:endParaRPr lang="pt-BR" dirty="0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557664" y="967102"/>
            <a:ext cx="7569332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Cadastro Declaração </a:t>
            </a:r>
            <a:r>
              <a:rPr lang="pt-BR" sz="4000" dirty="0" err="1">
                <a:solidFill>
                  <a:schemeClr val="bg1"/>
                </a:solidFill>
                <a:latin typeface="Dosis ExtraBold"/>
              </a:rPr>
              <a:t>Reinf</a:t>
            </a:r>
            <a:endParaRPr lang="pt-BR" sz="4000" dirty="0" err="1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11" name="Imagem 11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4D7480DE-372D-7A27-4047-8B8541C3B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444" y="2788738"/>
            <a:ext cx="8507895" cy="3754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57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165969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090298" y="366768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493085" y="907362"/>
            <a:ext cx="7198466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2800" dirty="0">
                <a:solidFill>
                  <a:srgbClr val="00A868"/>
                </a:solidFill>
                <a:latin typeface="Dosis Medium"/>
              </a:rPr>
              <a:t>Alteração na Tela Monitor de Controle </a:t>
            </a:r>
            <a:r>
              <a:rPr lang="pt-BR" sz="2800" dirty="0" err="1">
                <a:solidFill>
                  <a:srgbClr val="00A868"/>
                </a:solidFill>
                <a:latin typeface="Dosis Medium"/>
              </a:rPr>
              <a:t>Reinf</a:t>
            </a:r>
            <a:endParaRPr lang="pt-BR" sz="2800" dirty="0" err="1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4588" y="1379577"/>
            <a:ext cx="5983194" cy="54784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1400" dirty="0">
                <a:ea typeface="+mn-lt"/>
                <a:cs typeface="+mn-lt"/>
              </a:rPr>
              <a:t>Criado mecanismo para Receber o Retorno referente ao processo assíncrono </a:t>
            </a:r>
            <a:endParaRPr lang="pt-BR" sz="1400" dirty="0"/>
          </a:p>
          <a:p>
            <a:endParaRPr lang="pt-BR" sz="1400" dirty="0">
              <a:ea typeface="+mn-lt"/>
              <a:cs typeface="+mn-lt"/>
            </a:endParaRPr>
          </a:p>
          <a:p>
            <a:r>
              <a:rPr lang="pt-BR" sz="1400" dirty="0">
                <a:ea typeface="+mn-lt"/>
                <a:cs typeface="+mn-lt"/>
              </a:rPr>
              <a:t>Alteração nos botões de ação da tela para incluir o botão de consulta da REINF (necessário para os casos em que o retorno automático feito pelo Fiscal Flow não traga o retorno imediato). </a:t>
            </a:r>
          </a:p>
          <a:p>
            <a:endParaRPr lang="pt-BR" sz="1400" dirty="0">
              <a:ea typeface="+mn-lt"/>
              <a:cs typeface="+mn-lt"/>
            </a:endParaRPr>
          </a:p>
          <a:p>
            <a:r>
              <a:rPr lang="pt-BR" sz="1400" b="1" dirty="0">
                <a:ea typeface="+mn-lt"/>
                <a:cs typeface="+mn-lt"/>
              </a:rPr>
              <a:t>Envio</a:t>
            </a:r>
            <a:r>
              <a:rPr lang="pt-BR" sz="1400" dirty="0">
                <a:ea typeface="+mn-lt"/>
                <a:cs typeface="+mn-lt"/>
              </a:rPr>
              <a:t> dos eventos - envia os </a:t>
            </a:r>
            <a:r>
              <a:rPr lang="pt-BR" sz="1400" dirty="0" err="1">
                <a:ea typeface="+mn-lt"/>
                <a:cs typeface="+mn-lt"/>
              </a:rPr>
              <a:t>XMLs</a:t>
            </a:r>
            <a:r>
              <a:rPr lang="pt-BR" sz="1400" dirty="0">
                <a:ea typeface="+mn-lt"/>
                <a:cs typeface="+mn-lt"/>
              </a:rPr>
              <a:t> gerados pela tela 012363 para processamento do Fiscal Flow e envio à SEFAZ;</a:t>
            </a:r>
          </a:p>
          <a:p>
            <a:endParaRPr lang="pt-BR" sz="1400" dirty="0">
              <a:ea typeface="+mn-lt"/>
              <a:cs typeface="+mn-lt"/>
            </a:endParaRPr>
          </a:p>
          <a:p>
            <a:r>
              <a:rPr lang="pt-BR" sz="1400" b="1" dirty="0">
                <a:ea typeface="+mn-lt"/>
                <a:cs typeface="+mn-lt"/>
              </a:rPr>
              <a:t>Consulta </a:t>
            </a:r>
            <a:r>
              <a:rPr lang="pt-BR" sz="1400" dirty="0">
                <a:ea typeface="+mn-lt"/>
                <a:cs typeface="+mn-lt"/>
              </a:rPr>
              <a:t>situação do evento - "</a:t>
            </a:r>
            <a:r>
              <a:rPr lang="pt-BR" sz="1400" b="1" dirty="0">
                <a:ea typeface="+mn-lt"/>
                <a:cs typeface="+mn-lt"/>
              </a:rPr>
              <a:t>Botão novo"</a:t>
            </a:r>
            <a:r>
              <a:rPr lang="pt-BR" sz="1400" dirty="0">
                <a:ea typeface="+mn-lt"/>
                <a:cs typeface="+mn-lt"/>
              </a:rPr>
              <a:t>, faz a consulta de um evento já enviado mas que se encontre em uma situação em que a SEFAZ ainda não tenha retornado o status do evento. </a:t>
            </a:r>
            <a:r>
              <a:rPr lang="pt-BR" sz="1400" dirty="0">
                <a:solidFill>
                  <a:srgbClr val="FF0000"/>
                </a:solidFill>
                <a:ea typeface="+mn-lt"/>
                <a:cs typeface="+mn-lt"/>
              </a:rPr>
              <a:t>Não envia o evento novamente, apenas busca a situação e atualiza na base do ERP</a:t>
            </a:r>
            <a:r>
              <a:rPr lang="pt-BR" sz="1400" dirty="0">
                <a:ea typeface="+mn-lt"/>
                <a:cs typeface="+mn-lt"/>
              </a:rPr>
              <a:t>;</a:t>
            </a:r>
            <a:endParaRPr lang="pt-BR" sz="1400" dirty="0"/>
          </a:p>
          <a:p>
            <a:endParaRPr lang="pt-BR" sz="1400" dirty="0">
              <a:latin typeface="Calibri" panose="020F0502020204030204"/>
              <a:cs typeface="Calibri"/>
            </a:endParaRPr>
          </a:p>
          <a:p>
            <a:pPr algn="just"/>
            <a:r>
              <a:rPr lang="pt-BR" sz="1400" b="1" dirty="0">
                <a:ea typeface="+mn-lt"/>
                <a:cs typeface="+mn-lt"/>
              </a:rPr>
              <a:t>Excluir</a:t>
            </a:r>
            <a:r>
              <a:rPr lang="pt-BR" sz="1400" dirty="0">
                <a:ea typeface="+mn-lt"/>
                <a:cs typeface="+mn-lt"/>
              </a:rPr>
              <a:t> evento - apaga fisicamente os registros já gerados na tabela LF_INTEGRACAO_GOVERNO_ARQUIVO;</a:t>
            </a:r>
            <a:endParaRPr lang="pt-BR" sz="1400" dirty="0"/>
          </a:p>
          <a:p>
            <a:pPr algn="just"/>
            <a:endParaRPr lang="pt-BR" sz="1400" dirty="0">
              <a:ea typeface="+mn-lt"/>
              <a:cs typeface="+mn-lt"/>
            </a:endParaRPr>
          </a:p>
          <a:p>
            <a:pPr algn="just"/>
            <a:r>
              <a:rPr lang="pt-BR" sz="1400" b="1" dirty="0">
                <a:ea typeface="+mn-lt"/>
                <a:cs typeface="+mn-lt"/>
              </a:rPr>
              <a:t>Salvar</a:t>
            </a:r>
            <a:r>
              <a:rPr lang="pt-BR" sz="1400" dirty="0">
                <a:ea typeface="+mn-lt"/>
                <a:cs typeface="+mn-lt"/>
              </a:rPr>
              <a:t> XML - monta uma cópia em formato XML do evento gerado pelo sistema e armazenado na tabela LF_INTEGRACAO_GOVERNO_ARQUIVO. Apenas para fins de conferência;</a:t>
            </a:r>
            <a:endParaRPr lang="pt-BR" sz="1400" dirty="0">
              <a:cs typeface="Calibri"/>
            </a:endParaRPr>
          </a:p>
          <a:p>
            <a:pPr algn="just"/>
            <a:endParaRPr lang="pt-BR" sz="1400" dirty="0">
              <a:ea typeface="+mn-lt"/>
              <a:cs typeface="+mn-lt"/>
            </a:endParaRPr>
          </a:p>
          <a:p>
            <a:pPr algn="just"/>
            <a:r>
              <a:rPr lang="pt-BR" sz="1400" b="1" dirty="0">
                <a:ea typeface="+mn-lt"/>
                <a:cs typeface="+mn-lt"/>
              </a:rPr>
              <a:t>Alteração manual da situação</a:t>
            </a:r>
            <a:r>
              <a:rPr lang="pt-BR" sz="1400" dirty="0">
                <a:ea typeface="+mn-lt"/>
                <a:cs typeface="+mn-lt"/>
              </a:rPr>
              <a:t> do evento - Permite informar o número de recibo manualmente, com opção do usuário informar o motivo da alteração manual. Mantém o evento em situação de 'Validado', deve ser usado apenas com acompanhamento dos times de suporte e serviços.</a:t>
            </a:r>
            <a:endParaRPr lang="pt-BR" sz="1400" dirty="0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187141" y="459103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Monitor </a:t>
            </a:r>
            <a:r>
              <a:rPr lang="pt-BR" sz="4000" dirty="0" err="1">
                <a:solidFill>
                  <a:schemeClr val="bg1"/>
                </a:solidFill>
                <a:latin typeface="Dosis ExtraBold"/>
              </a:rPr>
              <a:t>Reinf</a:t>
            </a:r>
            <a:endParaRPr lang="pt-BR" sz="4000" dirty="0" err="1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3" descr="Interface gráfica do usuário, Aplicativo, Word&#10;&#10;Descrição gerada automaticamente">
            <a:extLst>
              <a:ext uri="{FF2B5EF4-FFF2-40B4-BE49-F238E27FC236}">
                <a16:creationId xmlns:a16="http://schemas.microsoft.com/office/drawing/2014/main" id="{293FDA1A-DCD2-84D7-FB34-495BA64BB8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63" r="210" b="61972"/>
          <a:stretch/>
        </p:blipFill>
        <p:spPr>
          <a:xfrm>
            <a:off x="6332968" y="3797744"/>
            <a:ext cx="5343998" cy="1787667"/>
          </a:xfrm>
          <a:prstGeom prst="rect">
            <a:avLst/>
          </a:prstGeom>
        </p:spPr>
      </p:pic>
      <p:pic>
        <p:nvPicPr>
          <p:cNvPr id="5" name="Imagem 5" descr="Ícone&#10;&#10;Descrição gerada automaticamente">
            <a:extLst>
              <a:ext uri="{FF2B5EF4-FFF2-40B4-BE49-F238E27FC236}">
                <a16:creationId xmlns:a16="http://schemas.microsoft.com/office/drawing/2014/main" id="{4C9354BF-A9B7-4B75-B305-540DBF8F8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0645" y="2139567"/>
            <a:ext cx="581025" cy="48315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1F041E7-FDD7-4075-4D7A-BE175AF8BCD1}"/>
              </a:ext>
            </a:extLst>
          </p:cNvPr>
          <p:cNvSpPr txBox="1"/>
          <p:nvPr/>
        </p:nvSpPr>
        <p:spPr>
          <a:xfrm>
            <a:off x="6897360" y="2141720"/>
            <a:ext cx="175906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  <a:ea typeface="+mn-lt"/>
                <a:cs typeface="+mn-lt"/>
              </a:rPr>
              <a:t>Envio </a:t>
            </a:r>
            <a:r>
              <a:rPr lang="pt-BR" b="1" dirty="0" err="1">
                <a:solidFill>
                  <a:srgbClr val="FF0000"/>
                </a:solidFill>
                <a:ea typeface="+mn-lt"/>
                <a:cs typeface="+mn-lt"/>
              </a:rPr>
              <a:t>Reinf</a:t>
            </a:r>
            <a:endParaRPr lang="pt-BR" b="1" dirty="0" err="1">
              <a:solidFill>
                <a:srgbClr val="FF0000"/>
              </a:solidFill>
            </a:endParaRPr>
          </a:p>
        </p:txBody>
      </p:sp>
      <p:pic>
        <p:nvPicPr>
          <p:cNvPr id="8" name="Imagem 8" descr="Ícone&#10;&#10;Descrição gerada automaticamente">
            <a:extLst>
              <a:ext uri="{FF2B5EF4-FFF2-40B4-BE49-F238E27FC236}">
                <a16:creationId xmlns:a16="http://schemas.microsoft.com/office/drawing/2014/main" id="{A0F7E420-C0C3-3BEA-BCCE-4A5F307026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91366" y="2058449"/>
            <a:ext cx="571500" cy="461066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C80884AB-645F-0949-ADF2-6A43A5312688}"/>
              </a:ext>
            </a:extLst>
          </p:cNvPr>
          <p:cNvSpPr txBox="1"/>
          <p:nvPr/>
        </p:nvSpPr>
        <p:spPr>
          <a:xfrm>
            <a:off x="9470088" y="2102792"/>
            <a:ext cx="206292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  <a:cs typeface="Calibri"/>
              </a:rPr>
              <a:t>Consulta </a:t>
            </a:r>
            <a:r>
              <a:rPr lang="pt-BR" b="1" dirty="0" err="1">
                <a:solidFill>
                  <a:srgbClr val="FF0000"/>
                </a:solidFill>
                <a:cs typeface="Calibri"/>
              </a:rPr>
              <a:t>Reinf</a:t>
            </a:r>
            <a:endParaRPr lang="pt-BR" b="1" dirty="0" err="1">
              <a:solidFill>
                <a:srgbClr val="FF0000"/>
              </a:solidFill>
            </a:endParaRPr>
          </a:p>
        </p:txBody>
      </p:sp>
      <p:pic>
        <p:nvPicPr>
          <p:cNvPr id="2" name="Imagem 3" descr="Interface gráfica do usuário, Aplicativo, Ícone&#10;&#10;Descrição gerada automaticamente">
            <a:extLst>
              <a:ext uri="{FF2B5EF4-FFF2-40B4-BE49-F238E27FC236}">
                <a16:creationId xmlns:a16="http://schemas.microsoft.com/office/drawing/2014/main" id="{13BEB55C-DFBD-70FB-7F6D-174C2BA468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01" y="2994379"/>
            <a:ext cx="528219" cy="532414"/>
          </a:xfrm>
          <a:prstGeom prst="rect">
            <a:avLst/>
          </a:prstGeom>
        </p:spPr>
      </p:pic>
      <p:pic>
        <p:nvPicPr>
          <p:cNvPr id="4" name="Imagem 5" descr="Ícone&#10;&#10;Descrição gerada automaticamente">
            <a:extLst>
              <a:ext uri="{FF2B5EF4-FFF2-40B4-BE49-F238E27FC236}">
                <a16:creationId xmlns:a16="http://schemas.microsoft.com/office/drawing/2014/main" id="{F7FDAE16-9045-BA1E-6054-261DBF19E1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9693" y="2802122"/>
            <a:ext cx="539751" cy="516815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0D93321-6DC2-3FC2-62A5-32DAF9C9C13C}"/>
              </a:ext>
            </a:extLst>
          </p:cNvPr>
          <p:cNvSpPr txBox="1"/>
          <p:nvPr/>
        </p:nvSpPr>
        <p:spPr>
          <a:xfrm>
            <a:off x="6853209" y="2936577"/>
            <a:ext cx="205315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  <a:ea typeface="+mn-lt"/>
                <a:cs typeface="+mn-lt"/>
              </a:rPr>
              <a:t>Exclui Registro não validados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0610F59-4534-BCA9-D40B-EC94F00BBB72}"/>
              </a:ext>
            </a:extLst>
          </p:cNvPr>
          <p:cNvSpPr txBox="1"/>
          <p:nvPr/>
        </p:nvSpPr>
        <p:spPr>
          <a:xfrm>
            <a:off x="9510843" y="2813248"/>
            <a:ext cx="189583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  <a:ea typeface="+mn-lt"/>
                <a:cs typeface="+mn-lt"/>
              </a:rPr>
              <a:t>Grava o XML</a:t>
            </a:r>
            <a:endParaRPr lang="pt-B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46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598298" y="609725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6344835" y="705183"/>
            <a:ext cx="536525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Alteração na Tela Monitor de Controle </a:t>
            </a:r>
            <a:r>
              <a:rPr lang="pt-BR" sz="3000" dirty="0" err="1">
                <a:solidFill>
                  <a:srgbClr val="00A868"/>
                </a:solidFill>
                <a:latin typeface="Dosis Medium"/>
              </a:rPr>
              <a:t>Reinf</a:t>
            </a:r>
            <a:endParaRPr lang="pt-BR" dirty="0" err="1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57180" y="2077593"/>
            <a:ext cx="598319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Em Filtros Auxiliares pode fazer os filtros de acordo com a necessidade, por Evento, período, Matriz...</a:t>
            </a:r>
            <a:endParaRPr lang="pt-BR" dirty="0">
              <a:cs typeface="Calibri"/>
            </a:endParaRPr>
          </a:p>
          <a:p>
            <a:endParaRPr lang="pt-BR" dirty="0">
              <a:latin typeface="Roboto"/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Monitor </a:t>
            </a:r>
            <a:r>
              <a:rPr lang="pt-BR" sz="4000" dirty="0" err="1">
                <a:solidFill>
                  <a:schemeClr val="bg1"/>
                </a:solidFill>
                <a:latin typeface="Dosis ExtraBold"/>
              </a:rPr>
              <a:t>Reinf</a:t>
            </a:r>
            <a:endParaRPr lang="pt-BR" sz="4000" dirty="0" err="1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2" name="Imagem 3" descr="Interface gráfica do usuário&#10;&#10;Descrição gerada automaticamente">
            <a:extLst>
              <a:ext uri="{FF2B5EF4-FFF2-40B4-BE49-F238E27FC236}">
                <a16:creationId xmlns:a16="http://schemas.microsoft.com/office/drawing/2014/main" id="{763C6C33-154D-BD72-52FA-13E8D8984A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" t="-83" r="171" b="21476"/>
          <a:stretch/>
        </p:blipFill>
        <p:spPr>
          <a:xfrm>
            <a:off x="57180" y="2967172"/>
            <a:ext cx="5710586" cy="2701211"/>
          </a:xfrm>
          <a:prstGeom prst="rect">
            <a:avLst/>
          </a:prstGeom>
        </p:spPr>
      </p:pic>
      <p:pic>
        <p:nvPicPr>
          <p:cNvPr id="11" name="Imagem 11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93C239AF-55C0-56B4-20CF-3BFEE0B3F5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3221" y="1931633"/>
            <a:ext cx="4335585" cy="1968961"/>
          </a:xfrm>
          <a:prstGeom prst="rect">
            <a:avLst/>
          </a:prstGeom>
        </p:spPr>
      </p:pic>
      <p:pic>
        <p:nvPicPr>
          <p:cNvPr id="12" name="Imagem 12" descr="Interface gráfica do usuário&#10;&#10;Descrição gerada automaticamente">
            <a:extLst>
              <a:ext uri="{FF2B5EF4-FFF2-40B4-BE49-F238E27FC236}">
                <a16:creationId xmlns:a16="http://schemas.microsoft.com/office/drawing/2014/main" id="{9BA48F80-220E-0271-B320-0952EC07FE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27" b="28269"/>
          <a:stretch/>
        </p:blipFill>
        <p:spPr>
          <a:xfrm>
            <a:off x="6634922" y="4157934"/>
            <a:ext cx="4296514" cy="198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54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Shape&#10;&#10;Description automatically generated">
            <a:extLst>
              <a:ext uri="{FF2B5EF4-FFF2-40B4-BE49-F238E27FC236}">
                <a16:creationId xmlns:a16="http://schemas.microsoft.com/office/drawing/2014/main" id="{88DEFA59-6DCD-47FA-91A4-61FA644B5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 descr="Forma&#10;&#10;Descrição gerada automaticamente com confiança média">
            <a:extLst>
              <a:ext uri="{FF2B5EF4-FFF2-40B4-BE49-F238E27FC236}">
                <a16:creationId xmlns:a16="http://schemas.microsoft.com/office/drawing/2014/main" id="{9D3D0809-9E6B-41D5-9E76-0FB33CDCD3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34" b="23099"/>
          <a:stretch/>
        </p:blipFill>
        <p:spPr>
          <a:xfrm>
            <a:off x="7597676" y="-761999"/>
            <a:ext cx="4594324" cy="7620000"/>
          </a:xfrm>
          <a:prstGeom prst="rect">
            <a:avLst/>
          </a:prstGeom>
        </p:spPr>
      </p:pic>
      <p:pic>
        <p:nvPicPr>
          <p:cNvPr id="22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6B089800-42BF-4B21-8237-DFD34ABC1D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054" y="245287"/>
            <a:ext cx="1505719" cy="374438"/>
          </a:xfrm>
          <a:prstGeom prst="rect">
            <a:avLst/>
          </a:prstGeom>
        </p:spPr>
      </p:pic>
      <p:sp>
        <p:nvSpPr>
          <p:cNvPr id="8" name="CaixaDeTexto 22">
            <a:extLst>
              <a:ext uri="{FF2B5EF4-FFF2-40B4-BE49-F238E27FC236}">
                <a16:creationId xmlns:a16="http://schemas.microsoft.com/office/drawing/2014/main" id="{EEBBEDC3-1889-4075-8661-F2589285C3CE}"/>
              </a:ext>
            </a:extLst>
          </p:cNvPr>
          <p:cNvSpPr txBox="1"/>
          <p:nvPr/>
        </p:nvSpPr>
        <p:spPr>
          <a:xfrm>
            <a:off x="1988318" y="2298264"/>
            <a:ext cx="5879118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Medium"/>
              </a:rPr>
              <a:t>EFD REINF</a:t>
            </a:r>
            <a:endParaRPr lang="pt-BR" sz="4000" dirty="0">
              <a:solidFill>
                <a:schemeClr val="bg1"/>
              </a:solidFill>
              <a:latin typeface="Dosis Medium" pitchFamily="2" charset="0"/>
            </a:endParaRPr>
          </a:p>
          <a:p>
            <a:r>
              <a:rPr lang="pt-BR" sz="4000" dirty="0">
                <a:solidFill>
                  <a:schemeClr val="bg1"/>
                </a:solidFill>
                <a:ea typeface="+mn-lt"/>
                <a:cs typeface="+mn-lt"/>
              </a:rPr>
              <a:t>Exemplos de Envio:</a:t>
            </a:r>
            <a:endParaRPr lang="pt-BR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pt-BR" sz="4000" dirty="0">
                <a:solidFill>
                  <a:schemeClr val="bg1"/>
                </a:solidFill>
                <a:ea typeface="+mn-lt"/>
                <a:cs typeface="+mn-lt"/>
              </a:rPr>
              <a:t>Registros do Grupo R4000</a:t>
            </a:r>
            <a:endParaRPr lang="pt-BR" dirty="0">
              <a:solidFill>
                <a:schemeClr val="bg1"/>
              </a:solidFill>
              <a:cs typeface="Calibri"/>
            </a:endParaRPr>
          </a:p>
          <a:p>
            <a:endParaRPr lang="pt-BR" sz="4000" dirty="0">
              <a:solidFill>
                <a:schemeClr val="bg1"/>
              </a:solidFill>
              <a:latin typeface="Dosis ExtraBold"/>
            </a:endParaRPr>
          </a:p>
        </p:txBody>
      </p:sp>
      <p:cxnSp>
        <p:nvCxnSpPr>
          <p:cNvPr id="12" name="Conector reto 23">
            <a:extLst>
              <a:ext uri="{FF2B5EF4-FFF2-40B4-BE49-F238E27FC236}">
                <a16:creationId xmlns:a16="http://schemas.microsoft.com/office/drawing/2014/main" id="{EBB16AB7-E232-4FCC-81A4-18827C5D0FC9}"/>
              </a:ext>
            </a:extLst>
          </p:cNvPr>
          <p:cNvCxnSpPr>
            <a:cxnSpLocks/>
          </p:cNvCxnSpPr>
          <p:nvPr/>
        </p:nvCxnSpPr>
        <p:spPr>
          <a:xfrm flipV="1">
            <a:off x="335891" y="5969863"/>
            <a:ext cx="1843270" cy="1776275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23">
            <a:extLst>
              <a:ext uri="{FF2B5EF4-FFF2-40B4-BE49-F238E27FC236}">
                <a16:creationId xmlns:a16="http://schemas.microsoft.com/office/drawing/2014/main" id="{83843544-63EE-49D7-9716-9A39501C6A70}"/>
              </a:ext>
            </a:extLst>
          </p:cNvPr>
          <p:cNvCxnSpPr>
            <a:cxnSpLocks/>
          </p:cNvCxnSpPr>
          <p:nvPr/>
        </p:nvCxnSpPr>
        <p:spPr>
          <a:xfrm flipV="1">
            <a:off x="5573180" y="-888138"/>
            <a:ext cx="1843270" cy="1776275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91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D1770FA-E81C-45BC-AC4C-C36DD8F15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90862"/>
            <a:ext cx="5873498" cy="5767137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0CDE6D4-B564-43EA-A5E5-1F1C4D471D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47" y="2407782"/>
            <a:ext cx="2977778" cy="1790476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520" y="4010526"/>
            <a:ext cx="3118399" cy="2847474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0053"/>
            <a:ext cx="901588" cy="1212699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4CFA23F5-3FA8-1E94-2A64-2B23D9FFB06B}"/>
              </a:ext>
            </a:extLst>
          </p:cNvPr>
          <p:cNvSpPr txBox="1"/>
          <p:nvPr/>
        </p:nvSpPr>
        <p:spPr>
          <a:xfrm>
            <a:off x="4345770" y="658050"/>
            <a:ext cx="7575334" cy="60016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Passo a Passo</a:t>
            </a:r>
            <a:endParaRPr lang="pt-BR" dirty="0"/>
          </a:p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  </a:t>
            </a:r>
            <a:endParaRPr lang="pt-BR" altLang="pt-BR" sz="4800" dirty="0">
              <a:latin typeface="Dosis ExtraBold" pitchFamily="2" charset="0"/>
            </a:endParaRPr>
          </a:p>
          <a:p>
            <a:pPr algn="r"/>
            <a:endParaRPr lang="pt-BR" altLang="pt-BR" sz="4800">
              <a:latin typeface="Dosis ExtraBold" pitchFamily="2" charset="0"/>
            </a:endParaRPr>
          </a:p>
          <a:p>
            <a:pPr algn="r"/>
            <a:endParaRPr lang="pt-BR" altLang="pt-BR" sz="4800">
              <a:latin typeface="Dosis ExtraBold" pitchFamily="2" charset="0"/>
            </a:endParaRPr>
          </a:p>
          <a:p>
            <a:pPr algn="r"/>
            <a:endParaRPr lang="pt-BR" altLang="pt-BR" sz="4800" dirty="0">
              <a:solidFill>
                <a:srgbClr val="000000"/>
              </a:solidFill>
              <a:latin typeface="Dosis ExtraBold"/>
            </a:endParaRPr>
          </a:p>
          <a:p>
            <a:pPr algn="r"/>
            <a:endParaRPr lang="pt-BR" altLang="pt-BR" sz="4800" dirty="0">
              <a:solidFill>
                <a:srgbClr val="000000"/>
              </a:solidFill>
              <a:latin typeface="Dosis ExtraBold"/>
            </a:endParaRPr>
          </a:p>
          <a:p>
            <a:pPr algn="r"/>
            <a:r>
              <a:rPr lang="pt-BR" altLang="pt-BR" sz="4800" dirty="0">
                <a:solidFill>
                  <a:srgbClr val="000000"/>
                </a:solidFill>
                <a:latin typeface="Dosis ExtraBold"/>
              </a:rPr>
              <a:t>    </a:t>
            </a:r>
            <a:endParaRPr lang="pt-BR" altLang="pt-BR" sz="4800">
              <a:solidFill>
                <a:srgbClr val="000000"/>
              </a:solidFill>
              <a:latin typeface="Dosis ExtraBold"/>
            </a:endParaRPr>
          </a:p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 </a:t>
            </a:r>
            <a:r>
              <a:rPr lang="en-US" sz="4800" b="1" dirty="0" err="1">
                <a:solidFill>
                  <a:srgbClr val="383966"/>
                </a:solidFill>
                <a:latin typeface="-apple-system"/>
              </a:rPr>
              <a:t>Registro</a:t>
            </a:r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 4010</a:t>
            </a:r>
          </a:p>
        </p:txBody>
      </p:sp>
      <p:pic>
        <p:nvPicPr>
          <p:cNvPr id="4" name="Imagem 5" descr="Uma imagem contendo Logotipo&#10;&#10;Descrição gerada automaticamente">
            <a:extLst>
              <a:ext uri="{FF2B5EF4-FFF2-40B4-BE49-F238E27FC236}">
                <a16:creationId xmlns:a16="http://schemas.microsoft.com/office/drawing/2014/main" id="{FAFC5AB7-B50F-23D1-B77F-34D3CCF02A3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3929" t="16087" r="28571" b="23429"/>
          <a:stretch/>
        </p:blipFill>
        <p:spPr>
          <a:xfrm>
            <a:off x="6612836" y="2108428"/>
            <a:ext cx="4800771" cy="20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18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6406858" y="1165927"/>
            <a:ext cx="536525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Premissas para Geração do Registro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259360" y="2542694"/>
            <a:ext cx="5784410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latin typeface="Roboto"/>
                <a:ea typeface="+mn-lt"/>
                <a:cs typeface="+mn-lt"/>
              </a:rPr>
              <a:t>Neste registro teremos a informação do IRPF.</a:t>
            </a:r>
          </a:p>
          <a:p>
            <a:endParaRPr lang="pt-BR" dirty="0">
              <a:latin typeface="Roboto"/>
              <a:ea typeface="+mn-lt"/>
              <a:cs typeface="+mn-lt"/>
            </a:endParaRPr>
          </a:p>
          <a:p>
            <a:r>
              <a:rPr lang="pt-BR" dirty="0">
                <a:latin typeface="Roboto"/>
                <a:ea typeface="+mn-lt"/>
                <a:cs typeface="+mn-lt"/>
              </a:rPr>
              <a:t>Este registro deverá ser gerado quando for realizado pagamento a pessoa Física</a:t>
            </a:r>
            <a:r>
              <a:rPr lang="pt-BR" i="1" dirty="0">
                <a:latin typeface="Roboto"/>
                <a:ea typeface="+mn-lt"/>
                <a:cs typeface="+mn-lt"/>
              </a:rPr>
              <a:t>, a título de exemplo </a:t>
            </a:r>
            <a:r>
              <a:rPr lang="pt-BR" dirty="0">
                <a:latin typeface="Roboto"/>
                <a:ea typeface="+mn-lt"/>
                <a:cs typeface="+mn-lt"/>
              </a:rPr>
              <a:t>listamos as seguintes situações: Salário; Aluguel, prestador de serviço via RPA.</a:t>
            </a:r>
          </a:p>
          <a:p>
            <a:endParaRPr lang="pt-BR" dirty="0">
              <a:latin typeface="Roboto"/>
              <a:ea typeface="Calibri"/>
              <a:cs typeface="Calibri"/>
            </a:endParaRPr>
          </a:p>
          <a:p>
            <a:r>
              <a:rPr lang="pt-BR" b="1" dirty="0"/>
              <a:t>Refere-se apenas às pessoas físicas, portanto devem ser consideradas apenas as notas com o imposto</a:t>
            </a:r>
            <a:r>
              <a:rPr lang="pt-BR" b="1" i="1" u="sng" dirty="0"/>
              <a:t> 53 (IRRF-PF)</a:t>
            </a:r>
            <a:r>
              <a:rPr lang="pt-BR" b="1" dirty="0"/>
              <a:t> </a:t>
            </a:r>
            <a:endParaRPr lang="pt-BR" dirty="0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R4010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2F64466-52C2-FDAF-55BE-52F92ABA69DA}"/>
              </a:ext>
            </a:extLst>
          </p:cNvPr>
          <p:cNvSpPr txBox="1"/>
          <p:nvPr/>
        </p:nvSpPr>
        <p:spPr>
          <a:xfrm>
            <a:off x="6160430" y="2126251"/>
            <a:ext cx="5784410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/>
              <a:buChar char="§"/>
            </a:pPr>
            <a:endParaRPr lang="pt-BR" b="1" dirty="0">
              <a:cs typeface="Calibri" panose="020F0502020204030204"/>
            </a:endParaRPr>
          </a:p>
          <a:p>
            <a:pPr marL="285750" indent="-285750">
              <a:buFont typeface="Wingdings"/>
              <a:buChar char="§"/>
            </a:pPr>
            <a:r>
              <a:rPr lang="pt-BR" b="1" dirty="0">
                <a:cs typeface="Calibri" panose="020F0502020204030204"/>
              </a:rPr>
              <a:t>Natureza de Entradas de Serviços</a:t>
            </a:r>
          </a:p>
          <a:p>
            <a:pPr marL="285750" indent="-285750">
              <a:buFont typeface="Wingdings"/>
              <a:buChar char="§"/>
            </a:pPr>
            <a:r>
              <a:rPr lang="pt-BR" b="1" dirty="0">
                <a:cs typeface="Calibri" panose="020F0502020204030204"/>
              </a:rPr>
              <a:t>Exceção de Imposto cadastrada para o Imposto </a:t>
            </a:r>
            <a:r>
              <a:rPr lang="pt-BR" b="1" i="1" u="sng" dirty="0">
                <a:ea typeface="+mn-lt"/>
                <a:cs typeface="+mn-lt"/>
              </a:rPr>
              <a:t>53 (IRRF-PF)</a:t>
            </a:r>
            <a:r>
              <a:rPr lang="pt-BR" b="1" dirty="0">
                <a:ea typeface="+mn-lt"/>
                <a:cs typeface="+mn-lt"/>
              </a:rPr>
              <a:t> </a:t>
            </a:r>
            <a:r>
              <a:rPr lang="pt-BR" b="1" dirty="0">
                <a:cs typeface="Calibri" panose="020F0502020204030204"/>
              </a:rPr>
              <a:t> </a:t>
            </a:r>
          </a:p>
          <a:p>
            <a:pPr marL="285750" indent="-285750">
              <a:buFont typeface="Wingdings"/>
              <a:buChar char="§"/>
            </a:pPr>
            <a:r>
              <a:rPr lang="pt-BR" b="1" dirty="0">
                <a:ea typeface="+mn-lt"/>
                <a:cs typeface="+mn-lt"/>
              </a:rPr>
              <a:t>Dados de Arrecadação cadastrada com os dados do Imposto 53</a:t>
            </a:r>
            <a:endParaRPr lang="pt-BR" b="1" dirty="0">
              <a:cs typeface="Calibri" panose="020F0502020204030204"/>
            </a:endParaRPr>
          </a:p>
          <a:p>
            <a:pPr marL="285750" indent="-285750">
              <a:buFont typeface="Wingdings"/>
              <a:buChar char="§"/>
            </a:pPr>
            <a:r>
              <a:rPr lang="pt-BR" b="1" dirty="0">
                <a:cs typeface="Calibri" panose="020F0502020204030204"/>
              </a:rPr>
              <a:t>Lançamento Padrão cadastrado e vinculado com a Natureza de Entrada e o Imposto 53 IRRF-PF e o </a:t>
            </a:r>
            <a:r>
              <a:rPr lang="pt-BR" b="1" dirty="0" err="1">
                <a:cs typeface="Calibri" panose="020F0502020204030204"/>
              </a:rPr>
              <a:t>ID_Arrecadação</a:t>
            </a:r>
            <a:r>
              <a:rPr lang="pt-BR" b="1" dirty="0">
                <a:cs typeface="Calibri" panose="020F0502020204030204"/>
              </a:rPr>
              <a:t> </a:t>
            </a:r>
          </a:p>
          <a:p>
            <a:pPr marL="285750" indent="-285750">
              <a:buFont typeface="Wingdings"/>
              <a:buChar char="§"/>
            </a:pPr>
            <a:r>
              <a:rPr lang="pt-BR" b="1" dirty="0">
                <a:cs typeface="Calibri" panose="020F0502020204030204"/>
              </a:rPr>
              <a:t>Cadastrado da Espécie e Série AA Outros </a:t>
            </a:r>
            <a:r>
              <a:rPr lang="pt-BR" b="1" dirty="0" err="1">
                <a:cs typeface="Calibri" panose="020F0502020204030204"/>
              </a:rPr>
              <a:t>Doctos</a:t>
            </a:r>
          </a:p>
          <a:p>
            <a:pPr marL="285750" indent="-285750">
              <a:buFont typeface="Wingdings"/>
              <a:buChar char="§"/>
            </a:pPr>
            <a:r>
              <a:rPr lang="pt-BR" b="1" dirty="0">
                <a:cs typeface="Calibri" panose="020F0502020204030204"/>
              </a:rPr>
              <a:t>Emitir Nota Fiscal vinculado com a Natureza de Entradas, Exceção de Imposto, com a Espécie e serie  AA</a:t>
            </a:r>
          </a:p>
        </p:txBody>
      </p:sp>
    </p:spTree>
    <p:extLst>
      <p:ext uri="{BB962C8B-B14F-4D97-AF65-F5344CB8AC3E}">
        <p14:creationId xmlns:p14="http://schemas.microsoft.com/office/powerpoint/2010/main" val="51121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377429" y="742246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435032" y="271405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59969" y="2123042"/>
            <a:ext cx="578441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1 Criar exceção de imposto para o imposto 53 IRRF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R4010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3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7AAD03FD-2DEF-B51D-6B1C-B785288D4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01" y="2625489"/>
            <a:ext cx="10319023" cy="3782585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9FB7F75-91EF-4799-1C1F-EB3CEF38CE02}"/>
              </a:ext>
            </a:extLst>
          </p:cNvPr>
          <p:cNvSpPr txBox="1"/>
          <p:nvPr/>
        </p:nvSpPr>
        <p:spPr>
          <a:xfrm>
            <a:off x="6358835" y="991704"/>
            <a:ext cx="5592417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NÃO INSERIR CODIGO DE ARRECADAÇÃO NA EXCEÇÃO DE IMPOSTO</a:t>
            </a:r>
          </a:p>
          <a:p>
            <a:r>
              <a:rPr lang="en-US" sz="1600" dirty="0">
                <a:solidFill>
                  <a:srgbClr val="FF0000"/>
                </a:solidFill>
                <a:latin typeface="-apple-system"/>
              </a:rPr>
              <a:t>Caso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preencha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o </a:t>
            </a:r>
            <a:r>
              <a:rPr lang="en-US" sz="1600" b="1" i="1" dirty="0">
                <a:solidFill>
                  <a:srgbClr val="FF0000"/>
                </a:solidFill>
                <a:latin typeface="-apple-system"/>
              </a:rPr>
              <a:t>“</a:t>
            </a:r>
            <a:r>
              <a:rPr lang="en-US" sz="1600" b="1" i="1" dirty="0" err="1">
                <a:solidFill>
                  <a:srgbClr val="FF0000"/>
                </a:solidFill>
                <a:latin typeface="-apple-system"/>
              </a:rPr>
              <a:t>código</a:t>
            </a:r>
            <a:r>
              <a:rPr lang="en-US" sz="1600" b="1" i="1" dirty="0">
                <a:solidFill>
                  <a:srgbClr val="FF0000"/>
                </a:solidFill>
                <a:latin typeface="-apple-system"/>
              </a:rPr>
              <a:t> de </a:t>
            </a:r>
            <a:r>
              <a:rPr lang="en-US" sz="1600" b="1" i="1" dirty="0" err="1">
                <a:solidFill>
                  <a:srgbClr val="FF0000"/>
                </a:solidFill>
                <a:latin typeface="-apple-system"/>
              </a:rPr>
              <a:t>arrecadação</a:t>
            </a:r>
            <a:r>
              <a:rPr lang="en-US" sz="1600" b="1" i="1" dirty="0">
                <a:solidFill>
                  <a:srgbClr val="FF0000"/>
                </a:solidFill>
                <a:latin typeface="-apple-system"/>
              </a:rPr>
              <a:t>”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 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na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exceção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de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imposto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, </a:t>
            </a:r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DEVERÁ </a:t>
            </a:r>
            <a:r>
              <a:rPr lang="en-US" sz="1600" b="1" dirty="0" err="1">
                <a:solidFill>
                  <a:srgbClr val="FF0000"/>
                </a:solidFill>
                <a:latin typeface="-apple-system"/>
              </a:rPr>
              <a:t>informar</a:t>
            </a:r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 o </a:t>
            </a:r>
            <a:r>
              <a:rPr lang="en-US" sz="1600" b="1" dirty="0" err="1">
                <a:solidFill>
                  <a:srgbClr val="FF0000"/>
                </a:solidFill>
                <a:latin typeface="-apple-system"/>
              </a:rPr>
              <a:t>mesmo</a:t>
            </a:r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-apple-system"/>
              </a:rPr>
              <a:t>código</a:t>
            </a:r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 no campo “ CÓDIGO DE RECEITA”  da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 </a:t>
            </a:r>
            <a:r>
              <a:rPr lang="en-US" sz="1600" b="1" dirty="0" err="1">
                <a:solidFill>
                  <a:srgbClr val="FF0000"/>
                </a:solidFill>
                <a:latin typeface="-apple-system"/>
              </a:rPr>
              <a:t>tela</a:t>
            </a:r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 012016spk 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. Caso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contrário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, o REINF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não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será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gerado</a:t>
            </a:r>
            <a:endParaRPr lang="en-US" sz="1600" dirty="0">
              <a:solidFill>
                <a:srgbClr val="FF0000"/>
              </a:solidFill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69825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6406858" y="1165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59969" y="2123042"/>
            <a:ext cx="1137240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2. Efetuar o Lançamento PADRÃO com o </a:t>
            </a:r>
            <a:r>
              <a:rPr lang="pt-BR" b="1" dirty="0">
                <a:ea typeface="+mn-lt"/>
                <a:cs typeface="+mn-lt"/>
              </a:rPr>
              <a:t>imposto 53 - IRRF-PF,</a:t>
            </a:r>
            <a:r>
              <a:rPr lang="pt-BR" dirty="0">
                <a:ea typeface="+mn-lt"/>
                <a:cs typeface="+mn-lt"/>
              </a:rPr>
              <a:t> e vincular o</a:t>
            </a:r>
            <a:r>
              <a:rPr lang="pt-BR" b="1" dirty="0">
                <a:ea typeface="+mn-lt"/>
                <a:cs typeface="+mn-lt"/>
              </a:rPr>
              <a:t> </a:t>
            </a:r>
            <a:r>
              <a:rPr lang="pt-BR" b="1" dirty="0" err="1">
                <a:ea typeface="+mn-lt"/>
                <a:cs typeface="+mn-lt"/>
              </a:rPr>
              <a:t>ID.dados</a:t>
            </a:r>
            <a:r>
              <a:rPr lang="pt-BR" b="1" dirty="0">
                <a:ea typeface="+mn-lt"/>
                <a:cs typeface="+mn-lt"/>
              </a:rPr>
              <a:t> arrecadação</a:t>
            </a:r>
            <a:r>
              <a:rPr lang="pt-BR" dirty="0">
                <a:ea typeface="+mn-lt"/>
                <a:cs typeface="+mn-lt"/>
              </a:rPr>
              <a:t> da</a:t>
            </a:r>
            <a:r>
              <a:rPr lang="pt-BR" i="1" dirty="0">
                <a:ea typeface="+mn-lt"/>
                <a:cs typeface="+mn-lt"/>
              </a:rPr>
              <a:t> tela 012016spk</a:t>
            </a:r>
            <a:r>
              <a:rPr lang="pt-BR" dirty="0">
                <a:ea typeface="+mn-lt"/>
                <a:cs typeface="+mn-lt"/>
              </a:rPr>
              <a:t>.</a:t>
            </a:r>
            <a:endParaRPr lang="pt-BR" dirty="0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R4010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2" name="Imagem 3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DCE5F44E-AA75-C58A-62AA-F86C20B22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2574" y="2581479"/>
            <a:ext cx="8563112" cy="390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9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Shape&#10;&#10;Description automatically generated">
            <a:extLst>
              <a:ext uri="{FF2B5EF4-FFF2-40B4-BE49-F238E27FC236}">
                <a16:creationId xmlns:a16="http://schemas.microsoft.com/office/drawing/2014/main" id="{88DEFA59-6DCD-47FA-91A4-61FA644B5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 descr="Forma&#10;&#10;Descrição gerada automaticamente com confiança média">
            <a:extLst>
              <a:ext uri="{FF2B5EF4-FFF2-40B4-BE49-F238E27FC236}">
                <a16:creationId xmlns:a16="http://schemas.microsoft.com/office/drawing/2014/main" id="{9D3D0809-9E6B-41D5-9E76-0FB33CDCD3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34" b="23099"/>
          <a:stretch/>
        </p:blipFill>
        <p:spPr>
          <a:xfrm>
            <a:off x="7597676" y="-761999"/>
            <a:ext cx="4594324" cy="7620000"/>
          </a:xfrm>
          <a:prstGeom prst="rect">
            <a:avLst/>
          </a:prstGeom>
        </p:spPr>
      </p:pic>
      <p:pic>
        <p:nvPicPr>
          <p:cNvPr id="22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6B089800-42BF-4B21-8237-DFD34ABC1D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054" y="245287"/>
            <a:ext cx="1505719" cy="374438"/>
          </a:xfrm>
          <a:prstGeom prst="rect">
            <a:avLst/>
          </a:prstGeom>
        </p:spPr>
      </p:pic>
      <p:sp>
        <p:nvSpPr>
          <p:cNvPr id="8" name="CaixaDeTexto 22">
            <a:extLst>
              <a:ext uri="{FF2B5EF4-FFF2-40B4-BE49-F238E27FC236}">
                <a16:creationId xmlns:a16="http://schemas.microsoft.com/office/drawing/2014/main" id="{EEBBEDC3-1889-4075-8661-F2589285C3CE}"/>
              </a:ext>
            </a:extLst>
          </p:cNvPr>
          <p:cNvSpPr txBox="1"/>
          <p:nvPr/>
        </p:nvSpPr>
        <p:spPr>
          <a:xfrm>
            <a:off x="1578430" y="1569780"/>
            <a:ext cx="240858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Medium"/>
              </a:rPr>
              <a:t>LINXERP</a:t>
            </a:r>
            <a:endParaRPr lang="pt-BR" sz="4000" dirty="0">
              <a:solidFill>
                <a:schemeClr val="bg1"/>
              </a:solidFill>
              <a:latin typeface="Dosis Medium" pitchFamily="2" charset="0"/>
            </a:endParaRPr>
          </a:p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EFD REINF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sp>
        <p:nvSpPr>
          <p:cNvPr id="9" name="CaixaDeTexto 22">
            <a:extLst>
              <a:ext uri="{FF2B5EF4-FFF2-40B4-BE49-F238E27FC236}">
                <a16:creationId xmlns:a16="http://schemas.microsoft.com/office/drawing/2014/main" id="{CBF30771-DF0B-4B95-9B62-9378DF7BF277}"/>
              </a:ext>
            </a:extLst>
          </p:cNvPr>
          <p:cNvSpPr txBox="1"/>
          <p:nvPr/>
        </p:nvSpPr>
        <p:spPr>
          <a:xfrm>
            <a:off x="1143176" y="2964483"/>
            <a:ext cx="8750698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  <a:latin typeface="Roboto"/>
                <a:ea typeface="Roboto"/>
                <a:cs typeface="Roboto"/>
              </a:rPr>
              <a:t>TÓPICOS A SEREM ABORDADOS</a:t>
            </a:r>
          </a:p>
          <a:p>
            <a:endParaRPr lang="pt-BR" sz="2400" dirty="0">
              <a:solidFill>
                <a:schemeClr val="bg1"/>
              </a:solidFill>
              <a:latin typeface="Roboto"/>
              <a:ea typeface="Roboto"/>
              <a:cs typeface="Roboto"/>
            </a:endParaRPr>
          </a:p>
          <a:p>
            <a:pPr marL="342900" indent="-342900">
              <a:buFont typeface="Wingdings"/>
              <a:buChar char="q"/>
            </a:pPr>
            <a:r>
              <a:rPr lang="pt-BR" sz="2400" dirty="0">
                <a:solidFill>
                  <a:schemeClr val="bg1"/>
                </a:solidFill>
                <a:latin typeface="Roboto"/>
                <a:ea typeface="Roboto"/>
                <a:cs typeface="Roboto"/>
              </a:rPr>
              <a:t>Definição da EFD REINF</a:t>
            </a:r>
          </a:p>
          <a:p>
            <a:pPr marL="342900" indent="-342900">
              <a:buFont typeface="Wingdings"/>
              <a:buChar char="q"/>
            </a:pPr>
            <a:r>
              <a:rPr lang="pt-BR" sz="2400" dirty="0">
                <a:solidFill>
                  <a:schemeClr val="bg1"/>
                </a:solidFill>
                <a:latin typeface="Roboto"/>
                <a:ea typeface="Roboto"/>
                <a:cs typeface="Roboto"/>
              </a:rPr>
              <a:t>Versão da EFD REINF 2.1 e 2.1.1</a:t>
            </a:r>
          </a:p>
          <a:p>
            <a:pPr marL="342900" indent="-342900">
              <a:buFont typeface="Wingdings"/>
              <a:buChar char="q"/>
            </a:pPr>
            <a:r>
              <a:rPr lang="pt-BR" sz="2400" dirty="0">
                <a:solidFill>
                  <a:schemeClr val="bg1"/>
                </a:solidFill>
                <a:latin typeface="Roboto"/>
                <a:ea typeface="Roboto"/>
                <a:cs typeface="Roboto"/>
              </a:rPr>
              <a:t>Registros Implementados </a:t>
            </a:r>
          </a:p>
          <a:p>
            <a:pPr marL="342900" indent="-342900">
              <a:buFont typeface="Wingdings"/>
              <a:buChar char="q"/>
            </a:pPr>
            <a:r>
              <a:rPr lang="pt-BR" sz="2400" dirty="0">
                <a:solidFill>
                  <a:schemeClr val="bg1"/>
                </a:solidFill>
                <a:latin typeface="Roboto"/>
                <a:ea typeface="Roboto"/>
                <a:cs typeface="Roboto"/>
              </a:rPr>
              <a:t>Parâmetros - Envio pelo MID e </a:t>
            </a:r>
            <a:r>
              <a:rPr lang="pt-BR" sz="2400" dirty="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FiscalFlow</a:t>
            </a:r>
            <a:endParaRPr lang="pt-BR" sz="2400" dirty="0">
              <a:solidFill>
                <a:schemeClr val="bg1"/>
              </a:solidFill>
              <a:latin typeface="Roboto"/>
              <a:ea typeface="Roboto"/>
              <a:cs typeface="Roboto"/>
            </a:endParaRPr>
          </a:p>
          <a:p>
            <a:pPr marL="342900" indent="-342900">
              <a:buFont typeface="Wingdings"/>
              <a:buChar char="q"/>
            </a:pPr>
            <a:r>
              <a:rPr lang="pt-BR" sz="2400" dirty="0">
                <a:solidFill>
                  <a:schemeClr val="bg1"/>
                </a:solidFill>
                <a:latin typeface="Roboto"/>
                <a:ea typeface="Roboto"/>
                <a:cs typeface="Roboto"/>
              </a:rPr>
              <a:t>Exemplos de Envio dos Registros do Grupo R4000 e R9000 </a:t>
            </a:r>
          </a:p>
        </p:txBody>
      </p:sp>
      <p:cxnSp>
        <p:nvCxnSpPr>
          <p:cNvPr id="12" name="Conector reto 23">
            <a:extLst>
              <a:ext uri="{FF2B5EF4-FFF2-40B4-BE49-F238E27FC236}">
                <a16:creationId xmlns:a16="http://schemas.microsoft.com/office/drawing/2014/main" id="{EBB16AB7-E232-4FCC-81A4-18827C5D0FC9}"/>
              </a:ext>
            </a:extLst>
          </p:cNvPr>
          <p:cNvCxnSpPr>
            <a:cxnSpLocks/>
          </p:cNvCxnSpPr>
          <p:nvPr/>
        </p:nvCxnSpPr>
        <p:spPr>
          <a:xfrm flipV="1">
            <a:off x="335891" y="5969863"/>
            <a:ext cx="1843270" cy="1776275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23">
            <a:extLst>
              <a:ext uri="{FF2B5EF4-FFF2-40B4-BE49-F238E27FC236}">
                <a16:creationId xmlns:a16="http://schemas.microsoft.com/office/drawing/2014/main" id="{83843544-63EE-49D7-9716-9A39501C6A70}"/>
              </a:ext>
            </a:extLst>
          </p:cNvPr>
          <p:cNvCxnSpPr>
            <a:cxnSpLocks/>
          </p:cNvCxnSpPr>
          <p:nvPr/>
        </p:nvCxnSpPr>
        <p:spPr>
          <a:xfrm flipV="1">
            <a:off x="5573180" y="-888138"/>
            <a:ext cx="1843270" cy="1776275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ixaDeTexto 22">
            <a:extLst>
              <a:ext uri="{FF2B5EF4-FFF2-40B4-BE49-F238E27FC236}">
                <a16:creationId xmlns:a16="http://schemas.microsoft.com/office/drawing/2014/main" id="{37A36949-692C-927A-E9DB-E2DB88EC24AE}"/>
              </a:ext>
            </a:extLst>
          </p:cNvPr>
          <p:cNvSpPr txBox="1"/>
          <p:nvPr/>
        </p:nvSpPr>
        <p:spPr>
          <a:xfrm>
            <a:off x="11008181" y="6153686"/>
            <a:ext cx="119415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P&amp;D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3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6406858" y="1165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59969" y="2123042"/>
            <a:ext cx="1165953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3 Efetuar os lançamentos das despesas nas</a:t>
            </a:r>
            <a:r>
              <a:rPr lang="pt-BR" i="1" dirty="0">
                <a:ea typeface="+mn-lt"/>
                <a:cs typeface="+mn-lt"/>
              </a:rPr>
              <a:t> telas 005109spk ou 005106spk.</a:t>
            </a:r>
            <a:r>
              <a:rPr lang="pt-BR" dirty="0">
                <a:ea typeface="+mn-lt"/>
                <a:cs typeface="+mn-lt"/>
              </a:rPr>
              <a:t>  </a:t>
            </a:r>
            <a:r>
              <a:rPr lang="pt-BR" b="1" dirty="0">
                <a:ea typeface="+mn-lt"/>
                <a:cs typeface="+mn-lt"/>
              </a:rPr>
              <a:t>É preciso efetuar a baixa dos títulos no contas a pagar</a:t>
            </a:r>
            <a:endParaRPr lang="pt-BR" b="1" dirty="0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R4010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3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83CE439D-F0AB-D709-069A-738D77682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183" y="2774573"/>
            <a:ext cx="10727634" cy="351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51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6406858" y="1165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59969" y="2123042"/>
            <a:ext cx="1165953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 dirty="0"/>
              <a:t>4.</a:t>
            </a:r>
            <a:r>
              <a:rPr lang="pt-BR" dirty="0"/>
              <a:t> Fechar lançamento de imposto e efetuar as baixas dos impostos</a:t>
            </a:r>
            <a:r>
              <a:rPr lang="pt-BR" b="1" dirty="0"/>
              <a:t>. OBS: Sem a baixa do imposto, não irá gerar a </a:t>
            </a:r>
            <a:r>
              <a:rPr lang="pt-BR" b="1" dirty="0" err="1"/>
              <a:t>Reinf</a:t>
            </a:r>
            <a:r>
              <a:rPr lang="pt-BR" b="1" dirty="0"/>
              <a:t>.  </a:t>
            </a:r>
            <a:endParaRPr lang="pt-BR" dirty="0"/>
          </a:p>
          <a:p>
            <a:endParaRPr lang="pt-BR" b="1" dirty="0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R4010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2" name="Imagem 3">
            <a:extLst>
              <a:ext uri="{FF2B5EF4-FFF2-40B4-BE49-F238E27FC236}">
                <a16:creationId xmlns:a16="http://schemas.microsoft.com/office/drawing/2014/main" id="{D7B1A56E-C721-2A4B-8DBC-B03307EB1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922" y="2526595"/>
            <a:ext cx="9601198" cy="413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62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6406858" y="1165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59969" y="2123042"/>
            <a:ext cx="470214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5. Efetuar a importação do LCF</a:t>
            </a:r>
            <a:r>
              <a:rPr lang="pt-BR" b="1" dirty="0"/>
              <a:t>  </a:t>
            </a:r>
            <a:endParaRPr lang="pt-BR" dirty="0">
              <a:cs typeface="Calibri"/>
            </a:endParaRPr>
          </a:p>
          <a:p>
            <a:endParaRPr lang="pt-BR" b="1" dirty="0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R4010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3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665E2A69-C4B5-F33E-58A6-8C2A6F5991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18" y="2453499"/>
            <a:ext cx="9755807" cy="406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9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6406858" y="1165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59969" y="2123042"/>
            <a:ext cx="735258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6. Entrar no monitor de controle da </a:t>
            </a:r>
            <a:r>
              <a:rPr lang="pt-BR" dirty="0" err="1">
                <a:ea typeface="+mn-lt"/>
                <a:cs typeface="+mn-lt"/>
              </a:rPr>
              <a:t>Reinf</a:t>
            </a:r>
            <a:r>
              <a:rPr lang="pt-BR" dirty="0">
                <a:ea typeface="+mn-lt"/>
                <a:cs typeface="+mn-lt"/>
              </a:rPr>
              <a:t> para envio (tela 012363).</a:t>
            </a:r>
            <a:r>
              <a:rPr lang="pt-BR" b="1" dirty="0"/>
              <a:t>  </a:t>
            </a:r>
            <a:endParaRPr lang="pt-BR" dirty="0">
              <a:cs typeface="Calibri"/>
            </a:endParaRPr>
          </a:p>
          <a:p>
            <a:endParaRPr lang="pt-BR" b="1" dirty="0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R4010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2" name="Imagem 3">
            <a:extLst>
              <a:ext uri="{FF2B5EF4-FFF2-40B4-BE49-F238E27FC236}">
                <a16:creationId xmlns:a16="http://schemas.microsoft.com/office/drawing/2014/main" id="{92C13868-3590-9735-B853-B1E313BDD5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009" y="2618247"/>
            <a:ext cx="5791198" cy="3819156"/>
          </a:xfrm>
          <a:prstGeom prst="rect">
            <a:avLst/>
          </a:prstGeom>
        </p:spPr>
      </p:pic>
      <p:pic>
        <p:nvPicPr>
          <p:cNvPr id="4" name="Imagem 4" descr="Interface gráfica do usuário, Aplicativo, Word&#10;&#10;Descrição gerada automaticamente">
            <a:extLst>
              <a:ext uri="{FF2B5EF4-FFF2-40B4-BE49-F238E27FC236}">
                <a16:creationId xmlns:a16="http://schemas.microsoft.com/office/drawing/2014/main" id="{FA588275-6B1E-E483-E11B-2D9B1DB674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2138" y="3204837"/>
            <a:ext cx="5824330" cy="199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9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6406858" y="1165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59969" y="2123042"/>
            <a:ext cx="907536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7. Caso</a:t>
            </a:r>
            <a:r>
              <a:rPr lang="pt-BR" dirty="0"/>
              <a:t> demore para retornar é só clicar no Botão para solicitar o retorno novamente </a:t>
            </a:r>
            <a:r>
              <a:rPr lang="pt-BR" b="1" dirty="0"/>
              <a:t> </a:t>
            </a:r>
            <a:endParaRPr lang="pt-BR" dirty="0">
              <a:cs typeface="Calibri"/>
            </a:endParaRPr>
          </a:p>
          <a:p>
            <a:endParaRPr lang="pt-BR" b="1" dirty="0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R4010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4" descr="Tabela&#10;&#10;Descrição gerada automaticamente">
            <a:extLst>
              <a:ext uri="{FF2B5EF4-FFF2-40B4-BE49-F238E27FC236}">
                <a16:creationId xmlns:a16="http://schemas.microsoft.com/office/drawing/2014/main" id="{7604DB89-7487-1599-13F6-5B88CA3B73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269" y="2916152"/>
            <a:ext cx="10208590" cy="309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20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D1770FA-E81C-45BC-AC4C-C36DD8F15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90862"/>
            <a:ext cx="5873498" cy="5767137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0CDE6D4-B564-43EA-A5E5-1F1C4D471D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47" y="2407782"/>
            <a:ext cx="2977778" cy="1790476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520" y="4010526"/>
            <a:ext cx="3118399" cy="2847474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0053"/>
            <a:ext cx="901588" cy="1212699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4CFA23F5-3FA8-1E94-2A64-2B23D9FFB06B}"/>
              </a:ext>
            </a:extLst>
          </p:cNvPr>
          <p:cNvSpPr txBox="1"/>
          <p:nvPr/>
        </p:nvSpPr>
        <p:spPr>
          <a:xfrm>
            <a:off x="4367857" y="348833"/>
            <a:ext cx="7575334" cy="60016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Passo a Passo</a:t>
            </a:r>
            <a:endParaRPr lang="pt-BR" dirty="0"/>
          </a:p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  </a:t>
            </a:r>
            <a:endParaRPr lang="pt-BR" altLang="pt-BR" sz="4800" dirty="0">
              <a:latin typeface="Dosis ExtraBold" pitchFamily="2" charset="0"/>
            </a:endParaRPr>
          </a:p>
          <a:p>
            <a:pPr algn="r"/>
            <a:endParaRPr lang="pt-BR" altLang="pt-BR" sz="4800">
              <a:latin typeface="Dosis ExtraBold" pitchFamily="2" charset="0"/>
            </a:endParaRPr>
          </a:p>
          <a:p>
            <a:pPr algn="r"/>
            <a:endParaRPr lang="pt-BR" altLang="pt-BR" sz="4800">
              <a:latin typeface="Dosis ExtraBold" pitchFamily="2" charset="0"/>
            </a:endParaRPr>
          </a:p>
          <a:p>
            <a:pPr algn="r"/>
            <a:endParaRPr lang="pt-BR" altLang="pt-BR" sz="4800" dirty="0">
              <a:solidFill>
                <a:srgbClr val="000000"/>
              </a:solidFill>
              <a:latin typeface="Dosis ExtraBold"/>
            </a:endParaRPr>
          </a:p>
          <a:p>
            <a:pPr algn="r"/>
            <a:endParaRPr lang="pt-BR" altLang="pt-BR" sz="4800" dirty="0">
              <a:solidFill>
                <a:srgbClr val="000000"/>
              </a:solidFill>
              <a:latin typeface="Dosis ExtraBold"/>
            </a:endParaRPr>
          </a:p>
          <a:p>
            <a:pPr algn="r"/>
            <a:r>
              <a:rPr lang="pt-BR" altLang="pt-BR" sz="4800" dirty="0">
                <a:solidFill>
                  <a:srgbClr val="000000"/>
                </a:solidFill>
                <a:latin typeface="Dosis ExtraBold"/>
              </a:rPr>
              <a:t>    </a:t>
            </a:r>
            <a:endParaRPr lang="pt-BR" altLang="pt-BR" sz="4800">
              <a:solidFill>
                <a:srgbClr val="000000"/>
              </a:solidFill>
              <a:latin typeface="Dosis ExtraBold"/>
            </a:endParaRPr>
          </a:p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 </a:t>
            </a:r>
            <a:r>
              <a:rPr lang="en-US" sz="4800" b="1" dirty="0" err="1">
                <a:solidFill>
                  <a:srgbClr val="383966"/>
                </a:solidFill>
                <a:latin typeface="-apple-system"/>
              </a:rPr>
              <a:t>Registro</a:t>
            </a:r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 4020</a:t>
            </a:r>
          </a:p>
        </p:txBody>
      </p:sp>
      <p:pic>
        <p:nvPicPr>
          <p:cNvPr id="4" name="Imagem 5" descr="Uma imagem contendo Logotipo&#10;&#10;Descrição gerada automaticamente">
            <a:extLst>
              <a:ext uri="{FF2B5EF4-FFF2-40B4-BE49-F238E27FC236}">
                <a16:creationId xmlns:a16="http://schemas.microsoft.com/office/drawing/2014/main" id="{78B883D8-912F-89CC-AD34-60A8E28F381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3929" t="16087" r="28571" b="23429"/>
          <a:stretch/>
        </p:blipFill>
        <p:spPr>
          <a:xfrm>
            <a:off x="6645966" y="1986950"/>
            <a:ext cx="4800771" cy="20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15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6406858" y="1165927"/>
            <a:ext cx="536525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Premissas para Geração do Registro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228778" y="2179109"/>
            <a:ext cx="5784410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Neste registro teremos as informações de IRPJ, CSLL, PIS e COFINS.</a:t>
            </a:r>
          </a:p>
          <a:p>
            <a:endParaRPr lang="pt-BR" dirty="0">
              <a:ea typeface="+mn-lt"/>
              <a:cs typeface="+mn-lt"/>
            </a:endParaRPr>
          </a:p>
          <a:p>
            <a:r>
              <a:rPr lang="pt-BR" dirty="0">
                <a:ea typeface="+mn-lt"/>
                <a:cs typeface="+mn-lt"/>
              </a:rPr>
              <a:t>Este registro deverá ser gerado quando for realizado um pagamento à Pessoa Jurídica que for sujeito a retenção na fonte dos impostos mencionados. A título de exemplo listamos as seguintes situações.: </a:t>
            </a:r>
            <a:r>
              <a:rPr lang="pt-BR" dirty="0" err="1">
                <a:ea typeface="+mn-lt"/>
                <a:cs typeface="+mn-lt"/>
              </a:rPr>
              <a:t>Pagto</a:t>
            </a:r>
            <a:r>
              <a:rPr lang="pt-BR" dirty="0">
                <a:ea typeface="+mn-lt"/>
                <a:cs typeface="+mn-lt"/>
              </a:rPr>
              <a:t> por prestação de serviço.</a:t>
            </a:r>
          </a:p>
          <a:p>
            <a:endParaRPr lang="pt-BR" dirty="0">
              <a:cs typeface="Calibri" panose="020F0502020204030204"/>
            </a:endParaRPr>
          </a:p>
          <a:p>
            <a:r>
              <a:rPr lang="pt-BR" b="1" i="1" dirty="0"/>
              <a:t>Utilizar as Notas que tenham esses Impostos 3 - IRRF  / 16-PC-CSL /  17-PIS-R / 18-COFINS-R /  19- CSLL / 20 - IRRF-R   </a:t>
            </a:r>
            <a:endParaRPr lang="pt-BR" dirty="0"/>
          </a:p>
          <a:p>
            <a:endParaRPr lang="pt-BR" dirty="0">
              <a:latin typeface="Calibri" panose="020F0502020204030204"/>
              <a:ea typeface="Roboto"/>
              <a:cs typeface="Calibri" panose="020F0502020204030204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R4020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2F64466-52C2-FDAF-55BE-52F92ABA69DA}"/>
              </a:ext>
            </a:extLst>
          </p:cNvPr>
          <p:cNvSpPr txBox="1"/>
          <p:nvPr/>
        </p:nvSpPr>
        <p:spPr>
          <a:xfrm>
            <a:off x="6160430" y="2126251"/>
            <a:ext cx="5784410" cy="3693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/>
              <a:buChar char="§"/>
            </a:pPr>
            <a:r>
              <a:rPr lang="pt-BR" b="1" dirty="0">
                <a:cs typeface="Calibri" panose="020F0502020204030204"/>
              </a:rPr>
              <a:t>Natureza de Entradas de Serviços</a:t>
            </a:r>
          </a:p>
          <a:p>
            <a:pPr marL="285750" indent="-285750">
              <a:buFont typeface="Wingdings"/>
              <a:buChar char="§"/>
            </a:pPr>
            <a:r>
              <a:rPr lang="pt-BR" b="1" dirty="0">
                <a:cs typeface="Calibri" panose="020F0502020204030204"/>
              </a:rPr>
              <a:t>Exceção de Imposto cadastrada para os </a:t>
            </a:r>
            <a:r>
              <a:rPr lang="pt-BR" b="1" i="1" dirty="0">
                <a:ea typeface="+mn-lt"/>
                <a:cs typeface="+mn-lt"/>
              </a:rPr>
              <a:t>Impostos 3 - IRRF  / 16-PC-CSL /  17-PIS-R / 18-COFINS-R /  19- CSLL / 20 - IRRF-R </a:t>
            </a:r>
            <a:r>
              <a:rPr lang="pt-BR" b="1" i="1" dirty="0">
                <a:solidFill>
                  <a:srgbClr val="FF0000"/>
                </a:solidFill>
                <a:ea typeface="+mn-lt"/>
                <a:cs typeface="+mn-lt"/>
              </a:rPr>
              <a:t>(De acordo com o Serviço)</a:t>
            </a:r>
          </a:p>
          <a:p>
            <a:pPr marL="285750" indent="-285750">
              <a:buFont typeface="Wingdings"/>
              <a:buChar char="§"/>
            </a:pPr>
            <a:r>
              <a:rPr lang="pt-BR" b="1" dirty="0">
                <a:ea typeface="+mn-lt"/>
                <a:cs typeface="+mn-lt"/>
              </a:rPr>
              <a:t>Dados de Arrecadação cadastrada com os dados do Impostos vinculado à Exceção de Imposto </a:t>
            </a:r>
            <a:endParaRPr lang="pt-BR" b="1" dirty="0">
              <a:cs typeface="Calibri" panose="020F0502020204030204"/>
            </a:endParaRPr>
          </a:p>
          <a:p>
            <a:pPr marL="285750" indent="-285750">
              <a:buFont typeface="Wingdings"/>
              <a:buChar char="§"/>
            </a:pPr>
            <a:r>
              <a:rPr lang="pt-BR" b="1" dirty="0">
                <a:cs typeface="Calibri" panose="020F0502020204030204"/>
              </a:rPr>
              <a:t>Lançamento Padrão cadastrado e vinculado com a Natureza de Entrada e com o </a:t>
            </a:r>
            <a:r>
              <a:rPr lang="pt-BR" b="1" dirty="0" err="1">
                <a:cs typeface="Calibri" panose="020F0502020204030204"/>
              </a:rPr>
              <a:t>ID_Arrecadação</a:t>
            </a:r>
            <a:r>
              <a:rPr lang="pt-BR" b="1" dirty="0">
                <a:cs typeface="Calibri" panose="020F0502020204030204"/>
              </a:rPr>
              <a:t> vinculado ao Imposto </a:t>
            </a:r>
          </a:p>
          <a:p>
            <a:pPr marL="285750" indent="-285750">
              <a:buFont typeface="Wingdings"/>
              <a:buChar char="§"/>
            </a:pPr>
            <a:r>
              <a:rPr lang="pt-BR" b="1" dirty="0">
                <a:cs typeface="Calibri" panose="020F0502020204030204"/>
              </a:rPr>
              <a:t>Emitir Nota Fiscal vinculado com a Natureza de Entradas, Exceção de Imposto, Lançamento Padrão e ID Arrecadação.</a:t>
            </a:r>
          </a:p>
          <a:p>
            <a:pPr marL="285750" indent="-285750">
              <a:buFont typeface="Wingdings,Sans-Serif"/>
              <a:buChar char="§"/>
            </a:pPr>
            <a:r>
              <a:rPr lang="pt-BR" b="1" dirty="0">
                <a:ea typeface="+mn-lt"/>
                <a:cs typeface="+mn-lt"/>
              </a:rPr>
              <a:t>Baixar os Títulos a pagar relacionado ao Imposto Retido</a:t>
            </a:r>
            <a:endParaRPr lang="en-US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179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01166" y="530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512085" y="2042340"/>
            <a:ext cx="332256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Cadastrar Exceção de Imposto</a:t>
            </a:r>
            <a:endParaRPr lang="pt-BR" dirty="0">
              <a:cs typeface="Calibri" panose="020F0502020204030204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R4020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3">
            <a:extLst>
              <a:ext uri="{FF2B5EF4-FFF2-40B4-BE49-F238E27FC236}">
                <a16:creationId xmlns:a16="http://schemas.microsoft.com/office/drawing/2014/main" id="{40E256B0-EA74-976D-6938-DD89DD6ED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2092" y="2656860"/>
            <a:ext cx="5498122" cy="2579817"/>
          </a:xfrm>
          <a:prstGeom prst="rect">
            <a:avLst/>
          </a:prstGeom>
        </p:spPr>
      </p:pic>
      <p:pic>
        <p:nvPicPr>
          <p:cNvPr id="4" name="Imagem 4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72D983ED-D434-6C1D-BEC8-0BEB2668A8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06" y="2628493"/>
            <a:ext cx="5810737" cy="2499781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165D8F98-9A9D-623D-A833-DA9FE229A159}"/>
              </a:ext>
            </a:extLst>
          </p:cNvPr>
          <p:cNvSpPr txBox="1"/>
          <p:nvPr/>
        </p:nvSpPr>
        <p:spPr>
          <a:xfrm>
            <a:off x="6329528" y="1089396"/>
            <a:ext cx="5592417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NÃO INSERIR CODIGO DE ARRECADAÇÃO NA EXCEÇÃO DE IMPOSTO</a:t>
            </a:r>
          </a:p>
          <a:p>
            <a:r>
              <a:rPr lang="en-US" sz="1600" dirty="0">
                <a:solidFill>
                  <a:srgbClr val="FF0000"/>
                </a:solidFill>
                <a:latin typeface="-apple-system"/>
              </a:rPr>
              <a:t>Caso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preencha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o </a:t>
            </a:r>
            <a:r>
              <a:rPr lang="en-US" sz="1600" b="1" i="1" dirty="0">
                <a:solidFill>
                  <a:srgbClr val="FF0000"/>
                </a:solidFill>
                <a:latin typeface="-apple-system"/>
              </a:rPr>
              <a:t>“</a:t>
            </a:r>
            <a:r>
              <a:rPr lang="en-US" sz="1600" b="1" i="1" dirty="0" err="1">
                <a:solidFill>
                  <a:srgbClr val="FF0000"/>
                </a:solidFill>
                <a:latin typeface="-apple-system"/>
              </a:rPr>
              <a:t>código</a:t>
            </a:r>
            <a:r>
              <a:rPr lang="en-US" sz="1600" b="1" i="1" dirty="0">
                <a:solidFill>
                  <a:srgbClr val="FF0000"/>
                </a:solidFill>
                <a:latin typeface="-apple-system"/>
              </a:rPr>
              <a:t> de </a:t>
            </a:r>
            <a:r>
              <a:rPr lang="en-US" sz="1600" b="1" i="1" dirty="0" err="1">
                <a:solidFill>
                  <a:srgbClr val="FF0000"/>
                </a:solidFill>
                <a:latin typeface="-apple-system"/>
              </a:rPr>
              <a:t>arrecadação</a:t>
            </a:r>
            <a:r>
              <a:rPr lang="en-US" sz="1600" b="1" i="1" dirty="0">
                <a:solidFill>
                  <a:srgbClr val="FF0000"/>
                </a:solidFill>
                <a:latin typeface="-apple-system"/>
              </a:rPr>
              <a:t>”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 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na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exceção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de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imposto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, </a:t>
            </a:r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DEVERÁ </a:t>
            </a:r>
            <a:r>
              <a:rPr lang="en-US" sz="1600" b="1" dirty="0" err="1">
                <a:solidFill>
                  <a:srgbClr val="FF0000"/>
                </a:solidFill>
                <a:latin typeface="-apple-system"/>
              </a:rPr>
              <a:t>informar</a:t>
            </a:r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 o </a:t>
            </a:r>
            <a:r>
              <a:rPr lang="en-US" sz="1600" b="1" dirty="0" err="1">
                <a:solidFill>
                  <a:srgbClr val="FF0000"/>
                </a:solidFill>
                <a:latin typeface="-apple-system"/>
              </a:rPr>
              <a:t>mesmo</a:t>
            </a:r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-apple-system"/>
              </a:rPr>
              <a:t>código</a:t>
            </a:r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 no campo                 “ CÓDIGO DE RECEITA”  da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 </a:t>
            </a:r>
            <a:r>
              <a:rPr lang="en-US" sz="1600" b="1" dirty="0" err="1">
                <a:solidFill>
                  <a:srgbClr val="FF0000"/>
                </a:solidFill>
                <a:latin typeface="-apple-system"/>
              </a:rPr>
              <a:t>tela</a:t>
            </a:r>
            <a:r>
              <a:rPr lang="en-US" sz="1600" b="1" dirty="0">
                <a:solidFill>
                  <a:srgbClr val="FF0000"/>
                </a:solidFill>
                <a:latin typeface="-apple-system"/>
              </a:rPr>
              <a:t> 012016spk 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. Caso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contrário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o REINF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não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-apple-system"/>
              </a:rPr>
              <a:t>será</a:t>
            </a:r>
            <a:r>
              <a:rPr lang="en-US" sz="1600" dirty="0">
                <a:solidFill>
                  <a:srgbClr val="FF0000"/>
                </a:solidFill>
                <a:latin typeface="-apple-system"/>
              </a:rPr>
              <a:t> Gerado.</a:t>
            </a:r>
          </a:p>
        </p:txBody>
      </p:sp>
    </p:spTree>
    <p:extLst>
      <p:ext uri="{BB962C8B-B14F-4D97-AF65-F5344CB8AC3E}">
        <p14:creationId xmlns:p14="http://schemas.microsoft.com/office/powerpoint/2010/main" val="207991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01166" y="530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6254694" y="1191992"/>
            <a:ext cx="581838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Lançamento Padrão Vinculado à Natureza de Entradas e a Natureza de Entrada Vinculada à Exceção de Imposto</a:t>
            </a:r>
            <a:endParaRPr lang="pt-BR" dirty="0">
              <a:cs typeface="Calibri" panose="020F0502020204030204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R4020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5" name="Imagem 6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16E915DD-0BA6-6159-3BD4-F2C31B518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271" y="2018814"/>
            <a:ext cx="9799982" cy="455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18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01166" y="530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7127130" y="2484079"/>
            <a:ext cx="4824476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Dados de Arrecadação deverá conter os Dados do pagamento do Imposto Retido.</a:t>
            </a:r>
          </a:p>
          <a:p>
            <a:r>
              <a:rPr lang="pt-BR" dirty="0">
                <a:cs typeface="Calibri" panose="020F0502020204030204"/>
              </a:rPr>
              <a:t>Para atender a necessidade necessário preencher corretamente todos os campos.</a:t>
            </a:r>
          </a:p>
          <a:p>
            <a:r>
              <a:rPr lang="pt-BR" dirty="0">
                <a:cs typeface="Calibri" panose="020F0502020204030204"/>
              </a:rPr>
              <a:t>Observe que nessa tela surgiu um campo novo</a:t>
            </a:r>
            <a:r>
              <a:rPr lang="pt-BR" b="1" dirty="0">
                <a:solidFill>
                  <a:srgbClr val="FF0000"/>
                </a:solidFill>
                <a:cs typeface="Calibri" panose="020F0502020204030204"/>
              </a:rPr>
              <a:t> Nat. Rendimento </a:t>
            </a:r>
            <a:endParaRPr lang="pt-BR" b="1">
              <a:solidFill>
                <a:srgbClr val="FF0000"/>
              </a:solidFill>
              <a:cs typeface="Calibri"/>
            </a:endParaRPr>
          </a:p>
          <a:p>
            <a:r>
              <a:rPr lang="pt-BR" dirty="0">
                <a:cs typeface="Calibri"/>
              </a:rPr>
              <a:t>Esse campo deve ser preenchido de acordo com a particularidade do Imposto Retido 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R4020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3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5C117631-41DD-EBF3-C9BB-26AD8F41B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51" y="1981117"/>
            <a:ext cx="7072243" cy="440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83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 descr="A picture containing text, computer, person, computer&#10;&#10;Description automatically generated">
            <a:extLst>
              <a:ext uri="{FF2B5EF4-FFF2-40B4-BE49-F238E27FC236}">
                <a16:creationId xmlns:a16="http://schemas.microsoft.com/office/drawing/2014/main" id="{787DA6A2-E152-4D15-B937-C083C880CB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1" t="1916" r="11431" b="1916"/>
          <a:stretch/>
        </p:blipFill>
        <p:spPr>
          <a:xfrm>
            <a:off x="9108146" y="2989943"/>
            <a:ext cx="3205991" cy="3868057"/>
          </a:xfrm>
          <a:prstGeom prst="rect">
            <a:avLst/>
          </a:prstGeom>
        </p:spPr>
      </p:pic>
      <p:pic>
        <p:nvPicPr>
          <p:cNvPr id="19" name="Imagem 18" descr="Forma&#10;&#10;Descrição gerada automaticamente com confiança média">
            <a:extLst>
              <a:ext uri="{FF2B5EF4-FFF2-40B4-BE49-F238E27FC236}">
                <a16:creationId xmlns:a16="http://schemas.microsoft.com/office/drawing/2014/main" id="{8756CD25-6381-427E-956E-7B815AD301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38311" r="23406" b="16582"/>
          <a:stretch/>
        </p:blipFill>
        <p:spPr>
          <a:xfrm rot="20429964">
            <a:off x="3209024" y="-5653"/>
            <a:ext cx="10190001" cy="7023447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3F06ADB9-657D-40DD-971E-DF55D6766DC2}"/>
              </a:ext>
            </a:extLst>
          </p:cNvPr>
          <p:cNvSpPr txBox="1"/>
          <p:nvPr/>
        </p:nvSpPr>
        <p:spPr>
          <a:xfrm>
            <a:off x="482371" y="711456"/>
            <a:ext cx="7267977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800" dirty="0">
                <a:solidFill>
                  <a:srgbClr val="411E5A"/>
                </a:solidFill>
                <a:latin typeface="Dosis ExtraBold"/>
              </a:rPr>
              <a:t>Definição da EFD REINF</a:t>
            </a:r>
            <a:endParaRPr lang="pt-BR" sz="4800" dirty="0">
              <a:solidFill>
                <a:srgbClr val="411E5A"/>
              </a:solidFill>
              <a:latin typeface="Dosis ExtraBold" pitchFamily="2" charset="0"/>
            </a:endParaRP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2CB00A85-6F58-48A6-A50C-E47602E10FD4}"/>
              </a:ext>
            </a:extLst>
          </p:cNvPr>
          <p:cNvSpPr/>
          <p:nvPr/>
        </p:nvSpPr>
        <p:spPr>
          <a:xfrm>
            <a:off x="624155" y="1997866"/>
            <a:ext cx="7753267" cy="34778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pt-BR" sz="2000" b="1" dirty="0">
                <a:latin typeface="Roboto"/>
                <a:ea typeface="Roboto"/>
              </a:rPr>
              <a:t>EFD REINF:</a:t>
            </a:r>
          </a:p>
          <a:p>
            <a:pPr algn="just"/>
            <a:endParaRPr lang="pt-BR" sz="2000" b="1" dirty="0">
              <a:latin typeface="Roboto"/>
              <a:ea typeface="Roboto"/>
              <a:cs typeface="Roboto"/>
            </a:endParaRPr>
          </a:p>
          <a:p>
            <a:pPr algn="just"/>
            <a:r>
              <a:rPr lang="pt-BR" sz="2000" dirty="0">
                <a:ea typeface="+mn-lt"/>
                <a:cs typeface="+mn-lt"/>
              </a:rPr>
              <a:t>Tem por objeto a escrituração de rendimentos pagos e retenções de Imposto de Renda, Contribuição Social do contribuinte, exceto aquelas relacionadas ao trabalho e informações sobre a receita bruta para a apuração das contribuições previdenciárias substituídas. O EFD REINF substituirá, portanto, o módulo da EFD-Contribuições, que apura a Contribuição Previdenciária sobre a Receita Bruta (CPRB). Esta escrituração está modularizada por eventos de informações, contemplando a possibilidade de múltiplas transmissões em períodos distintos, de acordo com a obrigatoriedade legal</a:t>
            </a:r>
            <a:endParaRPr lang="pt-BR" sz="2000" dirty="0">
              <a:latin typeface="Roboto"/>
              <a:ea typeface="Roboto"/>
              <a:cs typeface="Roboto"/>
            </a:endParaRP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D7ADD9FA-A171-4B0E-904B-E5F1DAB93F85}"/>
              </a:ext>
            </a:extLst>
          </p:cNvPr>
          <p:cNvSpPr/>
          <p:nvPr/>
        </p:nvSpPr>
        <p:spPr>
          <a:xfrm>
            <a:off x="413011" y="2150001"/>
            <a:ext cx="129664" cy="128379"/>
          </a:xfrm>
          <a:prstGeom prst="ellipse">
            <a:avLst/>
          </a:prstGeom>
          <a:gradFill flip="none" rotWithShape="1">
            <a:gsLst>
              <a:gs pos="0">
                <a:srgbClr val="00A868"/>
              </a:gs>
              <a:gs pos="87000">
                <a:srgbClr val="00734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27" name="Straight Connector 11">
            <a:extLst>
              <a:ext uri="{FF2B5EF4-FFF2-40B4-BE49-F238E27FC236}">
                <a16:creationId xmlns:a16="http://schemas.microsoft.com/office/drawing/2014/main" id="{7024C9EA-660E-4DA8-A400-4355FAA64C0D}"/>
              </a:ext>
            </a:extLst>
          </p:cNvPr>
          <p:cNvCxnSpPr>
            <a:cxnSpLocks/>
          </p:cNvCxnSpPr>
          <p:nvPr/>
        </p:nvCxnSpPr>
        <p:spPr>
          <a:xfrm flipV="1">
            <a:off x="620225" y="1422415"/>
            <a:ext cx="7115244" cy="83343"/>
          </a:xfrm>
          <a:prstGeom prst="line">
            <a:avLst/>
          </a:prstGeom>
          <a:ln w="19050" cap="rnd">
            <a:gradFill flip="none" rotWithShape="1">
              <a:gsLst>
                <a:gs pos="0">
                  <a:srgbClr val="00734D">
                    <a:alpha val="0"/>
                  </a:srgbClr>
                </a:gs>
                <a:gs pos="100000">
                  <a:srgbClr val="00734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521DD17-BA08-49BA-8614-B83680D500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054" y="245287"/>
            <a:ext cx="1505719" cy="3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9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01166" y="530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6917304" y="1390775"/>
            <a:ext cx="482447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Vincular os Dados Arrecadação ao Lançamento Padrão</a:t>
            </a:r>
            <a:endParaRPr lang="pt-BR" dirty="0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R4020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2" name="Imagem 3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DC0DD1D5-4DB5-3928-3914-6CAFA0C08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139" y="2189589"/>
            <a:ext cx="9225721" cy="411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73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01166" y="530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6917304" y="1390775"/>
            <a:ext cx="482447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Emitir Nota Fiscal com a Natureza Vinculada à Exceção de Imposto</a:t>
            </a:r>
            <a:endParaRPr lang="pt-BR" dirty="0" err="1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R4020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3">
            <a:extLst>
              <a:ext uri="{FF2B5EF4-FFF2-40B4-BE49-F238E27FC236}">
                <a16:creationId xmlns:a16="http://schemas.microsoft.com/office/drawing/2014/main" id="{11D8AE4D-6175-F32B-E610-B20595FC4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70" y="2650732"/>
            <a:ext cx="11710504" cy="3467059"/>
          </a:xfrm>
          <a:prstGeom prst="rect">
            <a:avLst/>
          </a:prstGeom>
        </p:spPr>
      </p:pic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3629D3E4-320E-94F0-C10F-284434F733FD}"/>
              </a:ext>
            </a:extLst>
          </p:cNvPr>
          <p:cNvCxnSpPr/>
          <p:nvPr/>
        </p:nvCxnSpPr>
        <p:spPr>
          <a:xfrm flipH="1" flipV="1">
            <a:off x="1108764" y="3080024"/>
            <a:ext cx="6319082" cy="6758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83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01166" y="530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6464522" y="1390775"/>
            <a:ext cx="527725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A Emissão da nota vai gerar um título a pagar do Imposto Retido </a:t>
            </a:r>
            <a:endParaRPr lang="pt-BR" dirty="0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R4020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4" name="Imagem 5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385C6357-AEEA-45C0-CCAB-49905C92B5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31" y="2450883"/>
            <a:ext cx="10650328" cy="319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5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01166" y="530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6685391" y="1191992"/>
            <a:ext cx="527725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Esse Imposto Retido deverá ser baixado para que possa ser gerado a </a:t>
            </a:r>
            <a:r>
              <a:rPr lang="pt-BR" dirty="0" err="1">
                <a:ea typeface="+mn-lt"/>
                <a:cs typeface="+mn-lt"/>
              </a:rPr>
              <a:t>Reinf</a:t>
            </a:r>
            <a:endParaRPr lang="pt-BR" dirty="0" err="1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R4020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2" name="Imagem 2">
            <a:extLst>
              <a:ext uri="{FF2B5EF4-FFF2-40B4-BE49-F238E27FC236}">
                <a16:creationId xmlns:a16="http://schemas.microsoft.com/office/drawing/2014/main" id="{23363EF8-FC5E-A7BD-CE95-91DC0CB1E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0139" y="2027917"/>
            <a:ext cx="6221895" cy="449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22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45468" y="779020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6330973" y="1324899"/>
            <a:ext cx="5631676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Processos para geração da </a:t>
            </a:r>
            <a:r>
              <a:rPr lang="pt-BR" dirty="0" err="1">
                <a:ea typeface="+mn-lt"/>
                <a:cs typeface="+mn-lt"/>
              </a:rPr>
              <a:t>Reinf</a:t>
            </a:r>
            <a:r>
              <a:rPr lang="pt-BR" dirty="0">
                <a:ea typeface="+mn-lt"/>
                <a:cs typeface="+mn-lt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ea typeface="+mn-lt"/>
                <a:cs typeface="+mn-lt"/>
              </a:rPr>
              <a:t>A Nota deve estar integrada nos Livros Fiscais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ea typeface="+mn-lt"/>
                <a:cs typeface="+mn-lt"/>
              </a:rPr>
              <a:t>Importar para o LCF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cs typeface="Calibri"/>
              </a:rPr>
              <a:t>Na Tela 012362 – EFD </a:t>
            </a:r>
            <a:r>
              <a:rPr lang="pt-BR" dirty="0" err="1">
                <a:cs typeface="Calibri"/>
              </a:rPr>
              <a:t>Reinf</a:t>
            </a:r>
            <a:r>
              <a:rPr lang="pt-BR" dirty="0">
                <a:cs typeface="Calibri"/>
              </a:rPr>
              <a:t>, gerar o Arquivo da </a:t>
            </a:r>
            <a:r>
              <a:rPr lang="pt-BR" dirty="0" err="1">
                <a:cs typeface="Calibri"/>
              </a:rPr>
              <a:t>Reinf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cs typeface="Calibri"/>
              </a:rPr>
              <a:t>Ir na Tela de Monitor </a:t>
            </a:r>
            <a:r>
              <a:rPr lang="pt-BR" dirty="0" err="1">
                <a:cs typeface="Calibri"/>
              </a:rPr>
              <a:t>Reinf</a:t>
            </a:r>
            <a:r>
              <a:rPr lang="pt-BR" dirty="0">
                <a:cs typeface="Calibri"/>
              </a:rPr>
              <a:t> e Enviar o Registro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R4020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3" descr="Interface gráfica do usuário, Aplicativo, Tabela&#10;&#10;Descrição gerada automaticamente">
            <a:extLst>
              <a:ext uri="{FF2B5EF4-FFF2-40B4-BE49-F238E27FC236}">
                <a16:creationId xmlns:a16="http://schemas.microsoft.com/office/drawing/2014/main" id="{BAEC6574-AC92-47D7-6A15-5734E0FAB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982" y="1926030"/>
            <a:ext cx="4976036" cy="2146475"/>
          </a:xfrm>
          <a:prstGeom prst="rect">
            <a:avLst/>
          </a:prstGeom>
        </p:spPr>
      </p:pic>
      <p:pic>
        <p:nvPicPr>
          <p:cNvPr id="4" name="Imagem 4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D33604A3-76C4-BA0C-70E2-0B83D22004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726" y="4172925"/>
            <a:ext cx="4825408" cy="2499359"/>
          </a:xfrm>
          <a:prstGeom prst="rect">
            <a:avLst/>
          </a:prstGeom>
        </p:spPr>
      </p:pic>
      <p:pic>
        <p:nvPicPr>
          <p:cNvPr id="5" name="Imagem 5">
            <a:extLst>
              <a:ext uri="{FF2B5EF4-FFF2-40B4-BE49-F238E27FC236}">
                <a16:creationId xmlns:a16="http://schemas.microsoft.com/office/drawing/2014/main" id="{72884B5F-3EC6-1A3B-3453-F385216BC1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9679" y="2945297"/>
            <a:ext cx="5427920" cy="3217965"/>
          </a:xfrm>
          <a:prstGeom prst="rect">
            <a:avLst/>
          </a:prstGeom>
        </p:spPr>
      </p:pic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3B6ED380-C444-A364-7826-70E801E40C76}"/>
              </a:ext>
            </a:extLst>
          </p:cNvPr>
          <p:cNvCxnSpPr/>
          <p:nvPr/>
        </p:nvCxnSpPr>
        <p:spPr>
          <a:xfrm flipV="1">
            <a:off x="9555125" y="3584943"/>
            <a:ext cx="267587" cy="5121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9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01166" y="530927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6499321" y="1076806"/>
            <a:ext cx="5427885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Processos para geração da </a:t>
            </a:r>
            <a:r>
              <a:rPr lang="pt-BR" dirty="0" err="1">
                <a:ea typeface="+mn-lt"/>
                <a:cs typeface="+mn-lt"/>
              </a:rPr>
              <a:t>Reinf</a:t>
            </a:r>
            <a:r>
              <a:rPr lang="pt-BR" dirty="0">
                <a:ea typeface="+mn-lt"/>
                <a:cs typeface="+mn-lt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ea typeface="+mn-lt"/>
                <a:cs typeface="+mn-lt"/>
              </a:rPr>
              <a:t>A Nota deve estar integrada nos Livros Fiscais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ea typeface="+mn-lt"/>
                <a:cs typeface="+mn-lt"/>
              </a:rPr>
              <a:t>Importar para o LCF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cs typeface="Calibri"/>
              </a:rPr>
              <a:t>Na Tela 012362 – EFD </a:t>
            </a:r>
            <a:r>
              <a:rPr lang="pt-BR" dirty="0" err="1">
                <a:cs typeface="Calibri"/>
              </a:rPr>
              <a:t>Reinf</a:t>
            </a:r>
            <a:r>
              <a:rPr lang="pt-BR" dirty="0">
                <a:cs typeface="Calibri"/>
              </a:rPr>
              <a:t>, gerar o Arquivo da </a:t>
            </a:r>
            <a:r>
              <a:rPr lang="pt-BR" dirty="0" err="1">
                <a:cs typeface="Calibri"/>
              </a:rPr>
              <a:t>Reinf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cs typeface="Calibri"/>
              </a:rPr>
              <a:t>Ir na Tela de Monitor </a:t>
            </a:r>
            <a:r>
              <a:rPr lang="pt-BR" dirty="0" err="1">
                <a:cs typeface="Calibri"/>
              </a:rPr>
              <a:t>Reinf</a:t>
            </a:r>
            <a:r>
              <a:rPr lang="pt-BR" dirty="0">
                <a:cs typeface="Calibri"/>
              </a:rPr>
              <a:t> e Enviar o Registro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R4020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3" descr="Interface gráfica do usuário, Aplicativo, Tabela&#10;&#10;Descrição gerada automaticamente">
            <a:extLst>
              <a:ext uri="{FF2B5EF4-FFF2-40B4-BE49-F238E27FC236}">
                <a16:creationId xmlns:a16="http://schemas.microsoft.com/office/drawing/2014/main" id="{BAEC6574-AC92-47D7-6A15-5734E0FAB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912" y="2014634"/>
            <a:ext cx="4152013" cy="1792057"/>
          </a:xfrm>
          <a:prstGeom prst="rect">
            <a:avLst/>
          </a:prstGeom>
        </p:spPr>
      </p:pic>
      <p:pic>
        <p:nvPicPr>
          <p:cNvPr id="4" name="Imagem 4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D33604A3-76C4-BA0C-70E2-0B83D22004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493" y="4296971"/>
            <a:ext cx="4107711" cy="2127220"/>
          </a:xfrm>
          <a:prstGeom prst="rect">
            <a:avLst/>
          </a:prstGeom>
        </p:spPr>
      </p:pic>
      <p:pic>
        <p:nvPicPr>
          <p:cNvPr id="5" name="Imagem 5">
            <a:extLst>
              <a:ext uri="{FF2B5EF4-FFF2-40B4-BE49-F238E27FC236}">
                <a16:creationId xmlns:a16="http://schemas.microsoft.com/office/drawing/2014/main" id="{72884B5F-3EC6-1A3B-3453-F385216BC18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66" t="-2231" r="-1987" b="52201"/>
          <a:stretch/>
        </p:blipFill>
        <p:spPr>
          <a:xfrm>
            <a:off x="6611678" y="2688343"/>
            <a:ext cx="5046933" cy="1485645"/>
          </a:xfrm>
          <a:prstGeom prst="rect">
            <a:avLst/>
          </a:prstGeom>
        </p:spPr>
      </p:pic>
      <p:pic>
        <p:nvPicPr>
          <p:cNvPr id="2" name="Imagem 6" descr="Tabela&#10;&#10;Descrição gerada automaticamente">
            <a:extLst>
              <a:ext uri="{FF2B5EF4-FFF2-40B4-BE49-F238E27FC236}">
                <a16:creationId xmlns:a16="http://schemas.microsoft.com/office/drawing/2014/main" id="{C95E9766-DE26-9DB9-E5F1-F9C0673921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4143" y="4637214"/>
            <a:ext cx="5144386" cy="2120132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ABD272F-0074-876A-365D-8F0E74D5DA54}"/>
              </a:ext>
            </a:extLst>
          </p:cNvPr>
          <p:cNvSpPr txBox="1"/>
          <p:nvPr/>
        </p:nvSpPr>
        <p:spPr>
          <a:xfrm>
            <a:off x="6322111" y="4275433"/>
            <a:ext cx="376211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Conferencia XML X Nota de Entrada</a:t>
            </a:r>
            <a:endParaRPr lang="pt-BR" dirty="0"/>
          </a:p>
        </p:txBody>
      </p:sp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C97C579F-BF36-85A1-4610-997ACC4B3E3E}"/>
              </a:ext>
            </a:extLst>
          </p:cNvPr>
          <p:cNvCxnSpPr>
            <a:cxnSpLocks/>
          </p:cNvCxnSpPr>
          <p:nvPr/>
        </p:nvCxnSpPr>
        <p:spPr>
          <a:xfrm flipH="1">
            <a:off x="4603898" y="1802219"/>
            <a:ext cx="1938668" cy="55111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EC9BC902-51B4-65B0-9EE3-9595AB5CA3B5}"/>
              </a:ext>
            </a:extLst>
          </p:cNvPr>
          <p:cNvCxnSpPr>
            <a:cxnSpLocks/>
          </p:cNvCxnSpPr>
          <p:nvPr/>
        </p:nvCxnSpPr>
        <p:spPr>
          <a:xfrm flipH="1">
            <a:off x="4453270" y="2076892"/>
            <a:ext cx="2133596" cy="21814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9B7C7A50-EDFC-1D8C-2B89-5610075E53FF}"/>
              </a:ext>
            </a:extLst>
          </p:cNvPr>
          <p:cNvCxnSpPr>
            <a:cxnSpLocks/>
          </p:cNvCxnSpPr>
          <p:nvPr/>
        </p:nvCxnSpPr>
        <p:spPr>
          <a:xfrm>
            <a:off x="6675472" y="2404730"/>
            <a:ext cx="3386472" cy="7637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977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D1770FA-E81C-45BC-AC4C-C36DD8F15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90862"/>
            <a:ext cx="5873498" cy="5767137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0CDE6D4-B564-43EA-A5E5-1F1C4D471D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47" y="2407782"/>
            <a:ext cx="2977778" cy="1790476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520" y="4010526"/>
            <a:ext cx="3118399" cy="2847474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0053"/>
            <a:ext cx="901588" cy="1212699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4CFA23F5-3FA8-1E94-2A64-2B23D9FFB06B}"/>
              </a:ext>
            </a:extLst>
          </p:cNvPr>
          <p:cNvSpPr txBox="1"/>
          <p:nvPr/>
        </p:nvSpPr>
        <p:spPr>
          <a:xfrm>
            <a:off x="4367857" y="348833"/>
            <a:ext cx="7575334" cy="60016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Passo a Passo</a:t>
            </a:r>
            <a:endParaRPr lang="pt-BR" dirty="0"/>
          </a:p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  </a:t>
            </a:r>
            <a:endParaRPr lang="pt-BR" altLang="pt-BR" sz="4800" dirty="0">
              <a:latin typeface="Dosis ExtraBold" pitchFamily="2" charset="0"/>
            </a:endParaRPr>
          </a:p>
          <a:p>
            <a:pPr algn="r"/>
            <a:endParaRPr lang="pt-BR" altLang="pt-BR" sz="4800">
              <a:latin typeface="Dosis ExtraBold" pitchFamily="2" charset="0"/>
            </a:endParaRPr>
          </a:p>
          <a:p>
            <a:pPr algn="r"/>
            <a:endParaRPr lang="pt-BR" altLang="pt-BR" sz="4800">
              <a:latin typeface="Dosis ExtraBold" pitchFamily="2" charset="0"/>
            </a:endParaRPr>
          </a:p>
          <a:p>
            <a:pPr algn="r"/>
            <a:endParaRPr lang="pt-BR" altLang="pt-BR" sz="4800" dirty="0">
              <a:solidFill>
                <a:srgbClr val="000000"/>
              </a:solidFill>
              <a:latin typeface="Dosis ExtraBold"/>
            </a:endParaRPr>
          </a:p>
          <a:p>
            <a:pPr algn="r"/>
            <a:endParaRPr lang="pt-BR" altLang="pt-BR" sz="4800" dirty="0">
              <a:solidFill>
                <a:srgbClr val="000000"/>
              </a:solidFill>
              <a:latin typeface="Dosis ExtraBold"/>
            </a:endParaRPr>
          </a:p>
          <a:p>
            <a:pPr algn="r"/>
            <a:r>
              <a:rPr lang="pt-BR" altLang="pt-BR" sz="4800" dirty="0">
                <a:solidFill>
                  <a:srgbClr val="000000"/>
                </a:solidFill>
                <a:latin typeface="Dosis ExtraBold"/>
              </a:rPr>
              <a:t>    </a:t>
            </a:r>
            <a:endParaRPr lang="pt-BR" altLang="pt-BR" sz="4800">
              <a:solidFill>
                <a:srgbClr val="000000"/>
              </a:solidFill>
              <a:latin typeface="Dosis ExtraBold"/>
            </a:endParaRPr>
          </a:p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 </a:t>
            </a:r>
            <a:r>
              <a:rPr lang="en-US" sz="4800" b="1" dirty="0" err="1">
                <a:solidFill>
                  <a:srgbClr val="383966"/>
                </a:solidFill>
                <a:latin typeface="-apple-system"/>
              </a:rPr>
              <a:t>Registro</a:t>
            </a:r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 4099</a:t>
            </a:r>
          </a:p>
        </p:txBody>
      </p:sp>
      <p:pic>
        <p:nvPicPr>
          <p:cNvPr id="4" name="Imagem 5" descr="Uma imagem contendo Logotipo&#10;&#10;Descrição gerada automaticamente">
            <a:extLst>
              <a:ext uri="{FF2B5EF4-FFF2-40B4-BE49-F238E27FC236}">
                <a16:creationId xmlns:a16="http://schemas.microsoft.com/office/drawing/2014/main" id="{78B883D8-912F-89CC-AD34-60A8E28F381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3929" t="16087" r="28571" b="23429"/>
          <a:stretch/>
        </p:blipFill>
        <p:spPr>
          <a:xfrm>
            <a:off x="6645966" y="1986950"/>
            <a:ext cx="4800771" cy="20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0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6406858" y="1165927"/>
            <a:ext cx="536525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Premissas para Geração do Registro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57894" y="1868993"/>
            <a:ext cx="5784410" cy="50783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 dirty="0">
                <a:ea typeface="+mn-lt"/>
                <a:cs typeface="+mn-lt"/>
              </a:rPr>
              <a:t>Conceito do evento:</a:t>
            </a:r>
            <a:endParaRPr lang="pt-BR" dirty="0"/>
          </a:p>
          <a:p>
            <a:r>
              <a:rPr lang="pt-BR" dirty="0">
                <a:ea typeface="+mn-lt"/>
                <a:cs typeface="+mn-lt"/>
              </a:rPr>
              <a:t>É aquele pelo qual se informa o encerramento ou reabertura (se o movimento estiver fechado) da transmissão dos eventos periódicos da série R-4000 na EFD-</a:t>
            </a:r>
            <a:r>
              <a:rPr lang="pt-BR" dirty="0" err="1">
                <a:ea typeface="+mn-lt"/>
                <a:cs typeface="+mn-lt"/>
              </a:rPr>
              <a:t>Reinf</a:t>
            </a:r>
            <a:r>
              <a:rPr lang="pt-BR" dirty="0">
                <a:ea typeface="+mn-lt"/>
                <a:cs typeface="+mn-lt"/>
              </a:rPr>
              <a:t> em determinado período de apuração. No momento do fechamento, todas as informações prestadas relativas aos eventos periódicos dessa série são consolidadas e encaminhadas para a </a:t>
            </a:r>
            <a:r>
              <a:rPr lang="pt-BR" dirty="0" err="1">
                <a:ea typeface="+mn-lt"/>
                <a:cs typeface="+mn-lt"/>
              </a:rPr>
              <a:t>DCTFWeb</a:t>
            </a:r>
            <a:r>
              <a:rPr lang="pt-BR" dirty="0">
                <a:ea typeface="+mn-lt"/>
                <a:cs typeface="+mn-lt"/>
              </a:rPr>
              <a:t>.</a:t>
            </a:r>
          </a:p>
          <a:p>
            <a:endParaRPr lang="pt-BR" b="1" dirty="0">
              <a:ea typeface="+mn-lt"/>
              <a:cs typeface="+mn-lt"/>
            </a:endParaRPr>
          </a:p>
          <a:p>
            <a:r>
              <a:rPr lang="pt-BR" b="1" dirty="0">
                <a:ea typeface="+mn-lt"/>
                <a:cs typeface="+mn-lt"/>
              </a:rPr>
              <a:t>Quem está obrigado:</a:t>
            </a:r>
            <a:endParaRPr lang="pt-BR" dirty="0">
              <a:cs typeface="Calibri"/>
            </a:endParaRPr>
          </a:p>
          <a:p>
            <a:r>
              <a:rPr lang="pt-BR" dirty="0">
                <a:ea typeface="+mn-lt"/>
                <a:cs typeface="+mn-lt"/>
              </a:rPr>
              <a:t>Todos os sujeitos passivos que devem transmitir os eventos do Grupo R-4000, no mês de referência.</a:t>
            </a:r>
          </a:p>
          <a:p>
            <a:endParaRPr lang="pt-BR" b="1" dirty="0">
              <a:ea typeface="+mn-lt"/>
              <a:cs typeface="+mn-lt"/>
            </a:endParaRPr>
          </a:p>
          <a:p>
            <a:r>
              <a:rPr lang="pt-BR" b="1" dirty="0">
                <a:ea typeface="+mn-lt"/>
                <a:cs typeface="+mn-lt"/>
              </a:rPr>
              <a:t>Prazo de envio:</a:t>
            </a:r>
            <a:endParaRPr lang="pt-BR" dirty="0">
              <a:cs typeface="Calibri"/>
            </a:endParaRPr>
          </a:p>
          <a:p>
            <a:r>
              <a:rPr lang="pt-BR" dirty="0">
                <a:ea typeface="+mn-lt"/>
                <a:cs typeface="+mn-lt"/>
              </a:rPr>
              <a:t>Deve ser transmitido até o dia 15 do mês subsequente ao mês de referência informado no evento, antecipando-se o vencimento para o dia útil imediatamente anterior quando não houver expediente bancário.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R4099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2F64466-52C2-FDAF-55BE-52F92ABA69DA}"/>
              </a:ext>
            </a:extLst>
          </p:cNvPr>
          <p:cNvSpPr txBox="1"/>
          <p:nvPr/>
        </p:nvSpPr>
        <p:spPr>
          <a:xfrm>
            <a:off x="6195872" y="2303460"/>
            <a:ext cx="578441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/>
              <a:buChar char="§"/>
            </a:pPr>
            <a:r>
              <a:rPr lang="pt-BR" b="1" dirty="0">
                <a:cs typeface="Calibri" panose="020F0502020204030204"/>
              </a:rPr>
              <a:t>Os</a:t>
            </a:r>
            <a:r>
              <a:rPr lang="pt-BR" b="1" dirty="0">
                <a:ea typeface="+mn-lt"/>
                <a:cs typeface="+mn-lt"/>
              </a:rPr>
              <a:t> Registros do Grupo 4000 deverão ser enviados e validados</a:t>
            </a:r>
          </a:p>
        </p:txBody>
      </p:sp>
    </p:spTree>
    <p:extLst>
      <p:ext uri="{BB962C8B-B14F-4D97-AF65-F5344CB8AC3E}">
        <p14:creationId xmlns:p14="http://schemas.microsoft.com/office/powerpoint/2010/main" val="91501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75230" y="714043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57894" y="2258853"/>
            <a:ext cx="5784410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Para realizar esse procedimento precisamos certificar que o grupo R 4000 tenha sido enviado, o Registro 4099 é o fechamento desses registros </a:t>
            </a:r>
            <a:endParaRPr lang="pt-BR" dirty="0"/>
          </a:p>
          <a:p>
            <a:endParaRPr lang="pt-BR" dirty="0">
              <a:ea typeface="+mn-lt"/>
              <a:cs typeface="+mn-lt"/>
            </a:endParaRPr>
          </a:p>
          <a:p>
            <a:r>
              <a:rPr lang="pt-BR" dirty="0">
                <a:ea typeface="+mn-lt"/>
                <a:cs typeface="+mn-lt"/>
              </a:rPr>
              <a:t>Para realizar o fechamento  do R 4099, precisamos entrar na tela 012362spk para gerar o arquivo e na tela 012363 </a:t>
            </a:r>
            <a:r>
              <a:rPr lang="pt-BR" dirty="0" err="1">
                <a:ea typeface="+mn-lt"/>
                <a:cs typeface="+mn-lt"/>
              </a:rPr>
              <a:t>spk</a:t>
            </a:r>
            <a:r>
              <a:rPr lang="pt-BR" dirty="0">
                <a:ea typeface="+mn-lt"/>
                <a:cs typeface="+mn-lt"/>
              </a:rPr>
              <a:t> para enviar o arquivo de fechamento R4099.</a:t>
            </a:r>
            <a:endParaRPr lang="pt-BR" dirty="0"/>
          </a:p>
          <a:p>
            <a:endParaRPr lang="pt-BR" dirty="0">
              <a:ea typeface="+mn-lt"/>
              <a:cs typeface="+mn-lt"/>
            </a:endParaRPr>
          </a:p>
          <a:p>
            <a:endParaRPr lang="pt-BR" b="1" dirty="0">
              <a:ea typeface="+mn-lt"/>
              <a:cs typeface="+mn-lt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R4099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3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8ED02925-0E41-458C-F63E-9162D005A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027" y="2241349"/>
            <a:ext cx="5684874" cy="311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75230" y="714043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57894" y="2258853"/>
            <a:ext cx="1091461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 Neste campo Motivo do Nevio do Evento R-4099, tem a opção de escolher Fechamento ou Reabertura dos Eventos, selecionar e clicar em Gerar</a:t>
            </a:r>
            <a:endParaRPr lang="pt-BR" dirty="0" err="1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R4099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2" name="Imagem 3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68A9E62F-68CC-CA00-1B7D-2FA9A6EEF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262" y="3034118"/>
            <a:ext cx="5498803" cy="2623880"/>
          </a:xfrm>
          <a:prstGeom prst="rect">
            <a:avLst/>
          </a:prstGeom>
        </p:spPr>
      </p:pic>
      <p:pic>
        <p:nvPicPr>
          <p:cNvPr id="4" name="Imagem 4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4B426E27-AA3E-9027-FF1B-44C47F4AD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7911" y="3004341"/>
            <a:ext cx="5631711" cy="26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93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Shape&#10;&#10;Description automatically generated">
            <a:extLst>
              <a:ext uri="{FF2B5EF4-FFF2-40B4-BE49-F238E27FC236}">
                <a16:creationId xmlns:a16="http://schemas.microsoft.com/office/drawing/2014/main" id="{8D074638-4CA6-43B4-BDB7-122D59B99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Imagem 13" descr="Forma&#10;&#10;Descrição gerada automaticamente com confiança média">
            <a:extLst>
              <a:ext uri="{FF2B5EF4-FFF2-40B4-BE49-F238E27FC236}">
                <a16:creationId xmlns:a16="http://schemas.microsoft.com/office/drawing/2014/main" id="{B401C348-9D1D-413B-91F8-EAA1B22506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34" b="23099"/>
          <a:stretch/>
        </p:blipFill>
        <p:spPr>
          <a:xfrm rot="10800000" flipH="1">
            <a:off x="7593362" y="0"/>
            <a:ext cx="4598638" cy="7620000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7C07B1E8-3E74-497F-95EC-005D97ECA1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4817660"/>
            <a:ext cx="12192000" cy="2040340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5BD808D1-8A27-4594-9EA5-CBFD42099AD4}"/>
              </a:ext>
            </a:extLst>
          </p:cNvPr>
          <p:cNvSpPr/>
          <p:nvPr/>
        </p:nvSpPr>
        <p:spPr>
          <a:xfrm>
            <a:off x="750827" y="917069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Versão da EFD REINF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FDF7C0D2-8DB3-495D-83FC-E952190BE889}"/>
              </a:ext>
            </a:extLst>
          </p:cNvPr>
          <p:cNvSpPr/>
          <p:nvPr/>
        </p:nvSpPr>
        <p:spPr>
          <a:xfrm>
            <a:off x="739784" y="1629060"/>
            <a:ext cx="4853470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  <a:latin typeface="Dosis ExtraBold"/>
              </a:rPr>
              <a:t>Versão 2.1 e 2.1.1</a:t>
            </a:r>
            <a:endParaRPr lang="pt-BR" sz="32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FD93386-5DFD-4EBA-9B9A-CE0DB60A911C}"/>
              </a:ext>
            </a:extLst>
          </p:cNvPr>
          <p:cNvSpPr txBox="1"/>
          <p:nvPr/>
        </p:nvSpPr>
        <p:spPr>
          <a:xfrm>
            <a:off x="761181" y="2699165"/>
            <a:ext cx="10706078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i="1" dirty="0">
                <a:solidFill>
                  <a:schemeClr val="bg1"/>
                </a:solidFill>
                <a:ea typeface="+mn-lt"/>
                <a:cs typeface="+mn-lt"/>
              </a:rPr>
              <a:t>RFB veio a liberar a versão 2.1 e 2.1.1 do Leiaute da REINF. </a:t>
            </a:r>
            <a:endParaRPr lang="pt-BR" sz="2400" i="1" dirty="0">
              <a:solidFill>
                <a:schemeClr val="bg1"/>
              </a:solidFill>
              <a:cs typeface="Calibri"/>
            </a:endParaRPr>
          </a:p>
          <a:p>
            <a:r>
              <a:rPr lang="pt-BR" sz="2400" i="1" dirty="0">
                <a:solidFill>
                  <a:schemeClr val="bg1"/>
                </a:solidFill>
                <a:ea typeface="+mn-lt"/>
                <a:cs typeface="+mn-lt"/>
              </a:rPr>
              <a:t>Nesta versão o Contribuinte passa a ser obrigado a apresentar aos valores retidos de Imposto de Renda retidos na fonte. Dentro do grupo de Eventos  R-4000 e R-9000</a:t>
            </a:r>
          </a:p>
        </p:txBody>
      </p:sp>
      <p:pic>
        <p:nvPicPr>
          <p:cNvPr id="12" name="Picture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3326414C-8795-474F-947D-39539C867A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054" y="6169837"/>
            <a:ext cx="1505719" cy="374438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C6936417-223D-426B-8A91-8C1CE2299DBA}"/>
              </a:ext>
            </a:extLst>
          </p:cNvPr>
          <p:cNvSpPr/>
          <p:nvPr/>
        </p:nvSpPr>
        <p:spPr>
          <a:xfrm>
            <a:off x="636424" y="5216681"/>
            <a:ext cx="9145933" cy="123110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2600" dirty="0">
                <a:solidFill>
                  <a:schemeClr val="bg1"/>
                </a:solidFill>
                <a:latin typeface="Dosis Medium"/>
              </a:rPr>
              <a:t>IMPOSTOS  QUE ENTRAM NESSAS VERSÕES</a:t>
            </a:r>
            <a:endParaRPr lang="pt-BR" sz="2600" dirty="0">
              <a:solidFill>
                <a:schemeClr val="bg1"/>
              </a:solidFill>
              <a:latin typeface="Dosis Medium" panose="02010603020202060003" pitchFamily="2" charset="0"/>
            </a:endParaRPr>
          </a:p>
          <a:p>
            <a:pPr algn="ctr"/>
            <a:endParaRPr lang="pt-BR" sz="2400" dirty="0">
              <a:ea typeface="+mn-lt"/>
              <a:cs typeface="+mn-lt"/>
            </a:endParaRPr>
          </a:p>
          <a:p>
            <a:pPr algn="ctr"/>
            <a:r>
              <a:rPr lang="pt-BR" sz="2400" dirty="0">
                <a:solidFill>
                  <a:schemeClr val="bg1"/>
                </a:solidFill>
                <a:latin typeface="Calibri"/>
                <a:cs typeface="Calibri"/>
              </a:rPr>
              <a:t>IRRF  - IRPJ  -    CSLL  -   PIS  -  COFINS</a:t>
            </a:r>
            <a:endParaRPr lang="pt-BR" sz="2400" dirty="0">
              <a:solidFill>
                <a:schemeClr val="bg1"/>
              </a:solidFill>
              <a:ea typeface="+mn-lt"/>
              <a:cs typeface="+mn-lt"/>
            </a:endParaRPr>
          </a:p>
        </p:txBody>
      </p:sp>
      <p:cxnSp>
        <p:nvCxnSpPr>
          <p:cNvPr id="15" name="Conector reto 23">
            <a:extLst>
              <a:ext uri="{FF2B5EF4-FFF2-40B4-BE49-F238E27FC236}">
                <a16:creationId xmlns:a16="http://schemas.microsoft.com/office/drawing/2014/main" id="{C4E88471-63AE-4B1C-95B3-CEBB41774655}"/>
              </a:ext>
            </a:extLst>
          </p:cNvPr>
          <p:cNvCxnSpPr>
            <a:cxnSpLocks/>
          </p:cNvCxnSpPr>
          <p:nvPr/>
        </p:nvCxnSpPr>
        <p:spPr>
          <a:xfrm>
            <a:off x="0" y="5439874"/>
            <a:ext cx="927523" cy="0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06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75230" y="714043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494591" y="1975318"/>
            <a:ext cx="464141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 Na tela do Monitor 012363 enviar o Registro </a:t>
            </a:r>
            <a:endParaRPr lang="pt-BR" dirty="0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R4099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3" name="Imagem 4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241A1FBD-FD32-5EFE-D9C6-83FDD56D89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122" y="2425602"/>
            <a:ext cx="5365897" cy="3397887"/>
          </a:xfrm>
          <a:prstGeom prst="rect">
            <a:avLst/>
          </a:prstGeom>
        </p:spPr>
      </p:pic>
      <p:pic>
        <p:nvPicPr>
          <p:cNvPr id="5" name="Imagem 5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E51A1A27-9C95-017E-82F9-43CE1A8E40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0935" y="2599714"/>
            <a:ext cx="5339317" cy="290789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4C7B8629-C427-F25E-4C94-2ED3636786E3}"/>
              </a:ext>
            </a:extLst>
          </p:cNvPr>
          <p:cNvSpPr txBox="1"/>
          <p:nvPr/>
        </p:nvSpPr>
        <p:spPr>
          <a:xfrm>
            <a:off x="6253892" y="1860131"/>
            <a:ext cx="536797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Nota-se que após o Envio os Registros do Grupo 4000, ficam com o Status de Período Fechado </a:t>
            </a:r>
            <a:endParaRPr lang="pt-BR" dirty="0">
              <a:cs typeface="Calibri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56214A65-AB86-00AA-65E2-E3ACE9D74622}"/>
              </a:ext>
            </a:extLst>
          </p:cNvPr>
          <p:cNvSpPr/>
          <p:nvPr/>
        </p:nvSpPr>
        <p:spPr>
          <a:xfrm>
            <a:off x="2587254" y="3384698"/>
            <a:ext cx="2161953" cy="3898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E2A267C0-954A-F913-0FEC-6B7657902183}"/>
              </a:ext>
            </a:extLst>
          </p:cNvPr>
          <p:cNvSpPr/>
          <p:nvPr/>
        </p:nvSpPr>
        <p:spPr>
          <a:xfrm>
            <a:off x="8585790" y="3544186"/>
            <a:ext cx="2161953" cy="5139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142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3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E76F7A81-6BAD-62E3-1E47-54FD82BB5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540" y="2905731"/>
            <a:ext cx="6234222" cy="3589489"/>
          </a:xfrm>
          <a:prstGeom prst="rect">
            <a:avLst/>
          </a:prstGeom>
        </p:spPr>
      </p:pic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551003" y="-857945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067698" y="592517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024625" y="1077322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494591" y="1975318"/>
            <a:ext cx="9426061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Enviando o fechamento posterior a reabertura:</a:t>
            </a:r>
          </a:p>
          <a:p>
            <a:r>
              <a:rPr lang="pt-BR" dirty="0">
                <a:ea typeface="+mn-lt"/>
                <a:cs typeface="+mn-lt"/>
              </a:rPr>
              <a:t>A Reabertura do registro R4099, após efetuarmos os passos de geração do arquivo como reabertura,  a “</a:t>
            </a:r>
            <a:r>
              <a:rPr lang="pt-BR" u="sng" dirty="0" err="1">
                <a:ea typeface="+mn-lt"/>
                <a:cs typeface="+mn-lt"/>
              </a:rPr>
              <a:t>tag</a:t>
            </a:r>
            <a:r>
              <a:rPr lang="pt-BR" u="sng" dirty="0">
                <a:ea typeface="+mn-lt"/>
                <a:cs typeface="+mn-lt"/>
              </a:rPr>
              <a:t>” </a:t>
            </a:r>
            <a:r>
              <a:rPr lang="pt-BR" b="1" u="sng" dirty="0" err="1">
                <a:ea typeface="+mn-lt"/>
                <a:cs typeface="+mn-lt"/>
              </a:rPr>
              <a:t>f</a:t>
            </a:r>
            <a:r>
              <a:rPr lang="pt-BR" b="1" dirty="0" err="1">
                <a:ea typeface="+mn-lt"/>
                <a:cs typeface="+mn-lt"/>
              </a:rPr>
              <a:t>echRet</a:t>
            </a:r>
            <a:r>
              <a:rPr lang="pt-BR" b="1" dirty="0">
                <a:ea typeface="+mn-lt"/>
                <a:cs typeface="+mn-lt"/>
              </a:rPr>
              <a:t> fica 1” </a:t>
            </a:r>
            <a:r>
              <a:rPr lang="pt-BR" dirty="0">
                <a:ea typeface="+mn-lt"/>
                <a:cs typeface="+mn-lt"/>
              </a:rPr>
              <a:t>e quando enviarmos o  fechamento fica com o</a:t>
            </a:r>
            <a:r>
              <a:rPr lang="pt-BR" b="1" dirty="0">
                <a:ea typeface="+mn-lt"/>
                <a:cs typeface="+mn-lt"/>
              </a:rPr>
              <a:t> </a:t>
            </a:r>
            <a:r>
              <a:rPr lang="pt-BR" b="1" dirty="0">
                <a:cs typeface="Calibri"/>
              </a:rPr>
              <a:t>“0”.</a:t>
            </a:r>
            <a:endParaRPr lang="pt-BR" dirty="0"/>
          </a:p>
          <a:p>
            <a:endParaRPr lang="pt-BR" dirty="0">
              <a:cs typeface="Calibri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R4099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56214A65-AB86-00AA-65E2-E3ACE9D74622}"/>
              </a:ext>
            </a:extLst>
          </p:cNvPr>
          <p:cNvSpPr/>
          <p:nvPr/>
        </p:nvSpPr>
        <p:spPr>
          <a:xfrm>
            <a:off x="4890975" y="4323907"/>
            <a:ext cx="1107558" cy="797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540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Shape&#10;&#10;Description automatically generated">
            <a:extLst>
              <a:ext uri="{FF2B5EF4-FFF2-40B4-BE49-F238E27FC236}">
                <a16:creationId xmlns:a16="http://schemas.microsoft.com/office/drawing/2014/main" id="{88DEFA59-6DCD-47FA-91A4-61FA644B5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 descr="Forma&#10;&#10;Descrição gerada automaticamente com confiança média">
            <a:extLst>
              <a:ext uri="{FF2B5EF4-FFF2-40B4-BE49-F238E27FC236}">
                <a16:creationId xmlns:a16="http://schemas.microsoft.com/office/drawing/2014/main" id="{9D3D0809-9E6B-41D5-9E76-0FB33CDCD3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34" b="23099"/>
          <a:stretch/>
        </p:blipFill>
        <p:spPr>
          <a:xfrm>
            <a:off x="7597676" y="-761999"/>
            <a:ext cx="4594324" cy="7620000"/>
          </a:xfrm>
          <a:prstGeom prst="rect">
            <a:avLst/>
          </a:prstGeom>
        </p:spPr>
      </p:pic>
      <p:pic>
        <p:nvPicPr>
          <p:cNvPr id="22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6B089800-42BF-4B21-8237-DFD34ABC1D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054" y="245287"/>
            <a:ext cx="1505719" cy="374438"/>
          </a:xfrm>
          <a:prstGeom prst="rect">
            <a:avLst/>
          </a:prstGeom>
        </p:spPr>
      </p:pic>
      <p:sp>
        <p:nvSpPr>
          <p:cNvPr id="8" name="CaixaDeTexto 22">
            <a:extLst>
              <a:ext uri="{FF2B5EF4-FFF2-40B4-BE49-F238E27FC236}">
                <a16:creationId xmlns:a16="http://schemas.microsoft.com/office/drawing/2014/main" id="{EEBBEDC3-1889-4075-8661-F2589285C3CE}"/>
              </a:ext>
            </a:extLst>
          </p:cNvPr>
          <p:cNvSpPr txBox="1"/>
          <p:nvPr/>
        </p:nvSpPr>
        <p:spPr>
          <a:xfrm>
            <a:off x="1459644" y="2269757"/>
            <a:ext cx="5923420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Medium"/>
              </a:rPr>
              <a:t>EFD REINF</a:t>
            </a:r>
            <a:endParaRPr lang="pt-BR" sz="4000" dirty="0">
              <a:solidFill>
                <a:schemeClr val="bg1"/>
              </a:solidFill>
              <a:latin typeface="Dosis Medium" pitchFamily="2" charset="0"/>
            </a:endParaRPr>
          </a:p>
          <a:p>
            <a:r>
              <a:rPr lang="pt-BR" sz="4000" dirty="0">
                <a:solidFill>
                  <a:schemeClr val="bg1"/>
                </a:solidFill>
                <a:ea typeface="+mn-lt"/>
                <a:cs typeface="+mn-lt"/>
              </a:rPr>
              <a:t>Exemplos de Envio:</a:t>
            </a:r>
            <a:endParaRPr lang="pt-BR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pt-BR" sz="4000" dirty="0">
                <a:solidFill>
                  <a:schemeClr val="bg1"/>
                </a:solidFill>
                <a:ea typeface="+mn-lt"/>
                <a:cs typeface="+mn-lt"/>
              </a:rPr>
              <a:t>Registros do Grupo R9000 </a:t>
            </a:r>
            <a:endParaRPr lang="pt-BR" dirty="0">
              <a:solidFill>
                <a:schemeClr val="bg1"/>
              </a:solidFill>
              <a:cs typeface="Calibri"/>
            </a:endParaRPr>
          </a:p>
          <a:p>
            <a:endParaRPr lang="pt-BR" sz="4000" dirty="0">
              <a:solidFill>
                <a:schemeClr val="bg1"/>
              </a:solidFill>
              <a:latin typeface="Dosis ExtraBold"/>
            </a:endParaRPr>
          </a:p>
        </p:txBody>
      </p:sp>
      <p:cxnSp>
        <p:nvCxnSpPr>
          <p:cNvPr id="12" name="Conector reto 23">
            <a:extLst>
              <a:ext uri="{FF2B5EF4-FFF2-40B4-BE49-F238E27FC236}">
                <a16:creationId xmlns:a16="http://schemas.microsoft.com/office/drawing/2014/main" id="{EBB16AB7-E232-4FCC-81A4-18827C5D0FC9}"/>
              </a:ext>
            </a:extLst>
          </p:cNvPr>
          <p:cNvCxnSpPr>
            <a:cxnSpLocks/>
          </p:cNvCxnSpPr>
          <p:nvPr/>
        </p:nvCxnSpPr>
        <p:spPr>
          <a:xfrm flipV="1">
            <a:off x="335891" y="5969863"/>
            <a:ext cx="1843270" cy="1776275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23">
            <a:extLst>
              <a:ext uri="{FF2B5EF4-FFF2-40B4-BE49-F238E27FC236}">
                <a16:creationId xmlns:a16="http://schemas.microsoft.com/office/drawing/2014/main" id="{83843544-63EE-49D7-9716-9A39501C6A70}"/>
              </a:ext>
            </a:extLst>
          </p:cNvPr>
          <p:cNvCxnSpPr>
            <a:cxnSpLocks/>
          </p:cNvCxnSpPr>
          <p:nvPr/>
        </p:nvCxnSpPr>
        <p:spPr>
          <a:xfrm flipV="1">
            <a:off x="5573180" y="-888138"/>
            <a:ext cx="1843270" cy="1776275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4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33029"/>
            <a:ext cx="6752418" cy="7020044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75615" y="2090505"/>
            <a:ext cx="11056387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 dirty="0"/>
              <a:t>Os registros R-9001 até o registro R-9015 são registros gerados pelo Fisco e enviados ao Contribuinte em resposta ao registro R-4099 Fechamento/Reabertura dos eventos da série R-4000.</a:t>
            </a:r>
            <a:endParaRPr lang="pt-BR" dirty="0"/>
          </a:p>
          <a:p>
            <a:r>
              <a:rPr lang="pt-BR" b="1" dirty="0">
                <a:ea typeface="+mn-lt"/>
                <a:cs typeface="+mn-lt"/>
              </a:rPr>
              <a:t>Registro -9015 - Consolidação de bases e tributos - Contribuição Previdenciária </a:t>
            </a:r>
            <a:endParaRPr lang="pt-BR" dirty="0"/>
          </a:p>
          <a:p>
            <a:r>
              <a:rPr lang="pt-BR" b="1" dirty="0">
                <a:ea typeface="+mn-lt"/>
                <a:cs typeface="+mn-lt"/>
              </a:rPr>
              <a:t>Versão 2.1</a:t>
            </a:r>
            <a:endParaRPr lang="pt-BR" dirty="0"/>
          </a:p>
          <a:p>
            <a:endParaRPr lang="pt-BR" b="1" dirty="0">
              <a:ea typeface="+mn-lt"/>
              <a:cs typeface="+mn-lt"/>
            </a:endParaRPr>
          </a:p>
          <a:p>
            <a:r>
              <a:rPr lang="pt-BR" dirty="0">
                <a:ea typeface="+mn-lt"/>
                <a:cs typeface="+mn-lt"/>
              </a:rPr>
              <a:t>Foi incluído a partir desta versão o registro R-9015. Neste registro será consolidado as bases e valores referentes a Contribuição Previdenciárias que foram informadas no período abordado. </a:t>
            </a:r>
            <a:endParaRPr lang="pt-BR" dirty="0"/>
          </a:p>
          <a:p>
            <a:r>
              <a:rPr lang="pt-BR" b="1" dirty="0">
                <a:ea typeface="+mn-lt"/>
                <a:cs typeface="+mn-lt"/>
              </a:rPr>
              <a:t>Conceito do evento:</a:t>
            </a:r>
            <a:endParaRPr lang="pt-BR" dirty="0"/>
          </a:p>
          <a:p>
            <a:endParaRPr lang="pt-BR" b="1" dirty="0">
              <a:ea typeface="+mn-lt"/>
              <a:cs typeface="+mn-lt"/>
            </a:endParaRPr>
          </a:p>
          <a:p>
            <a:r>
              <a:rPr lang="pt-BR" dirty="0">
                <a:ea typeface="+mn-lt"/>
                <a:cs typeface="+mn-lt"/>
              </a:rPr>
              <a:t>Consiste no arquivo gerado pelo ambiente nacional da EFD-</a:t>
            </a:r>
            <a:r>
              <a:rPr lang="pt-BR" dirty="0" err="1">
                <a:ea typeface="+mn-lt"/>
                <a:cs typeface="+mn-lt"/>
              </a:rPr>
              <a:t>Reinf</a:t>
            </a:r>
            <a:r>
              <a:rPr lang="pt-BR" dirty="0">
                <a:ea typeface="+mn-lt"/>
                <a:cs typeface="+mn-lt"/>
              </a:rPr>
              <a:t> e retornado ao sujeito passivo, após o envio do evento “Fechamento/Reabertura dos eventos da série R-4000” (R-4099) com indicativo de “Fechamento”, contendo informações totalizadas de débitos e créditos tributários apurados, consolidados no período de apuração para a empresa. Trata-se de um somatório dos valores apurados nos eventos R-9005 gerados no período de apuração após fechamento com sucesso.</a:t>
            </a:r>
            <a:endParaRPr lang="pt-BR" dirty="0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R9015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7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D1770FA-E81C-45BC-AC4C-C36DD8F15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90862"/>
            <a:ext cx="5873498" cy="5767137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0CDE6D4-B564-43EA-A5E5-1F1C4D471D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47" y="2407782"/>
            <a:ext cx="2977778" cy="1790476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520" y="4010526"/>
            <a:ext cx="3118399" cy="2847474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0053"/>
            <a:ext cx="901588" cy="1212699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4CFA23F5-3FA8-1E94-2A64-2B23D9FFB06B}"/>
              </a:ext>
            </a:extLst>
          </p:cNvPr>
          <p:cNvSpPr txBox="1"/>
          <p:nvPr/>
        </p:nvSpPr>
        <p:spPr>
          <a:xfrm>
            <a:off x="4367857" y="348833"/>
            <a:ext cx="7575334" cy="60016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Passo a Passo</a:t>
            </a:r>
            <a:endParaRPr lang="pt-BR" dirty="0"/>
          </a:p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  </a:t>
            </a:r>
            <a:endParaRPr lang="pt-BR" altLang="pt-BR" sz="4800" dirty="0">
              <a:latin typeface="Dosis ExtraBold" pitchFamily="2" charset="0"/>
            </a:endParaRPr>
          </a:p>
          <a:p>
            <a:pPr algn="r"/>
            <a:endParaRPr lang="pt-BR" altLang="pt-BR" sz="4800">
              <a:latin typeface="Dosis ExtraBold" pitchFamily="2" charset="0"/>
            </a:endParaRPr>
          </a:p>
          <a:p>
            <a:pPr algn="r"/>
            <a:endParaRPr lang="pt-BR" altLang="pt-BR" sz="4800">
              <a:latin typeface="Dosis ExtraBold" pitchFamily="2" charset="0"/>
            </a:endParaRPr>
          </a:p>
          <a:p>
            <a:pPr algn="r"/>
            <a:endParaRPr lang="pt-BR" altLang="pt-BR" sz="4800" dirty="0">
              <a:solidFill>
                <a:srgbClr val="000000"/>
              </a:solidFill>
              <a:latin typeface="Dosis ExtraBold"/>
            </a:endParaRPr>
          </a:p>
          <a:p>
            <a:pPr algn="r"/>
            <a:endParaRPr lang="pt-BR" altLang="pt-BR" sz="4800" dirty="0">
              <a:solidFill>
                <a:srgbClr val="000000"/>
              </a:solidFill>
              <a:latin typeface="Dosis ExtraBold"/>
            </a:endParaRPr>
          </a:p>
          <a:p>
            <a:pPr algn="r"/>
            <a:r>
              <a:rPr lang="pt-BR" altLang="pt-BR" sz="4800" dirty="0">
                <a:solidFill>
                  <a:srgbClr val="000000"/>
                </a:solidFill>
                <a:latin typeface="Dosis ExtraBold"/>
              </a:rPr>
              <a:t>    </a:t>
            </a:r>
            <a:endParaRPr lang="pt-BR" altLang="pt-BR" sz="4800">
              <a:solidFill>
                <a:srgbClr val="000000"/>
              </a:solidFill>
              <a:latin typeface="Dosis ExtraBold"/>
            </a:endParaRPr>
          </a:p>
          <a:p>
            <a:pPr algn="r"/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 </a:t>
            </a:r>
            <a:r>
              <a:rPr lang="en-US" sz="4800" b="1" dirty="0" err="1">
                <a:solidFill>
                  <a:srgbClr val="383966"/>
                </a:solidFill>
                <a:latin typeface="-apple-system"/>
              </a:rPr>
              <a:t>Registro</a:t>
            </a:r>
            <a:r>
              <a:rPr lang="en-US" sz="4800" b="1" dirty="0">
                <a:solidFill>
                  <a:srgbClr val="383966"/>
                </a:solidFill>
                <a:latin typeface="-apple-system"/>
              </a:rPr>
              <a:t> 9015</a:t>
            </a:r>
          </a:p>
        </p:txBody>
      </p:sp>
      <p:pic>
        <p:nvPicPr>
          <p:cNvPr id="4" name="Imagem 5" descr="Uma imagem contendo Logotipo&#10;&#10;Descrição gerada automaticamente">
            <a:extLst>
              <a:ext uri="{FF2B5EF4-FFF2-40B4-BE49-F238E27FC236}">
                <a16:creationId xmlns:a16="http://schemas.microsoft.com/office/drawing/2014/main" id="{78B883D8-912F-89CC-AD34-60A8E28F381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3929" t="16087" r="28571" b="23429"/>
          <a:stretch/>
        </p:blipFill>
        <p:spPr>
          <a:xfrm>
            <a:off x="6645966" y="1986950"/>
            <a:ext cx="4800771" cy="20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46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683910" y="-875666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77331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75230" y="714043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290800" y="2533528"/>
            <a:ext cx="5536317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Para realizar esse procedimento precisamos certificar que o grupo R 4000 tenha sido enviado e o Registro R 4099 enviado para Fechamento.</a:t>
            </a:r>
          </a:p>
          <a:p>
            <a:endParaRPr lang="pt-BR" dirty="0">
              <a:ea typeface="+mn-lt"/>
              <a:cs typeface="+mn-lt"/>
            </a:endParaRPr>
          </a:p>
          <a:p>
            <a:r>
              <a:rPr lang="pt-BR" dirty="0">
                <a:ea typeface="+mn-lt"/>
                <a:cs typeface="+mn-lt"/>
              </a:rPr>
              <a:t>Após o envio do registro R4099 o sistema deve retornar automaticamente o registro R9015 trazendo as informações contida nos registros do Grupo R4000.</a:t>
            </a:r>
            <a:endParaRPr lang="pt-BR" dirty="0"/>
          </a:p>
          <a:p>
            <a:endParaRPr lang="pt-BR" dirty="0">
              <a:ea typeface="+mn-lt"/>
              <a:cs typeface="+mn-lt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R9015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5" name="Imagem 5" descr="Tabela&#10;&#10;Descrição gerada automaticamente">
            <a:extLst>
              <a:ext uri="{FF2B5EF4-FFF2-40B4-BE49-F238E27FC236}">
                <a16:creationId xmlns:a16="http://schemas.microsoft.com/office/drawing/2014/main" id="{41E23FFC-2F7F-A4F1-EE64-48A119979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0562" y="2113465"/>
            <a:ext cx="5551966" cy="3596857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A9520026-6C2B-0336-0F8B-AB9C8BCF8A96}"/>
              </a:ext>
            </a:extLst>
          </p:cNvPr>
          <p:cNvSpPr/>
          <p:nvPr/>
        </p:nvSpPr>
        <p:spPr>
          <a:xfrm>
            <a:off x="8426301" y="3110023"/>
            <a:ext cx="726560" cy="3189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07AFC2B6-0429-67D6-BFFF-FCA5778587BC}"/>
              </a:ext>
            </a:extLst>
          </p:cNvPr>
          <p:cNvSpPr/>
          <p:nvPr/>
        </p:nvSpPr>
        <p:spPr>
          <a:xfrm>
            <a:off x="8426300" y="3473300"/>
            <a:ext cx="726560" cy="1240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05E7625-248C-1B48-5CA8-908C08DD96CC}"/>
              </a:ext>
            </a:extLst>
          </p:cNvPr>
          <p:cNvSpPr/>
          <p:nvPr/>
        </p:nvSpPr>
        <p:spPr>
          <a:xfrm>
            <a:off x="9826253" y="3207486"/>
            <a:ext cx="815164" cy="1329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18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683910" y="-875666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477331"/>
            <a:ext cx="6752418" cy="7020044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37998F89-31E6-4352-A8BD-8F03D90BFFD6}"/>
              </a:ext>
            </a:extLst>
          </p:cNvPr>
          <p:cNvSpPr/>
          <p:nvPr/>
        </p:nvSpPr>
        <p:spPr>
          <a:xfrm>
            <a:off x="5875230" y="714043"/>
            <a:ext cx="5365250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000" dirty="0">
                <a:solidFill>
                  <a:srgbClr val="00A868"/>
                </a:solidFill>
                <a:latin typeface="Dosis Medium"/>
              </a:rPr>
              <a:t>Passo a Passo</a:t>
            </a:r>
            <a:endParaRPr lang="pt-BR" sz="3000" dirty="0">
              <a:solidFill>
                <a:srgbClr val="00A868"/>
              </a:solidFill>
              <a:latin typeface="Dosis Medium" panose="02010603020202060003" pitchFamily="2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290800" y="2533528"/>
            <a:ext cx="5536317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ea typeface="+mn-lt"/>
                <a:cs typeface="+mn-lt"/>
              </a:rPr>
              <a:t>Para realizar esse procedimento precisamos certificar que o grupo R 4000 tenha sido enviado e o Registro R 4099 enviado para Fechamento.</a:t>
            </a:r>
          </a:p>
          <a:p>
            <a:endParaRPr lang="pt-BR" dirty="0">
              <a:ea typeface="+mn-lt"/>
              <a:cs typeface="+mn-lt"/>
            </a:endParaRPr>
          </a:p>
          <a:p>
            <a:r>
              <a:rPr lang="pt-BR" dirty="0">
                <a:ea typeface="+mn-lt"/>
                <a:cs typeface="+mn-lt"/>
              </a:rPr>
              <a:t>Após o envio do registro R4099 o sistema deve retornar automaticamente o registro R9015 trazendo as informações contida nos registros do Grupo R4000.</a:t>
            </a:r>
            <a:endParaRPr lang="pt-BR" dirty="0"/>
          </a:p>
          <a:p>
            <a:endParaRPr lang="pt-BR" dirty="0">
              <a:ea typeface="+mn-lt"/>
              <a:cs typeface="+mn-lt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1065663" y="989190"/>
            <a:ext cx="459863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R9015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  <p:pic>
        <p:nvPicPr>
          <p:cNvPr id="5" name="Imagem 5" descr="Tabela&#10;&#10;Descrição gerada automaticamente">
            <a:extLst>
              <a:ext uri="{FF2B5EF4-FFF2-40B4-BE49-F238E27FC236}">
                <a16:creationId xmlns:a16="http://schemas.microsoft.com/office/drawing/2014/main" id="{41E23FFC-2F7F-A4F1-EE64-48A119979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0562" y="2113465"/>
            <a:ext cx="5551966" cy="3596857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A9520026-6C2B-0336-0F8B-AB9C8BCF8A96}"/>
              </a:ext>
            </a:extLst>
          </p:cNvPr>
          <p:cNvSpPr/>
          <p:nvPr/>
        </p:nvSpPr>
        <p:spPr>
          <a:xfrm>
            <a:off x="8426301" y="3110023"/>
            <a:ext cx="726560" cy="3189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07AFC2B6-0429-67D6-BFFF-FCA5778587BC}"/>
              </a:ext>
            </a:extLst>
          </p:cNvPr>
          <p:cNvSpPr/>
          <p:nvPr/>
        </p:nvSpPr>
        <p:spPr>
          <a:xfrm>
            <a:off x="8426300" y="3473300"/>
            <a:ext cx="726560" cy="1240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457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6224C8ED-F589-4179-91FA-C89C5D6F3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EEFBCDE-DCB3-4D43-ACAE-ADFC8CA847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51C69258-3AF8-4EBF-878A-F117D0CE83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079" y="5216253"/>
            <a:ext cx="3366470" cy="837165"/>
          </a:xfrm>
          <a:prstGeom prst="rect">
            <a:avLst/>
          </a:prstGeom>
        </p:spPr>
      </p:pic>
      <p:sp>
        <p:nvSpPr>
          <p:cNvPr id="7" name="Retângulo 2">
            <a:extLst>
              <a:ext uri="{FF2B5EF4-FFF2-40B4-BE49-F238E27FC236}">
                <a16:creationId xmlns:a16="http://schemas.microsoft.com/office/drawing/2014/main" id="{508331B5-472B-4D30-B046-6935522BCA3E}"/>
              </a:ext>
            </a:extLst>
          </p:cNvPr>
          <p:cNvSpPr/>
          <p:nvPr/>
        </p:nvSpPr>
        <p:spPr>
          <a:xfrm>
            <a:off x="341383" y="2969615"/>
            <a:ext cx="5188012" cy="92333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5400" dirty="0">
                <a:solidFill>
                  <a:schemeClr val="bg1"/>
                </a:solidFill>
                <a:latin typeface="Dosis ExtraBold"/>
              </a:rPr>
              <a:t>Fim</a:t>
            </a:r>
            <a:endParaRPr lang="pt-BR" sz="5400" dirty="0">
              <a:solidFill>
                <a:schemeClr val="bg1"/>
              </a:solidFill>
              <a:latin typeface="Dosis ExtraBold" panose="02010903020202060003" pitchFamily="2" charset="0"/>
            </a:endParaRP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06927BDA-4487-4037-9958-203C7B909C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3479" y="507803"/>
            <a:ext cx="2318407" cy="774596"/>
          </a:xfrm>
          <a:prstGeom prst="rect">
            <a:avLst/>
          </a:prstGeom>
        </p:spPr>
      </p:pic>
      <p:cxnSp>
        <p:nvCxnSpPr>
          <p:cNvPr id="8" name="Conector reto 23">
            <a:extLst>
              <a:ext uri="{FF2B5EF4-FFF2-40B4-BE49-F238E27FC236}">
                <a16:creationId xmlns:a16="http://schemas.microsoft.com/office/drawing/2014/main" id="{8AC6699A-D2A8-4EFA-B3E3-A0A74F708BD1}"/>
              </a:ext>
            </a:extLst>
          </p:cNvPr>
          <p:cNvCxnSpPr>
            <a:cxnSpLocks/>
          </p:cNvCxnSpPr>
          <p:nvPr/>
        </p:nvCxnSpPr>
        <p:spPr>
          <a:xfrm>
            <a:off x="3879" y="1452220"/>
            <a:ext cx="2216807" cy="0"/>
          </a:xfrm>
          <a:prstGeom prst="line">
            <a:avLst/>
          </a:prstGeom>
          <a:ln w="12700" cap="rnd">
            <a:gradFill flip="none" rotWithShape="1">
              <a:gsLst>
                <a:gs pos="2000">
                  <a:srgbClr val="00734D"/>
                </a:gs>
                <a:gs pos="100000">
                  <a:srgbClr val="00A868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60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371006"/>
            <a:ext cx="6752418" cy="7020044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237403" y="2150394"/>
            <a:ext cx="10834231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  <a:ea typeface="+mn-lt"/>
                <a:cs typeface="+mn-lt"/>
              </a:rPr>
              <a:t>Premissas:</a:t>
            </a:r>
          </a:p>
          <a:p>
            <a:endParaRPr lang="pt-BR" sz="2000" dirty="0">
              <a:ea typeface="+mn-lt"/>
              <a:cs typeface="+mn-lt"/>
            </a:endParaRPr>
          </a:p>
          <a:p>
            <a:r>
              <a:rPr lang="pt-BR" sz="2000" dirty="0">
                <a:ea typeface="+mn-lt"/>
                <a:cs typeface="+mn-lt"/>
              </a:rPr>
              <a:t>Os registros do Grupo R-4000 devem ser gerados pelo Contribuinte para informar as operações sujeitas a retenção dos seguintes impostos </a:t>
            </a:r>
            <a:r>
              <a:rPr lang="pt-BR" sz="2000" b="1" dirty="0">
                <a:ea typeface="+mn-lt"/>
                <a:cs typeface="+mn-lt"/>
              </a:rPr>
              <a:t>IRPF; IRPJ; CSLL; PIS; COFINS</a:t>
            </a:r>
            <a:endParaRPr lang="pt-BR" dirty="0">
              <a:cs typeface="Calibri"/>
            </a:endParaRPr>
          </a:p>
          <a:p>
            <a:endParaRPr lang="pt-BR" sz="2000" b="1" dirty="0">
              <a:ea typeface="+mn-lt"/>
              <a:cs typeface="+mn-lt"/>
            </a:endParaRPr>
          </a:p>
          <a:p>
            <a:r>
              <a:rPr lang="pt-BR" sz="2000" b="1" dirty="0">
                <a:ea typeface="+mn-lt"/>
                <a:cs typeface="+mn-lt"/>
              </a:rPr>
              <a:t>Fiscal</a:t>
            </a:r>
            <a:r>
              <a:rPr lang="pt-BR" sz="2000" dirty="0">
                <a:ea typeface="+mn-lt"/>
                <a:cs typeface="+mn-lt"/>
              </a:rPr>
              <a:t>: As Notas fiscais de Serviços deverão seguir com o mesmo padrão que hoje é feito para atender outras obrigações. (</a:t>
            </a:r>
            <a:r>
              <a:rPr lang="pt-BR" sz="2000" dirty="0" err="1">
                <a:ea typeface="+mn-lt"/>
                <a:cs typeface="+mn-lt"/>
              </a:rPr>
              <a:t>Ex</a:t>
            </a:r>
            <a:r>
              <a:rPr lang="pt-BR" sz="2000" dirty="0">
                <a:ea typeface="+mn-lt"/>
                <a:cs typeface="+mn-lt"/>
              </a:rPr>
              <a:t>: EFD ICMS / DIRF)</a:t>
            </a:r>
          </a:p>
          <a:p>
            <a:endParaRPr lang="pt-BR" sz="2000" dirty="0">
              <a:ea typeface="+mn-lt"/>
              <a:cs typeface="+mn-lt"/>
            </a:endParaRPr>
          </a:p>
          <a:p>
            <a:r>
              <a:rPr lang="pt-BR" sz="2000" dirty="0">
                <a:ea typeface="+mn-lt"/>
                <a:cs typeface="+mn-lt"/>
              </a:rPr>
              <a:t>Os Impostos Retidos deverão ter o cadastro do ID Arrecadação na Tela Cadastro para gerar o financeiro fiscal, com os códigos da Receita vinculado para cada Imposto e datas de vencimento.</a:t>
            </a:r>
            <a:endParaRPr lang="pt-BR" sz="2000" dirty="0">
              <a:cs typeface="Calibri"/>
            </a:endParaRPr>
          </a:p>
          <a:p>
            <a:endParaRPr lang="pt-BR" sz="2000" dirty="0">
              <a:ea typeface="Calibri"/>
              <a:cs typeface="Calibri"/>
            </a:endParaRPr>
          </a:p>
          <a:p>
            <a:r>
              <a:rPr lang="pt-BR" sz="2000" dirty="0">
                <a:ea typeface="+mn-lt"/>
                <a:cs typeface="+mn-lt"/>
              </a:rPr>
              <a:t>O ID Arrecadação deverá estar vinculado ao lançamento Padrão, pertinente a Natureza de Entrada/Saida</a:t>
            </a:r>
          </a:p>
          <a:p>
            <a:endParaRPr lang="pt-BR" sz="2000" dirty="0">
              <a:ea typeface="+mn-lt"/>
              <a:cs typeface="+mn-lt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248446" y="1143798"/>
            <a:ext cx="6431854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Grupo R-4000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5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739084" y="188056"/>
            <a:ext cx="6927385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1011362" y="-37126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8910159" y="-427169"/>
            <a:ext cx="3638158" cy="7704739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193229" y="1344219"/>
            <a:ext cx="11463710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pt-BR" sz="2000" b="1" dirty="0">
              <a:latin typeface="Calibri"/>
              <a:ea typeface="Calibri"/>
              <a:cs typeface="Calibri"/>
            </a:endParaRPr>
          </a:p>
          <a:p>
            <a:endParaRPr lang="pt-BR" sz="2000" i="1" dirty="0">
              <a:ea typeface="Roboto"/>
              <a:cs typeface="+mn-lt"/>
            </a:endParaRPr>
          </a:p>
          <a:p>
            <a:pPr marL="285750" indent="-285750">
              <a:buFont typeface="Wingdings"/>
              <a:buChar char="ü"/>
            </a:pPr>
            <a:r>
              <a:rPr lang="pt-BR" sz="2000" b="1" dirty="0">
                <a:ea typeface="+mn-lt"/>
                <a:cs typeface="+mn-lt"/>
              </a:rPr>
              <a:t>Registro  4010 - Pagamentos/créditos a beneficiário pessoa física</a:t>
            </a:r>
            <a:endParaRPr lang="pt-BR" sz="2000" b="1" dirty="0">
              <a:ea typeface="Roboto"/>
              <a:cs typeface="+mn-lt"/>
            </a:endParaRPr>
          </a:p>
          <a:p>
            <a:r>
              <a:rPr lang="pt-BR" sz="2000" dirty="0">
                <a:ea typeface="+mn-lt"/>
                <a:cs typeface="+mn-lt"/>
              </a:rPr>
              <a:t>Neste registro teremos, </a:t>
            </a:r>
            <a:r>
              <a:rPr lang="pt-BR" sz="2000" i="1" dirty="0">
                <a:ea typeface="+mn-lt"/>
                <a:cs typeface="+mn-lt"/>
              </a:rPr>
              <a:t>a priori,</a:t>
            </a:r>
            <a:r>
              <a:rPr lang="pt-BR" sz="2000" dirty="0">
                <a:ea typeface="+mn-lt"/>
                <a:cs typeface="+mn-lt"/>
              </a:rPr>
              <a:t> informação do IRPF; deverá ser gerado quando for realizado pagamento a pessoa Física, </a:t>
            </a:r>
            <a:r>
              <a:rPr lang="pt-BR" sz="2000" i="1" dirty="0">
                <a:ea typeface="+mn-lt"/>
                <a:cs typeface="+mn-lt"/>
              </a:rPr>
              <a:t>a título de exemplo </a:t>
            </a:r>
            <a:r>
              <a:rPr lang="pt-BR" sz="2000" dirty="0">
                <a:ea typeface="+mn-lt"/>
                <a:cs typeface="+mn-lt"/>
              </a:rPr>
              <a:t>listamos as seguintes situações: Salário; Aluguel, prestador de serviço via RPA.</a:t>
            </a:r>
            <a:endParaRPr lang="pt-BR" sz="2000" dirty="0"/>
          </a:p>
          <a:p>
            <a:endParaRPr lang="pt-BR" sz="2000" dirty="0">
              <a:latin typeface="Calibri"/>
              <a:ea typeface="Roboto"/>
              <a:cs typeface="Calibri"/>
            </a:endParaRPr>
          </a:p>
          <a:p>
            <a:pPr marL="285750" indent="-285750">
              <a:buFont typeface="Wingdings"/>
              <a:buChar char="ü"/>
            </a:pPr>
            <a:r>
              <a:rPr lang="pt-BR" sz="2000" b="1" i="1" dirty="0">
                <a:latin typeface="Calibri"/>
                <a:ea typeface="Roboto"/>
                <a:cs typeface="Calibri"/>
              </a:rPr>
              <a:t> </a:t>
            </a:r>
            <a:r>
              <a:rPr lang="pt-BR" sz="2000" b="1" dirty="0">
                <a:ea typeface="+mn-lt"/>
                <a:cs typeface="+mn-lt"/>
              </a:rPr>
              <a:t>Registro 4020 - Pagamentos/créditos a beneficiários Pessoa Jurídica</a:t>
            </a:r>
            <a:endParaRPr lang="pt-BR" sz="2000" b="1" dirty="0">
              <a:latin typeface="Calibri"/>
              <a:ea typeface="Roboto"/>
              <a:cs typeface="Calibri"/>
            </a:endParaRPr>
          </a:p>
          <a:p>
            <a:r>
              <a:rPr lang="pt-BR" sz="2000" dirty="0">
                <a:ea typeface="+mn-lt"/>
                <a:cs typeface="+mn-lt"/>
              </a:rPr>
              <a:t>Neste registro teremos, </a:t>
            </a:r>
            <a:r>
              <a:rPr lang="pt-BR" sz="2000" i="1" dirty="0">
                <a:ea typeface="+mn-lt"/>
                <a:cs typeface="+mn-lt"/>
              </a:rPr>
              <a:t>a priori, </a:t>
            </a:r>
            <a:r>
              <a:rPr lang="pt-BR" sz="2000" dirty="0">
                <a:ea typeface="+mn-lt"/>
                <a:cs typeface="+mn-lt"/>
              </a:rPr>
              <a:t>as informações de IRPJ, CSLL, PIS e COFINS; deverá ser gerado quando for realizado um pagamento à Pessoa Jurídica que for sujeito a retenção na fonte dos impostos mencionados. </a:t>
            </a:r>
            <a:r>
              <a:rPr lang="pt-BR" sz="2000" i="1" dirty="0">
                <a:ea typeface="+mn-lt"/>
                <a:cs typeface="+mn-lt"/>
              </a:rPr>
              <a:t>A título de exemplo,</a:t>
            </a:r>
            <a:r>
              <a:rPr lang="pt-BR" sz="2000" dirty="0">
                <a:ea typeface="+mn-lt"/>
                <a:cs typeface="+mn-lt"/>
              </a:rPr>
              <a:t> listamos as seguintes situações.: Pagamento por prestação de serviço.</a:t>
            </a:r>
          </a:p>
          <a:p>
            <a:endParaRPr lang="pt-BR" sz="2000" dirty="0"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Wingdings,Sans-Serif"/>
              <a:buChar char="ü"/>
            </a:pPr>
            <a:r>
              <a:rPr lang="pt-BR" sz="2000" b="1" dirty="0">
                <a:ea typeface="Calibri" panose="020F0502020204030204"/>
                <a:cs typeface="Calibri" panose="020F0502020204030204"/>
              </a:rPr>
              <a:t>Registro  4099 - Fechamento/reabertura dos eventos da série R-4000</a:t>
            </a:r>
            <a:endParaRPr lang="en-US" sz="2000" dirty="0">
              <a:ea typeface="+mn-lt"/>
              <a:cs typeface="+mn-lt"/>
            </a:endParaRPr>
          </a:p>
          <a:p>
            <a:r>
              <a:rPr lang="pt-BR" sz="2000" dirty="0">
                <a:ea typeface="Calibri" panose="020F0502020204030204"/>
                <a:cs typeface="Calibri" panose="020F0502020204030204"/>
              </a:rPr>
              <a:t>Neste registro teremos as Informações de fechamento e encerramento dos Eventos da série R4000</a:t>
            </a:r>
            <a:endParaRPr lang="pt-BR" sz="2000" dirty="0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988359" y="481190"/>
            <a:ext cx="548211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Grupo R-4000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44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ECF521D0-BF30-4D1B-BDE5-736815FA0074}"/>
              </a:ext>
            </a:extLst>
          </p:cNvPr>
          <p:cNvSpPr/>
          <p:nvPr/>
        </p:nvSpPr>
        <p:spPr>
          <a:xfrm>
            <a:off x="-628649" y="828577"/>
            <a:ext cx="6883211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 descr="Forma&#10;&#10;Descrição gerada automaticamente com confiança média">
            <a:extLst>
              <a:ext uri="{FF2B5EF4-FFF2-40B4-BE49-F238E27FC236}">
                <a16:creationId xmlns:a16="http://schemas.microsoft.com/office/drawing/2014/main" id="{C404ED79-4090-497C-907C-B385137030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10151042">
            <a:off x="-878840" y="-592131"/>
            <a:ext cx="6752418" cy="7020044"/>
          </a:xfrm>
          <a:prstGeom prst="rect">
            <a:avLst/>
          </a:prstGeom>
        </p:spPr>
      </p:pic>
      <p:pic>
        <p:nvPicPr>
          <p:cNvPr id="23" name="Imagem 22" descr="Forma&#10;&#10;Descrição gerada automaticamente com confiança média">
            <a:extLst>
              <a:ext uri="{FF2B5EF4-FFF2-40B4-BE49-F238E27FC236}">
                <a16:creationId xmlns:a16="http://schemas.microsoft.com/office/drawing/2014/main" id="{FED923C5-6EEC-4DC8-BA91-9DDC7BC48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5" r="52691" b="21827"/>
          <a:stretch/>
        </p:blipFill>
        <p:spPr>
          <a:xfrm rot="20920895">
            <a:off x="6244907" y="371006"/>
            <a:ext cx="6752418" cy="7020044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FF9C0971-448F-400E-9F70-C4988D2C26EB}"/>
              </a:ext>
            </a:extLst>
          </p:cNvPr>
          <p:cNvSpPr txBox="1"/>
          <p:nvPr/>
        </p:nvSpPr>
        <p:spPr>
          <a:xfrm>
            <a:off x="204272" y="1995785"/>
            <a:ext cx="10823188" cy="47089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pt-BR" sz="2000" dirty="0">
                <a:latin typeface="Calibri"/>
                <a:ea typeface="Roboto"/>
                <a:cs typeface="Calibri"/>
              </a:rPr>
              <a:t>Os</a:t>
            </a:r>
            <a:r>
              <a:rPr lang="pt-BR" sz="2000" dirty="0">
                <a:ea typeface="+mn-lt"/>
                <a:cs typeface="+mn-lt"/>
              </a:rPr>
              <a:t> registros R-9001 até o registro R-9015 são registros gerados pelo Fisco e enviados ao Contribuinte em resposta ao registro R-4099 Fechamento/reabertura dos eventos da série R-4000. </a:t>
            </a:r>
          </a:p>
          <a:p>
            <a:pPr algn="just"/>
            <a:endParaRPr lang="pt-BR" sz="2000" dirty="0"/>
          </a:p>
          <a:p>
            <a:pPr marL="342900" indent="-342900" algn="just">
              <a:buFont typeface="Wingdings"/>
              <a:buChar char="ü"/>
            </a:pPr>
            <a:r>
              <a:rPr lang="pt-BR" sz="2000" b="1" dirty="0">
                <a:ea typeface="+mn-lt"/>
                <a:cs typeface="+mn-lt"/>
              </a:rPr>
              <a:t>Registro - 9001 - Bases e Tributos - Contribuição previdenciária</a:t>
            </a:r>
            <a:endParaRPr lang="pt-BR" dirty="0">
              <a:cs typeface="Calibri" panose="020F0502020204030204"/>
            </a:endParaRPr>
          </a:p>
          <a:p>
            <a:pPr algn="just"/>
            <a:r>
              <a:rPr lang="pt-BR" sz="2000" dirty="0">
                <a:ea typeface="+mn-lt"/>
                <a:cs typeface="+mn-lt"/>
              </a:rPr>
              <a:t>O Registro R - 9001 trata-se do antigo registro R-5001</a:t>
            </a:r>
            <a:endParaRPr lang="pt-BR" dirty="0">
              <a:ea typeface="+mn-lt"/>
              <a:cs typeface="+mn-lt"/>
            </a:endParaRPr>
          </a:p>
          <a:p>
            <a:pPr algn="just"/>
            <a:endParaRPr lang="pt-BR" sz="2000" dirty="0">
              <a:ea typeface="+mn-lt"/>
              <a:cs typeface="+mn-lt"/>
            </a:endParaRPr>
          </a:p>
          <a:p>
            <a:pPr marL="342900" indent="-342900" algn="just">
              <a:buFont typeface="Wingdings"/>
              <a:buChar char="ü"/>
            </a:pPr>
            <a:r>
              <a:rPr lang="pt-BR" sz="2000" b="1" dirty="0">
                <a:ea typeface="+mn-lt"/>
                <a:cs typeface="+mn-lt"/>
              </a:rPr>
              <a:t> Registro - 9005 - Bases e tributos - retenções na fonte</a:t>
            </a:r>
            <a:endParaRPr lang="pt-BR" dirty="0">
              <a:ea typeface="+mn-lt"/>
              <a:cs typeface="+mn-lt"/>
            </a:endParaRPr>
          </a:p>
          <a:p>
            <a:pPr algn="just"/>
            <a:r>
              <a:rPr lang="pt-BR" sz="2000" dirty="0">
                <a:ea typeface="+mn-lt"/>
                <a:cs typeface="+mn-lt"/>
              </a:rPr>
              <a:t>Será apresentado as Bases dos impostos Retidos informados durante o período.</a:t>
            </a:r>
            <a:endParaRPr lang="pt-BR" dirty="0"/>
          </a:p>
          <a:p>
            <a:pPr algn="just"/>
            <a:endParaRPr lang="pt-BR" sz="2000" dirty="0">
              <a:ea typeface="+mn-lt"/>
              <a:cs typeface="+mn-lt"/>
            </a:endParaRPr>
          </a:p>
          <a:p>
            <a:pPr marL="342900" indent="-342900" algn="just">
              <a:buFont typeface="Wingdings"/>
              <a:buChar char="ü"/>
            </a:pPr>
            <a:r>
              <a:rPr lang="pt-BR" sz="2000" b="1" dirty="0">
                <a:ea typeface="+mn-lt"/>
                <a:cs typeface="+mn-lt"/>
              </a:rPr>
              <a:t>Registro -9011 - Consolidação de bases e tributos - Contribuição Previdenciária </a:t>
            </a:r>
            <a:endParaRPr lang="pt-BR" dirty="0">
              <a:cs typeface="Calibri" panose="020F0502020204030204"/>
            </a:endParaRPr>
          </a:p>
          <a:p>
            <a:pPr algn="just"/>
            <a:r>
              <a:rPr lang="pt-BR" sz="2000" dirty="0">
                <a:ea typeface="+mn-lt"/>
                <a:cs typeface="+mn-lt"/>
              </a:rPr>
              <a:t>O Registro R - 9011 trata-se do antigo registro R-5011</a:t>
            </a:r>
            <a:endParaRPr lang="pt-BR" dirty="0"/>
          </a:p>
          <a:p>
            <a:pPr algn="just"/>
            <a:endParaRPr lang="pt-BR" sz="2000" dirty="0">
              <a:ea typeface="+mn-lt"/>
              <a:cs typeface="+mn-lt"/>
            </a:endParaRPr>
          </a:p>
          <a:p>
            <a:pPr marL="342900" indent="-342900" algn="just">
              <a:buFont typeface="Wingdings"/>
              <a:buChar char="ü"/>
            </a:pPr>
            <a:r>
              <a:rPr lang="pt-BR" sz="2000" b="1" dirty="0">
                <a:ea typeface="+mn-lt"/>
                <a:cs typeface="+mn-lt"/>
              </a:rPr>
              <a:t>Registro -9015 - Consolidação de bases e tributos - Contribuição Previdenciária </a:t>
            </a:r>
            <a:endParaRPr lang="pt-BR" dirty="0">
              <a:cs typeface="Calibri" panose="020F0502020204030204"/>
            </a:endParaRPr>
          </a:p>
          <a:p>
            <a:pPr algn="just"/>
            <a:r>
              <a:rPr lang="pt-BR" sz="2000" dirty="0">
                <a:ea typeface="+mn-lt"/>
                <a:cs typeface="+mn-lt"/>
              </a:rPr>
              <a:t>Neste registro será consolidado as bases e valores referentes a Contribuição Previdenciárias que foram informadas no período abordado. </a:t>
            </a:r>
            <a:endParaRPr lang="pt-BR" dirty="0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C4BFAA4-EF56-4A9A-9705-3A7460F881F2}"/>
              </a:ext>
            </a:extLst>
          </p:cNvPr>
          <p:cNvSpPr/>
          <p:nvPr/>
        </p:nvSpPr>
        <p:spPr>
          <a:xfrm>
            <a:off x="248446" y="1143798"/>
            <a:ext cx="6431854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Registro Grupo R-9000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65C0B2-64CE-45ED-B3A3-BD0C6DEFCE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245287"/>
            <a:ext cx="1505718" cy="3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5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Shape&#10;&#10;Description automatically generated">
            <a:extLst>
              <a:ext uri="{FF2B5EF4-FFF2-40B4-BE49-F238E27FC236}">
                <a16:creationId xmlns:a16="http://schemas.microsoft.com/office/drawing/2014/main" id="{88DEFA59-6DCD-47FA-91A4-61FA644B5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 descr="Forma&#10;&#10;Descrição gerada automaticamente com confiança média">
            <a:extLst>
              <a:ext uri="{FF2B5EF4-FFF2-40B4-BE49-F238E27FC236}">
                <a16:creationId xmlns:a16="http://schemas.microsoft.com/office/drawing/2014/main" id="{9D3D0809-9E6B-41D5-9E76-0FB33CDCD3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34" b="23099"/>
          <a:stretch/>
        </p:blipFill>
        <p:spPr>
          <a:xfrm>
            <a:off x="7597676" y="-761999"/>
            <a:ext cx="4594324" cy="7620000"/>
          </a:xfrm>
          <a:prstGeom prst="rect">
            <a:avLst/>
          </a:prstGeom>
        </p:spPr>
      </p:pic>
      <p:pic>
        <p:nvPicPr>
          <p:cNvPr id="22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6B089800-42BF-4B21-8237-DFD34ABC1D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054" y="245287"/>
            <a:ext cx="1505719" cy="374438"/>
          </a:xfrm>
          <a:prstGeom prst="rect">
            <a:avLst/>
          </a:prstGeom>
        </p:spPr>
      </p:pic>
      <p:sp>
        <p:nvSpPr>
          <p:cNvPr id="8" name="CaixaDeTexto 22">
            <a:extLst>
              <a:ext uri="{FF2B5EF4-FFF2-40B4-BE49-F238E27FC236}">
                <a16:creationId xmlns:a16="http://schemas.microsoft.com/office/drawing/2014/main" id="{EEBBEDC3-1889-4075-8661-F2589285C3CE}"/>
              </a:ext>
            </a:extLst>
          </p:cNvPr>
          <p:cNvSpPr txBox="1"/>
          <p:nvPr/>
        </p:nvSpPr>
        <p:spPr>
          <a:xfrm>
            <a:off x="1846166" y="2702379"/>
            <a:ext cx="7374353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Medium"/>
              </a:rPr>
              <a:t>EFD REINF</a:t>
            </a:r>
            <a:endParaRPr lang="pt-BR" sz="4000" dirty="0">
              <a:solidFill>
                <a:schemeClr val="bg1"/>
              </a:solidFill>
              <a:latin typeface="Dosis Medium" pitchFamily="2" charset="0"/>
            </a:endParaRPr>
          </a:p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Parâmetros: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 </a:t>
            </a:r>
            <a:r>
              <a:rPr lang="pt-BR" sz="4000" dirty="0" err="1">
                <a:solidFill>
                  <a:schemeClr val="bg1"/>
                </a:solidFill>
                <a:latin typeface="Dosis ExtraBold"/>
              </a:rPr>
              <a:t>MID-e</a:t>
            </a:r>
            <a:r>
              <a:rPr lang="pt-BR" sz="4000" dirty="0">
                <a:solidFill>
                  <a:schemeClr val="bg1"/>
                </a:solidFill>
                <a:latin typeface="Dosis ExtraBold"/>
              </a:rPr>
              <a:t> / FISCAL FLOWEFD REINF</a:t>
            </a:r>
            <a:endParaRPr lang="pt-BR" sz="40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cxnSp>
        <p:nvCxnSpPr>
          <p:cNvPr id="12" name="Conector reto 23">
            <a:extLst>
              <a:ext uri="{FF2B5EF4-FFF2-40B4-BE49-F238E27FC236}">
                <a16:creationId xmlns:a16="http://schemas.microsoft.com/office/drawing/2014/main" id="{EBB16AB7-E232-4FCC-81A4-18827C5D0FC9}"/>
              </a:ext>
            </a:extLst>
          </p:cNvPr>
          <p:cNvCxnSpPr>
            <a:cxnSpLocks/>
          </p:cNvCxnSpPr>
          <p:nvPr/>
        </p:nvCxnSpPr>
        <p:spPr>
          <a:xfrm flipV="1">
            <a:off x="335891" y="5969863"/>
            <a:ext cx="1843270" cy="1776275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23">
            <a:extLst>
              <a:ext uri="{FF2B5EF4-FFF2-40B4-BE49-F238E27FC236}">
                <a16:creationId xmlns:a16="http://schemas.microsoft.com/office/drawing/2014/main" id="{83843544-63EE-49D7-9716-9A39501C6A70}"/>
              </a:ext>
            </a:extLst>
          </p:cNvPr>
          <p:cNvCxnSpPr>
            <a:cxnSpLocks/>
          </p:cNvCxnSpPr>
          <p:nvPr/>
        </p:nvCxnSpPr>
        <p:spPr>
          <a:xfrm flipV="1">
            <a:off x="5573180" y="-888138"/>
            <a:ext cx="1843270" cy="1776275"/>
          </a:xfrm>
          <a:prstGeom prst="line">
            <a:avLst/>
          </a:prstGeom>
          <a:ln w="12700" cap="rnd">
            <a:solidFill>
              <a:srgbClr val="F5F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98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93F532E6-B3BD-49C1-AAA9-D149DE70593F}"/>
              </a:ext>
            </a:extLst>
          </p:cNvPr>
          <p:cNvSpPr/>
          <p:nvPr/>
        </p:nvSpPr>
        <p:spPr>
          <a:xfrm>
            <a:off x="3203029" y="672374"/>
            <a:ext cx="5419524" cy="791336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gradFill>
                <a:gsLst>
                  <a:gs pos="72000">
                    <a:srgbClr val="425C7F"/>
                  </a:gs>
                  <a:gs pos="0">
                    <a:srgbClr val="280A3C"/>
                  </a:gs>
                  <a:gs pos="100000">
                    <a:srgbClr val="62C0CF"/>
                  </a:gs>
                </a:gsLst>
                <a:lin ang="0" scaled="1"/>
              </a:gra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EA0E032-14CF-4240-8E4F-170F430248E6}"/>
              </a:ext>
            </a:extLst>
          </p:cNvPr>
          <p:cNvSpPr/>
          <p:nvPr/>
        </p:nvSpPr>
        <p:spPr>
          <a:xfrm>
            <a:off x="3060540" y="3129591"/>
            <a:ext cx="5888968" cy="2871018"/>
          </a:xfrm>
          <a:prstGeom prst="roundRect">
            <a:avLst>
              <a:gd name="adj" fmla="val 18205"/>
            </a:avLst>
          </a:prstGeom>
          <a:noFill/>
          <a:ln w="12700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3A26E115-82A7-48F0-BAC4-E5837B2D940F}"/>
              </a:ext>
            </a:extLst>
          </p:cNvPr>
          <p:cNvSpPr/>
          <p:nvPr/>
        </p:nvSpPr>
        <p:spPr>
          <a:xfrm>
            <a:off x="4792029" y="2729613"/>
            <a:ext cx="2558898" cy="714757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8A43F21B-6131-4266-B7D0-C5147F652AD3}"/>
              </a:ext>
            </a:extLst>
          </p:cNvPr>
          <p:cNvSpPr txBox="1"/>
          <p:nvPr/>
        </p:nvSpPr>
        <p:spPr>
          <a:xfrm>
            <a:off x="4792029" y="2856159"/>
            <a:ext cx="2558898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bg1"/>
                </a:solidFill>
                <a:latin typeface="Dosis ExtraBold"/>
              </a:rPr>
              <a:t>ENVIO </a:t>
            </a:r>
            <a:r>
              <a:rPr lang="pt-BR" sz="2400" dirty="0" err="1">
                <a:solidFill>
                  <a:schemeClr val="bg1"/>
                </a:solidFill>
                <a:latin typeface="Dosis ExtraBold"/>
              </a:rPr>
              <a:t>Reinf</a:t>
            </a:r>
            <a:endParaRPr lang="pt-BR" sz="2400" dirty="0" err="1">
              <a:solidFill>
                <a:schemeClr val="bg1"/>
              </a:solidFill>
              <a:latin typeface="Dosis ExtraBold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8A7C8375-9CAA-4A62-A178-273FC57D16FC}"/>
              </a:ext>
            </a:extLst>
          </p:cNvPr>
          <p:cNvSpPr txBox="1"/>
          <p:nvPr/>
        </p:nvSpPr>
        <p:spPr>
          <a:xfrm>
            <a:off x="3130376" y="3587763"/>
            <a:ext cx="5891064" cy="20313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latin typeface="Roboto"/>
                <a:ea typeface="Roboto"/>
                <a:cs typeface="Calibri"/>
              </a:rPr>
              <a:t>Hoje o ERPLINX já envia a REINF pelo </a:t>
            </a:r>
            <a:r>
              <a:rPr lang="pt-BR" dirty="0" err="1">
                <a:latin typeface="Roboto"/>
                <a:ea typeface="Roboto"/>
                <a:cs typeface="Calibri"/>
              </a:rPr>
              <a:t>MIDe</a:t>
            </a:r>
            <a:r>
              <a:rPr lang="pt-BR" dirty="0">
                <a:latin typeface="Roboto"/>
                <a:ea typeface="Roboto"/>
                <a:cs typeface="Calibri"/>
              </a:rPr>
              <a:t> / </a:t>
            </a:r>
            <a:r>
              <a:rPr lang="pt-BR" dirty="0" err="1">
                <a:latin typeface="Roboto"/>
                <a:ea typeface="Roboto"/>
                <a:cs typeface="Calibri"/>
              </a:rPr>
              <a:t>FiscalFlow</a:t>
            </a:r>
          </a:p>
          <a:p>
            <a:endParaRPr lang="pt-BR" dirty="0">
              <a:latin typeface="Roboto"/>
              <a:ea typeface="Roboto"/>
              <a:cs typeface="Calibri"/>
            </a:endParaRPr>
          </a:p>
          <a:p>
            <a:pPr marL="285750" indent="-285750">
              <a:buFont typeface="Wingdings"/>
              <a:buChar char="ü"/>
            </a:pPr>
            <a:r>
              <a:rPr lang="pt-BR" dirty="0">
                <a:latin typeface="Roboto"/>
                <a:ea typeface="Roboto"/>
                <a:cs typeface="Calibri"/>
              </a:rPr>
              <a:t>Para os clientes que já enviam, não será necessário alteração, </a:t>
            </a:r>
            <a:endParaRPr lang="pt-BR" dirty="0">
              <a:cs typeface="Calibri"/>
            </a:endParaRPr>
          </a:p>
          <a:p>
            <a:pPr marL="285750" indent="-285750">
              <a:buFont typeface="Wingdings"/>
              <a:buChar char="ü"/>
            </a:pPr>
            <a:r>
              <a:rPr lang="pt-BR" dirty="0">
                <a:latin typeface="Roboto"/>
                <a:ea typeface="+mn-lt"/>
                <a:cs typeface="+mn-lt"/>
              </a:rPr>
              <a:t>Para os clientes que precisam gerar pela primeira vez, necessário parametrizar o Usuário e senha, informado pela Equipe do </a:t>
            </a:r>
            <a:r>
              <a:rPr lang="pt-BR" dirty="0" err="1">
                <a:latin typeface="Roboto"/>
                <a:ea typeface="+mn-lt"/>
                <a:cs typeface="+mn-lt"/>
              </a:rPr>
              <a:t>FiscalFlow</a:t>
            </a:r>
            <a:endParaRPr lang="pt-BR" dirty="0">
              <a:latin typeface="Roboto"/>
              <a:ea typeface="Roboto"/>
              <a:cs typeface="Calibri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9F801BE0-DC7F-4D59-96F1-0C81E21DD09F}"/>
              </a:ext>
            </a:extLst>
          </p:cNvPr>
          <p:cNvSpPr txBox="1"/>
          <p:nvPr/>
        </p:nvSpPr>
        <p:spPr>
          <a:xfrm>
            <a:off x="2793031" y="811237"/>
            <a:ext cx="617227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/>
              </a:rPr>
              <a:t>PARÂMETROS EFD REINF</a:t>
            </a:r>
            <a:endParaRPr lang="pt-BR" sz="36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4D2CA92-7C12-497B-80A7-478280EE854C}"/>
              </a:ext>
            </a:extLst>
          </p:cNvPr>
          <p:cNvCxnSpPr>
            <a:cxnSpLocks/>
          </p:cNvCxnSpPr>
          <p:nvPr/>
        </p:nvCxnSpPr>
        <p:spPr>
          <a:xfrm>
            <a:off x="3784020" y="672374"/>
            <a:ext cx="2294525" cy="0"/>
          </a:xfrm>
          <a:prstGeom prst="line">
            <a:avLst/>
          </a:prstGeom>
          <a:ln w="114300" cap="rnd">
            <a:gradFill flip="none" rotWithShape="1">
              <a:gsLst>
                <a:gs pos="0">
                  <a:srgbClr val="00734D">
                    <a:alpha val="0"/>
                  </a:srgbClr>
                </a:gs>
                <a:gs pos="100000">
                  <a:srgbClr val="00734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BB3C8AB3-567C-4416-9A0F-86B1374A2B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5054" y="6169837"/>
            <a:ext cx="1505718" cy="374438"/>
          </a:xfrm>
          <a:prstGeom prst="rect">
            <a:avLst/>
          </a:prstGeom>
        </p:spPr>
      </p:pic>
      <p:pic>
        <p:nvPicPr>
          <p:cNvPr id="16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8B1C48F-5919-4177-B6F8-FC0B2F22E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18" t="5232" r="41893" b="28817"/>
          <a:stretch/>
        </p:blipFill>
        <p:spPr>
          <a:xfrm flipH="1">
            <a:off x="-2" y="0"/>
            <a:ext cx="256811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8FFA535-E0CD-B8E4-E34D-86E63F51077E}"/>
              </a:ext>
            </a:extLst>
          </p:cNvPr>
          <p:cNvSpPr txBox="1"/>
          <p:nvPr/>
        </p:nvSpPr>
        <p:spPr>
          <a:xfrm>
            <a:off x="3027518" y="1626268"/>
            <a:ext cx="626041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600" dirty="0">
                <a:latin typeface="Roboto"/>
                <a:ea typeface="+mn-lt"/>
                <a:cs typeface="+mn-lt"/>
              </a:rPr>
              <a:t>Parâmetros: Para o envio do XML, foram criados os parâmetros: </a:t>
            </a:r>
          </a:p>
          <a:p>
            <a:pPr algn="ctr"/>
            <a:r>
              <a:rPr lang="pt-BR" sz="1600" dirty="0">
                <a:latin typeface="Roboto"/>
                <a:ea typeface="+mn-lt"/>
                <a:cs typeface="+mn-lt"/>
              </a:rPr>
              <a:t>• REINF_USUARIO:  Usuário para acessar para envio da REINF </a:t>
            </a:r>
          </a:p>
          <a:p>
            <a:pPr algn="ctr"/>
            <a:r>
              <a:rPr lang="pt-BR" sz="1600" dirty="0">
                <a:latin typeface="Roboto"/>
                <a:ea typeface="+mn-lt"/>
                <a:cs typeface="+mn-lt"/>
              </a:rPr>
              <a:t>• REINF_SENHA:      Senha para acessar para envio da REINF </a:t>
            </a:r>
            <a:endParaRPr lang="pt-BR" sz="1600" dirty="0">
              <a:latin typeface="Roboto"/>
              <a:ea typeface="Roboto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095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2525</Words>
  <Application>Microsoft Office PowerPoint</Application>
  <PresentationFormat>Widescreen</PresentationFormat>
  <Paragraphs>287</Paragraphs>
  <Slides>47</Slides>
  <Notes>8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47</vt:i4>
      </vt:variant>
    </vt:vector>
  </HeadingPairs>
  <TitlesOfParts>
    <vt:vector size="59" baseType="lpstr">
      <vt:lpstr>-apple-system</vt:lpstr>
      <vt:lpstr>Arial</vt:lpstr>
      <vt:lpstr>Calibri</vt:lpstr>
      <vt:lpstr>Calibri Light</vt:lpstr>
      <vt:lpstr>Dosis ExtraBold</vt:lpstr>
      <vt:lpstr>Dosis Medium</vt:lpstr>
      <vt:lpstr>Roboto</vt:lpstr>
      <vt:lpstr>Wingdings</vt:lpstr>
      <vt:lpstr>Wingdings,Sans-Serif</vt:lpstr>
      <vt:lpstr>Tema do Office</vt:lpstr>
      <vt:lpstr>Tema do Office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Katharina Helena Louro Dvorzak</dc:creator>
  <cp:lastModifiedBy>Katharina Helena Louro Dvorzak</cp:lastModifiedBy>
  <cp:revision>1804</cp:revision>
  <dcterms:created xsi:type="dcterms:W3CDTF">2022-11-16T21:33:14Z</dcterms:created>
  <dcterms:modified xsi:type="dcterms:W3CDTF">2023-02-14T21:15:04Z</dcterms:modified>
</cp:coreProperties>
</file>