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4"/>
  </p:notesMasterIdLst>
  <p:sldIdLst>
    <p:sldId id="410" r:id="rId5"/>
    <p:sldId id="508" r:id="rId6"/>
    <p:sldId id="543" r:id="rId7"/>
    <p:sldId id="563" r:id="rId8"/>
    <p:sldId id="545" r:id="rId9"/>
    <p:sldId id="560" r:id="rId10"/>
    <p:sldId id="561" r:id="rId11"/>
    <p:sldId id="562" r:id="rId12"/>
    <p:sldId id="502" r:id="rId13"/>
  </p:sldIdLst>
  <p:sldSz cx="9144000" cy="5143500" type="screen16x9"/>
  <p:notesSz cx="6858000" cy="9144000"/>
  <p:embeddedFontLst>
    <p:embeddedFont>
      <p:font typeface="Noto Sans Light" panose="020B0604020202020204" charset="0"/>
      <p:regular r:id="rId15"/>
      <p:italic r:id="rId16"/>
    </p:embeddedFont>
    <p:embeddedFont>
      <p:font typeface="Nunito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567"/>
    <a:srgbClr val="FFB200"/>
    <a:srgbClr val="CDACE6"/>
    <a:srgbClr val="5D00A5"/>
    <a:srgbClr val="B2B2B2"/>
    <a:srgbClr val="9CC300"/>
    <a:srgbClr val="00BBAA"/>
    <a:srgbClr val="F0462D"/>
    <a:srgbClr val="A47BE6"/>
    <a:srgbClr val="280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89" autoAdjust="0"/>
  </p:normalViewPr>
  <p:slideViewPr>
    <p:cSldViewPr snapToGrid="0">
      <p:cViewPr varScale="1">
        <p:scale>
          <a:sx n="74" d="100"/>
          <a:sy n="74" d="100"/>
        </p:scale>
        <p:origin x="1060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13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6784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013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9F20E-B433-8783-EB1C-2CA2BD188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8B1BB5B-41EA-64A7-427B-00715E1510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4E0DF6-9651-1022-E877-ED46A53D5F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7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2490C-7DAC-A2A3-4D7E-F842901D9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FBBF726-D8B6-5D71-681A-4BB2DC9B5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33E8360-F66D-14B0-3945-AE66D3107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933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5FC9D-4D1B-0D69-6163-2A761311C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9FB90AC-8618-9185-4FF6-4549ACF4E4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06AEDA7-9EC8-788E-D239-32CC993CA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350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grupolinx-my.sharepoint.com/:x:/r/personal/isabella_asilva_linx_com_br/Documents/Plano%20de%20A%C3%A7%C3%A3o%205W2H.xlsx?d=wa32a931ec1944fae986c1f1869413f41&amp;csf=1&amp;web=1&amp;e=34sI9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237106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04981" y="1514039"/>
            <a:ext cx="774992" cy="50632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AC51B3C-3AE3-AD8D-B7EA-850ACFE36DA3}"/>
              </a:ext>
            </a:extLst>
          </p:cNvPr>
          <p:cNvSpPr txBox="1"/>
          <p:nvPr/>
        </p:nvSpPr>
        <p:spPr>
          <a:xfrm>
            <a:off x="506868" y="2314514"/>
            <a:ext cx="52353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 – Plano de Ação Comercial (Exemplo Prático)</a:t>
            </a:r>
            <a:r>
              <a:rPr lang="pt-BR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5W2H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2992B25F-17FB-1373-AAC3-AF780589C5DB}"/>
              </a:ext>
            </a:extLst>
          </p:cNvPr>
          <p:cNvSpPr txBox="1"/>
          <p:nvPr/>
        </p:nvSpPr>
        <p:spPr>
          <a:xfrm>
            <a:off x="267361" y="946819"/>
            <a:ext cx="8413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 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você pode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tirar a estratégia do campo das ideias e levar para a execução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de forma simples e objetiva.</a:t>
            </a:r>
            <a:b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Ele foi criado para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estruturar planos de ação de forma simples e objetiva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garantindo que nenhuma informação essencial fique de fora.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5612D6F-59B3-E50C-2967-A85E8C5AF9B9}"/>
              </a:ext>
            </a:extLst>
          </p:cNvPr>
          <p:cNvSpPr txBox="1"/>
          <p:nvPr/>
        </p:nvSpPr>
        <p:spPr>
          <a:xfrm>
            <a:off x="267361" y="1976615"/>
            <a:ext cx="83500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nome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vem 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7 perguntas essenciais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sendo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 iniciadas com “W”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2 com “H”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essas perguntas garantem que a ação seja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completa, clara e executável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sem deixar lacunas no planejamento.</a:t>
            </a:r>
          </a:p>
        </p:txBody>
      </p:sp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86C3E8-F960-8B14-1453-1EE0F9312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5D263CD-EB0A-7B9E-55B4-A7C64EA6FE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4A0E6B3-D439-5B48-6C3F-77858E02A67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Como funciona o 5W2H?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1BC96B3-BCEB-268C-6147-13CB536022FE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8A7897FD-FEFD-E3A7-2104-EFF389732808}"/>
              </a:ext>
            </a:extLst>
          </p:cNvPr>
          <p:cNvSpPr/>
          <p:nvPr/>
        </p:nvSpPr>
        <p:spPr>
          <a:xfrm>
            <a:off x="342756" y="102230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08B3FB-BB8B-8F44-7600-686E822F25B2}"/>
              </a:ext>
            </a:extLst>
          </p:cNvPr>
          <p:cNvSpPr txBox="1"/>
          <p:nvPr/>
        </p:nvSpPr>
        <p:spPr>
          <a:xfrm>
            <a:off x="592781" y="1049931"/>
            <a:ext cx="381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WHAT (O que?) – O que será feito?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0AD427E-5433-2B18-BAC9-A85C45810AFB}"/>
              </a:ext>
            </a:extLst>
          </p:cNvPr>
          <p:cNvSpPr txBox="1"/>
          <p:nvPr/>
        </p:nvSpPr>
        <p:spPr>
          <a:xfrm>
            <a:off x="727000" y="1522653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C146519D-F270-2E66-1C4A-28F5D6EB9DEE}"/>
              </a:ext>
            </a:extLst>
          </p:cNvPr>
          <p:cNvSpPr/>
          <p:nvPr/>
        </p:nvSpPr>
        <p:spPr>
          <a:xfrm>
            <a:off x="342756" y="141485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8CBC766A-FEF4-01AB-A573-8DF5B9BB03DC}"/>
              </a:ext>
            </a:extLst>
          </p:cNvPr>
          <p:cNvSpPr/>
          <p:nvPr/>
        </p:nvSpPr>
        <p:spPr>
          <a:xfrm>
            <a:off x="342756" y="18087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01F2B58F-90C0-F14D-80D9-AD9E99857AE4}"/>
              </a:ext>
            </a:extLst>
          </p:cNvPr>
          <p:cNvSpPr/>
          <p:nvPr/>
        </p:nvSpPr>
        <p:spPr>
          <a:xfrm>
            <a:off x="342756" y="220977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D0F11497-7B90-2B38-3494-5533AC80820F}"/>
              </a:ext>
            </a:extLst>
          </p:cNvPr>
          <p:cNvSpPr/>
          <p:nvPr/>
        </p:nvSpPr>
        <p:spPr>
          <a:xfrm>
            <a:off x="341174" y="260353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120F647C-66F5-2506-0A06-C35661BC3C83}"/>
              </a:ext>
            </a:extLst>
          </p:cNvPr>
          <p:cNvSpPr/>
          <p:nvPr/>
        </p:nvSpPr>
        <p:spPr>
          <a:xfrm>
            <a:off x="341173" y="30045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D15689EC-8EC7-6946-C32F-29C310BF3846}"/>
              </a:ext>
            </a:extLst>
          </p:cNvPr>
          <p:cNvSpPr/>
          <p:nvPr/>
        </p:nvSpPr>
        <p:spPr>
          <a:xfrm>
            <a:off x="341173" y="341215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7158D48-39EA-1E0C-E8ED-57060853A75A}"/>
              </a:ext>
            </a:extLst>
          </p:cNvPr>
          <p:cNvSpPr txBox="1"/>
          <p:nvPr/>
        </p:nvSpPr>
        <p:spPr>
          <a:xfrm>
            <a:off x="592781" y="1467382"/>
            <a:ext cx="400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WHY (Por que?) – Por que será feito?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8F4F869-A661-DA42-FE83-A0279B3A969C}"/>
              </a:ext>
            </a:extLst>
          </p:cNvPr>
          <p:cNvSpPr txBox="1"/>
          <p:nvPr/>
        </p:nvSpPr>
        <p:spPr>
          <a:xfrm>
            <a:off x="592781" y="1852604"/>
            <a:ext cx="418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WHERE (Onde) – Onde será executado?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628E2E4-A821-3950-4A1C-3ADB85A5CDD7}"/>
              </a:ext>
            </a:extLst>
          </p:cNvPr>
          <p:cNvSpPr txBox="1"/>
          <p:nvPr/>
        </p:nvSpPr>
        <p:spPr>
          <a:xfrm>
            <a:off x="592781" y="2255262"/>
            <a:ext cx="393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WHEN (Quando) – Quando será feito?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ABD5F1B-2407-F507-7A47-F3FD3F34EFB4}"/>
              </a:ext>
            </a:extLst>
          </p:cNvPr>
          <p:cNvSpPr txBox="1"/>
          <p:nvPr/>
        </p:nvSpPr>
        <p:spPr>
          <a:xfrm>
            <a:off x="592781" y="2642392"/>
            <a:ext cx="4466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WHO (Quem?) – Quem será o responsável?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63AF441-75B8-C45B-5180-48F3B150F3C1}"/>
              </a:ext>
            </a:extLst>
          </p:cNvPr>
          <p:cNvSpPr txBox="1"/>
          <p:nvPr/>
        </p:nvSpPr>
        <p:spPr>
          <a:xfrm>
            <a:off x="592781" y="3019605"/>
            <a:ext cx="3430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(Como?) – Como será feito?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E03D63A-5A27-6C85-E746-2DAE95C177D5}"/>
              </a:ext>
            </a:extLst>
          </p:cNvPr>
          <p:cNvSpPr txBox="1"/>
          <p:nvPr/>
        </p:nvSpPr>
        <p:spPr>
          <a:xfrm>
            <a:off x="592781" y="3405577"/>
            <a:ext cx="4665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MUCH (Quanto?) – Quanto vai custar?</a:t>
            </a:r>
          </a:p>
        </p:txBody>
      </p:sp>
    </p:spTree>
    <p:extLst>
      <p:ext uri="{BB962C8B-B14F-4D97-AF65-F5344CB8AC3E}">
        <p14:creationId xmlns:p14="http://schemas.microsoft.com/office/powerpoint/2010/main" val="3875060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1AF21E41-62AA-C9C3-DB68-DDFF7AED19A4}"/>
              </a:ext>
            </a:extLst>
          </p:cNvPr>
          <p:cNvSpPr/>
          <p:nvPr/>
        </p:nvSpPr>
        <p:spPr>
          <a:xfrm>
            <a:off x="1383613" y="346956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374393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53E375CB-CAF0-F563-49DF-A819FD0EE4B0}"/>
              </a:ext>
            </a:extLst>
          </p:cNvPr>
          <p:cNvCxnSpPr>
            <a:cxnSpLocks/>
          </p:cNvCxnSpPr>
          <p:nvPr/>
        </p:nvCxnSpPr>
        <p:spPr>
          <a:xfrm>
            <a:off x="1362357" y="2799124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F2CD435B-92C1-F441-246E-36753C37E063}"/>
              </a:ext>
            </a:extLst>
          </p:cNvPr>
          <p:cNvSpPr/>
          <p:nvPr/>
        </p:nvSpPr>
        <p:spPr>
          <a:xfrm>
            <a:off x="1363436" y="109878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1C0D4F66-0A81-53F1-DFA4-0DCC79D47D61}"/>
              </a:ext>
            </a:extLst>
          </p:cNvPr>
          <p:cNvSpPr/>
          <p:nvPr/>
        </p:nvSpPr>
        <p:spPr>
          <a:xfrm>
            <a:off x="1363437" y="908059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68570847-1415-9A62-7BEF-0004B4F6941B}"/>
              </a:ext>
            </a:extLst>
          </p:cNvPr>
          <p:cNvSpPr/>
          <p:nvPr/>
        </p:nvSpPr>
        <p:spPr>
          <a:xfrm>
            <a:off x="1356351" y="794799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18994736-9018-DEC6-FCC0-64FD6E1BFC17}"/>
              </a:ext>
            </a:extLst>
          </p:cNvPr>
          <p:cNvSpPr txBox="1"/>
          <p:nvPr/>
        </p:nvSpPr>
        <p:spPr>
          <a:xfrm>
            <a:off x="4153908" y="802337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WHAT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6832F4F-F8BF-0A76-6BA8-CE29AC39605D}"/>
              </a:ext>
            </a:extLst>
          </p:cNvPr>
          <p:cNvSpPr txBox="1"/>
          <p:nvPr/>
        </p:nvSpPr>
        <p:spPr>
          <a:xfrm>
            <a:off x="3401229" y="1162012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O que precisa ser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5DE79F22-295D-6CC2-5870-2970E24A5C52}"/>
              </a:ext>
            </a:extLst>
          </p:cNvPr>
          <p:cNvSpPr txBox="1"/>
          <p:nvPr/>
        </p:nvSpPr>
        <p:spPr>
          <a:xfrm>
            <a:off x="1831184" y="159682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Aumentar o volume de vendas no mês corrente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3861B286-1EF2-695F-AA8B-6F01DFFD01F1}"/>
              </a:ext>
            </a:extLst>
          </p:cNvPr>
          <p:cNvSpPr txBox="1"/>
          <p:nvPr/>
        </p:nvSpPr>
        <p:spPr>
          <a:xfrm>
            <a:off x="1822795" y="191668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Ativar leads parados e acelerar negociações em andamento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4766EDF-9EE5-4431-5519-BC960F8ADFD4}"/>
              </a:ext>
            </a:extLst>
          </p:cNvPr>
          <p:cNvSpPr txBox="1"/>
          <p:nvPr/>
        </p:nvSpPr>
        <p:spPr>
          <a:xfrm>
            <a:off x="1822796" y="222445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Reforçar ações de fechamento comercial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95A1779-E05F-CC4D-D3EE-3C89522F7A08}"/>
              </a:ext>
            </a:extLst>
          </p:cNvPr>
          <p:cNvSpPr/>
          <p:nvPr/>
        </p:nvSpPr>
        <p:spPr>
          <a:xfrm>
            <a:off x="1376528" y="3175206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80095F63-8D3E-27D2-DEAA-4FA1C4FFECF2}"/>
              </a:ext>
            </a:extLst>
          </p:cNvPr>
          <p:cNvSpPr/>
          <p:nvPr/>
        </p:nvSpPr>
        <p:spPr>
          <a:xfrm>
            <a:off x="1369442" y="2999755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802EE0DD-EA34-A601-2A5C-0672C80B4833}"/>
              </a:ext>
            </a:extLst>
          </p:cNvPr>
          <p:cNvSpPr txBox="1"/>
          <p:nvPr/>
        </p:nvSpPr>
        <p:spPr>
          <a:xfrm>
            <a:off x="4209756" y="2975389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WHY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85BAE994-296A-A7D9-1842-1F87AB7A040E}"/>
              </a:ext>
            </a:extLst>
          </p:cNvPr>
          <p:cNvSpPr txBox="1"/>
          <p:nvPr/>
        </p:nvSpPr>
        <p:spPr>
          <a:xfrm>
            <a:off x="3414320" y="342915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80B7827B-853B-E822-0C43-9BD5139446AE}"/>
              </a:ext>
            </a:extLst>
          </p:cNvPr>
          <p:cNvSpPr txBox="1"/>
          <p:nvPr/>
        </p:nvSpPr>
        <p:spPr>
          <a:xfrm>
            <a:off x="1844275" y="3863974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 franquia esta abaixo da meta mensal de vendas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61875D4-38F6-7BF3-943B-A6131EA81726}"/>
              </a:ext>
            </a:extLst>
          </p:cNvPr>
          <p:cNvSpPr txBox="1"/>
          <p:nvPr/>
        </p:nvSpPr>
        <p:spPr>
          <a:xfrm>
            <a:off x="1836396" y="414910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Alto volume de leads sem retorno ou follow-up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16367E6-4AD8-0FA5-4E46-86B83A92193D}"/>
              </a:ext>
            </a:extLst>
          </p:cNvPr>
          <p:cNvSpPr txBox="1"/>
          <p:nvPr/>
        </p:nvSpPr>
        <p:spPr>
          <a:xfrm>
            <a:off x="1828801" y="4482738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Baixa taxa de conversão nas etapas finais do funil</a:t>
            </a:r>
          </a:p>
        </p:txBody>
      </p:sp>
      <p:sp>
        <p:nvSpPr>
          <p:cNvPr id="70" name="Google Shape;129;p18">
            <a:extLst>
              <a:ext uri="{FF2B5EF4-FFF2-40B4-BE49-F238E27FC236}">
                <a16:creationId xmlns:a16="http://schemas.microsoft.com/office/drawing/2014/main" id="{768211E5-9D16-E383-1F19-16586583BE21}"/>
              </a:ext>
            </a:extLst>
          </p:cNvPr>
          <p:cNvSpPr txBox="1"/>
          <p:nvPr/>
        </p:nvSpPr>
        <p:spPr>
          <a:xfrm>
            <a:off x="3285000" y="35163"/>
            <a:ext cx="3122463" cy="60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 na prática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1" name="Google Shape;80;p1">
            <a:extLst>
              <a:ext uri="{FF2B5EF4-FFF2-40B4-BE49-F238E27FC236}">
                <a16:creationId xmlns:a16="http://schemas.microsoft.com/office/drawing/2014/main" id="{679C2B5F-9F42-E504-4B34-99CB10AA7108}"/>
              </a:ext>
            </a:extLst>
          </p:cNvPr>
          <p:cNvCxnSpPr>
            <a:cxnSpLocks/>
          </p:cNvCxnSpPr>
          <p:nvPr/>
        </p:nvCxnSpPr>
        <p:spPr>
          <a:xfrm>
            <a:off x="2183579" y="44740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026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E42F3A2F-C8AF-ECA8-8285-1724D2AE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8" y="1543331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22E49D2A-FE92-B55B-38F8-B72306D35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5" y="1868700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F3B2453F-E7EF-6FEA-740E-1ED6E3ADB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7" y="2184773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2087CA31-6EB8-A1AF-63F2-F466A5212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433" y="3789063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D8A0CF8-75EA-8742-A093-222790030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65" y="4085964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7340FA04-795C-542F-3AA8-7C98AB8CD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42" y="4406082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35286E-F6B4-5674-8C4D-9F6676577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59A72E03-04D2-1E69-E1DA-A18CD448A727}"/>
              </a:ext>
            </a:extLst>
          </p:cNvPr>
          <p:cNvSpPr/>
          <p:nvPr/>
        </p:nvSpPr>
        <p:spPr>
          <a:xfrm>
            <a:off x="1383613" y="328841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4140491-36BF-2F67-A21E-EA3316842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68DEA6E8-F447-DB10-F97E-8050E74097F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0312ABB-30D6-48AA-A4C7-81F0234F5236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541974F-BFCC-D928-B5E8-14FFAF2EFE16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E1B1B6C7-630D-BB84-CD91-78231570D95D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9BE13047-40EB-D4BF-8004-8F36285E801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WHERE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8638CDD-CFAB-A704-2103-1717551C6F08}"/>
              </a:ext>
            </a:extLst>
          </p:cNvPr>
          <p:cNvSpPr txBox="1"/>
          <p:nvPr/>
        </p:nvSpPr>
        <p:spPr>
          <a:xfrm>
            <a:off x="3851851" y="783105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Onde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396B2FA2-5BAD-3F6D-673B-B62CD76BDF12}"/>
              </a:ext>
            </a:extLst>
          </p:cNvPr>
          <p:cNvSpPr txBox="1"/>
          <p:nvPr/>
        </p:nvSpPr>
        <p:spPr>
          <a:xfrm>
            <a:off x="1852664" y="132040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Funil de vendas no CRM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E6C7B54A-1756-E32A-69A4-FCE999509FDA}"/>
              </a:ext>
            </a:extLst>
          </p:cNvPr>
          <p:cNvSpPr txBox="1"/>
          <p:nvPr/>
        </p:nvSpPr>
        <p:spPr>
          <a:xfrm>
            <a:off x="1844275" y="164025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Canais de contato: Whatsapp, telefone e reuniões online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978FFD51-039A-C486-6145-77F849A1C9E0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FDDA8E8E-17A0-A832-18EF-FA86F9A5F488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53FBAEBC-CD0F-FF8E-C1A1-0054F1080D02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WHEN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9AC3925-3B1E-8FF0-405A-96452EE173C9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Quando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7521B635-552D-C7F1-781E-FF00D476641E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 concentrada nas próximas 2 semanas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84E32192-3AC9-0403-3CEA-E8CB00E2656D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diária de contatos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216323C-DE1C-FAB3-F8E5-DD7D74674E58}"/>
              </a:ext>
            </a:extLst>
          </p:cNvPr>
          <p:cNvSpPr txBox="1"/>
          <p:nvPr/>
        </p:nvSpPr>
        <p:spPr>
          <a:xfrm>
            <a:off x="1828801" y="4301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Análise de resultados ao final de cada semana</a:t>
            </a:r>
          </a:p>
        </p:txBody>
      </p:sp>
      <p:pic>
        <p:nvPicPr>
          <p:cNvPr id="2050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B0CD9BB4-75B4-DE97-B67B-CC1EAE144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312907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EA78EA2E-A4E1-FDEB-91CE-80102D068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629141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571D4806-173B-ADDB-E12A-343C1C1EE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3651178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7C64DCCA-9DCD-A379-3A47-CF80992C3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182" y="3967952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60A26AC2-1826-A8F1-1300-313AF712A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4310011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12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E6EDD1-D578-4DC8-A01D-250DFED25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48015EAD-598B-A331-CEAD-329288A0A9B7}"/>
              </a:ext>
            </a:extLst>
          </p:cNvPr>
          <p:cNvSpPr/>
          <p:nvPr/>
        </p:nvSpPr>
        <p:spPr>
          <a:xfrm>
            <a:off x="1383613" y="3288410"/>
            <a:ext cx="6753138" cy="17178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172AE58-7EE2-D8CC-EF78-09FED13A0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4B2EC424-8F83-7352-BC7F-06407DE50BD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76E018B-B564-5066-2AEA-09239E013BDC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CD2E8D0-D1D4-3BAF-735B-EE24DC2074D2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9B7AA57C-E97F-E5BC-8150-A709E5F3DDC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8DE04203-F6DA-3D75-CC1D-D4527A9520C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WHO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DE4F6826-C9E3-FE20-C9E6-5808011A8F93}"/>
              </a:ext>
            </a:extLst>
          </p:cNvPr>
          <p:cNvSpPr txBox="1"/>
          <p:nvPr/>
        </p:nvSpPr>
        <p:spPr>
          <a:xfrm>
            <a:off x="3423502" y="78292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Quem será o responsável?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7DF452F-563A-33F5-1F8A-EC5F522E6BDA}"/>
              </a:ext>
            </a:extLst>
          </p:cNvPr>
          <p:cNvSpPr txBox="1"/>
          <p:nvPr/>
        </p:nvSpPr>
        <p:spPr>
          <a:xfrm>
            <a:off x="1852663" y="1220205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Sócio operador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B3D8BBD0-CF6D-815F-418C-FB0DB6B8CF0D}"/>
              </a:ext>
            </a:extLst>
          </p:cNvPr>
          <p:cNvSpPr txBox="1"/>
          <p:nvPr/>
        </p:nvSpPr>
        <p:spPr>
          <a:xfrm>
            <a:off x="1828801" y="148889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Time comercial da unidade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F2046CC-65A3-4F63-52CA-8B765758092B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3E9F370A-BB6D-B217-9161-EF7DE91600FA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A28F4BD-52A5-4663-47FF-F3D19731016F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91AE33-44FC-B644-6D0C-9024E65854EA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Como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F437AE9B-A961-1839-216C-C08A3A77CDC8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completa do funil de Vendas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C1B982EB-5EE5-8C50-F65F-9A1F6B87CBCF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Leads quentes: Prioridade diária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CC1A60C-6594-6C41-2608-0A720D764052}"/>
              </a:ext>
            </a:extLst>
          </p:cNvPr>
          <p:cNvSpPr txBox="1"/>
          <p:nvPr/>
        </p:nvSpPr>
        <p:spPr>
          <a:xfrm>
            <a:off x="1836396" y="4306140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Definição de metas diárias de contato e propostas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615FB8B-CD6E-825C-1D11-2EC333D897AD}"/>
              </a:ext>
            </a:extLst>
          </p:cNvPr>
          <p:cNvSpPr txBox="1"/>
          <p:nvPr/>
        </p:nvSpPr>
        <p:spPr>
          <a:xfrm>
            <a:off x="1844275" y="176703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 da Franquia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6BEA1D4-C1B4-63E3-BF6B-2A2DA3966D0B}"/>
              </a:ext>
            </a:extLst>
          </p:cNvPr>
          <p:cNvSpPr txBox="1"/>
          <p:nvPr/>
        </p:nvSpPr>
        <p:spPr>
          <a:xfrm>
            <a:off x="1828801" y="460697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Ajuste de discurso comercial com foco na Metodologia </a:t>
            </a:r>
          </a:p>
        </p:txBody>
      </p:sp>
      <p:pic>
        <p:nvPicPr>
          <p:cNvPr id="3074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A524F66C-4330-E648-F700-BC1342195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47" y="1172634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7D68DBC7-A37E-7827-1EF1-CED43A9BB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221" y="1448572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370BF924-6645-9962-9FD1-855415155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08" y="1726163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D666109C-C901-888D-B3C7-DD6587383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936" y="3665910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EE035C68-F486-D5A7-D1D2-DD51331EB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3965936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3545B5E3-D8EF-CFF8-2C04-3F9EFBC9D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4276539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871FDDB0-04C6-10DB-B60F-7EC2117C6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17" y="4576565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39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54271D-B6BB-DEC7-2DD7-3D47AADBC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7F64AD9-5C21-7A8B-87CF-77369225F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C4FF7F75-E1E3-88EA-8C98-B4E029494768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848DC5B6-E1F1-6E6B-9D99-861D858F765D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2EC49651-80F6-C2BF-4A2A-FFDC80419F8E}"/>
              </a:ext>
            </a:extLst>
          </p:cNvPr>
          <p:cNvSpPr/>
          <p:nvPr/>
        </p:nvSpPr>
        <p:spPr>
          <a:xfrm>
            <a:off x="1362357" y="5701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890E7C54-EFD9-1104-9681-6589060E472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72F69B44-3AC0-9027-17FB-D5ECFF622B08}"/>
              </a:ext>
            </a:extLst>
          </p:cNvPr>
          <p:cNvSpPr txBox="1"/>
          <p:nvPr/>
        </p:nvSpPr>
        <p:spPr>
          <a:xfrm>
            <a:off x="3951215" y="376782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 MUCH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2EE60D38-B00F-DA2E-C0B0-3047EBC91263}"/>
              </a:ext>
            </a:extLst>
          </p:cNvPr>
          <p:cNvSpPr txBox="1"/>
          <p:nvPr/>
        </p:nvSpPr>
        <p:spPr>
          <a:xfrm>
            <a:off x="3640822" y="79009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Quanto vai custar?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2224358C-A3AF-193B-5573-24B4A7532839}"/>
              </a:ext>
            </a:extLst>
          </p:cNvPr>
          <p:cNvSpPr txBox="1"/>
          <p:nvPr/>
        </p:nvSpPr>
        <p:spPr>
          <a:xfrm>
            <a:off x="1844036" y="1276071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Sem investimento financeiro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D0BE3E76-43D8-B957-A9DA-25F217B2E7ED}"/>
              </a:ext>
            </a:extLst>
          </p:cNvPr>
          <p:cNvSpPr txBox="1"/>
          <p:nvPr/>
        </p:nvSpPr>
        <p:spPr>
          <a:xfrm>
            <a:off x="1820173" y="1606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Tempo/Organização/Disciplina comercial</a:t>
            </a:r>
          </a:p>
        </p:txBody>
      </p:sp>
      <p:pic>
        <p:nvPicPr>
          <p:cNvPr id="4098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083B97B-6330-4461-4A79-187B53FB2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250263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82084B4-DCE6-A9F9-4170-93F8241FD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604644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67A01C3-F678-A15E-675E-491FDA53EC9E}"/>
              </a:ext>
            </a:extLst>
          </p:cNvPr>
          <p:cNvSpPr txBox="1"/>
          <p:nvPr/>
        </p:nvSpPr>
        <p:spPr>
          <a:xfrm>
            <a:off x="1283135" y="2521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 planilha:   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340291BE-C916-8FE5-D4E7-17BA59366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2819" y="2537207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Plano de Ação 5W2H.xlsx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74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363</Words>
  <Application>Microsoft Office PowerPoint</Application>
  <PresentationFormat>Apresentação na tela (16:9)</PresentationFormat>
  <Paragraphs>52</Paragraphs>
  <Slides>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Noto Sans Light</vt:lpstr>
      <vt:lpstr>Nunito</vt:lpstr>
      <vt:lpstr>Calibri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4</cp:revision>
  <dcterms:modified xsi:type="dcterms:W3CDTF">2026-01-09T21:16:01Z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