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25"/>
  </p:notesMasterIdLst>
  <p:sldIdLst>
    <p:sldId id="410" r:id="rId5"/>
    <p:sldId id="508" r:id="rId6"/>
    <p:sldId id="543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52" r:id="rId15"/>
    <p:sldId id="553" r:id="rId16"/>
    <p:sldId id="554" r:id="rId17"/>
    <p:sldId id="555" r:id="rId18"/>
    <p:sldId id="556" r:id="rId19"/>
    <p:sldId id="557" r:id="rId20"/>
    <p:sldId id="558" r:id="rId21"/>
    <p:sldId id="559" r:id="rId22"/>
    <p:sldId id="560" r:id="rId23"/>
    <p:sldId id="502" r:id="rId24"/>
  </p:sldIdLst>
  <p:sldSz cx="9144000" cy="5143500" type="screen16x9"/>
  <p:notesSz cx="6858000" cy="9144000"/>
  <p:embeddedFontLst>
    <p:embeddedFont>
      <p:font typeface="Noto Sans Light" panose="020B0604020202020204" charset="0"/>
      <p:regular r:id="rId26"/>
      <p:italic r:id="rId27"/>
    </p:embeddedFont>
    <p:embeddedFont>
      <p:font typeface="Nunito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7AD570-04F4-4367-B2A7-41264D84F6DE}" v="29" dt="2026-01-08T14:19:44.176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21" Type="http://schemas.openxmlformats.org/officeDocument/2006/relationships/slide" Target="slides/slide17.xml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126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upolinx-my.sharepoint.com/:x:/g/personal/isabella_asilva_linx_com_br/IQCal6QEbv0qQ517O1fqbdKQAQ-jRmhwIT1HT4RhyQQDcSc?e=5l60dn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xprd.crm2.dynamics.com/main.aspx?appid=2e619b32-d682-4c4e-bd08-48d19d108c51&amp;pagetype=entitylist&amp;etn=linx_planoacao&amp;viewid=41e940a4-ae86-420d-862a-0311483eea49&amp;viewType=103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286B52-918D-E534-7CA0-483C904D2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86BC754-E45F-674C-7CF7-8B53B0F12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B12CCBD-CEBA-F9D7-9F62-E501E6FBBFC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7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0DA3B60A-1305-F9E2-3044-53F31EF93869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222761F5-1A22-E178-1244-54EEF2AE3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5CEED42B-DA66-831C-2D7E-1E865A155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3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85B670-AF3B-8109-1F36-216AC3E28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D55057F-0B7D-05BF-82A0-86783686F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B2C51C-CB09-49E9-7BDD-33561D7B00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8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3ABF5F-ED78-3BB4-BAD5-69D79174D606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8C6215BE-AAA7-2CC5-A6DF-2631CE0F6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75889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a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início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de conclusão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da tarefa, a duração da tarefa e a prioridade.</a:t>
            </a: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9A889F18-B232-C93E-E3BD-6122C4A98B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79125"/>
            <a:ext cx="7588937" cy="347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39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D3BB2C-DBD8-DC11-0787-76F7C08C6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3CB7A0CA-7F5B-641D-92AA-965151C5C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4D0DD95-BA2B-D8E1-69C4-1A6DC205F3B9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9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20CA275-ADC8-A916-1EC0-F41A3C826840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20D355F-A96E-801B-F6E3-570521DB4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23198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Salvar e Fechar.</a:t>
            </a: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B75A8A4A-B15E-9E40-3C00-50A27B5D6A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295958"/>
            <a:ext cx="7796988" cy="33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8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E058A6-2BDC-9A57-845E-5639222C6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1957B504-4D7B-98CF-8E88-33EEBC711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E44879-C9FE-AFFA-3F6C-EADF8E1F8BEA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10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3AA4CB2C-88D7-4AAC-C95A-46BC39FEB90F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E6F5DEEF-87CE-B4A2-DE6F-277CCF5FD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2376"/>
            <a:ext cx="83508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criar a tarefa, acesse a aba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relacionados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em seguida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documentos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 insira os documentos correspondentes ao Plano de ação: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m 2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E9FE5DFC-45CB-2B47-AAF6-1E3959B37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4790"/>
            <a:ext cx="7789368" cy="32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8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7E1DCF-FAC2-DB1F-91D1-889D4137B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FF5EBA7-99C6-2738-42C6-565D571E6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8FE23362-0978-5091-9996-C9AFECA51A7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E4B0B042-D297-6BE1-E04F-50863352D5C8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3C785ED4-FAD7-77D7-683D-7EA2AD211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D533E38-9AC0-6884-D8D7-E303467A28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3972"/>
            <a:ext cx="7309308" cy="33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95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2453FF-F20E-6F99-8229-B171AB9FA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566ECD47-959C-1E38-AF9E-0841010CF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EED183D-F059-913C-FA94-478B118DC7F4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3C6AF95-7B0D-C2CE-33F7-EBA8A64423D4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105CDA5F-8818-C321-BCE0-494503CDA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0204"/>
            <a:ext cx="83508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escolher arquivo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para inserir o seu documento no Plano de ação.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4740DFC-EC4C-E59B-45C4-5FF93C1794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1278291"/>
            <a:ext cx="7316928" cy="323423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9015F7-A8F8-7E3F-1E49-3A97FF85BFC4}"/>
              </a:ext>
            </a:extLst>
          </p:cNvPr>
          <p:cNvSpPr txBox="1"/>
          <p:nvPr/>
        </p:nvSpPr>
        <p:spPr>
          <a:xfrm>
            <a:off x="236881" y="4293296"/>
            <a:ext cx="8596426" cy="615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1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aqui o arquivo a ser utilizado no Plano de ação da sua Franquia: </a:t>
            </a:r>
            <a:r>
              <a:rPr lang="pt-BR" sz="1200" u="sng">
                <a:solidFill>
                  <a:srgbClr val="46788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Plano de Ação - 5W2H.xlsx</a:t>
            </a:r>
            <a:endParaRPr lang="pt-BR" sz="12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2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DD4262-EC79-F20B-D6C4-72C1DC96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7F1D5B8-2EB4-E1EF-985B-9E6B6453B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DD9CDD6F-345A-A206-E13E-2817B0FC2E38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FA7F2DBE-B469-4FD6-9483-BCFA54E331C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BFCA7033-40FB-546A-C059-115FC9948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48805"/>
            <a:ext cx="83508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inserir os documentos, selecione os aprovadores do seu Plano de Ação. Essa etapa é </a:t>
            </a:r>
            <a:r>
              <a:rPr lang="pt-BR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obrigatória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e o Plano deve ser aprovado pelo seu Gerente de Vertical. 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B9EED4F6-A74F-7E0C-FBFA-E1CDBB7F4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490936"/>
            <a:ext cx="7446468" cy="321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44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84C0A-F6A2-715A-D64F-BBC75F719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95E4666-7D08-A5FD-518F-00FD1F502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58DBABB9-A21A-B997-E752-79C6386AF68D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71F0399B-C501-BC3A-FB35-F7275BA2FCBB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9160CE84-78A5-7B28-8BB7-4AD05749A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16242"/>
            <a:ext cx="83508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os campos e clique em salvar e fechar.</a:t>
            </a: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(Deixe em branco)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Referente a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(Selecione o Plano de Ação desejado)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i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 </a:t>
            </a:r>
            <a:r>
              <a:rPr lang="pt-BR" i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(Busque o nome do seu aprovador)</a:t>
            </a: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41642792-E8EA-6A8E-A064-DA4A5F3B35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98053"/>
            <a:ext cx="6844487" cy="298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29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C3AD89-2F28-E71F-4E53-0BC351873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341E300-56BF-55D7-1AFC-F26BB6A2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7AAA9FFF-09B6-E7C2-3EC9-E6DC2E33516D}"/>
              </a:ext>
            </a:extLst>
          </p:cNvPr>
          <p:cNvSpPr txBox="1"/>
          <p:nvPr/>
        </p:nvSpPr>
        <p:spPr>
          <a:xfrm>
            <a:off x="267360" y="301672"/>
            <a:ext cx="7032599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buSzPts val="1400"/>
            </a:pPr>
            <a:r>
              <a:rPr lang="pt-BR" sz="2400" b="1">
                <a:solidFill>
                  <a:schemeClr val="accent4"/>
                </a:solidFill>
                <a:latin typeface="Nunito" pitchFamily="2" charset="0"/>
              </a:rPr>
              <a:t>Execução e acompanhamento do Plano de Ação</a:t>
            </a:r>
            <a:endParaRPr sz="2400" b="1" u="none" strike="noStrike" cap="none">
              <a:solidFill>
                <a:schemeClr val="accent4"/>
              </a:solidFill>
              <a:latin typeface="Nunito" pitchFamily="2" charset="0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D12B977-F44A-605C-75F7-3106A62BD0D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71645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6706CBC-326E-6B66-299A-715A5B2116F0}"/>
              </a:ext>
            </a:extLst>
          </p:cNvPr>
          <p:cNvSpPr txBox="1"/>
          <p:nvPr/>
        </p:nvSpPr>
        <p:spPr>
          <a:xfrm>
            <a:off x="267360" y="846490"/>
            <a:ext cx="6491580" cy="311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4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Agora, sua missão é acompanhar as tarefas criada para execução completa.</a:t>
            </a:r>
            <a:endParaRPr lang="pt-BR" sz="1200"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9" name="Imagem 8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79D16E43-A0A9-004E-4C84-83FAD392FA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28738"/>
            <a:ext cx="7164527" cy="337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79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E0E5AE-ED61-B42C-882B-99EDCABC1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321F25-B9AD-D8E8-1ADB-4E429C64A8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889CAE65-5916-8E48-1692-B21B30F66A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13" y="111845"/>
            <a:ext cx="9144000" cy="117331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71E49DC-8BA4-F011-2ECE-9E94D8C03FCB}"/>
              </a:ext>
            </a:extLst>
          </p:cNvPr>
          <p:cNvSpPr txBox="1"/>
          <p:nvPr/>
        </p:nvSpPr>
        <p:spPr>
          <a:xfrm>
            <a:off x="261938" y="841375"/>
            <a:ext cx="74295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/>
            <a:r>
              <a:rPr lang="pt-BR" sz="1400" b="1" i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Acesse o vídeo para obter o passo a passo do Plano de Ação.</a:t>
            </a:r>
          </a:p>
          <a:p>
            <a:pPr algn="ctr"/>
            <a:endParaRPr lang="pt-BR"/>
          </a:p>
        </p:txBody>
      </p:sp>
      <p:pic>
        <p:nvPicPr>
          <p:cNvPr id="6" name="Passo a Passo - Plano de Ação">
            <a:hlinkClick r:id="" action="ppaction://media"/>
            <a:extLst>
              <a:ext uri="{FF2B5EF4-FFF2-40B4-BE49-F238E27FC236}">
                <a16:creationId xmlns:a16="http://schemas.microsoft.com/office/drawing/2014/main" id="{D58B49C4-51D1-A78F-E8D6-C18F3491A5A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58838" y="1284288"/>
            <a:ext cx="7085012" cy="363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0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6868" y="1523178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Plano de Ação</a:t>
            </a:r>
            <a:endParaRPr sz="32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4768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6868" y="2202347"/>
            <a:ext cx="45175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Como criar, organizar e acompanhar Planos de Ação de forma simples e eficiente.</a:t>
            </a:r>
            <a:endParaRPr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8304" y="1474474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 importância do Plano de Ação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97758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0" name="Gráfico 19" descr="Marca de verificação do selo com preenchimento sólido">
            <a:extLst>
              <a:ext uri="{FF2B5EF4-FFF2-40B4-BE49-F238E27FC236}">
                <a16:creationId xmlns:a16="http://schemas.microsoft.com/office/drawing/2014/main" id="{8C173A0D-C492-8603-1C76-0CE1C6E8F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224" y="1192404"/>
            <a:ext cx="269022" cy="269022"/>
          </a:xfrm>
          <a:prstGeom prst="rect">
            <a:avLst/>
          </a:prstGeom>
        </p:spPr>
      </p:pic>
      <p:pic>
        <p:nvPicPr>
          <p:cNvPr id="22" name="Gráfico 21" descr="Marca de verificação do selo com preenchimento sólido">
            <a:extLst>
              <a:ext uri="{FF2B5EF4-FFF2-40B4-BE49-F238E27FC236}">
                <a16:creationId xmlns:a16="http://schemas.microsoft.com/office/drawing/2014/main" id="{093A57CA-2F69-F07D-DC01-A08C1895E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477416"/>
            <a:ext cx="269022" cy="269022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76B024A5-0BAB-90DA-A09E-20826141D0AC}"/>
              </a:ext>
            </a:extLst>
          </p:cNvPr>
          <p:cNvSpPr txBox="1"/>
          <p:nvPr/>
        </p:nvSpPr>
        <p:spPr>
          <a:xfrm>
            <a:off x="561424" y="1166341"/>
            <a:ext cx="7108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Transforma direcionamento estratégico em execução prática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CA28CF4-C920-F45C-9782-5B1936FFEE80}"/>
              </a:ext>
            </a:extLst>
          </p:cNvPr>
          <p:cNvSpPr txBox="1"/>
          <p:nvPr/>
        </p:nvSpPr>
        <p:spPr>
          <a:xfrm>
            <a:off x="561424" y="1477779"/>
            <a:ext cx="58169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Garante clareza sobre prioridades, responsabilidades e prazos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48FF20CD-08D7-E3F0-1512-54AC1B765B87}"/>
              </a:ext>
            </a:extLst>
          </p:cNvPr>
          <p:cNvSpPr txBox="1"/>
          <p:nvPr/>
        </p:nvSpPr>
        <p:spPr>
          <a:xfrm>
            <a:off x="561424" y="1782136"/>
            <a:ext cx="7018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Reduz retrabalho e desalinhamento entre áreas e pessoas</a:t>
            </a:r>
          </a:p>
        </p:txBody>
      </p:sp>
      <p:pic>
        <p:nvPicPr>
          <p:cNvPr id="30" name="Gráfico 29" descr="Marca de verificação do selo com preenchimento sólido">
            <a:extLst>
              <a:ext uri="{FF2B5EF4-FFF2-40B4-BE49-F238E27FC236}">
                <a16:creationId xmlns:a16="http://schemas.microsoft.com/office/drawing/2014/main" id="{7EC4A211-0D18-E486-93C5-2B48E44F0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1774501"/>
            <a:ext cx="269022" cy="269022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707CDD6E-FBEE-7713-B54A-1BB54994803B}"/>
              </a:ext>
            </a:extLst>
          </p:cNvPr>
          <p:cNvSpPr txBox="1"/>
          <p:nvPr/>
        </p:nvSpPr>
        <p:spPr>
          <a:xfrm>
            <a:off x="546184" y="1838674"/>
            <a:ext cx="6035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 previsibilidade na entrega e no acompanhamento dos resultados</a:t>
            </a:r>
          </a:p>
        </p:txBody>
      </p:sp>
      <p:pic>
        <p:nvPicPr>
          <p:cNvPr id="33" name="Gráfico 32" descr="Marca de verificação do selo com preenchimento sólido">
            <a:extLst>
              <a:ext uri="{FF2B5EF4-FFF2-40B4-BE49-F238E27FC236}">
                <a16:creationId xmlns:a16="http://schemas.microsoft.com/office/drawing/2014/main" id="{F2CC65F5-7B65-56A1-3CF3-6553EAD00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070213"/>
            <a:ext cx="269022" cy="269022"/>
          </a:xfrm>
          <a:prstGeom prst="rect">
            <a:avLst/>
          </a:prstGeom>
        </p:spPr>
      </p:pic>
      <p:sp>
        <p:nvSpPr>
          <p:cNvPr id="36" name="CaixaDeTexto 35">
            <a:extLst>
              <a:ext uri="{FF2B5EF4-FFF2-40B4-BE49-F238E27FC236}">
                <a16:creationId xmlns:a16="http://schemas.microsoft.com/office/drawing/2014/main" id="{3323DB9E-7219-F395-3E8C-B672B03A2D5F}"/>
              </a:ext>
            </a:extLst>
          </p:cNvPr>
          <p:cNvSpPr txBox="1"/>
          <p:nvPr/>
        </p:nvSpPr>
        <p:spPr>
          <a:xfrm>
            <a:off x="546184" y="2345184"/>
            <a:ext cx="5974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Estrutura o acompanhamento sem depender de cobranças informais</a:t>
            </a:r>
          </a:p>
        </p:txBody>
      </p:sp>
      <p:pic>
        <p:nvPicPr>
          <p:cNvPr id="37" name="Gráfico 36" descr="Marca de verificação do selo com preenchimento sólido">
            <a:extLst>
              <a:ext uri="{FF2B5EF4-FFF2-40B4-BE49-F238E27FC236}">
                <a16:creationId xmlns:a16="http://schemas.microsoft.com/office/drawing/2014/main" id="{012D812A-13A5-3150-AB4B-B74B18C2B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344876"/>
            <a:ext cx="269022" cy="269022"/>
          </a:xfrm>
          <a:prstGeom prst="rect">
            <a:avLst/>
          </a:prstGeom>
        </p:spPr>
      </p:pic>
      <p:sp>
        <p:nvSpPr>
          <p:cNvPr id="40" name="CaixaDeTexto 39">
            <a:extLst>
              <a:ext uri="{FF2B5EF4-FFF2-40B4-BE49-F238E27FC236}">
                <a16:creationId xmlns:a16="http://schemas.microsoft.com/office/drawing/2014/main" id="{507364B4-D1BA-E70B-134A-CC444187292E}"/>
              </a:ext>
            </a:extLst>
          </p:cNvPr>
          <p:cNvSpPr txBox="1"/>
          <p:nvPr/>
        </p:nvSpPr>
        <p:spPr>
          <a:xfrm>
            <a:off x="546184" y="2620494"/>
            <a:ext cx="6898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Facilita a tomada de decisão com base em ações em andamento</a:t>
            </a:r>
          </a:p>
        </p:txBody>
      </p:sp>
      <p:pic>
        <p:nvPicPr>
          <p:cNvPr id="41" name="Gráfico 40" descr="Marca de verificação do selo com preenchimento sólido">
            <a:extLst>
              <a:ext uri="{FF2B5EF4-FFF2-40B4-BE49-F238E27FC236}">
                <a16:creationId xmlns:a16="http://schemas.microsoft.com/office/drawing/2014/main" id="{65000321-0A3B-D549-416A-27720DE4C2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1173" y="2638507"/>
            <a:ext cx="269022" cy="2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398747-2101-6F47-1CB9-2FF03828D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54079B8-ACDE-CF24-2982-FCAC226802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A09FE71-2668-F1D7-24B9-A82558358B0B}"/>
              </a:ext>
            </a:extLst>
          </p:cNvPr>
          <p:cNvSpPr txBox="1"/>
          <p:nvPr/>
        </p:nvSpPr>
        <p:spPr>
          <a:xfrm>
            <a:off x="328982" y="1117291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2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581F9BF-A12F-F5BC-2EB7-D304EA60A668}"/>
              </a:ext>
            </a:extLst>
          </p:cNvPr>
          <p:cNvCxnSpPr>
            <a:cxnSpLocks/>
          </p:cNvCxnSpPr>
          <p:nvPr/>
        </p:nvCxnSpPr>
        <p:spPr>
          <a:xfrm>
            <a:off x="424993" y="1529722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2" name="Imagem 1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8B00AF37-B7E4-BA12-1D40-11FE55D00C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792"/>
            <a:ext cx="7429500" cy="28387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26AF82B-8FAF-371D-DC15-F9BA378ADBEE}"/>
              </a:ext>
            </a:extLst>
          </p:cNvPr>
          <p:cNvSpPr txBox="1"/>
          <p:nvPr/>
        </p:nvSpPr>
        <p:spPr>
          <a:xfrm>
            <a:off x="313081" y="1635179"/>
            <a:ext cx="5333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 menu lateral esquerdo, clique em </a:t>
            </a:r>
            <a:r>
              <a:rPr lang="pt-BR" sz="1600" b="1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Planos de Ação.</a:t>
            </a:r>
            <a:endParaRPr lang="pt-BR" sz="1600" b="1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6" name="Google Shape;129;p18">
            <a:extLst>
              <a:ext uri="{FF2B5EF4-FFF2-40B4-BE49-F238E27FC236}">
                <a16:creationId xmlns:a16="http://schemas.microsoft.com/office/drawing/2014/main" id="{BB4F8487-E574-AA60-6CFA-8D93873498DA}"/>
              </a:ext>
            </a:extLst>
          </p:cNvPr>
          <p:cNvSpPr txBox="1"/>
          <p:nvPr/>
        </p:nvSpPr>
        <p:spPr>
          <a:xfrm>
            <a:off x="313081" y="9157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1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" name="Google Shape;80;p1">
            <a:extLst>
              <a:ext uri="{FF2B5EF4-FFF2-40B4-BE49-F238E27FC236}">
                <a16:creationId xmlns:a16="http://schemas.microsoft.com/office/drawing/2014/main" id="{B097A065-339C-FF4C-53FD-3DF723FED108}"/>
              </a:ext>
            </a:extLst>
          </p:cNvPr>
          <p:cNvCxnSpPr>
            <a:cxnSpLocks/>
          </p:cNvCxnSpPr>
          <p:nvPr/>
        </p:nvCxnSpPr>
        <p:spPr>
          <a:xfrm>
            <a:off x="424992" y="524557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06F6129-A11E-56AE-07C6-421B56D8B5B3}"/>
              </a:ext>
            </a:extLst>
          </p:cNvPr>
          <p:cNvSpPr txBox="1"/>
          <p:nvPr/>
        </p:nvSpPr>
        <p:spPr>
          <a:xfrm>
            <a:off x="328982" y="686890"/>
            <a:ext cx="841338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1600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 o link:</a:t>
            </a:r>
            <a:r>
              <a:rPr lang="pt-BR"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</a:t>
            </a:r>
            <a:r>
              <a:rPr lang="pt-BR" u="sng">
                <a:solidFill>
                  <a:srgbClr val="467886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6"/>
              </a:rPr>
              <a:t>Gerenciamento de Parceiros e Franquias</a:t>
            </a:r>
            <a:endParaRPr lang="pt-BR"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CE53C3-EC4A-549D-211B-BBA26B8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B7599C-1D4B-FE05-3E71-375E3C4CBB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E5765686-C7B8-A26B-03F7-495F809CA850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8805ABF-C189-911A-62E9-4F1E7C8AD89C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CA222C2-4B7E-CCC9-18E3-FC6294C81146}"/>
              </a:ext>
            </a:extLst>
          </p:cNvPr>
          <p:cNvSpPr txBox="1"/>
          <p:nvPr/>
        </p:nvSpPr>
        <p:spPr>
          <a:xfrm>
            <a:off x="267361" y="864193"/>
            <a:ext cx="86708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 tela exibida, selecione a opção </a:t>
            </a:r>
            <a:r>
              <a:rPr lang="pt-BR" sz="1600" b="1">
                <a:solidFill>
                  <a:srgbClr val="FFC000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criar</a:t>
            </a:r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para iniciar um novo Plano de Ação.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Preencha todas as informações obrigatórias conforme as orientações de preenchimento.</a:t>
            </a:r>
          </a:p>
          <a:p>
            <a:r>
              <a:rPr lang="pt-BR" sz="160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Após revisar os dados, salve o registro para dar continuidade ao processo.</a:t>
            </a:r>
          </a:p>
        </p:txBody>
      </p:sp>
      <p:pic>
        <p:nvPicPr>
          <p:cNvPr id="3" name="Imagem 2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9550EA1-9669-8332-B18F-FA5DF68BFF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720635"/>
            <a:ext cx="6844488" cy="31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769FF0-FA12-04E6-AA70-F2564883E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BBE50408-5C83-14C3-1555-2E6BC5846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35021E6-5FE4-0969-5E96-DFA38F67D541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3: Como preencher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7ED916D-B871-AF35-16B3-5402EFA919EE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380410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A9E886-CD20-34C1-150C-2835C65D255A}"/>
              </a:ext>
            </a:extLst>
          </p:cNvPr>
          <p:cNvSpPr txBox="1"/>
          <p:nvPr/>
        </p:nvSpPr>
        <p:spPr>
          <a:xfrm>
            <a:off x="267361" y="864193"/>
            <a:ext cx="867089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Nome: 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informe o nome da Franquia + Plano de Ação 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Unidade Comercial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selecione a unidade da Franquia relacionada.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 e Executivo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a vertical correspondente e o executivo responsável.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Objetivos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descreva de forma resumida o propósito desse Plano de Ação.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Início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informe a data de início da execução.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Data Conclusão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defina a data prevista para finalização.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anexe ou vincule o plano relacionado, quando aplicável.</a:t>
            </a:r>
          </a:p>
          <a:p>
            <a:pPr lvl="0"/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Proprietário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indique o responsável pela gestão e acompanhamento desse Plano de ação.</a:t>
            </a:r>
          </a:p>
          <a:p>
            <a:pPr lvl="0"/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Os campos marcados com (*) são obrigatórios. O preenchimento correto garante maior agilidade no processo e acompanhamento.</a:t>
            </a:r>
          </a:p>
        </p:txBody>
      </p:sp>
      <p:pic>
        <p:nvPicPr>
          <p:cNvPr id="4" name="Imagem 3" descr="Interface gráfica do usuário, Aplicativo, Email&#10;&#10;O conteúdo gerado por IA pode estar incorreto.">
            <a:extLst>
              <a:ext uri="{FF2B5EF4-FFF2-40B4-BE49-F238E27FC236}">
                <a16:creationId xmlns:a16="http://schemas.microsoft.com/office/drawing/2014/main" id="{7BEF8F54-2DD5-1ECA-1613-DE1F133D27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" y="3389396"/>
            <a:ext cx="3618839" cy="153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6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9DF78-752F-D09F-0315-B5A41B927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8D61D427-8779-9766-4C37-B92AAF73A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3A219819-AC0C-12AD-C5DB-66808D75CB9F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4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C2226083-72D3-396B-3C36-7DB58FB18A9D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91A2761B-BBB2-BB82-8422-58F774D6ABB7}"/>
              </a:ext>
            </a:extLst>
          </p:cNvPr>
          <p:cNvSpPr txBox="1"/>
          <p:nvPr/>
        </p:nvSpPr>
        <p:spPr>
          <a:xfrm>
            <a:off x="267361" y="864193"/>
            <a:ext cx="86708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corretamente os dados da Franquia. Ao selecionar a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Vertical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 sistema trará automaticamente seus dados como </a:t>
            </a:r>
            <a:r>
              <a:rPr lang="pt-BR" b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Em seguida, acesse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Negócio</a:t>
            </a:r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caso seja pertinente adicioná-lo.</a:t>
            </a:r>
          </a:p>
        </p:txBody>
      </p:sp>
      <p:pic>
        <p:nvPicPr>
          <p:cNvPr id="2" name="Imagem 1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15CC500F-AF5B-C0BE-A26F-7B7220186B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521712"/>
            <a:ext cx="7225488" cy="3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7D4E2-C14A-DD57-2B47-D7650DE6F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022FF8D-E52F-42F6-0A4A-909B5B1A6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645AE73-ABC5-A178-CE9E-9595F0015AF5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5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C5AFED6-BD96-AD73-A512-C7DF0C311E21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2902A9D0-DA4B-88C4-9B23-1CF3AFBBF9FE}"/>
              </a:ext>
            </a:extLst>
          </p:cNvPr>
          <p:cNvSpPr txBox="1"/>
          <p:nvPr/>
        </p:nvSpPr>
        <p:spPr>
          <a:xfrm>
            <a:off x="267361" y="864193"/>
            <a:ext cx="8670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em criar tarefa, para inserir as informações sobre o </a:t>
            </a:r>
            <a:r>
              <a:rPr lang="pt-BR" b="1">
                <a:solidFill>
                  <a:schemeClr val="accent4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 de ação.</a:t>
            </a:r>
            <a:endParaRPr lang="pt-BR">
              <a:solidFill>
                <a:schemeClr val="accent4"/>
              </a:solidFill>
            </a:endParaRPr>
          </a:p>
        </p:txBody>
      </p:sp>
      <p:pic>
        <p:nvPicPr>
          <p:cNvPr id="3" name="Imagem 2" descr="Interface gráfica do usuário, Texto, Aplicativo, Email, Site&#10;&#10;O conteúdo gerado por IA pode estar incorreto.">
            <a:extLst>
              <a:ext uri="{FF2B5EF4-FFF2-40B4-BE49-F238E27FC236}">
                <a16:creationId xmlns:a16="http://schemas.microsoft.com/office/drawing/2014/main" id="{295E123E-DAFB-89F2-2929-BB4330991A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2" y="1306269"/>
            <a:ext cx="7225488" cy="34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7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6C5F0C-FFF8-B22A-6203-DB634F37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FA6855E0-A3B4-0960-D49F-4DF5237DA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A81204D-B433-6208-2541-E826E39393D6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6</a:t>
            </a:r>
            <a:endParaRPr sz="1800" b="1" u="none" strike="noStrike" cap="none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9C40E59-E48D-4210-E870-F02668949242}"/>
              </a:ext>
            </a:extLst>
          </p:cNvPr>
          <p:cNvCxnSpPr>
            <a:cxnSpLocks/>
          </p:cNvCxnSpPr>
          <p:nvPr/>
        </p:nvCxnSpPr>
        <p:spPr>
          <a:xfrm>
            <a:off x="356413" y="729893"/>
            <a:ext cx="152572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Rectangle 2">
            <a:extLst>
              <a:ext uri="{FF2B5EF4-FFF2-40B4-BE49-F238E27FC236}">
                <a16:creationId xmlns:a16="http://schemas.microsoft.com/office/drawing/2014/main" id="{470905E2-3D80-2C4F-3C72-AA333306D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61" y="851038"/>
            <a:ext cx="64475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Insira as informações iniciais sobre a tarefa: Proprietário/Descrição/Detalhe.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2026FEB-D4FA-E3FA-CAEF-01AEA516E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3" y="1367232"/>
            <a:ext cx="7766507" cy="338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3630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Apresentação na tela (16:9)</PresentationFormat>
  <Slides>20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revision>2</cp:revision>
  <dcterms:modified xsi:type="dcterms:W3CDTF">2026-01-08T17:41:35Z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