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78" r:id="rId3"/>
    <p:sldId id="333" r:id="rId4"/>
    <p:sldId id="321" r:id="rId5"/>
    <p:sldId id="279" r:id="rId6"/>
    <p:sldId id="339" r:id="rId7"/>
    <p:sldId id="337" r:id="rId8"/>
    <p:sldId id="286" r:id="rId9"/>
    <p:sldId id="342" r:id="rId10"/>
    <p:sldId id="323" r:id="rId11"/>
    <p:sldId id="324" r:id="rId12"/>
    <p:sldId id="326" r:id="rId13"/>
    <p:sldId id="327" r:id="rId14"/>
    <p:sldId id="325" r:id="rId15"/>
    <p:sldId id="329" r:id="rId16"/>
    <p:sldId id="331" r:id="rId17"/>
    <p:sldId id="335" r:id="rId18"/>
    <p:sldId id="340" r:id="rId19"/>
    <p:sldId id="341" r:id="rId20"/>
    <p:sldId id="336" r:id="rId21"/>
    <p:sldId id="332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DF4556-1571-8CE5-612F-96F65CAC5373}" v="5" dt="2025-03-27T17:28:18.039"/>
    <p1510:client id="{CFB98B3A-BF41-53B6-9230-F876DA052615}" v="4" dt="2025-03-27T17:42:51.4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660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E9D6E-17B1-46A7-A877-DAF0C533D877}" type="datetimeFigureOut">
              <a:t>02/05/2025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6D7E2-4777-4B67-A353-92A44C12084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816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f56a173a8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f56a173a8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>
          <a:extLst>
            <a:ext uri="{FF2B5EF4-FFF2-40B4-BE49-F238E27FC236}">
              <a16:creationId xmlns:a16="http://schemas.microsoft.com/office/drawing/2014/main" id="{B1239D09-2761-C06C-9896-BF34141B6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1:notes">
            <a:extLst>
              <a:ext uri="{FF2B5EF4-FFF2-40B4-BE49-F238E27FC236}">
                <a16:creationId xmlns:a16="http://schemas.microsoft.com/office/drawing/2014/main" id="{FBDE4BD7-76FF-7830-63E2-B5636CA5BFE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7" name="Google Shape;407;p31:notes">
            <a:extLst>
              <a:ext uri="{FF2B5EF4-FFF2-40B4-BE49-F238E27FC236}">
                <a16:creationId xmlns:a16="http://schemas.microsoft.com/office/drawing/2014/main" id="{5F1AA24E-4759-62D4-31FB-67FAFD16DDC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71210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549A6DD1-E7A9-AAF5-73D4-1A5CCE6018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5A3CABE6-902C-DE80-1001-7F1CF3BEB85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46CD54CB-AFED-2F98-EEBF-A06B0CD210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93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7579C136-4EAE-0D73-27B0-1C48B1598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F849CEB5-F917-3897-3670-DF77B397171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F18CE1E9-4B45-BE76-1091-A556E552E13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99001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A0035F8C-63AE-B271-80F9-763771639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45309EC5-9894-6F90-8300-C774C6D1D6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4D05BE91-8584-78A8-09B2-C296197939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0781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22B4FE5A-B5EB-CB63-AE15-CAEC0AB9B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1C43AC36-7A50-23A7-DE97-92232D386B9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79629C4F-F6E4-83C2-2672-9E0CB6ECF1E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44231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041C34B7-AD0B-EB40-5B56-E1ACECCD9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FBAA3ED3-6838-67F4-ABC1-D74A819F705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526970F9-74D1-FE8D-A6A4-0A904E7CAC3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9033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48CD3FA4-5753-8633-C656-3BA3BEB6DD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5D6334D3-2FE8-2346-D6A1-AA44CADCD2C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E5660CCE-008D-FDCF-4A66-AA9951CF927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84721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BC318BB8-ED4C-F032-748A-1D91F49F9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05D26283-4E8B-AD05-40A8-8F8F9212EA5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168ECB14-3D26-632E-E18D-ECDAD0680E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01345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D160763B-B1FB-73B2-DA8F-83F56F560B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03916160-D8CB-1928-9E13-7D5CE1249A3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3F9AA08C-50B8-73DE-4F5B-C403D1BF535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82833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BAC9AC83-AA5B-967F-A2C1-9A63CEEF2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35831213-6E9D-9E18-F137-FB03319C443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7BD4C561-4F06-DB7F-3C2A-152B36AB7F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6238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C54784D0-AE19-8FAF-5BCA-269500AF4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C7E85E22-8F18-A428-4605-88D0ACD8E52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B6FC92C4-C71E-7E63-C832-15315B92589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68962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3E1C6D12-89CB-C2DD-26FE-926E4A0E2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418B4EAC-E0EC-0D3A-38F1-3E504213FBE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FCB058F8-6A7E-5758-D75A-23E1387052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8331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4208EE88-FC6B-0A04-4FFE-7F3693C9E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5891F90A-15CC-1817-5E77-F99E3BC2D6E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A5228150-ADF4-4D7C-3427-11528D4F924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9650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685536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988040E7-9418-D82B-406E-D2375C0125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8493C966-2436-E2BD-0131-59D4622333B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47720F23-B496-64D0-1A77-7291120F39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3750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>
          <a:extLst>
            <a:ext uri="{FF2B5EF4-FFF2-40B4-BE49-F238E27FC236}">
              <a16:creationId xmlns:a16="http://schemas.microsoft.com/office/drawing/2014/main" id="{80D1C261-E97C-DDBF-1CBC-6582989CD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>
            <a:extLst>
              <a:ext uri="{FF2B5EF4-FFF2-40B4-BE49-F238E27FC236}">
                <a16:creationId xmlns:a16="http://schemas.microsoft.com/office/drawing/2014/main" id="{5B5C78B8-9722-CCAB-6B76-C9F39B926DB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>
            <a:extLst>
              <a:ext uri="{FF2B5EF4-FFF2-40B4-BE49-F238E27FC236}">
                <a16:creationId xmlns:a16="http://schemas.microsoft.com/office/drawing/2014/main" id="{9B2485C8-C530-EB3E-B750-FA00A4E9FC6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194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7" name="Google Shape;407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>
          <a:extLst>
            <a:ext uri="{FF2B5EF4-FFF2-40B4-BE49-F238E27FC236}">
              <a16:creationId xmlns:a16="http://schemas.microsoft.com/office/drawing/2014/main" id="{9D399853-2393-FAAC-62CB-3D2D9FADD7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1:notes">
            <a:extLst>
              <a:ext uri="{FF2B5EF4-FFF2-40B4-BE49-F238E27FC236}">
                <a16:creationId xmlns:a16="http://schemas.microsoft.com/office/drawing/2014/main" id="{EF25FE9E-CA6E-4F1E-8E3C-1AEA3E2DC08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7" name="Google Shape;407;p31:notes">
            <a:extLst>
              <a:ext uri="{FF2B5EF4-FFF2-40B4-BE49-F238E27FC236}">
                <a16:creationId xmlns:a16="http://schemas.microsoft.com/office/drawing/2014/main" id="{D920AC76-A2CD-033B-6F5B-A0100C7CDA6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5741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02.05.2025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02.05.2025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8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02.05.2025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397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5848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02.05.2025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02.05.2025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37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02.05.2025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02.05.2025</a:t>
            </a:fld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42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02.05.2025</a:t>
            </a:fld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53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02.05.2025</a:t>
            </a:fld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28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02.05.2025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836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02.05.2025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56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  <a:t>02.05.2025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5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5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microsoft.com/office/2007/relationships/hdphoto" Target="../media/hdphoto2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f56a173a82_1_0"/>
          <p:cNvSpPr/>
          <p:nvPr/>
        </p:nvSpPr>
        <p:spPr>
          <a:xfrm>
            <a:off x="-2304333" y="1158300"/>
            <a:ext cx="125036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g1f56a173a82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8900000">
            <a:off x="-750099" y="25900"/>
            <a:ext cx="6857997" cy="685799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1f56a173a82_1_0"/>
          <p:cNvSpPr txBox="1">
            <a:spLocks noGrp="1"/>
          </p:cNvSpPr>
          <p:nvPr>
            <p:ph type="title"/>
          </p:nvPr>
        </p:nvSpPr>
        <p:spPr>
          <a:xfrm>
            <a:off x="5407367" y="1865333"/>
            <a:ext cx="4491600" cy="1893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pt-BR" sz="6400" dirty="0">
                <a:solidFill>
                  <a:schemeClr val="bg1"/>
                </a:solidFill>
              </a:rPr>
              <a:t>Linx </a:t>
            </a:r>
            <a:r>
              <a:rPr lang="pt-BR" sz="6400" err="1">
                <a:solidFill>
                  <a:schemeClr val="bg1"/>
                </a:solidFill>
              </a:rPr>
              <a:t>Promo</a:t>
            </a:r>
            <a:r>
              <a:rPr lang="pt-BR" sz="6400" dirty="0">
                <a:solidFill>
                  <a:schemeClr val="bg1"/>
                </a:solidFill>
              </a:rPr>
              <a:t> BR Mania</a:t>
            </a:r>
            <a:endParaRPr lang="pt-BR" sz="6400" b="0" dirty="0">
              <a:solidFill>
                <a:schemeClr val="bg1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A2C58F64-672E-EEE8-44F4-F684BBC27D3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3A8FF16B-8823-CF47-1948-CA810F9CEB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408">
          <a:extLst>
            <a:ext uri="{FF2B5EF4-FFF2-40B4-BE49-F238E27FC236}">
              <a16:creationId xmlns:a16="http://schemas.microsoft.com/office/drawing/2014/main" id="{AB2A5050-8108-7AD9-ABD6-3A18194F73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8E6ABB0-78B5-A15B-C062-57B3292D1FC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78DBB83C-5798-12F3-303D-732F97F3B4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59D51692-24A1-0DEC-331D-79426BDCB3AB}"/>
              </a:ext>
            </a:extLst>
          </p:cNvPr>
          <p:cNvSpPr txBox="1"/>
          <p:nvPr/>
        </p:nvSpPr>
        <p:spPr>
          <a:xfrm>
            <a:off x="919088" y="859377"/>
            <a:ext cx="9064052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 dirty="0"/>
              <a:t>3.  Adicionar as Promoções: </a:t>
            </a:r>
            <a:endParaRPr lang="pt-BR" sz="2000" dirty="0"/>
          </a:p>
          <a:p>
            <a:pPr marL="342900" indent="-342900">
              <a:buFont typeface="Arial"/>
              <a:buChar char="•"/>
            </a:pPr>
            <a:r>
              <a:rPr lang="pt-BR" sz="2000" dirty="0"/>
              <a:t>Agora, você pode adicionar as promoções desejadas ao mapa normalmente e proceder com a distribuição. </a:t>
            </a:r>
            <a:endParaRPr lang="pt-BR" sz="2000" b="1" dirty="0"/>
          </a:p>
        </p:txBody>
      </p:sp>
      <p:pic>
        <p:nvPicPr>
          <p:cNvPr id="4" name="Imagem 3" descr="Interface gráfica do usuário, Texto, Aplicativo&#10;&#10;O conteúdo gerado por IA pode estar incorreto.">
            <a:extLst>
              <a:ext uri="{FF2B5EF4-FFF2-40B4-BE49-F238E27FC236}">
                <a16:creationId xmlns:a16="http://schemas.microsoft.com/office/drawing/2014/main" id="{3F890AC9-9521-C38F-D15D-9A0B3D5C3B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1752" y="2166925"/>
            <a:ext cx="9977333" cy="3745421"/>
          </a:xfrm>
          <a:prstGeom prst="rect">
            <a:avLst/>
          </a:prstGeom>
        </p:spPr>
      </p:pic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EB0ED17B-6F29-8CD3-B5A9-14235F1FECD9}"/>
              </a:ext>
            </a:extLst>
          </p:cNvPr>
          <p:cNvCxnSpPr/>
          <p:nvPr/>
        </p:nvCxnSpPr>
        <p:spPr>
          <a:xfrm>
            <a:off x="0" y="715617"/>
            <a:ext cx="12192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A1D996C8-246F-70F8-57E9-EC8639421676}"/>
              </a:ext>
            </a:extLst>
          </p:cNvPr>
          <p:cNvSpPr txBox="1"/>
          <p:nvPr/>
        </p:nvSpPr>
        <p:spPr>
          <a:xfrm>
            <a:off x="804536" y="202526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solidFill>
                  <a:srgbClr val="7030A0"/>
                </a:solidFill>
              </a:rPr>
              <a:t>Solução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11814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36B014AD-4D5C-ACD2-2130-63FF63872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B5297A0-8B5F-0376-8212-F89843B6F298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26ADBB10-3D2E-5828-85CA-8A4AF9DBA3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9247C265-25E7-1FBB-9599-09F5D4D4DA1D}"/>
              </a:ext>
            </a:extLst>
          </p:cNvPr>
          <p:cNvSpPr txBox="1"/>
          <p:nvPr/>
        </p:nvSpPr>
        <p:spPr>
          <a:xfrm>
            <a:off x="1168753" y="839105"/>
            <a:ext cx="9064052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Alerta: </a:t>
            </a:r>
            <a:r>
              <a:rPr lang="pt-BR" sz="2800" b="1" dirty="0"/>
              <a:t>“</a:t>
            </a:r>
            <a:r>
              <a:rPr lang="pt-BR" sz="2800" b="1" dirty="0">
                <a:solidFill>
                  <a:srgbClr val="7030A0"/>
                </a:solidFill>
              </a:rPr>
              <a:t>Mapas com promoções expiradas não podem ser distribuídas" durante a distribuição</a:t>
            </a:r>
            <a:r>
              <a:rPr lang="pt-BR" sz="2800" b="1" dirty="0"/>
              <a:t>” </a:t>
            </a:r>
          </a:p>
          <a:p>
            <a:endParaRPr lang="pt-BR" sz="2800" b="1" dirty="0"/>
          </a:p>
          <a:p>
            <a:pPr algn="l"/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34C9F0B-F430-B2C8-8D8D-7D757F127C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918" y="2226307"/>
            <a:ext cx="11942164" cy="317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09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F20C8CED-A1F8-1292-CC1F-8D4D49E83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F01655E5-B70E-3863-7517-DCC621C57916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58216D58-250E-6CD7-B2BF-2C71846722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63BC51B2-C870-9BAB-E129-0B9957C61F28}"/>
              </a:ext>
            </a:extLst>
          </p:cNvPr>
          <p:cNvSpPr txBox="1"/>
          <p:nvPr/>
        </p:nvSpPr>
        <p:spPr>
          <a:xfrm>
            <a:off x="804536" y="797429"/>
            <a:ext cx="8551888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 dirty="0"/>
              <a:t>1.  Identificar e Remover promoções expiradas</a:t>
            </a:r>
            <a:br>
              <a:rPr lang="pt-BR" sz="2000" b="1" dirty="0"/>
            </a:br>
            <a:endParaRPr lang="pt-BR" sz="2000" dirty="0"/>
          </a:p>
          <a:p>
            <a:pPr>
              <a:buFont typeface="Arial"/>
              <a:buChar char="•"/>
            </a:pPr>
            <a:r>
              <a:rPr lang="pt-BR" sz="2000" dirty="0"/>
              <a:t>  Remova a promoção vencida do mapa. Para isso, basta clicar no ícone de "X" ao lado da promoção</a:t>
            </a:r>
          </a:p>
          <a:p>
            <a:pPr marL="342900" indent="-342900">
              <a:buFont typeface="Arial"/>
              <a:buChar char="•"/>
            </a:pPr>
            <a:endParaRPr lang="pt-BR" sz="2000" dirty="0"/>
          </a:p>
        </p:txBody>
      </p:sp>
      <p:pic>
        <p:nvPicPr>
          <p:cNvPr id="3" name="Imagem 2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DD5B1C22-85D4-C49E-C28C-1B8FB98A3F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66261" y="2045122"/>
            <a:ext cx="9936035" cy="4125477"/>
          </a:xfrm>
          <a:prstGeom prst="rect">
            <a:avLst/>
          </a:prstGeom>
        </p:spPr>
      </p:pic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9FCD8A32-BF75-9F47-3DA7-0D5AFD6F7300}"/>
              </a:ext>
            </a:extLst>
          </p:cNvPr>
          <p:cNvCxnSpPr/>
          <p:nvPr/>
        </p:nvCxnSpPr>
        <p:spPr>
          <a:xfrm>
            <a:off x="0" y="715617"/>
            <a:ext cx="12192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A5F532A5-B885-9AB4-FA8C-22F90CEFB281}"/>
              </a:ext>
            </a:extLst>
          </p:cNvPr>
          <p:cNvSpPr txBox="1"/>
          <p:nvPr/>
        </p:nvSpPr>
        <p:spPr>
          <a:xfrm>
            <a:off x="804536" y="202526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solidFill>
                  <a:srgbClr val="7030A0"/>
                </a:solidFill>
              </a:rPr>
              <a:t>Solução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6712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F8E8D7A2-943A-8428-5E7C-FCF17088E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49D361AD-1C70-3809-E27B-5B6B4576B409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423693E-330A-7AF6-12E8-8B159908B4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6CA8941-91D8-B69D-0723-6CE3722C8959}"/>
              </a:ext>
            </a:extLst>
          </p:cNvPr>
          <p:cNvSpPr txBox="1"/>
          <p:nvPr/>
        </p:nvSpPr>
        <p:spPr>
          <a:xfrm>
            <a:off x="1366261" y="797429"/>
            <a:ext cx="8551888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 dirty="0"/>
              <a:t>2.  Distribuir o Mapa</a:t>
            </a:r>
            <a:br>
              <a:rPr lang="pt-BR" sz="2000" b="1" dirty="0"/>
            </a:br>
            <a:endParaRPr lang="pt-BR" sz="2000" dirty="0"/>
          </a:p>
          <a:p>
            <a:pPr>
              <a:buFont typeface="Arial"/>
              <a:buChar char="•"/>
            </a:pPr>
            <a:r>
              <a:rPr lang="pt-BR" sz="2000" dirty="0"/>
              <a:t>  Após remover as promoções expiradas, tente distribuir o mapa novamente.</a:t>
            </a:r>
          </a:p>
          <a:p>
            <a:pPr marL="342900" indent="-342900">
              <a:buFont typeface="Arial"/>
              <a:buChar char="•"/>
            </a:pPr>
            <a:endParaRPr lang="pt-BR" sz="2000" dirty="0"/>
          </a:p>
        </p:txBody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34B1E19E-B5C7-2B75-2D51-3582DD63C2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4885" y="2427462"/>
            <a:ext cx="11829738" cy="2702618"/>
          </a:xfrm>
          <a:prstGeom prst="rect">
            <a:avLst/>
          </a:prstGeom>
        </p:spPr>
      </p:pic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CAE4370E-5EBF-A044-0C29-B6E48182B4EE}"/>
              </a:ext>
            </a:extLst>
          </p:cNvPr>
          <p:cNvCxnSpPr/>
          <p:nvPr/>
        </p:nvCxnSpPr>
        <p:spPr>
          <a:xfrm>
            <a:off x="0" y="715617"/>
            <a:ext cx="12192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665D5048-9148-96FB-4144-2C38B7AC5A70}"/>
              </a:ext>
            </a:extLst>
          </p:cNvPr>
          <p:cNvSpPr txBox="1"/>
          <p:nvPr/>
        </p:nvSpPr>
        <p:spPr>
          <a:xfrm>
            <a:off x="804536" y="202526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solidFill>
                  <a:srgbClr val="7030A0"/>
                </a:solidFill>
              </a:rPr>
              <a:t>Solução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78008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A4D059DC-F012-F77E-A164-43A32DA2F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5CE352C5-0DA3-E036-AF8D-DCE774DD2332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85A4A5A-B8EF-A2A6-7CA0-66CF3A6D6B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533049E4-BFF2-7BB0-6724-820162D3083E}"/>
              </a:ext>
            </a:extLst>
          </p:cNvPr>
          <p:cNvSpPr txBox="1"/>
          <p:nvPr/>
        </p:nvSpPr>
        <p:spPr>
          <a:xfrm>
            <a:off x="1168753" y="751662"/>
            <a:ext cx="9526248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Não quero ativar </a:t>
            </a:r>
            <a:r>
              <a:rPr lang="pt-BR" sz="2800" b="1" dirty="0"/>
              <a:t>nenhuma promoção durante um período</a:t>
            </a:r>
          </a:p>
          <a:p>
            <a:endParaRPr lang="pt-BR" sz="2800" b="1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F9D8DBA-D181-24EE-174E-9038079D13FE}"/>
              </a:ext>
            </a:extLst>
          </p:cNvPr>
          <p:cNvSpPr txBox="1"/>
          <p:nvPr/>
        </p:nvSpPr>
        <p:spPr>
          <a:xfrm>
            <a:off x="1503326" y="1455819"/>
            <a:ext cx="872677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dirty="0"/>
              <a:t>Se em determinado período você não deseja ativar nenhuma das promoções na sua loja, siga os passos abaixo: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4DC32FB9-41C2-44DE-48D1-CD87A271BFF1}"/>
              </a:ext>
            </a:extLst>
          </p:cNvPr>
          <p:cNvSpPr txBox="1"/>
          <p:nvPr/>
        </p:nvSpPr>
        <p:spPr>
          <a:xfrm>
            <a:off x="1168753" y="2325628"/>
            <a:ext cx="8551888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 dirty="0"/>
              <a:t>1.  Remover todas as promoções do mapa: </a:t>
            </a:r>
          </a:p>
        </p:txBody>
      </p:sp>
      <p:pic>
        <p:nvPicPr>
          <p:cNvPr id="8" name="Imagem 7" descr="Interface gráfica do usuário, Texto, Aplicativo&#10;&#10;O conteúdo gerado por IA pode estar incorreto.">
            <a:extLst>
              <a:ext uri="{FF2B5EF4-FFF2-40B4-BE49-F238E27FC236}">
                <a16:creationId xmlns:a16="http://schemas.microsoft.com/office/drawing/2014/main" id="{7E4A9E9D-EE5C-C785-C47D-563CDEF553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7275" y="2855861"/>
            <a:ext cx="3981450" cy="3819525"/>
          </a:xfrm>
          <a:prstGeom prst="rect">
            <a:avLst/>
          </a:prstGeom>
        </p:spPr>
      </p:pic>
      <p:sp>
        <p:nvSpPr>
          <p:cNvPr id="10" name="Seta: para a Direita 9">
            <a:extLst>
              <a:ext uri="{FF2B5EF4-FFF2-40B4-BE49-F238E27FC236}">
                <a16:creationId xmlns:a16="http://schemas.microsoft.com/office/drawing/2014/main" id="{92E246D6-10DE-A7C4-FAB1-FCEB9AD9E1B0}"/>
              </a:ext>
            </a:extLst>
          </p:cNvPr>
          <p:cNvSpPr/>
          <p:nvPr/>
        </p:nvSpPr>
        <p:spPr>
          <a:xfrm>
            <a:off x="5536672" y="4208171"/>
            <a:ext cx="779169" cy="374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7030A0"/>
              </a:solidFill>
            </a:endParaRPr>
          </a:p>
        </p:txBody>
      </p:sp>
      <p:pic>
        <p:nvPicPr>
          <p:cNvPr id="12" name="Imagem 11" descr="Interface gráfica do usuário, Texto, chat ou mensagem de texto&#10;&#10;O conteúdo gerado por IA pode estar incorreto.">
            <a:extLst>
              <a:ext uri="{FF2B5EF4-FFF2-40B4-BE49-F238E27FC236}">
                <a16:creationId xmlns:a16="http://schemas.microsoft.com/office/drawing/2014/main" id="{4A08EDDC-52C5-EA94-E49F-9EE6810574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09151" y="2728835"/>
            <a:ext cx="28956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325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991AEB41-F1C4-2F1C-3E15-E78BE0B52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678F935C-41BB-C917-A888-1C959451F2AA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58B899F-2160-ECA3-0181-D5AB599A2F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2E5A7A55-AAB3-165B-5708-8A320364257B}"/>
              </a:ext>
            </a:extLst>
          </p:cNvPr>
          <p:cNvSpPr txBox="1"/>
          <p:nvPr/>
        </p:nvSpPr>
        <p:spPr>
          <a:xfrm>
            <a:off x="1818327" y="389398"/>
            <a:ext cx="8551888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 dirty="0"/>
              <a:t>2.  Adicionar Promoção Genérica '001 – SEM PROMOÇÕES':</a:t>
            </a:r>
            <a:br>
              <a:rPr lang="pt-BR" sz="2000" b="1" dirty="0"/>
            </a:br>
            <a:endParaRPr lang="pt-BR" sz="2000" dirty="0"/>
          </a:p>
          <a:p>
            <a:pPr>
              <a:buFont typeface="Arial"/>
              <a:buChar char="•"/>
            </a:pPr>
            <a:r>
              <a:rPr lang="pt-BR" sz="2000" dirty="0"/>
              <a:t>  Adicione ao mapa a promoção genérica chamada</a:t>
            </a:r>
            <a:r>
              <a:rPr lang="pt-BR" sz="2000" i="1" dirty="0"/>
              <a:t> '001 – SEM PROMOÇÕES'</a:t>
            </a:r>
            <a:r>
              <a:rPr lang="pt-BR" sz="2000" dirty="0"/>
              <a:t>. Essa promoção não oferece nenhum desconto real e serve apenas para sinalizar que não há promoções ativas.</a:t>
            </a:r>
          </a:p>
          <a:p>
            <a:pPr marL="342900" indent="-342900">
              <a:buFont typeface="Arial"/>
              <a:buChar char="•"/>
            </a:pPr>
            <a:endParaRPr lang="pt-BR" sz="2000" dirty="0"/>
          </a:p>
        </p:txBody>
      </p:sp>
      <p:pic>
        <p:nvPicPr>
          <p:cNvPr id="6" name="Imagem 5" descr="Interface gráfica do usuário, Texto, Aplicativo, chat ou mensagem de texto&#10;&#10;O conteúdo gerado por IA pode estar incorreto.">
            <a:extLst>
              <a:ext uri="{FF2B5EF4-FFF2-40B4-BE49-F238E27FC236}">
                <a16:creationId xmlns:a16="http://schemas.microsoft.com/office/drawing/2014/main" id="{10093446-1C76-8077-7762-B337646C49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0575" y="2480795"/>
            <a:ext cx="10610850" cy="309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648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01E8CBC0-AF63-544F-4C3F-29BBB8DFE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04090553-1F23-627B-0725-D383FE8DB345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60778A9-001D-5048-8A5C-57A4962F69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CB4104C8-B5B7-8F37-37D0-492531BF2304}"/>
              </a:ext>
            </a:extLst>
          </p:cNvPr>
          <p:cNvSpPr txBox="1"/>
          <p:nvPr/>
        </p:nvSpPr>
        <p:spPr>
          <a:xfrm>
            <a:off x="949167" y="678987"/>
            <a:ext cx="9925985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 dirty="0"/>
              <a:t>3.  Distribuir o Mapa</a:t>
            </a:r>
            <a:br>
              <a:rPr lang="pt-BR" sz="2000" b="1" dirty="0"/>
            </a:br>
            <a:endParaRPr lang="pt-BR" sz="2000" dirty="0"/>
          </a:p>
          <a:p>
            <a:pPr>
              <a:buFont typeface="Arial"/>
              <a:buChar char="•"/>
            </a:pPr>
            <a:r>
              <a:rPr lang="pt-BR" sz="2000" dirty="0"/>
              <a:t>  Clique</a:t>
            </a:r>
            <a:r>
              <a:rPr lang="pt-BR" sz="2000" dirty="0">
                <a:ea typeface="+mn-lt"/>
                <a:cs typeface="+mn-lt"/>
              </a:rPr>
              <a:t> em '</a:t>
            </a:r>
            <a:r>
              <a:rPr lang="pt-BR" sz="2000" b="1" dirty="0">
                <a:ea typeface="+mn-lt"/>
                <a:cs typeface="+mn-lt"/>
              </a:rPr>
              <a:t>Distribuir'</a:t>
            </a:r>
            <a:r>
              <a:rPr lang="pt-BR" sz="2000" dirty="0">
                <a:ea typeface="+mn-lt"/>
                <a:cs typeface="+mn-lt"/>
              </a:rPr>
              <a:t> para atualizar o motor de promoções. Confirme a publicação clicando em</a:t>
            </a:r>
            <a:r>
              <a:rPr lang="pt-BR" sz="2000" b="1" dirty="0">
                <a:ea typeface="+mn-lt"/>
                <a:cs typeface="+mn-lt"/>
              </a:rPr>
              <a:t> 'PUBLICAR'</a:t>
            </a:r>
            <a:r>
              <a:rPr lang="pt-BR" sz="2000" dirty="0">
                <a:ea typeface="+mn-lt"/>
                <a:cs typeface="+mn-lt"/>
              </a:rPr>
              <a:t>.</a:t>
            </a:r>
            <a:endParaRPr lang="pt-BR" dirty="0"/>
          </a:p>
          <a:p>
            <a:br>
              <a:rPr lang="pt-BR" sz="2000" dirty="0">
                <a:ea typeface="+mn-lt"/>
                <a:cs typeface="+mn-lt"/>
              </a:rPr>
            </a:br>
            <a:r>
              <a:rPr lang="pt-BR" sz="2000" b="1" i="1" dirty="0" err="1">
                <a:ea typeface="+mn-lt"/>
                <a:cs typeface="+mn-lt"/>
              </a:rPr>
              <a:t>Obs</a:t>
            </a:r>
            <a:r>
              <a:rPr lang="pt-BR" sz="2000" b="1" i="1" dirty="0">
                <a:ea typeface="+mn-lt"/>
                <a:cs typeface="+mn-lt"/>
              </a:rPr>
              <a:t>: </a:t>
            </a:r>
            <a:r>
              <a:rPr lang="pt-BR" sz="2000" dirty="0">
                <a:ea typeface="+mn-lt"/>
                <a:cs typeface="+mn-lt"/>
              </a:rPr>
              <a:t>dependendo do navegador utilizado, pode ser necessário confirmar a ação através do botão OK.</a:t>
            </a:r>
            <a:endParaRPr lang="pt-BR" dirty="0"/>
          </a:p>
          <a:p>
            <a:pPr marL="342900" indent="-342900">
              <a:buFont typeface="Arial"/>
              <a:buChar char="•"/>
            </a:pPr>
            <a:endParaRPr lang="pt-BR" sz="2000" dirty="0"/>
          </a:p>
        </p:txBody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9EB1FB7B-F32E-A46B-4056-61B5A924E6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1131" y="3196900"/>
            <a:ext cx="11829738" cy="2702618"/>
          </a:xfrm>
          <a:prstGeom prst="rect">
            <a:avLst/>
          </a:prstGeom>
        </p:spPr>
      </p:pic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46F4E6EA-18B0-36AD-DEA1-462298ED9E94}"/>
              </a:ext>
            </a:extLst>
          </p:cNvPr>
          <p:cNvCxnSpPr/>
          <p:nvPr/>
        </p:nvCxnSpPr>
        <p:spPr>
          <a:xfrm>
            <a:off x="0" y="715617"/>
            <a:ext cx="12192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4F6D8D3E-7D57-763F-FCAA-81CBCFF7738D}"/>
              </a:ext>
            </a:extLst>
          </p:cNvPr>
          <p:cNvSpPr txBox="1"/>
          <p:nvPr/>
        </p:nvSpPr>
        <p:spPr>
          <a:xfrm>
            <a:off x="804536" y="202526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solidFill>
                  <a:srgbClr val="7030A0"/>
                </a:solidFill>
              </a:rPr>
              <a:t>Solução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60903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AD43B8E1-E679-C335-038E-9485A12301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16B940E-62C6-8771-0C3C-A1407F5282C5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63D76ACC-612F-4FF1-5B9B-D6DCE1ACD6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297E42B0-C5B1-C9C9-39B1-0B099D933523}"/>
              </a:ext>
            </a:extLst>
          </p:cNvPr>
          <p:cNvSpPr txBox="1"/>
          <p:nvPr/>
        </p:nvSpPr>
        <p:spPr>
          <a:xfrm>
            <a:off x="1168753" y="751662"/>
            <a:ext cx="9526248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br>
              <a:rPr lang="pt-BR" sz="2800" b="1" dirty="0">
                <a:solidFill>
                  <a:srgbClr val="FF0000"/>
                </a:solidFill>
              </a:rPr>
            </a:br>
            <a:r>
              <a:rPr lang="pt-BR" sz="2800" b="1" dirty="0"/>
              <a:t>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1D07F26-6AF8-1F23-C541-0BE0F92E06E6}"/>
              </a:ext>
            </a:extLst>
          </p:cNvPr>
          <p:cNvSpPr txBox="1"/>
          <p:nvPr/>
        </p:nvSpPr>
        <p:spPr>
          <a:xfrm>
            <a:off x="802150" y="2458480"/>
            <a:ext cx="11158749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Ø"/>
            </a:pPr>
            <a:r>
              <a:rPr lang="pt-BR" sz="2000" dirty="0"/>
              <a:t>Normalmente isso ocorre quando o EAN não pertence a promoção. Por isso recomendamos validar a composição da promoção pelo Linx Promo.</a:t>
            </a:r>
            <a:endParaRPr lang="pt-BR"/>
          </a:p>
          <a:p>
            <a:pPr marL="342900" indent="-342900">
              <a:buFont typeface="Wingdings"/>
              <a:buChar char="Ø"/>
            </a:pPr>
            <a:r>
              <a:rPr lang="pt-BR" sz="2000" dirty="0"/>
              <a:t>Para</a:t>
            </a:r>
            <a:r>
              <a:rPr lang="pt-BR" sz="2000" dirty="0">
                <a:ea typeface="+mn-lt"/>
                <a:cs typeface="+mn-lt"/>
              </a:rPr>
              <a:t> validar os códigos EAN que fazem parte da campanha promocional acesse o Linx </a:t>
            </a:r>
            <a:r>
              <a:rPr lang="pt-BR" sz="2000" dirty="0" err="1">
                <a:ea typeface="+mn-lt"/>
                <a:cs typeface="+mn-lt"/>
              </a:rPr>
              <a:t>Promo</a:t>
            </a:r>
            <a:r>
              <a:rPr lang="pt-BR" sz="2000" dirty="0">
                <a:ea typeface="+mn-lt"/>
                <a:cs typeface="+mn-lt"/>
              </a:rPr>
              <a:t>, e valide no resumo da promoção em ‘condições por composição’. </a:t>
            </a:r>
          </a:p>
          <a:p>
            <a:pPr marL="342900" indent="-342900">
              <a:buFont typeface="Wingdings"/>
              <a:buChar char="Ø"/>
            </a:pPr>
            <a:endParaRPr lang="pt-BR" sz="2000" dirty="0"/>
          </a:p>
          <a:p>
            <a:br>
              <a:rPr lang="pt-BR" sz="2000" dirty="0"/>
            </a:br>
            <a:endParaRPr lang="pt-BR" sz="2000"/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ADC885A9-A4E4-A7F6-DBE6-C2B35F3FC40B}"/>
              </a:ext>
            </a:extLst>
          </p:cNvPr>
          <p:cNvCxnSpPr/>
          <p:nvPr/>
        </p:nvCxnSpPr>
        <p:spPr>
          <a:xfrm>
            <a:off x="0" y="715617"/>
            <a:ext cx="12192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BC86C34-0BA0-EA9B-AA5D-501A28C66536}"/>
              </a:ext>
            </a:extLst>
          </p:cNvPr>
          <p:cNvSpPr txBox="1"/>
          <p:nvPr/>
        </p:nvSpPr>
        <p:spPr>
          <a:xfrm>
            <a:off x="804536" y="202526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solidFill>
                  <a:srgbClr val="7030A0"/>
                </a:solidFill>
              </a:rPr>
              <a:t>Dúvidas Frequentes</a:t>
            </a:r>
            <a:endParaRPr lang="pt-BR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CD0583B7-F547-A5B8-BC4D-52B857F4F165}"/>
              </a:ext>
            </a:extLst>
          </p:cNvPr>
          <p:cNvSpPr txBox="1"/>
          <p:nvPr/>
        </p:nvSpPr>
        <p:spPr>
          <a:xfrm>
            <a:off x="671523" y="881180"/>
            <a:ext cx="11158750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 dirty="0"/>
              <a:t>Fiz a distribuição de promoção pelo Linx Promo. E ao incluir no carrinho um EAN/SKU do produto  </a:t>
            </a:r>
            <a:r>
              <a:rPr lang="pt-BR" sz="2800" b="1" dirty="0">
                <a:solidFill>
                  <a:srgbClr val="FF0000"/>
                </a:solidFill>
              </a:rPr>
              <a:t>não</a:t>
            </a:r>
            <a:r>
              <a:rPr lang="pt-BR" sz="2800" b="1" dirty="0">
                <a:solidFill>
                  <a:srgbClr val="7030A0"/>
                </a:solidFill>
              </a:rPr>
              <a:t> </a:t>
            </a:r>
            <a:r>
              <a:rPr lang="pt-BR" sz="2800" b="1" dirty="0">
                <a:solidFill>
                  <a:srgbClr val="FF0000"/>
                </a:solidFill>
              </a:rPr>
              <a:t>está aplicando o desconto </a:t>
            </a:r>
            <a:r>
              <a:rPr lang="pt-BR" sz="2800" b="1" dirty="0"/>
              <a:t>no PDV?</a:t>
            </a:r>
            <a:endParaRPr lang="pt-BR" sz="2000" dirty="0"/>
          </a:p>
          <a:p>
            <a:pPr algn="l"/>
            <a:endParaRPr lang="pt-BR" dirty="0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A0AC86CA-76FA-B122-1D36-FC9C3174C165}"/>
              </a:ext>
            </a:extLst>
          </p:cNvPr>
          <p:cNvSpPr txBox="1"/>
          <p:nvPr/>
        </p:nvSpPr>
        <p:spPr>
          <a:xfrm>
            <a:off x="617094" y="3870102"/>
            <a:ext cx="11158750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 dirty="0"/>
              <a:t>O código EAN do </a:t>
            </a:r>
            <a:r>
              <a:rPr lang="pt-BR" sz="2800" b="1" dirty="0">
                <a:solidFill>
                  <a:srgbClr val="FF0000"/>
                </a:solidFill>
              </a:rPr>
              <a:t>produto que tenho em loja não está entre os que compõe </a:t>
            </a:r>
            <a:r>
              <a:rPr lang="pt-BR" sz="2800" b="1" dirty="0"/>
              <a:t>a promoção  no Motor de Promoções Linx Promo. O que devo fazer para que ele seja incluído?</a:t>
            </a:r>
            <a:endParaRPr lang="pt-BR" sz="2000" dirty="0"/>
          </a:p>
          <a:p>
            <a:pPr algn="l"/>
            <a:endParaRPr lang="pt-BR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DB8484EA-F642-7433-15DC-E0A7EE24530E}"/>
              </a:ext>
            </a:extLst>
          </p:cNvPr>
          <p:cNvSpPr txBox="1"/>
          <p:nvPr/>
        </p:nvSpPr>
        <p:spPr>
          <a:xfrm>
            <a:off x="672550" y="5282914"/>
            <a:ext cx="11158749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Ø"/>
            </a:pPr>
            <a:r>
              <a:rPr lang="pt-BR" sz="2000" dirty="0"/>
              <a:t>Se o código EAN do produto que você tem em loja não está entre os que compõe a promoção, significa que ele não está no acordo comercial. </a:t>
            </a:r>
            <a:endParaRPr lang="pt-BR" sz="2000" dirty="0">
              <a:ea typeface="+mn-lt"/>
              <a:cs typeface="+mn-lt"/>
            </a:endParaRPr>
          </a:p>
          <a:p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8454846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690C627B-8D98-4940-DE62-BD7A3BAB0D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65EAE577-B2D6-8CDD-7ECA-A74EB0BB00E7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D0DA6B50-9A89-88E5-3DDB-F38DC8C147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4D1735B3-EF19-BE2F-3085-0FD31522690E}"/>
              </a:ext>
            </a:extLst>
          </p:cNvPr>
          <p:cNvSpPr txBox="1"/>
          <p:nvPr/>
        </p:nvSpPr>
        <p:spPr>
          <a:xfrm>
            <a:off x="1168753" y="751662"/>
            <a:ext cx="9526248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br>
              <a:rPr lang="pt-BR" sz="2800" b="1" dirty="0">
                <a:solidFill>
                  <a:srgbClr val="FF0000"/>
                </a:solidFill>
              </a:rPr>
            </a:br>
            <a:r>
              <a:rPr lang="pt-BR" sz="2800" b="1" dirty="0"/>
              <a:t>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4A8C345-AFD6-3631-49EE-7F315690FBC7}"/>
              </a:ext>
            </a:extLst>
          </p:cNvPr>
          <p:cNvSpPr txBox="1"/>
          <p:nvPr/>
        </p:nvSpPr>
        <p:spPr>
          <a:xfrm>
            <a:off x="683436" y="1882809"/>
            <a:ext cx="10022450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Ø"/>
            </a:pPr>
            <a:r>
              <a:rPr lang="pt-BR" sz="2000" dirty="0"/>
              <a:t>As promoções BR Mania são cadastradas pelo time de cadastramento da VEM Conveniência. </a:t>
            </a:r>
            <a:endParaRPr lang="pt-BR" sz="2000" dirty="0">
              <a:ea typeface="+mn-lt"/>
              <a:cs typeface="+mn-lt"/>
            </a:endParaRPr>
          </a:p>
          <a:p>
            <a:endParaRPr lang="pt-BR" sz="2000" dirty="0"/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D11EF4AD-55D4-2273-E3D9-EC681A16C60E}"/>
              </a:ext>
            </a:extLst>
          </p:cNvPr>
          <p:cNvCxnSpPr/>
          <p:nvPr/>
        </p:nvCxnSpPr>
        <p:spPr>
          <a:xfrm>
            <a:off x="0" y="715617"/>
            <a:ext cx="12192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AA716AF-6979-12AC-0E26-9A1019DDFB0F}"/>
              </a:ext>
            </a:extLst>
          </p:cNvPr>
          <p:cNvSpPr txBox="1"/>
          <p:nvPr/>
        </p:nvSpPr>
        <p:spPr>
          <a:xfrm>
            <a:off x="804536" y="202526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solidFill>
                  <a:srgbClr val="7030A0"/>
                </a:solidFill>
              </a:rPr>
              <a:t>Dúvidas Frequentes</a:t>
            </a:r>
            <a:endParaRPr lang="pt-BR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92F62D33-4AA6-8EF9-6260-23E0515DFF30}"/>
              </a:ext>
            </a:extLst>
          </p:cNvPr>
          <p:cNvSpPr txBox="1"/>
          <p:nvPr/>
        </p:nvSpPr>
        <p:spPr>
          <a:xfrm>
            <a:off x="617094" y="935609"/>
            <a:ext cx="11158750" cy="12311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 dirty="0">
                <a:solidFill>
                  <a:srgbClr val="7030A0"/>
                </a:solidFill>
              </a:rPr>
              <a:t>Quem cadastra </a:t>
            </a:r>
            <a:r>
              <a:rPr lang="pt-BR" sz="2800" b="1" dirty="0"/>
              <a:t>as promoções BR Mania no Motor de Promoções BR Mania?</a:t>
            </a:r>
            <a:endParaRPr lang="pt-BR" sz="2000" dirty="0"/>
          </a:p>
          <a:p>
            <a:pPr algn="l"/>
            <a:endParaRPr lang="pt-BR" dirty="0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D224B6D-766F-09CF-D728-F8721397846E}"/>
              </a:ext>
            </a:extLst>
          </p:cNvPr>
          <p:cNvSpPr txBox="1"/>
          <p:nvPr/>
        </p:nvSpPr>
        <p:spPr>
          <a:xfrm>
            <a:off x="682408" y="2895001"/>
            <a:ext cx="11158750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 dirty="0"/>
              <a:t>Quem pode ajudar na </a:t>
            </a:r>
            <a:r>
              <a:rPr lang="pt-BR" sz="2800" b="1" dirty="0">
                <a:solidFill>
                  <a:srgbClr val="7030A0"/>
                </a:solidFill>
              </a:rPr>
              <a:t>inclusão do código EAN</a:t>
            </a:r>
            <a:r>
              <a:rPr lang="pt-BR" sz="2800" b="1" dirty="0"/>
              <a:t> na promoção?</a:t>
            </a:r>
            <a:endParaRPr lang="pt-BR" sz="2000" dirty="0"/>
          </a:p>
          <a:p>
            <a:pPr algn="l"/>
            <a:endParaRPr lang="pt-BR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07B537D5-C3AA-2AC0-F4E4-16CA0BFEED81}"/>
              </a:ext>
            </a:extLst>
          </p:cNvPr>
          <p:cNvSpPr txBox="1"/>
          <p:nvPr/>
        </p:nvSpPr>
        <p:spPr>
          <a:xfrm>
            <a:off x="617094" y="3686390"/>
            <a:ext cx="11158749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Ø"/>
            </a:pPr>
            <a:r>
              <a:rPr lang="pt-BR" sz="2000" dirty="0"/>
              <a:t>Se o código EAN do produto que você tem em loja não está entre os que compõe a promoção, significa que ele não está no acordo comercial. </a:t>
            </a:r>
            <a:br>
              <a:rPr lang="pt-BR" sz="2000" dirty="0"/>
            </a:br>
            <a:r>
              <a:rPr lang="pt-BR" sz="2000" dirty="0"/>
              <a:t>Somente o time comercial VEM Conveniencia pode rever a ação promocional e decidir por incluir </a:t>
            </a:r>
            <a:r>
              <a:rPr lang="pt-BR" sz="2000"/>
              <a:t>um novo cadastro.</a:t>
            </a:r>
            <a:endParaRPr lang="pt-BR"/>
          </a:p>
          <a:p>
            <a:pPr marL="342900" indent="-342900">
              <a:buFont typeface="Wingdings"/>
              <a:buChar char="Ø"/>
            </a:pPr>
            <a:r>
              <a:rPr lang="pt-BR" sz="2000">
                <a:ea typeface="+mn-lt"/>
                <a:cs typeface="+mn-lt"/>
              </a:rPr>
              <a:t>Caso seja de interesse, eles passam o de acordo ao time de cadastramento VEM Conveniência para </a:t>
            </a:r>
            <a:r>
              <a:rPr lang="pt-BR" sz="2000" dirty="0">
                <a:ea typeface="+mn-lt"/>
                <a:cs typeface="+mn-lt"/>
              </a:rPr>
              <a:t>inclusão.</a:t>
            </a:r>
          </a:p>
          <a:p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754159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E69267E6-62CF-652C-030D-9B28530E18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4869958-608D-81F5-7174-6CA41A1D70B2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4AB5251D-0503-1A72-E59B-2D14CF3A1D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899B1508-3E81-81EA-5C87-B0CE8F19E702}"/>
              </a:ext>
            </a:extLst>
          </p:cNvPr>
          <p:cNvSpPr txBox="1"/>
          <p:nvPr/>
        </p:nvSpPr>
        <p:spPr>
          <a:xfrm>
            <a:off x="1168753" y="751662"/>
            <a:ext cx="9526248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br>
              <a:rPr lang="pt-BR" sz="2800" b="1" dirty="0">
                <a:solidFill>
                  <a:srgbClr val="FF0000"/>
                </a:solidFill>
              </a:rPr>
            </a:br>
            <a:r>
              <a:rPr lang="pt-BR" sz="2800" b="1" dirty="0"/>
              <a:t>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5026A11-FBEC-5A8D-BCB5-44F0E4021344}"/>
              </a:ext>
            </a:extLst>
          </p:cNvPr>
          <p:cNvSpPr txBox="1"/>
          <p:nvPr/>
        </p:nvSpPr>
        <p:spPr>
          <a:xfrm>
            <a:off x="611099" y="2541324"/>
            <a:ext cx="10022450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Ø"/>
            </a:pPr>
            <a:r>
              <a:rPr lang="pt-BR" sz="2000" dirty="0">
                <a:ea typeface="+mn-lt"/>
                <a:cs typeface="+mn-lt"/>
              </a:rPr>
              <a:t>Se um novo código for incluído da composição de uma promoção e o mapa de promoções foi anteriormente distribuído deve-se </a:t>
            </a:r>
            <a:r>
              <a:rPr lang="pt-BR" sz="2000" b="1" dirty="0">
                <a:solidFill>
                  <a:srgbClr val="7030A0"/>
                </a:solidFill>
              </a:rPr>
              <a:t>redistribuir e publicar </a:t>
            </a:r>
            <a:r>
              <a:rPr lang="pt-BR" sz="2000" dirty="0">
                <a:ea typeface="+mn-lt"/>
                <a:cs typeface="+mn-lt"/>
              </a:rPr>
              <a:t>o mapa de promoções, assim ela aplicará na regra promocional o novo EAN</a:t>
            </a:r>
            <a:endParaRPr lang="pt-BR"/>
          </a:p>
          <a:p>
            <a:endParaRPr lang="pt-BR" sz="2000" dirty="0"/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8C8BA925-7DFB-8128-6A70-ED2FD4D8B0F3}"/>
              </a:ext>
            </a:extLst>
          </p:cNvPr>
          <p:cNvCxnSpPr/>
          <p:nvPr/>
        </p:nvCxnSpPr>
        <p:spPr>
          <a:xfrm>
            <a:off x="0" y="715617"/>
            <a:ext cx="12192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F3BD8137-140F-A615-B833-2A128BE6CFF3}"/>
              </a:ext>
            </a:extLst>
          </p:cNvPr>
          <p:cNvSpPr txBox="1"/>
          <p:nvPr/>
        </p:nvSpPr>
        <p:spPr>
          <a:xfrm>
            <a:off x="804536" y="202526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solidFill>
                  <a:srgbClr val="7030A0"/>
                </a:solidFill>
              </a:rPr>
              <a:t>Dúvidas Frequentes</a:t>
            </a:r>
            <a:endParaRPr lang="pt-BR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CBE031F-331A-0D72-FF38-AF27EB2FE8B3}"/>
              </a:ext>
            </a:extLst>
          </p:cNvPr>
          <p:cNvSpPr txBox="1"/>
          <p:nvPr/>
        </p:nvSpPr>
        <p:spPr>
          <a:xfrm>
            <a:off x="617094" y="886448"/>
            <a:ext cx="11158750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 dirty="0"/>
              <a:t>Validei que um </a:t>
            </a:r>
            <a:r>
              <a:rPr lang="pt-BR" sz="2800" b="1" dirty="0">
                <a:solidFill>
                  <a:srgbClr val="7030A0"/>
                </a:solidFill>
              </a:rPr>
              <a:t>novo código EAN foi incluído da promoção pelo time de cadastramento VEM Conveniência, porém ao incluir o EAN no carinho de venda no PDV não aplicou o desconto. </a:t>
            </a:r>
            <a:r>
              <a:rPr lang="pt-BR" sz="2800" b="1" dirty="0"/>
              <a:t>O que devo fazer?</a:t>
            </a:r>
            <a:endParaRPr lang="pt-BR" sz="2000" dirty="0"/>
          </a:p>
          <a:p>
            <a:pPr algn="l"/>
            <a:endParaRPr lang="pt-BR" dirty="0"/>
          </a:p>
        </p:txBody>
      </p:sp>
      <p:pic>
        <p:nvPicPr>
          <p:cNvPr id="8" name="Imagem 7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AF2D097B-7313-1BBD-4844-AA21E02021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4357" y="3860577"/>
            <a:ext cx="9445416" cy="217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40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3"/>
          <p:cNvSpPr/>
          <p:nvPr/>
        </p:nvSpPr>
        <p:spPr>
          <a:xfrm>
            <a:off x="1420253" y="414716"/>
            <a:ext cx="5575600" cy="10660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1840974" y="413376"/>
            <a:ext cx="50264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2800"/>
            </a:pPr>
            <a:r>
              <a:rPr lang="pt-BR" sz="3200" dirty="0"/>
              <a:t>   O que é </a:t>
            </a:r>
            <a:r>
              <a:rPr lang="pt-BR" sz="3200" dirty="0">
                <a:solidFill>
                  <a:srgbClr val="7030A0"/>
                </a:solidFill>
              </a:rPr>
              <a:t>vamos falar hoje?</a:t>
            </a: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46F4EE8-648B-53C5-CBEC-39F8353E2731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8F6D875A-FE72-01F1-E198-681BDB3A8C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pic>
        <p:nvPicPr>
          <p:cNvPr id="3" name="Imagem 2" descr="Imagem 144">
            <a:extLst>
              <a:ext uri="{FF2B5EF4-FFF2-40B4-BE49-F238E27FC236}">
                <a16:creationId xmlns:a16="http://schemas.microsoft.com/office/drawing/2014/main" id="{81D0B72F-CB4B-0B44-2FB7-1C3DAEE65B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42227" y="661865"/>
            <a:ext cx="514350" cy="514350"/>
          </a:xfrm>
          <a:prstGeom prst="rect">
            <a:avLst/>
          </a:prstGeom>
        </p:spPr>
      </p:pic>
      <p:sp>
        <p:nvSpPr>
          <p:cNvPr id="25" name="Google Shape;699;p52">
            <a:extLst>
              <a:ext uri="{FF2B5EF4-FFF2-40B4-BE49-F238E27FC236}">
                <a16:creationId xmlns:a16="http://schemas.microsoft.com/office/drawing/2014/main" id="{BA42FB19-404B-94D8-77A6-4206D9AC00D3}"/>
              </a:ext>
            </a:extLst>
          </p:cNvPr>
          <p:cNvSpPr/>
          <p:nvPr/>
        </p:nvSpPr>
        <p:spPr>
          <a:xfrm>
            <a:off x="1371717" y="1761792"/>
            <a:ext cx="763600" cy="763600"/>
          </a:xfrm>
          <a:prstGeom prst="ellipse">
            <a:avLst/>
          </a:prstGeom>
          <a:solidFill>
            <a:schemeClr val="accent6"/>
          </a:solidFill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buClr>
                <a:srgbClr val="000000"/>
              </a:buClr>
              <a:buSzPts val="1900"/>
            </a:pPr>
            <a:r>
              <a:rPr lang="pt-BR" sz="2533" b="1" kern="0">
                <a:solidFill>
                  <a:srgbClr val="FFFFFF"/>
                </a:solidFill>
                <a:latin typeface="Century Gothic"/>
                <a:sym typeface="Century Gothic"/>
              </a:rPr>
              <a:t>1</a:t>
            </a:r>
            <a:endParaRPr sz="2533" b="1" kern="0">
              <a:solidFill>
                <a:srgbClr val="FFFFFF"/>
              </a:solidFill>
              <a:latin typeface="Century Gothic"/>
              <a:sym typeface="Century Gothic"/>
            </a:endParaRPr>
          </a:p>
        </p:txBody>
      </p:sp>
      <p:cxnSp>
        <p:nvCxnSpPr>
          <p:cNvPr id="26" name="Google Shape;700;p52">
            <a:extLst>
              <a:ext uri="{FF2B5EF4-FFF2-40B4-BE49-F238E27FC236}">
                <a16:creationId xmlns:a16="http://schemas.microsoft.com/office/drawing/2014/main" id="{A4EAE1D2-DDF8-609E-3176-906981C2A0EE}"/>
              </a:ext>
            </a:extLst>
          </p:cNvPr>
          <p:cNvCxnSpPr>
            <a:cxnSpLocks/>
          </p:cNvCxnSpPr>
          <p:nvPr/>
        </p:nvCxnSpPr>
        <p:spPr>
          <a:xfrm>
            <a:off x="1753517" y="2525392"/>
            <a:ext cx="0" cy="68440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701;p52">
            <a:extLst>
              <a:ext uri="{FF2B5EF4-FFF2-40B4-BE49-F238E27FC236}">
                <a16:creationId xmlns:a16="http://schemas.microsoft.com/office/drawing/2014/main" id="{5165F69D-3C6C-47B5-D5E6-09672F45ADA9}"/>
              </a:ext>
            </a:extLst>
          </p:cNvPr>
          <p:cNvSpPr/>
          <p:nvPr/>
        </p:nvSpPr>
        <p:spPr>
          <a:xfrm>
            <a:off x="1371717" y="3209592"/>
            <a:ext cx="763600" cy="763600"/>
          </a:xfrm>
          <a:prstGeom prst="ellipse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kumimoji="0" lang="pt-BR" sz="25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kumimoji="0" sz="25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" name="Google Shape;716;p53">
            <a:extLst>
              <a:ext uri="{FF2B5EF4-FFF2-40B4-BE49-F238E27FC236}">
                <a16:creationId xmlns:a16="http://schemas.microsoft.com/office/drawing/2014/main" id="{F48E443C-5EC1-8017-AE0C-B1943F53892C}"/>
              </a:ext>
            </a:extLst>
          </p:cNvPr>
          <p:cNvSpPr txBox="1"/>
          <p:nvPr/>
        </p:nvSpPr>
        <p:spPr>
          <a:xfrm>
            <a:off x="2408489" y="3234717"/>
            <a:ext cx="6071914" cy="1064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defRPr/>
            </a:pPr>
            <a:r>
              <a:rPr lang="pt-BR" sz="2000" b="1" dirty="0">
                <a:solidFill>
                  <a:srgbClr val="3F1D59"/>
                </a:solidFill>
                <a:latin typeface="Century Gothic"/>
              </a:rPr>
              <a:t>Dúvidas frequentes.</a:t>
            </a:r>
          </a:p>
        </p:txBody>
      </p:sp>
      <p:sp>
        <p:nvSpPr>
          <p:cNvPr id="29" name="Google Shape;725;p53">
            <a:extLst>
              <a:ext uri="{FF2B5EF4-FFF2-40B4-BE49-F238E27FC236}">
                <a16:creationId xmlns:a16="http://schemas.microsoft.com/office/drawing/2014/main" id="{CFBBC9A2-B0E2-D067-D1E8-BC56C4070E7E}"/>
              </a:ext>
            </a:extLst>
          </p:cNvPr>
          <p:cNvSpPr txBox="1"/>
          <p:nvPr/>
        </p:nvSpPr>
        <p:spPr>
          <a:xfrm>
            <a:off x="2405510" y="1783564"/>
            <a:ext cx="6334254" cy="710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defRPr/>
            </a:pPr>
            <a:r>
              <a:rPr lang="pt-BR" sz="2000" b="1" dirty="0">
                <a:solidFill>
                  <a:srgbClr val="3F1D59"/>
                </a:solidFill>
                <a:latin typeface="Century Gothic"/>
              </a:rPr>
              <a:t>O que é Linx </a:t>
            </a:r>
            <a:r>
              <a:rPr lang="pt-BR" sz="2000" b="1" err="1">
                <a:solidFill>
                  <a:srgbClr val="3F1D59"/>
                </a:solidFill>
                <a:latin typeface="Century Gothic"/>
              </a:rPr>
              <a:t>Promo</a:t>
            </a:r>
            <a:r>
              <a:rPr lang="pt-BR" sz="2000" b="1" dirty="0">
                <a:solidFill>
                  <a:srgbClr val="3F1D59"/>
                </a:solidFill>
                <a:latin typeface="Century Gothic"/>
              </a:rPr>
              <a:t>.</a:t>
            </a:r>
          </a:p>
        </p:txBody>
      </p:sp>
      <p:cxnSp>
        <p:nvCxnSpPr>
          <p:cNvPr id="30" name="Google Shape;700;p52">
            <a:extLst>
              <a:ext uri="{FF2B5EF4-FFF2-40B4-BE49-F238E27FC236}">
                <a16:creationId xmlns:a16="http://schemas.microsoft.com/office/drawing/2014/main" id="{42937A5A-60CD-DFC2-C6D4-7C57E16582C3}"/>
              </a:ext>
            </a:extLst>
          </p:cNvPr>
          <p:cNvCxnSpPr/>
          <p:nvPr/>
        </p:nvCxnSpPr>
        <p:spPr>
          <a:xfrm>
            <a:off x="1742975" y="3962093"/>
            <a:ext cx="0" cy="684400"/>
          </a:xfrm>
          <a:prstGeom prst="straightConnector1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" name="Google Shape;701;p52">
            <a:extLst>
              <a:ext uri="{FF2B5EF4-FFF2-40B4-BE49-F238E27FC236}">
                <a16:creationId xmlns:a16="http://schemas.microsoft.com/office/drawing/2014/main" id="{195A5C86-4720-34BF-152B-7AE73B5065A0}"/>
              </a:ext>
            </a:extLst>
          </p:cNvPr>
          <p:cNvSpPr/>
          <p:nvPr/>
        </p:nvSpPr>
        <p:spPr>
          <a:xfrm>
            <a:off x="1361175" y="4635394"/>
            <a:ext cx="763600" cy="763600"/>
          </a:xfrm>
          <a:prstGeom prst="ellipse">
            <a:avLst/>
          </a:prstGeom>
          <a:noFill/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lang="pt-BR" sz="2500" b="1" kern="0" dirty="0">
                <a:solidFill>
                  <a:srgbClr val="00B05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 lang="pt-BR" sz="25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32" name="CaixaDeTexto 9">
            <a:extLst>
              <a:ext uri="{FF2B5EF4-FFF2-40B4-BE49-F238E27FC236}">
                <a16:creationId xmlns:a16="http://schemas.microsoft.com/office/drawing/2014/main" id="{ABE1DEC7-8D66-447D-0C93-4B749C6125F8}"/>
              </a:ext>
            </a:extLst>
          </p:cNvPr>
          <p:cNvSpPr txBox="1"/>
          <p:nvPr/>
        </p:nvSpPr>
        <p:spPr>
          <a:xfrm>
            <a:off x="2408489" y="4815260"/>
            <a:ext cx="6785810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b="1" dirty="0">
                <a:solidFill>
                  <a:srgbClr val="3F1D59"/>
                </a:solidFill>
                <a:latin typeface="Century Gothic"/>
              </a:rPr>
              <a:t>Dicas de uso.</a:t>
            </a:r>
          </a:p>
        </p:txBody>
      </p:sp>
      <p:pic>
        <p:nvPicPr>
          <p:cNvPr id="33" name="Imagem 32" descr="Mulher segurando celular&#10;&#10;O conteúdo gerado por IA pode estar incorreto.">
            <a:extLst>
              <a:ext uri="{FF2B5EF4-FFF2-40B4-BE49-F238E27FC236}">
                <a16:creationId xmlns:a16="http://schemas.microsoft.com/office/drawing/2014/main" id="{17A7C785-AD93-DEC7-D856-5AFF04D44B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81912" y="2268992"/>
            <a:ext cx="4752975" cy="471487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96D08733-C9D8-71FA-489C-05F1F2E30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59C88020-09B0-EF7C-E896-129E92308CB5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4DCBE3D9-91CA-C014-CB28-9C7EB54413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EE49309D-3745-7191-D737-04858C04FF72}"/>
              </a:ext>
            </a:extLst>
          </p:cNvPr>
          <p:cNvSpPr txBox="1"/>
          <p:nvPr/>
        </p:nvSpPr>
        <p:spPr>
          <a:xfrm>
            <a:off x="622597" y="766073"/>
            <a:ext cx="6102626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 dirty="0"/>
              <a:t>Gestão de promoções</a:t>
            </a:r>
            <a:br>
              <a:rPr lang="pt-BR" sz="2000" b="1" dirty="0"/>
            </a:br>
            <a:endParaRPr lang="pt-BR" sz="2000" dirty="0"/>
          </a:p>
          <a:p>
            <a:pPr marL="342900" indent="-342900">
              <a:buFont typeface="Arial"/>
              <a:buChar char="•"/>
            </a:pPr>
            <a:r>
              <a:rPr lang="pt-BR" sz="2000" dirty="0">
                <a:ea typeface="+mn-lt"/>
                <a:cs typeface="+mn-lt"/>
              </a:rPr>
              <a:t> Valide a vigência;</a:t>
            </a:r>
          </a:p>
          <a:p>
            <a:pPr marL="342900" indent="-342900">
              <a:buFont typeface="Arial"/>
              <a:buChar char="•"/>
            </a:pPr>
            <a:r>
              <a:rPr lang="pt-BR" sz="2000" dirty="0">
                <a:ea typeface="+mn-lt"/>
                <a:cs typeface="+mn-lt"/>
              </a:rPr>
              <a:t> Valide o EAN  em 'Condições por composição';</a:t>
            </a:r>
          </a:p>
          <a:p>
            <a:pPr marL="342900" indent="-342900">
              <a:buFont typeface="Arial"/>
              <a:buChar char="•"/>
            </a:pPr>
            <a:r>
              <a:rPr lang="pt-BR" sz="2000" dirty="0">
                <a:ea typeface="+mn-lt"/>
                <a:cs typeface="+mn-lt"/>
              </a:rPr>
              <a:t> Redistribua o mapa.</a:t>
            </a:r>
          </a:p>
          <a:p>
            <a:pPr marL="342900" indent="-342900">
              <a:buFont typeface="Arial"/>
              <a:buChar char="•"/>
            </a:pPr>
            <a:endParaRPr lang="pt-BR" sz="2000" dirty="0">
              <a:ea typeface="+mn-lt"/>
              <a:cs typeface="+mn-lt"/>
            </a:endParaRPr>
          </a:p>
          <a:p>
            <a:br>
              <a:rPr lang="pt-BR" sz="2000" dirty="0">
                <a:ea typeface="+mn-lt"/>
                <a:cs typeface="+mn-lt"/>
              </a:rPr>
            </a:br>
            <a:endParaRPr lang="pt-BR" sz="2000">
              <a:solidFill>
                <a:srgbClr val="FF0000"/>
              </a:solidFill>
            </a:endParaRPr>
          </a:p>
          <a:p>
            <a:pPr marL="342900" indent="-342900">
              <a:buFont typeface="Arial"/>
              <a:buChar char="•"/>
            </a:pPr>
            <a:endParaRPr lang="pt-BR" sz="2000" dirty="0"/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7D532337-B8F7-6ADD-25EE-F404E6A5B177}"/>
              </a:ext>
            </a:extLst>
          </p:cNvPr>
          <p:cNvCxnSpPr/>
          <p:nvPr/>
        </p:nvCxnSpPr>
        <p:spPr>
          <a:xfrm>
            <a:off x="0" y="715617"/>
            <a:ext cx="12192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E7DC30E6-D328-5563-ABA1-CA2037E4CDA6}"/>
              </a:ext>
            </a:extLst>
          </p:cNvPr>
          <p:cNvSpPr txBox="1"/>
          <p:nvPr/>
        </p:nvSpPr>
        <p:spPr>
          <a:xfrm>
            <a:off x="804536" y="202526"/>
            <a:ext cx="6102626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pt-BR" b="1" dirty="0">
                <a:solidFill>
                  <a:srgbClr val="7030A0"/>
                </a:solidFill>
              </a:rPr>
              <a:t>Resumo </a:t>
            </a:r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7D681F6B-242B-B46C-E8A0-A2D59824A3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15080" y="1026091"/>
            <a:ext cx="4559534" cy="5226319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D88233C9-FE01-FDFF-D283-8E202B314347}"/>
              </a:ext>
            </a:extLst>
          </p:cNvPr>
          <p:cNvSpPr txBox="1"/>
          <p:nvPr/>
        </p:nvSpPr>
        <p:spPr>
          <a:xfrm>
            <a:off x="623969" y="2762086"/>
            <a:ext cx="6101254" cy="175432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1800" dirty="0"/>
              <a:t>O Motor de Promoções Linx </a:t>
            </a:r>
            <a:r>
              <a:rPr lang="pt-BR" sz="1800" err="1"/>
              <a:t>Promo</a:t>
            </a:r>
            <a:r>
              <a:rPr lang="pt-BR" sz="1800" dirty="0"/>
              <a:t> é</a:t>
            </a:r>
            <a:r>
              <a:rPr lang="pt-BR" sz="1800" dirty="0">
                <a:solidFill>
                  <a:srgbClr val="7030A0"/>
                </a:solidFill>
              </a:rPr>
              <a:t> </a:t>
            </a:r>
            <a:r>
              <a:rPr lang="pt-BR" dirty="0">
                <a:solidFill>
                  <a:srgbClr val="7030A0"/>
                </a:solidFill>
              </a:rPr>
              <a:t>ativado </a:t>
            </a:r>
            <a:r>
              <a:rPr lang="pt-BR" sz="1800" dirty="0">
                <a:solidFill>
                  <a:srgbClr val="7030A0"/>
                </a:solidFill>
              </a:rPr>
              <a:t>pelo código EAN (código de </a:t>
            </a:r>
            <a:r>
              <a:rPr lang="pt-BR" dirty="0">
                <a:solidFill>
                  <a:srgbClr val="7030A0"/>
                </a:solidFill>
              </a:rPr>
              <a:t>barras</a:t>
            </a:r>
            <a:r>
              <a:rPr lang="pt-BR" sz="1800" dirty="0">
                <a:solidFill>
                  <a:srgbClr val="7030A0"/>
                </a:solidFill>
              </a:rPr>
              <a:t>) do produto</a:t>
            </a:r>
            <a:r>
              <a:rPr lang="pt-BR" sz="1800" dirty="0"/>
              <a:t>, ao incluir um código  de barra que  compõe uma promoção da campanha vigente irá apresentar </a:t>
            </a:r>
            <a:r>
              <a:rPr lang="pt-BR" sz="1800" dirty="0">
                <a:solidFill>
                  <a:srgbClr val="FF0000"/>
                </a:solidFill>
              </a:rPr>
              <a:t>alerta informativo</a:t>
            </a:r>
            <a:r>
              <a:rPr lang="pt-BR" sz="1800" dirty="0"/>
              <a:t> na lateral direito do ponto de venda informando sobre a possibilidade de adquirir  o produto promocionalmente.</a:t>
            </a:r>
          </a:p>
        </p:txBody>
      </p:sp>
      <p:pic>
        <p:nvPicPr>
          <p:cNvPr id="2" name="Imagem 1" descr="Uma imagem contendo Aplicativo&#10;&#10;O conteúdo gerado por IA pode estar incorreto.">
            <a:extLst>
              <a:ext uri="{FF2B5EF4-FFF2-40B4-BE49-F238E27FC236}">
                <a16:creationId xmlns:a16="http://schemas.microsoft.com/office/drawing/2014/main" id="{6458CDE8-5FED-6D5B-977F-8E3E167A5B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0895" y="4833257"/>
            <a:ext cx="4581525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860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A4E1310C-E04B-8804-F5D4-CCBFF63F5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5EDE65E-7046-5271-49FF-59F4F73A4129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FA1ADD8-A2CB-9EAC-67F9-C78E4C6C0D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pic>
        <p:nvPicPr>
          <p:cNvPr id="6" name="Imagem 5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CC6380FA-FD9D-D5F4-3EEB-6401104E4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1670" y="-955818"/>
            <a:ext cx="8275203" cy="8284728"/>
          </a:xfrm>
          <a:prstGeom prst="rect">
            <a:avLst/>
          </a:prstGeom>
        </p:spPr>
      </p:pic>
      <p:pic>
        <p:nvPicPr>
          <p:cNvPr id="3" name="Imagem 2" descr="Mulher com celular na mão&#10;&#10;O conteúdo gerado por IA pode estar incorreto.">
            <a:extLst>
              <a:ext uri="{FF2B5EF4-FFF2-40B4-BE49-F238E27FC236}">
                <a16:creationId xmlns:a16="http://schemas.microsoft.com/office/drawing/2014/main" id="{EDF45FF7-D29B-B7F1-F6DF-5994E18E0A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3195" y="-458210"/>
            <a:ext cx="5330248" cy="7531966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860C7143-0C8E-D4F4-3592-BBE1A9AC4D30}"/>
              </a:ext>
            </a:extLst>
          </p:cNvPr>
          <p:cNvSpPr txBox="1"/>
          <p:nvPr/>
        </p:nvSpPr>
        <p:spPr>
          <a:xfrm>
            <a:off x="1673040" y="2082253"/>
            <a:ext cx="4301836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t-BR" sz="6600" dirty="0">
                <a:solidFill>
                  <a:srgbClr val="7030A0"/>
                </a:solidFill>
              </a:rPr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2369494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3E4D2B0E-EC10-BE08-12A0-7061E1BBE1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>
            <a:extLst>
              <a:ext uri="{FF2B5EF4-FFF2-40B4-BE49-F238E27FC236}">
                <a16:creationId xmlns:a16="http://schemas.microsoft.com/office/drawing/2014/main" id="{4E3149CE-E0EA-A042-D8DE-46F3677009BD}"/>
              </a:ext>
            </a:extLst>
          </p:cNvPr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444168" y="0"/>
            <a:ext cx="1074783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23">
            <a:extLst>
              <a:ext uri="{FF2B5EF4-FFF2-40B4-BE49-F238E27FC236}">
                <a16:creationId xmlns:a16="http://schemas.microsoft.com/office/drawing/2014/main" id="{15ABA50E-A919-5501-387D-1D0651057157}"/>
              </a:ext>
            </a:extLst>
          </p:cNvPr>
          <p:cNvSpPr txBox="1"/>
          <p:nvPr/>
        </p:nvSpPr>
        <p:spPr>
          <a:xfrm>
            <a:off x="1222000" y="2511400"/>
            <a:ext cx="4680400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4999"/>
              </a:lnSpc>
            </a:pPr>
            <a:r>
              <a:rPr lang="pt-BR" sz="2000" dirty="0">
                <a:solidFill>
                  <a:srgbClr val="3F3F3F"/>
                </a:solidFill>
                <a:latin typeface="Roboto"/>
                <a:ea typeface="Roboto"/>
                <a:cs typeface="Roboto"/>
                <a:sym typeface="Noto Sans Light"/>
              </a:rPr>
              <a:t>O </a:t>
            </a:r>
            <a:r>
              <a:rPr lang="pt-BR" sz="2000" dirty="0">
                <a:solidFill>
                  <a:srgbClr val="7030A0"/>
                </a:solidFill>
                <a:latin typeface="Roboto"/>
                <a:ea typeface="Roboto"/>
                <a:cs typeface="Roboto"/>
                <a:sym typeface="Noto Sans Light"/>
              </a:rPr>
              <a:t>Linx Promo</a:t>
            </a:r>
            <a:r>
              <a:rPr lang="pt-BR" sz="2000" dirty="0">
                <a:solidFill>
                  <a:srgbClr val="3F3F3F"/>
                </a:solidFill>
                <a:latin typeface="Roboto"/>
                <a:ea typeface="Roboto"/>
                <a:cs typeface="Roboto"/>
                <a:sym typeface="Noto Sans Light"/>
              </a:rPr>
              <a:t> é uma plataforma que facilita o planejamento de promoções de maneira unificada</a:t>
            </a:r>
            <a:r>
              <a:rPr lang="pt-BR" sz="2000" b="0" i="0" u="none" strike="noStrike" cap="none" dirty="0">
                <a:solidFill>
                  <a:srgbClr val="3F3F3F"/>
                </a:solidFill>
                <a:latin typeface="Roboto"/>
                <a:ea typeface="Roboto"/>
                <a:cs typeface="Roboto"/>
                <a:sym typeface="Noto Sans Light"/>
              </a:rPr>
              <a:t>, </a:t>
            </a:r>
            <a:r>
              <a:rPr lang="pt-BR" sz="2000" dirty="0">
                <a:solidFill>
                  <a:srgbClr val="3F3F3F"/>
                </a:solidFill>
                <a:latin typeface="Roboto"/>
                <a:ea typeface="Roboto"/>
                <a:cs typeface="Roboto"/>
                <a:sym typeface="Noto Sans Light"/>
              </a:rPr>
              <a:t>buscando os melhores resultados em cada ação</a:t>
            </a:r>
            <a:r>
              <a:rPr lang="pt-BR" sz="2000" b="0" i="0" u="none" strike="noStrike" cap="none" dirty="0">
                <a:solidFill>
                  <a:srgbClr val="3F3F3F"/>
                </a:solidFill>
                <a:latin typeface="Roboto"/>
                <a:ea typeface="Roboto"/>
                <a:cs typeface="Roboto"/>
                <a:sym typeface="Noto Sans Light"/>
              </a:rPr>
              <a:t>, </a:t>
            </a:r>
            <a:r>
              <a:rPr lang="pt-BR" sz="2000" dirty="0">
                <a:solidFill>
                  <a:srgbClr val="3F3F3F"/>
                </a:solidFill>
                <a:latin typeface="Roboto"/>
                <a:ea typeface="Roboto"/>
                <a:cs typeface="Roboto"/>
                <a:sym typeface="Noto Sans Light"/>
              </a:rPr>
              <a:t>de acordo com as necessidades </a:t>
            </a:r>
            <a:r>
              <a:rPr lang="pt-BR" sz="2000" b="0" i="0" u="none" strike="noStrike" cap="none" dirty="0">
                <a:solidFill>
                  <a:srgbClr val="3F3F3F"/>
                </a:solidFill>
                <a:latin typeface="Roboto"/>
                <a:ea typeface="Roboto"/>
                <a:cs typeface="Roboto"/>
                <a:sym typeface="Noto Sans Light"/>
              </a:rPr>
              <a:t>do </a:t>
            </a:r>
            <a:r>
              <a:rPr lang="pt-BR" sz="2000" dirty="0">
                <a:solidFill>
                  <a:srgbClr val="3F3F3F"/>
                </a:solidFill>
                <a:latin typeface="Roboto"/>
                <a:ea typeface="Roboto"/>
                <a:cs typeface="Roboto"/>
                <a:sym typeface="Noto Sans Light"/>
              </a:rPr>
              <a:t>seu negócio</a:t>
            </a:r>
            <a:r>
              <a:rPr lang="pt-BR" sz="2000" b="0" i="0" u="none" strike="noStrike" cap="none" dirty="0">
                <a:solidFill>
                  <a:srgbClr val="3F3F3F"/>
                </a:solidFill>
                <a:latin typeface="Roboto"/>
                <a:ea typeface="Roboto"/>
                <a:cs typeface="Roboto"/>
                <a:sym typeface="Noto Sans Light"/>
              </a:rPr>
              <a:t>.</a:t>
            </a:r>
            <a:endParaRPr lang="pt-BR" sz="2000" dirty="0">
              <a:solidFill>
                <a:srgbClr val="3F3F3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328" name="Google Shape;328;p23">
            <a:extLst>
              <a:ext uri="{FF2B5EF4-FFF2-40B4-BE49-F238E27FC236}">
                <a16:creationId xmlns:a16="http://schemas.microsoft.com/office/drawing/2014/main" id="{949A17F7-9D53-8A48-D659-CA24CB068014}"/>
              </a:ext>
            </a:extLst>
          </p:cNvPr>
          <p:cNvSpPr/>
          <p:nvPr/>
        </p:nvSpPr>
        <p:spPr>
          <a:xfrm>
            <a:off x="875967" y="1024316"/>
            <a:ext cx="5575600" cy="10660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3">
            <a:extLst>
              <a:ext uri="{FF2B5EF4-FFF2-40B4-BE49-F238E27FC236}">
                <a16:creationId xmlns:a16="http://schemas.microsoft.com/office/drawing/2014/main" id="{5C513245-5919-9A64-D4A8-A54C07C3EE9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274917" y="979433"/>
            <a:ext cx="50264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2800"/>
            </a:pPr>
            <a:r>
              <a:rPr lang="pt-BR" sz="3200" dirty="0"/>
              <a:t>   O que é </a:t>
            </a:r>
            <a:r>
              <a:rPr lang="pt-BR" sz="3200" dirty="0">
                <a:solidFill>
                  <a:srgbClr val="7030A0"/>
                </a:solidFill>
              </a:rPr>
              <a:t>Linx </a:t>
            </a:r>
            <a:r>
              <a:rPr lang="pt-BR" sz="3200" dirty="0" err="1">
                <a:solidFill>
                  <a:srgbClr val="7030A0"/>
                </a:solidFill>
              </a:rPr>
              <a:t>Promo</a:t>
            </a:r>
            <a:r>
              <a:rPr lang="pt-BR" sz="3200" dirty="0">
                <a:solidFill>
                  <a:srgbClr val="7030A0"/>
                </a:solidFill>
              </a:rPr>
              <a:t>?</a:t>
            </a:r>
          </a:p>
        </p:txBody>
      </p:sp>
      <p:pic>
        <p:nvPicPr>
          <p:cNvPr id="330" name="Google Shape;330;p23" descr="Imagem 13">
            <a:extLst>
              <a:ext uri="{FF2B5EF4-FFF2-40B4-BE49-F238E27FC236}">
                <a16:creationId xmlns:a16="http://schemas.microsoft.com/office/drawing/2014/main" id="{89B746DC-7C57-10ED-DCBD-644C08C98F4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64762" y="571503"/>
            <a:ext cx="8030301" cy="53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3290D16-BC00-3298-2E8D-785B1C3C6E5D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50784295-B847-366D-2112-20D2ECAD7E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pic>
        <p:nvPicPr>
          <p:cNvPr id="3" name="Imagem 2" descr="Imagem 144">
            <a:extLst>
              <a:ext uri="{FF2B5EF4-FFF2-40B4-BE49-F238E27FC236}">
                <a16:creationId xmlns:a16="http://schemas.microsoft.com/office/drawing/2014/main" id="{7161CE39-6C5B-E490-46D6-0C56977C37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4398" y="1260579"/>
            <a:ext cx="514350" cy="514350"/>
          </a:xfrm>
          <a:prstGeom prst="rect">
            <a:avLst/>
          </a:prstGeom>
        </p:spPr>
      </p:pic>
      <p:pic>
        <p:nvPicPr>
          <p:cNvPr id="6" name="Imagem 5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94867641-4B38-6DBA-0CBC-D33E76CC32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13021" y="1347787"/>
            <a:ext cx="5169958" cy="3453342"/>
          </a:xfrm>
          <a:prstGeom prst="rect">
            <a:avLst/>
          </a:prstGeom>
        </p:spPr>
      </p:pic>
      <p:sp>
        <p:nvSpPr>
          <p:cNvPr id="2" name="Google Shape;327;p23">
            <a:extLst>
              <a:ext uri="{FF2B5EF4-FFF2-40B4-BE49-F238E27FC236}">
                <a16:creationId xmlns:a16="http://schemas.microsoft.com/office/drawing/2014/main" id="{196BBD87-3888-BE89-F2BC-B6721485BBBC}"/>
              </a:ext>
            </a:extLst>
          </p:cNvPr>
          <p:cNvSpPr txBox="1"/>
          <p:nvPr/>
        </p:nvSpPr>
        <p:spPr>
          <a:xfrm>
            <a:off x="5446643" y="6170599"/>
            <a:ext cx="6134867" cy="1364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4999"/>
              </a:lnSpc>
            </a:pPr>
            <a:r>
              <a:rPr lang="pt-BR" sz="1000" dirty="0">
                <a:solidFill>
                  <a:srgbClr val="7030A0"/>
                </a:solidFill>
                <a:latin typeface="Roboto"/>
                <a:ea typeface="Roboto"/>
                <a:cs typeface="Roboto"/>
              </a:rPr>
              <a:t>URL</a:t>
            </a:r>
            <a:r>
              <a:rPr lang="pt-BR" sz="1000" dirty="0">
                <a:solidFill>
                  <a:srgbClr val="3F3F3F"/>
                </a:solidFill>
                <a:latin typeface="Roboto"/>
                <a:ea typeface="Roboto"/>
                <a:cs typeface="Roboto"/>
              </a:rPr>
              <a:t>: </a:t>
            </a:r>
            <a:r>
              <a:rPr lang="pt-BR" sz="1000" dirty="0">
                <a:solidFill>
                  <a:srgbClr val="002060"/>
                </a:solidFill>
                <a:ea typeface="Roboto"/>
              </a:rPr>
              <a:t>https://promo-brmania.napse.global/promo/promotion/index</a:t>
            </a:r>
            <a:endParaRPr lang="pt-BR" sz="1000" dirty="0">
              <a:solidFill>
                <a:srgbClr val="002060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047550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-1514600" y="1056700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43353" y="5366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239900" y="1710791"/>
            <a:ext cx="6488891" cy="178778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pt-BR" sz="5400" dirty="0">
                <a:solidFill>
                  <a:srgbClr val="F5F3FD"/>
                </a:solidFill>
              </a:rPr>
              <a:t>Dúvida frequentes </a:t>
            </a:r>
            <a:endParaRPr lang="pt-BR" sz="5400" b="0" dirty="0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44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46F4EE8-648B-53C5-CBEC-39F8353E2731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8F6D875A-FE72-01F1-E198-681BDB3A8C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9DB19BC1-6FDF-DE14-500E-39B6669FD9ED}"/>
              </a:ext>
            </a:extLst>
          </p:cNvPr>
          <p:cNvSpPr txBox="1"/>
          <p:nvPr/>
        </p:nvSpPr>
        <p:spPr>
          <a:xfrm>
            <a:off x="617094" y="768340"/>
            <a:ext cx="1115875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 dirty="0"/>
              <a:t>Quais são as formas que posso cadastrar as </a:t>
            </a:r>
            <a:r>
              <a:rPr lang="pt-BR" sz="2800" b="1" dirty="0">
                <a:solidFill>
                  <a:srgbClr val="7030A0"/>
                </a:solidFill>
              </a:rPr>
              <a:t>promoções BR Mania? </a:t>
            </a:r>
            <a:endParaRPr lang="pt-BR" dirty="0"/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ED928E98-812C-32B4-2CA6-1450BCFA6B74}"/>
              </a:ext>
            </a:extLst>
          </p:cNvPr>
          <p:cNvCxnSpPr/>
          <p:nvPr/>
        </p:nvCxnSpPr>
        <p:spPr>
          <a:xfrm>
            <a:off x="0" y="715617"/>
            <a:ext cx="12192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26809D05-52C7-4A95-7EF2-7E4AF72BFBC9}"/>
              </a:ext>
            </a:extLst>
          </p:cNvPr>
          <p:cNvSpPr txBox="1"/>
          <p:nvPr/>
        </p:nvSpPr>
        <p:spPr>
          <a:xfrm>
            <a:off x="804536" y="202526"/>
            <a:ext cx="6102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solidFill>
                  <a:srgbClr val="7030A0"/>
                </a:solidFill>
              </a:rPr>
              <a:t>Você precisa saber!</a:t>
            </a:r>
            <a:endParaRPr lang="pt-BR" dirty="0"/>
          </a:p>
          <a:p>
            <a:endParaRPr lang="pt-BR" dirty="0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C9DB67F4-EA9C-5BB6-2384-ADE109F04298}"/>
              </a:ext>
            </a:extLst>
          </p:cNvPr>
          <p:cNvSpPr txBox="1"/>
          <p:nvPr/>
        </p:nvSpPr>
        <p:spPr>
          <a:xfrm>
            <a:off x="755738" y="1228709"/>
            <a:ext cx="11191418" cy="489364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2400" dirty="0">
                <a:ea typeface="+mn-lt"/>
                <a:cs typeface="+mn-lt"/>
              </a:rPr>
              <a:t>Atualmente é possivel  habilitar de duas formas as de promoções BR Mania  </a:t>
            </a:r>
          </a:p>
          <a:p>
            <a:r>
              <a:rPr lang="pt-BR" sz="2400" dirty="0">
                <a:ea typeface="+mn-lt"/>
                <a:cs typeface="+mn-lt"/>
              </a:rPr>
              <a:t>  </a:t>
            </a:r>
          </a:p>
          <a:p>
            <a:r>
              <a:rPr lang="pt-BR" sz="2400" b="1" dirty="0">
                <a:solidFill>
                  <a:srgbClr val="7030A0"/>
                </a:solidFill>
                <a:ea typeface="+mn-lt"/>
                <a:cs typeface="+mn-lt"/>
              </a:rPr>
              <a:t>1 – Lâmina Promocional </a:t>
            </a:r>
            <a:r>
              <a:rPr lang="pt-BR" sz="2400" dirty="0">
                <a:ea typeface="+mn-lt"/>
                <a:cs typeface="+mn-lt"/>
              </a:rPr>
              <a:t>- Nessa forma, se faz necessário cadastrar e ativar os cadastros de kits promocionais  pelo ambiente Seller Web, habilitando as promoções para uso no PDV com uso do código promocional.</a:t>
            </a:r>
          </a:p>
          <a:p>
            <a:endParaRPr lang="pt-BR" sz="2400" dirty="0">
              <a:ea typeface="+mn-lt"/>
              <a:cs typeface="+mn-lt"/>
            </a:endParaRPr>
          </a:p>
          <a:p>
            <a:r>
              <a:rPr lang="pt-BR" sz="2400" b="1" dirty="0">
                <a:solidFill>
                  <a:srgbClr val="7030A0"/>
                </a:solidFill>
                <a:ea typeface="+mn-lt"/>
                <a:cs typeface="+mn-lt"/>
              </a:rPr>
              <a:t>2 – OPTIN pelo Motor de Promoções LINX PROMO</a:t>
            </a:r>
            <a:r>
              <a:rPr lang="pt-BR" sz="2400" dirty="0">
                <a:ea typeface="+mn-lt"/>
                <a:cs typeface="+mn-lt"/>
              </a:rPr>
              <a:t>, onde é necessário distribuir e publicar o mapa de promoções no Linx Promo</a:t>
            </a:r>
          </a:p>
          <a:p>
            <a:r>
              <a:rPr lang="pt-BR" sz="2400" dirty="0">
                <a:ea typeface="+mn-lt"/>
                <a:cs typeface="+mn-lt"/>
              </a:rPr>
              <a:t>Com a distribuição do mapa de promoções publicado, sempre que incluído no carrinho de venda do caixa um código EAN, será  </a:t>
            </a:r>
            <a:r>
              <a:rPr lang="pt-BR" sz="2400" dirty="0" err="1">
                <a:ea typeface="+mn-lt"/>
                <a:cs typeface="+mn-lt"/>
              </a:rPr>
              <a:t>gatilhado</a:t>
            </a:r>
            <a:r>
              <a:rPr lang="pt-BR" sz="2400" dirty="0">
                <a:ea typeface="+mn-lt"/>
                <a:cs typeface="+mn-lt"/>
              </a:rPr>
              <a:t> o LINX PROMO, e surgirá um alerta informando da promoção no canto direito do PDV.</a:t>
            </a:r>
          </a:p>
          <a:p>
            <a:r>
              <a:rPr lang="pt-BR" sz="2400" dirty="0">
                <a:ea typeface="+mn-lt"/>
                <a:cs typeface="+mn-lt"/>
              </a:rPr>
              <a:t>  </a:t>
            </a:r>
          </a:p>
          <a:p>
            <a:endParaRPr lang="pt-BR" sz="240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6195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4A7DB996-A831-640B-0038-422A2E2E0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869C3146-8869-8ED8-AA73-26ADC25F5244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7F507F2B-44A7-1A90-FA9B-A119E4B7A7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0EBE5AB-8958-50ED-AEA6-4C3ACDA27F95}"/>
              </a:ext>
            </a:extLst>
          </p:cNvPr>
          <p:cNvSpPr txBox="1"/>
          <p:nvPr/>
        </p:nvSpPr>
        <p:spPr>
          <a:xfrm>
            <a:off x="949167" y="1459102"/>
            <a:ext cx="11158750" cy="12311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 dirty="0"/>
              <a:t>Para usar o motor de promoções  </a:t>
            </a:r>
            <a:r>
              <a:rPr lang="pt-BR" sz="2800" b="1" dirty="0">
                <a:solidFill>
                  <a:srgbClr val="7030A0"/>
                </a:solidFill>
              </a:rPr>
              <a:t>preciso cadastrar o código promocional da lâmina</a:t>
            </a:r>
            <a:r>
              <a:rPr lang="pt-BR" sz="2800" b="1" dirty="0"/>
              <a:t>?</a:t>
            </a:r>
            <a:endParaRPr lang="pt-BR" sz="2000" dirty="0"/>
          </a:p>
          <a:p>
            <a:pPr algn="l"/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D650484-5F44-1C1C-5C4E-0F1EFE4059C9}"/>
              </a:ext>
            </a:extLst>
          </p:cNvPr>
          <p:cNvSpPr txBox="1"/>
          <p:nvPr/>
        </p:nvSpPr>
        <p:spPr>
          <a:xfrm>
            <a:off x="1113074" y="3013569"/>
            <a:ext cx="9064051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 dirty="0">
                <a:ea typeface="+mn-lt"/>
                <a:cs typeface="+mn-lt"/>
              </a:rPr>
              <a:t>Não.  ️Se realizar a distribuição e publicação das promoções pelo motor de promoções, o que irá </a:t>
            </a:r>
            <a:r>
              <a:rPr lang="pt-BR" sz="2400" dirty="0" err="1">
                <a:ea typeface="+mn-lt"/>
                <a:cs typeface="+mn-lt"/>
              </a:rPr>
              <a:t>gatilhar</a:t>
            </a:r>
            <a:r>
              <a:rPr lang="pt-BR" sz="2400" dirty="0">
                <a:ea typeface="+mn-lt"/>
                <a:cs typeface="+mn-lt"/>
              </a:rPr>
              <a:t>/ativar o motor de promoções no PDV é o código EAN/SKU do produto.</a:t>
            </a: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131FE012-867C-6C4E-3691-A9A41847E59C}"/>
              </a:ext>
            </a:extLst>
          </p:cNvPr>
          <p:cNvCxnSpPr/>
          <p:nvPr/>
        </p:nvCxnSpPr>
        <p:spPr>
          <a:xfrm>
            <a:off x="0" y="715617"/>
            <a:ext cx="12192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5AC7E913-0AFB-67B6-7F1E-2F28CD54E60C}"/>
              </a:ext>
            </a:extLst>
          </p:cNvPr>
          <p:cNvSpPr txBox="1"/>
          <p:nvPr/>
        </p:nvSpPr>
        <p:spPr>
          <a:xfrm>
            <a:off x="804536" y="202526"/>
            <a:ext cx="6102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solidFill>
                  <a:srgbClr val="7030A0"/>
                </a:solidFill>
              </a:rPr>
              <a:t>Você precisa saber!</a:t>
            </a:r>
            <a:endParaRPr lang="pt-BR" dirty="0"/>
          </a:p>
          <a:p>
            <a:endParaRPr lang="pt-BR" dirty="0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DAA5E5CF-3E1C-4FC4-FCFC-65DB8B91DDA7}"/>
              </a:ext>
            </a:extLst>
          </p:cNvPr>
          <p:cNvSpPr txBox="1"/>
          <p:nvPr/>
        </p:nvSpPr>
        <p:spPr>
          <a:xfrm>
            <a:off x="748845" y="758569"/>
            <a:ext cx="92643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💡 Antes de iniciar a distribuição lembre-se dessas dicas cruciais</a:t>
            </a:r>
          </a:p>
        </p:txBody>
      </p:sp>
    </p:spTree>
    <p:extLst>
      <p:ext uri="{BB962C8B-B14F-4D97-AF65-F5344CB8AC3E}">
        <p14:creationId xmlns:p14="http://schemas.microsoft.com/office/powerpoint/2010/main" val="2454641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>
          <a:extLst>
            <a:ext uri="{FF2B5EF4-FFF2-40B4-BE49-F238E27FC236}">
              <a16:creationId xmlns:a16="http://schemas.microsoft.com/office/drawing/2014/main" id="{D6D8723B-3B72-D387-D46C-E4C9EACDDD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5CF22490-52BA-9B91-E505-DE0593FCADC3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50FE9AB-2775-E8A5-9295-0E170A9A87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E59C9973-9712-229C-14A8-F68E80B94CB1}"/>
              </a:ext>
            </a:extLst>
          </p:cNvPr>
          <p:cNvSpPr txBox="1"/>
          <p:nvPr/>
        </p:nvSpPr>
        <p:spPr>
          <a:xfrm>
            <a:off x="949167" y="1504148"/>
            <a:ext cx="9064052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 dirty="0"/>
              <a:t>O que é o </a:t>
            </a:r>
            <a:r>
              <a:rPr lang="pt-BR" sz="2800" b="1" dirty="0">
                <a:solidFill>
                  <a:srgbClr val="7030A0"/>
                </a:solidFill>
              </a:rPr>
              <a:t>Máximo Desconto Combinado</a:t>
            </a:r>
            <a:r>
              <a:rPr lang="pt-BR" sz="2800" b="1" dirty="0"/>
              <a:t>? </a:t>
            </a:r>
            <a:endParaRPr lang="pt-BR" sz="2000" dirty="0"/>
          </a:p>
          <a:p>
            <a:pPr algn="l"/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F3C580A-9727-7BAA-065E-EF1BD43587F0}"/>
              </a:ext>
            </a:extLst>
          </p:cNvPr>
          <p:cNvSpPr txBox="1"/>
          <p:nvPr/>
        </p:nvSpPr>
        <p:spPr>
          <a:xfrm>
            <a:off x="1281240" y="2013080"/>
            <a:ext cx="9064051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dirty="0"/>
              <a:t>O </a:t>
            </a:r>
            <a:r>
              <a:rPr lang="pt-BR" sz="2000" b="1" i="1" dirty="0"/>
              <a:t>Máximo Desconto Combinado </a:t>
            </a:r>
            <a:r>
              <a:rPr lang="pt-BR" sz="2000" dirty="0"/>
              <a:t>é uma função do Motor de Promoções que garante que múltiplas  promoções possam coexistir sem aplicar descontos duplicados. Essa função é crucial para o correto funcionamento das promoções, evitando problemas de sobreposição. </a:t>
            </a:r>
            <a:r>
              <a:rPr lang="pt-BR" sz="2400">
                <a:ea typeface="+mn-lt"/>
                <a:cs typeface="+mn-lt"/>
              </a:rPr>
              <a:t>️</a:t>
            </a:r>
            <a:endParaRPr lang="pt-BR" sz="240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9949CCB-A9BA-38F3-4B8B-8E8A3F2ED306}"/>
              </a:ext>
            </a:extLst>
          </p:cNvPr>
          <p:cNvSpPr txBox="1"/>
          <p:nvPr/>
        </p:nvSpPr>
        <p:spPr>
          <a:xfrm>
            <a:off x="1004858" y="4519901"/>
            <a:ext cx="9064052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 dirty="0"/>
              <a:t>O que fazer se eu </a:t>
            </a:r>
            <a:r>
              <a:rPr lang="pt-BR" sz="2800" b="1" dirty="0">
                <a:solidFill>
                  <a:srgbClr val="FF0000"/>
                </a:solidFill>
              </a:rPr>
              <a:t>remover</a:t>
            </a:r>
            <a:r>
              <a:rPr lang="pt-BR" sz="2800" b="1" dirty="0"/>
              <a:t> acidentalmente? </a:t>
            </a:r>
          </a:p>
          <a:p>
            <a:pPr algn="l"/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25D80EE8-BB63-1BC8-E6FA-AF6D5570D147}"/>
              </a:ext>
            </a:extLst>
          </p:cNvPr>
          <p:cNvSpPr txBox="1"/>
          <p:nvPr/>
        </p:nvSpPr>
        <p:spPr>
          <a:xfrm>
            <a:off x="1400079" y="5034691"/>
            <a:ext cx="9064051" cy="16004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dirty="0"/>
              <a:t>Se você excluiu acidentalmente o </a:t>
            </a:r>
            <a:r>
              <a:rPr lang="pt-BR" sz="2000" b="1" dirty="0"/>
              <a:t>'Passo 1' </a:t>
            </a:r>
            <a:r>
              <a:rPr lang="pt-BR" sz="2000" dirty="0"/>
              <a:t>ou o </a:t>
            </a:r>
            <a:r>
              <a:rPr lang="pt-BR" sz="2000" b="1" dirty="0"/>
              <a:t>Máximo Desconto Combinado</a:t>
            </a:r>
            <a:r>
              <a:rPr lang="pt-BR" sz="2000" dirty="0"/>
              <a:t> do mapa de promoções, </a:t>
            </a:r>
          </a:p>
          <a:p>
            <a:r>
              <a:rPr lang="pt-BR" sz="2000" dirty="0"/>
              <a:t>siga os passos abaixo para corrigir:</a:t>
            </a:r>
          </a:p>
          <a:p>
            <a:endParaRPr lang="pt-BR" sz="2000" dirty="0"/>
          </a:p>
          <a:p>
            <a:pPr algn="l"/>
            <a:endParaRPr lang="pt-BR" dirty="0"/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6386DB0B-6BB8-7F1A-3E89-F3672C83A27B}"/>
              </a:ext>
            </a:extLst>
          </p:cNvPr>
          <p:cNvCxnSpPr/>
          <p:nvPr/>
        </p:nvCxnSpPr>
        <p:spPr>
          <a:xfrm>
            <a:off x="0" y="715617"/>
            <a:ext cx="12192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1C4E3FFF-9733-9E9B-EAEA-D2BDE67FC363}"/>
              </a:ext>
            </a:extLst>
          </p:cNvPr>
          <p:cNvSpPr txBox="1"/>
          <p:nvPr/>
        </p:nvSpPr>
        <p:spPr>
          <a:xfrm>
            <a:off x="804536" y="202526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solidFill>
                  <a:srgbClr val="7030A0"/>
                </a:solidFill>
              </a:rPr>
              <a:t>Você precisa saber!</a:t>
            </a:r>
            <a:endParaRPr lang="pt-BR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63317973-B03C-9957-644A-58721E02FB2B}"/>
              </a:ext>
            </a:extLst>
          </p:cNvPr>
          <p:cNvSpPr txBox="1"/>
          <p:nvPr/>
        </p:nvSpPr>
        <p:spPr>
          <a:xfrm>
            <a:off x="748845" y="758569"/>
            <a:ext cx="92643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💡 Antes de iniciar a distribuição lembre-se dessas dicas cruciais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F7FB8D4E-D712-278C-358B-8CD11C5456CF}"/>
              </a:ext>
            </a:extLst>
          </p:cNvPr>
          <p:cNvSpPr txBox="1"/>
          <p:nvPr/>
        </p:nvSpPr>
        <p:spPr>
          <a:xfrm>
            <a:off x="1583268" y="3691467"/>
            <a:ext cx="790786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/>
              <a:t>⚠️A remoção dessa função irá desativar as promoções⚠️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7139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A2A1DB7C-D9BE-1308-C52E-06E825C0C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536" y="1952910"/>
            <a:ext cx="10456569" cy="4021385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870289FC-1C35-2E1A-45EF-1D03393C3B11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2BFCA0BD-3F8F-9395-CDBB-63F7A5A4AE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91423762-A3F5-A020-C4D3-175D6A174672}"/>
              </a:ext>
            </a:extLst>
          </p:cNvPr>
          <p:cNvSpPr txBox="1"/>
          <p:nvPr/>
        </p:nvSpPr>
        <p:spPr>
          <a:xfrm>
            <a:off x="1108592" y="703366"/>
            <a:ext cx="9064052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 dirty="0"/>
              <a:t>1.  Adicionar Novo Passo: </a:t>
            </a:r>
          </a:p>
          <a:p>
            <a:pPr marL="342900" indent="-342900">
              <a:buFont typeface="Arial,Sans-Serif"/>
              <a:buChar char="•"/>
            </a:pPr>
            <a:r>
              <a:rPr lang="pt-BR" sz="2000" dirty="0"/>
              <a:t>Na seção </a:t>
            </a:r>
            <a:r>
              <a:rPr lang="pt-BR" sz="2000" b="1" dirty="0"/>
              <a:t>Passos </a:t>
            </a:r>
            <a:r>
              <a:rPr lang="pt-BR" sz="2000" dirty="0"/>
              <a:t>(localizada no lado esquerdo da tela), arraste a opção    </a:t>
            </a:r>
            <a:r>
              <a:rPr lang="pt-BR" sz="2000" b="1" dirty="0"/>
              <a:t>Novo Passo </a:t>
            </a:r>
            <a:r>
              <a:rPr lang="pt-BR" sz="2000" dirty="0"/>
              <a:t>para a seção do lado direito (mapa).</a:t>
            </a:r>
            <a:br>
              <a:rPr lang="pt-BR" sz="2000" b="1" dirty="0"/>
            </a:br>
            <a:endParaRPr lang="pt-BR" sz="2000" dirty="0"/>
          </a:p>
          <a:p>
            <a:endParaRPr lang="pt-BR" sz="2800" b="1" dirty="0"/>
          </a:p>
          <a:p>
            <a:pPr algn="l"/>
            <a:endParaRPr lang="pt-BR" dirty="0"/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A7F9B25E-C7FD-82E0-B6E5-4F14D8FB5B48}"/>
              </a:ext>
            </a:extLst>
          </p:cNvPr>
          <p:cNvCxnSpPr/>
          <p:nvPr/>
        </p:nvCxnSpPr>
        <p:spPr>
          <a:xfrm>
            <a:off x="0" y="715617"/>
            <a:ext cx="12192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D0DEC80F-1382-0B31-E6E9-6709C8BFC360}"/>
              </a:ext>
            </a:extLst>
          </p:cNvPr>
          <p:cNvSpPr txBox="1"/>
          <p:nvPr/>
        </p:nvSpPr>
        <p:spPr>
          <a:xfrm>
            <a:off x="804536" y="202526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solidFill>
                  <a:srgbClr val="7030A0"/>
                </a:solidFill>
              </a:rPr>
              <a:t>Solução</a:t>
            </a:r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408">
          <a:extLst>
            <a:ext uri="{FF2B5EF4-FFF2-40B4-BE49-F238E27FC236}">
              <a16:creationId xmlns:a16="http://schemas.microsoft.com/office/drawing/2014/main" id="{C4D0BD0B-58E1-C61B-6C87-6FECB9B56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7EBDDEEE-5807-B47E-1126-D721D06EBA39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8120F6DF-A527-2F74-5575-DF31D603D6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3711F09D-1C58-F113-9E43-3502DD09ABF7}"/>
              </a:ext>
            </a:extLst>
          </p:cNvPr>
          <p:cNvCxnSpPr/>
          <p:nvPr/>
        </p:nvCxnSpPr>
        <p:spPr>
          <a:xfrm>
            <a:off x="0" y="715617"/>
            <a:ext cx="12192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D872D9E5-6A34-70EA-9AB3-F83BAB6F325B}"/>
              </a:ext>
            </a:extLst>
          </p:cNvPr>
          <p:cNvSpPr txBox="1"/>
          <p:nvPr/>
        </p:nvSpPr>
        <p:spPr>
          <a:xfrm>
            <a:off x="804536" y="202526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solidFill>
                  <a:srgbClr val="7030A0"/>
                </a:solidFill>
              </a:rPr>
              <a:t>Solução</a:t>
            </a:r>
            <a:endParaRPr lang="pt-BR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1476887-C221-1227-6B4C-211466595054}"/>
              </a:ext>
            </a:extLst>
          </p:cNvPr>
          <p:cNvSpPr txBox="1"/>
          <p:nvPr/>
        </p:nvSpPr>
        <p:spPr>
          <a:xfrm>
            <a:off x="804536" y="961050"/>
            <a:ext cx="9064052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 dirty="0"/>
              <a:t>2.  A Reinserir o Máximo Desconto Combinado: </a:t>
            </a:r>
            <a:endParaRPr lang="pt-BR" sz="2000" dirty="0"/>
          </a:p>
          <a:p>
            <a:pPr marL="342900" indent="-342900">
              <a:buFont typeface="Arial"/>
              <a:buChar char="•"/>
            </a:pPr>
            <a:r>
              <a:rPr lang="pt-BR" sz="2000" dirty="0"/>
              <a:t>Em seguida, na seção Funções, arraste a opção </a:t>
            </a:r>
            <a:r>
              <a:rPr lang="pt-BR" sz="2000" b="1" dirty="0"/>
              <a:t>Máximo Desconto</a:t>
            </a:r>
            <a:r>
              <a:rPr lang="pt-BR" sz="2000" dirty="0"/>
              <a:t> </a:t>
            </a:r>
            <a:r>
              <a:rPr lang="pt-BR" sz="2000" b="1" dirty="0"/>
              <a:t>Combinado</a:t>
            </a:r>
            <a:r>
              <a:rPr lang="pt-BR" sz="2000" dirty="0"/>
              <a:t> para o lado direito, como feito no passo anterior. </a:t>
            </a:r>
            <a:endParaRPr lang="pt-BR" sz="2000" b="1" dirty="0"/>
          </a:p>
        </p:txBody>
      </p:sp>
      <p:pic>
        <p:nvPicPr>
          <p:cNvPr id="14" name="Imagem 13" descr="Interface gráfica do usuário, Texto, Aplicativo&#10;&#10;O conteúdo gerado por IA pode estar incorreto.">
            <a:extLst>
              <a:ext uri="{FF2B5EF4-FFF2-40B4-BE49-F238E27FC236}">
                <a16:creationId xmlns:a16="http://schemas.microsoft.com/office/drawing/2014/main" id="{70BD2023-3AF8-E6A0-9464-5DB96FBE2C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4059" y="2120473"/>
            <a:ext cx="9643881" cy="335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2551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Escritório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1084</Words>
  <Application>Microsoft Office PowerPoint</Application>
  <PresentationFormat>Widescreen</PresentationFormat>
  <Paragraphs>87</Paragraphs>
  <Slides>21</Slides>
  <Notes>21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30" baseType="lpstr">
      <vt:lpstr>Aptos</vt:lpstr>
      <vt:lpstr>Aptos Display</vt:lpstr>
      <vt:lpstr>Arial</vt:lpstr>
      <vt:lpstr>Arial,Sans-Serif</vt:lpstr>
      <vt:lpstr>Calibri</vt:lpstr>
      <vt:lpstr>Century Gothic</vt:lpstr>
      <vt:lpstr>Roboto</vt:lpstr>
      <vt:lpstr>Wingdings</vt:lpstr>
      <vt:lpstr>Tema do Office</vt:lpstr>
      <vt:lpstr>Linx Promo BR Mania</vt:lpstr>
      <vt:lpstr>   O que é vamos falar hoje?</vt:lpstr>
      <vt:lpstr>   O que é Linx Promo?</vt:lpstr>
      <vt:lpstr>Dúvida frequentes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Jeniffer de Matos Soares</cp:lastModifiedBy>
  <cp:revision>418</cp:revision>
  <dcterms:created xsi:type="dcterms:W3CDTF">2025-03-12T11:58:22Z</dcterms:created>
  <dcterms:modified xsi:type="dcterms:W3CDTF">2025-05-02T14:58:50Z</dcterms:modified>
</cp:coreProperties>
</file>