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gif" ContentType="image/gif"/>
  <Default Extension="jpeg" ContentType="image/jpeg"/>
  <Default Extension="jpg" ContentType="image/jpeg"/>
  <Default Extension="mp4" ContentType="video/mp4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4"/>
    <p:sldMasterId id="2147483688" r:id="rId5"/>
  </p:sldMasterIdLst>
  <p:notesMasterIdLst>
    <p:notesMasterId r:id="rId26"/>
  </p:notesMasterIdLst>
  <p:sldIdLst>
    <p:sldId id="346" r:id="rId6"/>
    <p:sldId id="2147472641" r:id="rId7"/>
    <p:sldId id="2147472643" r:id="rId8"/>
    <p:sldId id="2147472645" r:id="rId9"/>
    <p:sldId id="2147472646" r:id="rId10"/>
    <p:sldId id="2147472659" r:id="rId11"/>
    <p:sldId id="2147472656" r:id="rId12"/>
    <p:sldId id="2147472657" r:id="rId13"/>
    <p:sldId id="2147472658" r:id="rId14"/>
    <p:sldId id="2147472648" r:id="rId15"/>
    <p:sldId id="2147472649" r:id="rId16"/>
    <p:sldId id="2147472650" r:id="rId17"/>
    <p:sldId id="2147472651" r:id="rId18"/>
    <p:sldId id="2147472652" r:id="rId19"/>
    <p:sldId id="2147472653" r:id="rId20"/>
    <p:sldId id="2147472654" r:id="rId21"/>
    <p:sldId id="2147472655" r:id="rId22"/>
    <p:sldId id="2147472647" r:id="rId23"/>
    <p:sldId id="2147472661" r:id="rId24"/>
    <p:sldId id="2147472660" r:id="rId25"/>
  </p:sldIdLst>
  <p:sldSz cx="24382413" cy="13716000"/>
  <p:notesSz cx="20104100" cy="11309350"/>
  <p:embeddedFontLst>
    <p:embeddedFont>
      <p:font typeface="Century Gothic" panose="020B0502020202020204" pitchFamily="34" charset="0"/>
      <p:regular r:id="rId27"/>
      <p:bold r:id="rId28"/>
      <p:italic r:id="rId29"/>
      <p:boldItalic r:id="rId30"/>
    </p:embeddedFont>
    <p:embeddedFont>
      <p:font typeface="Core Sans C 45 Regular" panose="020B0603030302020204" charset="0"/>
      <p:regular r:id="rId31"/>
    </p:embeddedFont>
    <p:embeddedFont>
      <p:font typeface="Core Sans C 65 Bold" panose="020B0603030302020204" charset="0"/>
      <p:regular r:id="rId32"/>
      <p:bold r:id="rId33"/>
    </p:embeddedFont>
    <p:embeddedFont>
      <p:font typeface="Core Sans C 75 ExtraBold" panose="020B0603030302020204" charset="0"/>
      <p:bold r:id="rId34"/>
      <p:italic r:id="rId35"/>
      <p:boldItalic r:id="rId36"/>
    </p:embeddedFont>
    <p:embeddedFont>
      <p:font typeface="Core Sans C 85 Heavy" panose="020B0603030302020204" charset="0"/>
      <p:bold r:id="rId37"/>
    </p:embeddedFont>
  </p:embeddedFontLst>
  <p:defaultTextStyle>
    <a:defPPr>
      <a:defRPr kern="0"/>
    </a:defPPr>
  </p:defaultTextStyle>
  <p:extLst>
    <p:ext uri="{EFAFB233-063F-42B5-8137-9DF3F51BA10A}">
      <p15:sldGuideLst xmlns:p15="http://schemas.microsoft.com/office/powerpoint/2012/main">
        <p15:guide id="4" pos="15359" userDrawn="1">
          <p15:clr>
            <a:srgbClr val="A4A3A4"/>
          </p15:clr>
        </p15:guide>
        <p15:guide id="6" orient="horz" pos="8592" userDrawn="1">
          <p15:clr>
            <a:srgbClr val="A4A3A4"/>
          </p15:clr>
        </p15:guide>
        <p15:guide id="7" pos="7584" userDrawn="1">
          <p15:clr>
            <a:srgbClr val="A4A3A4"/>
          </p15:clr>
        </p15:guide>
        <p15:guide id="8" userDrawn="1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23DA111F-83A0-2991-6048-0AE1DB0ACA4C}" name="Luciana Rigo Rodrigus Pucci" initials="LP" userId="S::luciana.pucci@vemconveniencia.com.br::2100eb76-d19c-4976-b5ec-b6128e85bd53" providerId="AD"/>
  <p188:author id="{CDC41A26-856D-BCA8-639A-1C015AF0D55B}" name="Lucas Melo" initials="LM" userId="S::lucas.melo@vemconveniencia.com.br::a5c4cc2c-a400-468e-968b-d4ea1d47adfa" providerId="AD"/>
  <p188:author id="{E058152C-7CAA-DAF4-CB49-9667009EE07E}" name="Luiza Rodrigues Afonso Chiste" initials="LR" userId="S::luiza.chiste@vemconveniencia.com.br::8e45ed23-d534-4ea4-8ddb-155f3a073037" providerId="AD"/>
  <p188:author id="{950AFA5F-A9B2-1224-8606-81A48A56597A}" name="APTEK" initials="A" userId="APTEK" providerId="None"/>
  <p188:author id="{64280D75-5C3B-B3C8-96DB-18DB6D97698F}" name="Office" initials="" userId="S::185168@office365online.co::41792d2c-a492-46a5-bea8-0cf34525ad2a" providerId="AD"/>
  <p188:author id="{E78C5876-FF88-41D3-B655-067EFE20F43E}" name="Natalia de Moraes Chagas" initials="NC" userId="S::natalia.chagas@vemconveniencia.com.br::0670e47d-2913-404a-a33e-cb9edbbb59c8" providerId="AD"/>
  <p188:author id="{A2D5FE86-A7B2-54E6-1089-D5215FB20CCB}" name="Felipe Veras Sant'Anna" initials="FV" userId="S::felipe.santanna@vemconveniencia.com.br::ff81a18c-1a86-4042-8f14-552820f1cd1c" providerId="AD"/>
  <p188:author id="{440A2D94-2C55-B2F1-2961-516378D7B330}" name="Rodrigo Galvao De Souza" initials="" userId="S::rodrigo.souza@vemconveniencia.com.br::0dec3218-e9fb-426a-a5b4-97362de2dcae" providerId="AD"/>
  <p188:author id="{1AD05CA5-D980-24CC-F249-5639DCCC9BF7}" name="Geiza" initials="G" userId="S::designer@foii.com.br::1f5dc055-2f7f-4bf6-9146-48174e7eb1cb" providerId="AD"/>
  <p188:author id="{253283A7-EEE9-D854-9EBD-7FCAF2FC07C6}" name="Sylvia Zainotti Marques" initials="SM" userId="S::sylvia.zainotti@vemconveniencia.com.br::7bbb5251-ab15-401a-b7b6-a648b1a6a162" providerId="AD"/>
  <p188:author id="{424044B3-9549-DCDE-C86B-E0E88AB4CBF4}" name="Giuliana Valpasso" initials="GV" userId="1bbd5f950936c8a4" providerId="Windows Live"/>
  <p188:author id="{86FB09BA-90CF-B5DA-CC67-B7241A9BFCF5}" name="Natalia Cavalcanti Cid" initials="NC" userId="S::natalia.cid@vemconveniencia.com.br::b6afce97-4aba-4346-8d0a-7cdb64b17af7" providerId="AD"/>
  <p188:author id="{C23685BA-FDD4-D08D-0927-822462847C63}" name="Christiane Mello" initials="CM" userId="9dd6125a27029cd0" providerId="Windows Live"/>
  <p188:author id="{217807BC-0A3A-0301-5B4E-864C50343B3B}" name="Thais Fernanda da Silva Soares" initials="TS" userId="S::thais.soares@vemconveniencia.com.br::098edda4-2690-484e-8981-985d89d221d8" providerId="AD"/>
  <p188:author id="{CDEBC4CC-D865-3AEC-C74C-585AD202F85E}" name="Leandra Xavier Borio" initials="LX" userId="S::leandra.borio@vemconveniencia.com.br::461d4b7a-5204-414a-b66e-b2472255cec5" providerId="AD"/>
  <p188:author id="{A1EC11D2-2C68-4322-8884-61EEC17D90D7}" name="Elise Marie Braga Noebauer" initials="EM" userId="S::elise.noebauer@vemconveniencia.com.br::123d1913-5506-49dc-8ce6-550a4e93bec7" providerId="AD"/>
  <p188:author id="{D629F6D7-073C-FC7E-B756-B03F39EF8BD5}" name="Giselle Alves De Azevedo" initials="GADA" userId="S::giselle.azevedo@vemconveniencia.com.br::b67bf96f-7190-431a-a46f-61dceb015609" providerId="AD"/>
  <p188:author id="{52028AD8-5FCD-67A7-75E9-E1A3752E63B8}" name="Bruno Afonso De Carvalho" initials="BADC" userId="S::bruno.carvalho@vemconveniencia.com.br::e50cb91a-15b4-4b29-a5d4-ed0b16deb6b4" providerId="AD"/>
  <p188:author id="{75F59BE8-A257-6A3D-C79A-2C4193A13B78}" name="Brenda Medeiros" initials="" userId="S::consultoria.expansaorj@vemconveniencia.com.br::7a969086-c7fa-4ce3-b723-551c44e61590" providerId="AD"/>
  <p188:author id="{B51A8BEB-BD1A-68F8-4CB3-5368D32F5118}" name="Jeniffer Alves Pereira" initials="JP" userId="S::jeniffer.alves@vemconveniencia.com.br::6fbdcb1c-5023-4b7c-b9ca-a6d25245f52e" providerId="AD"/>
  <p188:author id="{CB92B7F7-E0BF-4464-5B25-9B6F674139C5}" name="Gustavo de França Moreira" initials="" userId="S::gustavo.moreira@vemconveniencia.com.br::1364d937-e239-4dc2-aaf3-b898753abed0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B166C"/>
    <a:srgbClr val="039147"/>
    <a:srgbClr val="008747"/>
    <a:srgbClr val="FFDE2E"/>
    <a:srgbClr val="FFDE2F"/>
    <a:srgbClr val="70BC43"/>
    <a:srgbClr val="186140"/>
    <a:srgbClr val="74B344"/>
    <a:srgbClr val="19613F"/>
    <a:srgbClr val="14633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6FFACDA-48B9-4C8E-B18A-07741EC3D92C}" v="9" dt="2024-09-24T13:35:42.302"/>
    <p1510:client id="{B46CE2F0-3E2C-4178-85FA-4B3EDF2897C3}" v="8" dt="2024-09-24T20:07:04.014"/>
  </p1510:revLst>
</p1510:revInfo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182" autoAdjust="0"/>
    <p:restoredTop sz="92308" autoAdjust="0"/>
  </p:normalViewPr>
  <p:slideViewPr>
    <p:cSldViewPr snapToGrid="0">
      <p:cViewPr varScale="1">
        <p:scale>
          <a:sx n="31" d="100"/>
          <a:sy n="31" d="100"/>
        </p:scale>
        <p:origin x="656" y="64"/>
      </p:cViewPr>
      <p:guideLst>
        <p:guide pos="15359"/>
        <p:guide orient="horz" pos="8592"/>
        <p:guide pos="7584"/>
        <p:guide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notesMaster" Target="notesMasters/notesMaster1.xml"/><Relationship Id="rId39" Type="http://schemas.openxmlformats.org/officeDocument/2006/relationships/viewProps" Target="viewProps.xml"/><Relationship Id="rId21" Type="http://schemas.openxmlformats.org/officeDocument/2006/relationships/slide" Target="slides/slide16.xml"/><Relationship Id="rId34" Type="http://schemas.openxmlformats.org/officeDocument/2006/relationships/font" Target="fonts/font8.fntdata"/><Relationship Id="rId42" Type="http://schemas.microsoft.com/office/2015/10/relationships/revisionInfo" Target="revisionInfo.xml"/><Relationship Id="rId7" Type="http://schemas.openxmlformats.org/officeDocument/2006/relationships/slide" Target="slides/slide2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font" Target="fonts/font3.fntdata"/><Relationship Id="rId41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font" Target="fonts/font6.fntdata"/><Relationship Id="rId37" Type="http://schemas.openxmlformats.org/officeDocument/2006/relationships/font" Target="fonts/font11.fntdata"/><Relationship Id="rId40" Type="http://schemas.openxmlformats.org/officeDocument/2006/relationships/theme" Target="theme/theme1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font" Target="fonts/font2.fntdata"/><Relationship Id="rId36" Type="http://schemas.openxmlformats.org/officeDocument/2006/relationships/font" Target="fonts/font10.fntdata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font" Target="fonts/font5.fntdata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font" Target="fonts/font1.fntdata"/><Relationship Id="rId30" Type="http://schemas.openxmlformats.org/officeDocument/2006/relationships/font" Target="fonts/font4.fntdata"/><Relationship Id="rId35" Type="http://schemas.openxmlformats.org/officeDocument/2006/relationships/font" Target="fonts/font9.fntdata"/><Relationship Id="rId43" Type="http://schemas.microsoft.com/office/2018/10/relationships/authors" Target="authors.xml"/><Relationship Id="rId8" Type="http://schemas.openxmlformats.org/officeDocument/2006/relationships/slide" Target="slides/slide3.xml"/><Relationship Id="rId3" Type="http://schemas.openxmlformats.org/officeDocument/2006/relationships/customXml" Target="../customXml/item3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font" Target="fonts/font7.fntdata"/><Relationship Id="rId38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8712200" cy="5667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11387138" y="0"/>
            <a:ext cx="8712200" cy="5667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4A568DD-D61E-43AB-89A6-B452DC3D6DDF}" type="datetimeFigureOut">
              <a:rPr lang="pt-BR" smtClean="0"/>
              <a:t>24/09/2024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6659563" y="1414463"/>
            <a:ext cx="6784975" cy="38163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2009775" y="5441950"/>
            <a:ext cx="16084550" cy="44545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10742613"/>
            <a:ext cx="8712200" cy="5667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11387138" y="10742613"/>
            <a:ext cx="8712200" cy="5667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0258EFA-5EEE-45A3-AFBB-64328228335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3050943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108984" rtl="0" eaLnBrk="1" latinLnBrk="0" hangingPunct="1">
      <a:defRPr sz="1455" kern="1200">
        <a:solidFill>
          <a:schemeClr val="tx1"/>
        </a:solidFill>
        <a:latin typeface="+mn-lt"/>
        <a:ea typeface="+mn-ea"/>
        <a:cs typeface="+mn-cs"/>
      </a:defRPr>
    </a:lvl1pPr>
    <a:lvl2pPr marL="554492" algn="l" defTabSz="1108984" rtl="0" eaLnBrk="1" latinLnBrk="0" hangingPunct="1">
      <a:defRPr sz="1455" kern="1200">
        <a:solidFill>
          <a:schemeClr val="tx1"/>
        </a:solidFill>
        <a:latin typeface="+mn-lt"/>
        <a:ea typeface="+mn-ea"/>
        <a:cs typeface="+mn-cs"/>
      </a:defRPr>
    </a:lvl2pPr>
    <a:lvl3pPr marL="1108984" algn="l" defTabSz="1108984" rtl="0" eaLnBrk="1" latinLnBrk="0" hangingPunct="1">
      <a:defRPr sz="1455" kern="1200">
        <a:solidFill>
          <a:schemeClr val="tx1"/>
        </a:solidFill>
        <a:latin typeface="+mn-lt"/>
        <a:ea typeface="+mn-ea"/>
        <a:cs typeface="+mn-cs"/>
      </a:defRPr>
    </a:lvl3pPr>
    <a:lvl4pPr marL="1663476" algn="l" defTabSz="1108984" rtl="0" eaLnBrk="1" latinLnBrk="0" hangingPunct="1">
      <a:defRPr sz="1455" kern="1200">
        <a:solidFill>
          <a:schemeClr val="tx1"/>
        </a:solidFill>
        <a:latin typeface="+mn-lt"/>
        <a:ea typeface="+mn-ea"/>
        <a:cs typeface="+mn-cs"/>
      </a:defRPr>
    </a:lvl4pPr>
    <a:lvl5pPr marL="2217969" algn="l" defTabSz="1108984" rtl="0" eaLnBrk="1" latinLnBrk="0" hangingPunct="1">
      <a:defRPr sz="1455" kern="1200">
        <a:solidFill>
          <a:schemeClr val="tx1"/>
        </a:solidFill>
        <a:latin typeface="+mn-lt"/>
        <a:ea typeface="+mn-ea"/>
        <a:cs typeface="+mn-cs"/>
      </a:defRPr>
    </a:lvl5pPr>
    <a:lvl6pPr marL="2772461" algn="l" defTabSz="1108984" rtl="0" eaLnBrk="1" latinLnBrk="0" hangingPunct="1">
      <a:defRPr sz="1455" kern="1200">
        <a:solidFill>
          <a:schemeClr val="tx1"/>
        </a:solidFill>
        <a:latin typeface="+mn-lt"/>
        <a:ea typeface="+mn-ea"/>
        <a:cs typeface="+mn-cs"/>
      </a:defRPr>
    </a:lvl6pPr>
    <a:lvl7pPr marL="3326953" algn="l" defTabSz="1108984" rtl="0" eaLnBrk="1" latinLnBrk="0" hangingPunct="1">
      <a:defRPr sz="1455" kern="1200">
        <a:solidFill>
          <a:schemeClr val="tx1"/>
        </a:solidFill>
        <a:latin typeface="+mn-lt"/>
        <a:ea typeface="+mn-ea"/>
        <a:cs typeface="+mn-cs"/>
      </a:defRPr>
    </a:lvl7pPr>
    <a:lvl8pPr marL="3881445" algn="l" defTabSz="1108984" rtl="0" eaLnBrk="1" latinLnBrk="0" hangingPunct="1">
      <a:defRPr sz="1455" kern="1200">
        <a:solidFill>
          <a:schemeClr val="tx1"/>
        </a:solidFill>
        <a:latin typeface="+mn-lt"/>
        <a:ea typeface="+mn-ea"/>
        <a:cs typeface="+mn-cs"/>
      </a:defRPr>
    </a:lvl8pPr>
    <a:lvl9pPr marL="4435937" algn="l" defTabSz="1108984" rtl="0" eaLnBrk="1" latinLnBrk="0" hangingPunct="1">
      <a:defRPr sz="1455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instagram.com/p/Ctexd9SpQ0B/" TargetMode="External"/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instagram.com/p/Ctexd9SpQ0B/" TargetMode="External"/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instagram.com/p/Ctexd9SpQ0B/" TargetMode="External"/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instagram.com/p/Ctexd9SpQ0B/" TargetMode="External"/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instagram.com/p/Ctexd9SpQ0B/" TargetMode="External"/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instagram.com/p/Ctexd9SpQ0B/" TargetMode="External"/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instagram.com/p/Ctexd9SpQ0B/" TargetMode="External"/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instagram.com/p/Ctexd9SpQ0B/" TargetMode="External"/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instagram.com/p/Ctexd9SpQ0B/" TargetMode="External"/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instagram.com/p/Ctexd9SpQ0B/" TargetMode="External"/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instagram.com/p/Ctexd9SpQ0B/" TargetMode="External"/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instagram.com/p/Ctexd9SpQ0B/" TargetMode="External"/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instagram.com/p/Ctexd9SpQ0B/" TargetMode="External"/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instagram.com/p/Ctexd9SpQ0B/" TargetMode="External"/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instagram.com/p/Ctexd9SpQ0B/" TargetMode="External"/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instagram.com/p/Ctexd9SpQ0B/" TargetMode="External"/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instagram.com/p/Ctexd9SpQ0B/" TargetMode="External"/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instagram.com/p/Ctexd9SpQ0B/" TargetMode="External"/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instagram.com/p/Ctexd9SpQ0B/" TargetMode="External"/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instagram.com/p/Ctexd9SpQ0B/" TargetMode="External"/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847B9E2-0BDC-303F-A60C-6422D91E513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>
            <a:extLst>
              <a:ext uri="{FF2B5EF4-FFF2-40B4-BE49-F238E27FC236}">
                <a16:creationId xmlns:a16="http://schemas.microsoft.com/office/drawing/2014/main" id="{829050A8-C91C-7E40-6579-7D36B76E4D7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Espaço Reservado para Anotações 2">
            <a:extLst>
              <a:ext uri="{FF2B5EF4-FFF2-40B4-BE49-F238E27FC236}">
                <a16:creationId xmlns:a16="http://schemas.microsoft.com/office/drawing/2014/main" id="{B12525D4-C478-1802-2DE0-707E06984E3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indent="-1270" algn="just">
              <a:lnSpc>
                <a:spcPct val="150000"/>
              </a:lnSpc>
              <a:spcAft>
                <a:spcPts val="400"/>
              </a:spcAft>
            </a:pPr>
            <a:r>
              <a:rPr lang="pt-BR" sz="1800" dirty="0">
                <a:effectLst/>
                <a:highlight>
                  <a:srgbClr val="FFFF00"/>
                </a:highlight>
                <a:latin typeface="Times New Roman" panose="02020603050405020304" pitchFamily="18" charset="0"/>
                <a:ea typeface="Times New Roman" panose="02020603050405020304" pitchFamily="18" charset="0"/>
              </a:rPr>
              <a:t>Marketing / Trade </a:t>
            </a:r>
            <a:endParaRPr lang="pt-BR" sz="1800" dirty="0"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  <a:p>
            <a:pPr indent="-1270" algn="just">
              <a:lnSpc>
                <a:spcPct val="150000"/>
              </a:lnSpc>
              <a:spcAft>
                <a:spcPts val="400"/>
              </a:spcAft>
            </a:pPr>
            <a:r>
              <a:rPr lang="pt-BR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E, para divulgar a BR Mania, estamos cada vez mais aprimorando o nosso posicionamento digital. Para isso, usamos até as redes sociais mais populares, como o TikTok. Recentemente, nossa campanha bem-humorada fazendo uma releitura da música Bomba, da banda Braga Boys, viralizou. Foram mais de 100 milhões de visualizações. Vejam:</a:t>
            </a:r>
            <a:endParaRPr lang="pt-BR" sz="1800" dirty="0"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  <a:p>
            <a:pPr indent="-1270" algn="just">
              <a:lnSpc>
                <a:spcPct val="150000"/>
              </a:lnSpc>
              <a:spcAft>
                <a:spcPts val="400"/>
              </a:spcAft>
            </a:pPr>
            <a:r>
              <a:rPr lang="pt-BR" sz="180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[roda o vídeo https://www.tiktok.com/@postospetrobras/video/7241224258590952710]</a:t>
            </a:r>
            <a:endParaRPr lang="pt-BR" sz="1800" dirty="0"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  <a:p>
            <a:pPr indent="-1270" algn="just">
              <a:lnSpc>
                <a:spcPct val="150000"/>
              </a:lnSpc>
              <a:spcAft>
                <a:spcPts val="400"/>
              </a:spcAft>
            </a:pPr>
            <a:r>
              <a:rPr lang="pt-BR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Nossa, muito animado!!!! Essa dancinha deve dar fome, né? E aí nós aproveitamos para linkar a ideia da bomba de combustível com a bomba de comer. Os mesmos influenciadores do outro vídeo gravaram na BR Mania saboreando esse doce. Vejam:</a:t>
            </a:r>
            <a:endParaRPr lang="pt-BR" sz="1800" dirty="0"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  <a:p>
            <a:pPr indent="-1270" algn="just">
              <a:lnSpc>
                <a:spcPct val="150000"/>
              </a:lnSpc>
              <a:spcAft>
                <a:spcPts val="400"/>
              </a:spcAft>
            </a:pPr>
            <a:r>
              <a:rPr lang="pt-BR" sz="180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[roda o vídeo </a:t>
            </a:r>
            <a:r>
              <a:rPr lang="pt-BR" sz="1800" dirty="0">
                <a:solidFill>
                  <a:srgbClr val="1155CC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hlinkClick r:id="rId3"/>
              </a:rPr>
              <a:t>https://www.instagram.com/p/Ctexd9SpQ0B/</a:t>
            </a:r>
            <a:r>
              <a:rPr lang="pt-BR" sz="180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] </a:t>
            </a:r>
          </a:p>
          <a:p>
            <a:pPr indent="-1270" algn="just">
              <a:lnSpc>
                <a:spcPct val="150000"/>
              </a:lnSpc>
              <a:spcAft>
                <a:spcPts val="400"/>
              </a:spcAft>
            </a:pPr>
            <a:endParaRPr lang="pt-BR" sz="1800" dirty="0"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  <a:p>
            <a:pPr indent="-1270" algn="just">
              <a:lnSpc>
                <a:spcPct val="150000"/>
              </a:lnSpc>
              <a:spcAft>
                <a:spcPts val="400"/>
              </a:spcAft>
            </a:pPr>
            <a:r>
              <a:rPr lang="pt-BR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Além disso, o franqueado conta com o n</a:t>
            </a:r>
            <a:r>
              <a:rPr lang="pt-BR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ovo Mania de Promoção, que é o manual de execução reformulado, trazendo materiais mais simples de executar e aplicar. E, nessa remodelagem do calendário, vamos oferecer promoções com mais vantagens para o consumidor e ainda vamos ter ainda mais promoções regionais. Por isso, é super importante trocar os materiais promocionais, porque o cliente precisa ter a percepção de que a loja muda mês a mês. Só para vocês terem uma ideia, as lojas que executaram o nosso Mania de Promoção em 2023 faturaram 63% a mais do que as lojas que menos executaram o calendário promocional. Muito bom, né?</a:t>
            </a:r>
          </a:p>
          <a:p>
            <a:pPr indent="-1270" algn="just">
              <a:lnSpc>
                <a:spcPct val="150000"/>
              </a:lnSpc>
              <a:spcAft>
                <a:spcPts val="400"/>
              </a:spcAft>
            </a:pPr>
            <a:endParaRPr lang="pt-BR" sz="1800" dirty="0"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  <a:p>
            <a:pPr indent="-1270" algn="just">
              <a:lnSpc>
                <a:spcPct val="150000"/>
              </a:lnSpc>
              <a:spcAft>
                <a:spcPts val="400"/>
              </a:spcAft>
            </a:pPr>
            <a:r>
              <a:rPr lang="pt-BR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Outra novidade que faz diferença nas nossas lojas é a rádio BR Mania, que chegou para trazer um ambiente ainda mais acolhedor, com personalização e apresentando spots promocionais, ou não. A rádio auxilia nesse processo de mudança da loja, já que ela é uma extensão dos materiais do ponto de venda.</a:t>
            </a:r>
            <a:endParaRPr lang="pt-BR" sz="1800" dirty="0"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E5995973-BF80-1888-77F1-59B16F6FEE13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0000000-1234-1234-1234-123412341234}" type="slidenum">
              <a:rPr kumimoji="0" lang="pt-B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pt-B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36751644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847B9E2-0BDC-303F-A60C-6422D91E513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>
            <a:extLst>
              <a:ext uri="{FF2B5EF4-FFF2-40B4-BE49-F238E27FC236}">
                <a16:creationId xmlns:a16="http://schemas.microsoft.com/office/drawing/2014/main" id="{829050A8-C91C-7E40-6579-7D36B76E4D7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Espaço Reservado para Anotações 2">
            <a:extLst>
              <a:ext uri="{FF2B5EF4-FFF2-40B4-BE49-F238E27FC236}">
                <a16:creationId xmlns:a16="http://schemas.microsoft.com/office/drawing/2014/main" id="{B12525D4-C478-1802-2DE0-707E06984E3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indent="-1270" algn="just">
              <a:lnSpc>
                <a:spcPct val="150000"/>
              </a:lnSpc>
              <a:spcAft>
                <a:spcPts val="400"/>
              </a:spcAft>
            </a:pPr>
            <a:r>
              <a:rPr lang="pt-BR" sz="1800">
                <a:effectLst/>
                <a:highlight>
                  <a:srgbClr val="FFFF00"/>
                </a:highlight>
                <a:latin typeface="Times New Roman" panose="02020603050405020304" pitchFamily="18" charset="0"/>
                <a:ea typeface="Times New Roman" panose="02020603050405020304" pitchFamily="18" charset="0"/>
              </a:rPr>
              <a:t>Marketing / Trade </a:t>
            </a:r>
            <a:endParaRPr lang="pt-BR" sz="1800"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  <a:p>
            <a:pPr indent="-1270" algn="just">
              <a:lnSpc>
                <a:spcPct val="150000"/>
              </a:lnSpc>
              <a:spcAft>
                <a:spcPts val="400"/>
              </a:spcAft>
            </a:pPr>
            <a:r>
              <a:rPr lang="pt-BR" sz="180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E, para divulgar a BR Mania, estamos cada vez mais aprimorando o nosso posicionamento digital. Para isso, usamos até as redes sociais mais populares, como o </a:t>
            </a:r>
            <a:r>
              <a:rPr lang="pt-BR" sz="180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TikTok</a:t>
            </a:r>
            <a:r>
              <a:rPr lang="pt-BR" sz="180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Recentemente, nossa campanha bem-humorada fazendo uma releitura da música Bomba, da banda Braga Boys, viralizou. Foram mais de 100 milhões de visualizações. Vejam:</a:t>
            </a:r>
            <a:endParaRPr lang="pt-BR" sz="1800"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  <a:p>
            <a:pPr indent="-1270" algn="just">
              <a:lnSpc>
                <a:spcPct val="150000"/>
              </a:lnSpc>
              <a:spcAft>
                <a:spcPts val="400"/>
              </a:spcAft>
            </a:pPr>
            <a:r>
              <a:rPr lang="pt-BR" sz="180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[roda o vídeo https://</a:t>
            </a:r>
            <a:r>
              <a:rPr lang="pt-BR" sz="1800" err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www.tiktok.com</a:t>
            </a:r>
            <a:r>
              <a:rPr lang="pt-BR" sz="180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/@</a:t>
            </a:r>
            <a:r>
              <a:rPr lang="pt-BR" sz="1800" err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postospetrobras</a:t>
            </a:r>
            <a:r>
              <a:rPr lang="pt-BR" sz="180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/</a:t>
            </a:r>
            <a:r>
              <a:rPr lang="pt-BR" sz="1800" err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video</a:t>
            </a:r>
            <a:r>
              <a:rPr lang="pt-BR" sz="180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/7241224258590952710]</a:t>
            </a:r>
            <a:endParaRPr lang="pt-BR" sz="1800"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  <a:p>
            <a:pPr indent="-1270" algn="just">
              <a:lnSpc>
                <a:spcPct val="150000"/>
              </a:lnSpc>
              <a:spcAft>
                <a:spcPts val="400"/>
              </a:spcAft>
            </a:pPr>
            <a:r>
              <a:rPr lang="pt-BR" sz="180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Nossa, muito animado!!!! Essa dancinha deve dar fome, né? E aí nós aproveitamos para linkar a ideia da bomba de combustível com a bomba de comer. Os mesmos influenciadores do outro vídeo gravaram na BR Mania saboreando esse doce. Vejam:</a:t>
            </a:r>
            <a:endParaRPr lang="pt-BR" sz="1800"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  <a:p>
            <a:pPr indent="-1270" algn="just">
              <a:lnSpc>
                <a:spcPct val="150000"/>
              </a:lnSpc>
              <a:spcAft>
                <a:spcPts val="400"/>
              </a:spcAft>
            </a:pPr>
            <a:r>
              <a:rPr lang="pt-BR" sz="180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[roda o vídeo </a:t>
            </a:r>
            <a:r>
              <a:rPr lang="pt-BR" sz="1800">
                <a:solidFill>
                  <a:srgbClr val="1155CC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hlinkClick r:id="rId3"/>
              </a:rPr>
              <a:t>https://www.instagram.com/p/Ctexd9SpQ0B/</a:t>
            </a:r>
            <a:r>
              <a:rPr lang="pt-BR" sz="180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] </a:t>
            </a:r>
          </a:p>
          <a:p>
            <a:pPr indent="-1270" algn="just">
              <a:lnSpc>
                <a:spcPct val="150000"/>
              </a:lnSpc>
              <a:spcAft>
                <a:spcPts val="400"/>
              </a:spcAft>
            </a:pPr>
            <a:endParaRPr lang="pt-BR" sz="1800"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  <a:p>
            <a:pPr indent="-1270" algn="just">
              <a:lnSpc>
                <a:spcPct val="150000"/>
              </a:lnSpc>
              <a:spcAft>
                <a:spcPts val="400"/>
              </a:spcAft>
            </a:pPr>
            <a:r>
              <a:rPr lang="pt-BR" sz="180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Além disso, o franqueado conta com o n</a:t>
            </a:r>
            <a:r>
              <a:rPr lang="pt-BR" sz="180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ovo Mania de Promoção, que é o manual de execução reformulado, trazendo materiais mais simples de executar e aplicar. E, nessa remodelagem do calendário, vamos oferecer promoções com mais vantagens para o consumidor e ainda vamos ter ainda mais promoções regionais. Por isso, é super importante trocar os materiais promocionais, porque o cliente precisa ter a percepção de que a loja muda mês a mês. Só para vocês terem uma ideia, as lojas que executaram o nosso Mania de Promoção em 2023 faturaram 63% a mais do que as lojas que menos executaram o calendário promocional. Muito bom, né?</a:t>
            </a:r>
          </a:p>
          <a:p>
            <a:pPr indent="-1270" algn="just">
              <a:lnSpc>
                <a:spcPct val="150000"/>
              </a:lnSpc>
              <a:spcAft>
                <a:spcPts val="400"/>
              </a:spcAft>
            </a:pPr>
            <a:endParaRPr lang="pt-BR" sz="1800"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  <a:p>
            <a:pPr indent="-1270" algn="just">
              <a:lnSpc>
                <a:spcPct val="150000"/>
              </a:lnSpc>
              <a:spcAft>
                <a:spcPts val="400"/>
              </a:spcAft>
            </a:pPr>
            <a:r>
              <a:rPr lang="pt-BR" sz="180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Outra novidade que faz diferença nas nossas lojas é a rádio BR Mania, que chegou para trazer um ambiente ainda mais acolhedor, com personalização e apresentando spots promocionais, ou não. A rádio auxilia nesse processo de mudança da loja, já que ela é uma extensão dos materiais do ponto de venda.</a:t>
            </a:r>
            <a:endParaRPr lang="pt-BR" sz="1800"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E5995973-BF80-1888-77F1-59B16F6FEE13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 sz="12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10</a:t>
            </a:fld>
            <a:endParaRPr lang="pt-BR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61486078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847B9E2-0BDC-303F-A60C-6422D91E513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>
            <a:extLst>
              <a:ext uri="{FF2B5EF4-FFF2-40B4-BE49-F238E27FC236}">
                <a16:creationId xmlns:a16="http://schemas.microsoft.com/office/drawing/2014/main" id="{829050A8-C91C-7E40-6579-7D36B76E4D7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Espaço Reservado para Anotações 2">
            <a:extLst>
              <a:ext uri="{FF2B5EF4-FFF2-40B4-BE49-F238E27FC236}">
                <a16:creationId xmlns:a16="http://schemas.microsoft.com/office/drawing/2014/main" id="{B12525D4-C478-1802-2DE0-707E06984E3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indent="-1270" algn="just">
              <a:lnSpc>
                <a:spcPct val="150000"/>
              </a:lnSpc>
              <a:spcAft>
                <a:spcPts val="400"/>
              </a:spcAft>
            </a:pPr>
            <a:r>
              <a:rPr lang="pt-BR" sz="1800">
                <a:effectLst/>
                <a:highlight>
                  <a:srgbClr val="FFFF00"/>
                </a:highlight>
                <a:latin typeface="Times New Roman" panose="02020603050405020304" pitchFamily="18" charset="0"/>
                <a:ea typeface="Times New Roman" panose="02020603050405020304" pitchFamily="18" charset="0"/>
              </a:rPr>
              <a:t>Marketing / Trade </a:t>
            </a:r>
            <a:endParaRPr lang="pt-BR" sz="1800"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  <a:p>
            <a:pPr indent="-1270" algn="just">
              <a:lnSpc>
                <a:spcPct val="150000"/>
              </a:lnSpc>
              <a:spcAft>
                <a:spcPts val="400"/>
              </a:spcAft>
            </a:pPr>
            <a:r>
              <a:rPr lang="pt-BR" sz="180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E, para divulgar a BR Mania, estamos cada vez mais aprimorando o nosso posicionamento digital. Para isso, usamos até as redes sociais mais populares, como o </a:t>
            </a:r>
            <a:r>
              <a:rPr lang="pt-BR" sz="180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TikTok</a:t>
            </a:r>
            <a:r>
              <a:rPr lang="pt-BR" sz="180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Recentemente, nossa campanha bem-humorada fazendo uma releitura da música Bomba, da banda Braga Boys, viralizou. Foram mais de 100 milhões de visualizações. Vejam:</a:t>
            </a:r>
            <a:endParaRPr lang="pt-BR" sz="1800"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  <a:p>
            <a:pPr indent="-1270" algn="just">
              <a:lnSpc>
                <a:spcPct val="150000"/>
              </a:lnSpc>
              <a:spcAft>
                <a:spcPts val="400"/>
              </a:spcAft>
            </a:pPr>
            <a:r>
              <a:rPr lang="pt-BR" sz="180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[roda o vídeo https://</a:t>
            </a:r>
            <a:r>
              <a:rPr lang="pt-BR" sz="1800" err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www.tiktok.com</a:t>
            </a:r>
            <a:r>
              <a:rPr lang="pt-BR" sz="180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/@</a:t>
            </a:r>
            <a:r>
              <a:rPr lang="pt-BR" sz="1800" err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postospetrobras</a:t>
            </a:r>
            <a:r>
              <a:rPr lang="pt-BR" sz="180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/</a:t>
            </a:r>
            <a:r>
              <a:rPr lang="pt-BR" sz="1800" err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video</a:t>
            </a:r>
            <a:r>
              <a:rPr lang="pt-BR" sz="180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/7241224258590952710]</a:t>
            </a:r>
            <a:endParaRPr lang="pt-BR" sz="1800"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  <a:p>
            <a:pPr indent="-1270" algn="just">
              <a:lnSpc>
                <a:spcPct val="150000"/>
              </a:lnSpc>
              <a:spcAft>
                <a:spcPts val="400"/>
              </a:spcAft>
            </a:pPr>
            <a:r>
              <a:rPr lang="pt-BR" sz="180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Nossa, muito animado!!!! Essa dancinha deve dar fome, né? E aí nós aproveitamos para linkar a ideia da bomba de combustível com a bomba de comer. Os mesmos influenciadores do outro vídeo gravaram na BR Mania saboreando esse doce. Vejam:</a:t>
            </a:r>
            <a:endParaRPr lang="pt-BR" sz="1800"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  <a:p>
            <a:pPr indent="-1270" algn="just">
              <a:lnSpc>
                <a:spcPct val="150000"/>
              </a:lnSpc>
              <a:spcAft>
                <a:spcPts val="400"/>
              </a:spcAft>
            </a:pPr>
            <a:r>
              <a:rPr lang="pt-BR" sz="180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[roda o vídeo </a:t>
            </a:r>
            <a:r>
              <a:rPr lang="pt-BR" sz="1800">
                <a:solidFill>
                  <a:srgbClr val="1155CC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hlinkClick r:id="rId3"/>
              </a:rPr>
              <a:t>https://www.instagram.com/p/Ctexd9SpQ0B/</a:t>
            </a:r>
            <a:r>
              <a:rPr lang="pt-BR" sz="180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] </a:t>
            </a:r>
          </a:p>
          <a:p>
            <a:pPr indent="-1270" algn="just">
              <a:lnSpc>
                <a:spcPct val="150000"/>
              </a:lnSpc>
              <a:spcAft>
                <a:spcPts val="400"/>
              </a:spcAft>
            </a:pPr>
            <a:endParaRPr lang="pt-BR" sz="1800"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  <a:p>
            <a:pPr indent="-1270" algn="just">
              <a:lnSpc>
                <a:spcPct val="150000"/>
              </a:lnSpc>
              <a:spcAft>
                <a:spcPts val="400"/>
              </a:spcAft>
            </a:pPr>
            <a:r>
              <a:rPr lang="pt-BR" sz="180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Além disso, o franqueado conta com o n</a:t>
            </a:r>
            <a:r>
              <a:rPr lang="pt-BR" sz="180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ovo Mania de Promoção, que é o manual de execução reformulado, trazendo materiais mais simples de executar e aplicar. E, nessa remodelagem do calendário, vamos oferecer promoções com mais vantagens para o consumidor e ainda vamos ter ainda mais promoções regionais. Por isso, é super importante trocar os materiais promocionais, porque o cliente precisa ter a percepção de que a loja muda mês a mês. Só para vocês terem uma ideia, as lojas que executaram o nosso Mania de Promoção em 2023 faturaram 63% a mais do que as lojas que menos executaram o calendário promocional. Muito bom, né?</a:t>
            </a:r>
          </a:p>
          <a:p>
            <a:pPr indent="-1270" algn="just">
              <a:lnSpc>
                <a:spcPct val="150000"/>
              </a:lnSpc>
              <a:spcAft>
                <a:spcPts val="400"/>
              </a:spcAft>
            </a:pPr>
            <a:endParaRPr lang="pt-BR" sz="1800"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  <a:p>
            <a:pPr indent="-1270" algn="just">
              <a:lnSpc>
                <a:spcPct val="150000"/>
              </a:lnSpc>
              <a:spcAft>
                <a:spcPts val="400"/>
              </a:spcAft>
            </a:pPr>
            <a:r>
              <a:rPr lang="pt-BR" sz="180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Outra novidade que faz diferença nas nossas lojas é a rádio BR Mania, que chegou para trazer um ambiente ainda mais acolhedor, com personalização e apresentando spots promocionais, ou não. A rádio auxilia nesse processo de mudança da loja, já que ela é uma extensão dos materiais do ponto de venda.</a:t>
            </a:r>
            <a:endParaRPr lang="pt-BR" sz="1800"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E5995973-BF80-1888-77F1-59B16F6FEE13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 sz="12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11</a:t>
            </a:fld>
            <a:endParaRPr lang="pt-BR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99322764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847B9E2-0BDC-303F-A60C-6422D91E513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>
            <a:extLst>
              <a:ext uri="{FF2B5EF4-FFF2-40B4-BE49-F238E27FC236}">
                <a16:creationId xmlns:a16="http://schemas.microsoft.com/office/drawing/2014/main" id="{829050A8-C91C-7E40-6579-7D36B76E4D7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Espaço Reservado para Anotações 2">
            <a:extLst>
              <a:ext uri="{FF2B5EF4-FFF2-40B4-BE49-F238E27FC236}">
                <a16:creationId xmlns:a16="http://schemas.microsoft.com/office/drawing/2014/main" id="{B12525D4-C478-1802-2DE0-707E06984E3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indent="-1270" algn="just">
              <a:lnSpc>
                <a:spcPct val="150000"/>
              </a:lnSpc>
              <a:spcAft>
                <a:spcPts val="400"/>
              </a:spcAft>
            </a:pPr>
            <a:r>
              <a:rPr lang="pt-BR" sz="1800">
                <a:effectLst/>
                <a:highlight>
                  <a:srgbClr val="FFFF00"/>
                </a:highlight>
                <a:latin typeface="Times New Roman" panose="02020603050405020304" pitchFamily="18" charset="0"/>
                <a:ea typeface="Times New Roman" panose="02020603050405020304" pitchFamily="18" charset="0"/>
              </a:rPr>
              <a:t>Marketing / Trade </a:t>
            </a:r>
            <a:endParaRPr lang="pt-BR" sz="1800"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  <a:p>
            <a:pPr indent="-1270" algn="just">
              <a:lnSpc>
                <a:spcPct val="150000"/>
              </a:lnSpc>
              <a:spcAft>
                <a:spcPts val="400"/>
              </a:spcAft>
            </a:pPr>
            <a:r>
              <a:rPr lang="pt-BR" sz="180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E, para divulgar a BR Mania, estamos cada vez mais aprimorando o nosso posicionamento digital. Para isso, usamos até as redes sociais mais populares, como o </a:t>
            </a:r>
            <a:r>
              <a:rPr lang="pt-BR" sz="180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TikTok</a:t>
            </a:r>
            <a:r>
              <a:rPr lang="pt-BR" sz="180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Recentemente, nossa campanha bem-humorada fazendo uma releitura da música Bomba, da banda Braga Boys, viralizou. Foram mais de 100 milhões de visualizações. Vejam:</a:t>
            </a:r>
            <a:endParaRPr lang="pt-BR" sz="1800"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  <a:p>
            <a:pPr indent="-1270" algn="just">
              <a:lnSpc>
                <a:spcPct val="150000"/>
              </a:lnSpc>
              <a:spcAft>
                <a:spcPts val="400"/>
              </a:spcAft>
            </a:pPr>
            <a:r>
              <a:rPr lang="pt-BR" sz="180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[roda o vídeo https://</a:t>
            </a:r>
            <a:r>
              <a:rPr lang="pt-BR" sz="1800" err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www.tiktok.com</a:t>
            </a:r>
            <a:r>
              <a:rPr lang="pt-BR" sz="180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/@</a:t>
            </a:r>
            <a:r>
              <a:rPr lang="pt-BR" sz="1800" err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postospetrobras</a:t>
            </a:r>
            <a:r>
              <a:rPr lang="pt-BR" sz="180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/</a:t>
            </a:r>
            <a:r>
              <a:rPr lang="pt-BR" sz="1800" err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video</a:t>
            </a:r>
            <a:r>
              <a:rPr lang="pt-BR" sz="180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/7241224258590952710]</a:t>
            </a:r>
            <a:endParaRPr lang="pt-BR" sz="1800"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  <a:p>
            <a:pPr indent="-1270" algn="just">
              <a:lnSpc>
                <a:spcPct val="150000"/>
              </a:lnSpc>
              <a:spcAft>
                <a:spcPts val="400"/>
              </a:spcAft>
            </a:pPr>
            <a:r>
              <a:rPr lang="pt-BR" sz="180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Nossa, muito animado!!!! Essa dancinha deve dar fome, né? E aí nós aproveitamos para linkar a ideia da bomba de combustível com a bomba de comer. Os mesmos influenciadores do outro vídeo gravaram na BR Mania saboreando esse doce. Vejam:</a:t>
            </a:r>
            <a:endParaRPr lang="pt-BR" sz="1800"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  <a:p>
            <a:pPr indent="-1270" algn="just">
              <a:lnSpc>
                <a:spcPct val="150000"/>
              </a:lnSpc>
              <a:spcAft>
                <a:spcPts val="400"/>
              </a:spcAft>
            </a:pPr>
            <a:r>
              <a:rPr lang="pt-BR" sz="180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[roda o vídeo </a:t>
            </a:r>
            <a:r>
              <a:rPr lang="pt-BR" sz="1800">
                <a:solidFill>
                  <a:srgbClr val="1155CC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hlinkClick r:id="rId3"/>
              </a:rPr>
              <a:t>https://www.instagram.com/p/Ctexd9SpQ0B/</a:t>
            </a:r>
            <a:r>
              <a:rPr lang="pt-BR" sz="180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] </a:t>
            </a:r>
          </a:p>
          <a:p>
            <a:pPr indent="-1270" algn="just">
              <a:lnSpc>
                <a:spcPct val="150000"/>
              </a:lnSpc>
              <a:spcAft>
                <a:spcPts val="400"/>
              </a:spcAft>
            </a:pPr>
            <a:endParaRPr lang="pt-BR" sz="1800"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  <a:p>
            <a:pPr indent="-1270" algn="just">
              <a:lnSpc>
                <a:spcPct val="150000"/>
              </a:lnSpc>
              <a:spcAft>
                <a:spcPts val="400"/>
              </a:spcAft>
            </a:pPr>
            <a:r>
              <a:rPr lang="pt-BR" sz="180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Além disso, o franqueado conta com o n</a:t>
            </a:r>
            <a:r>
              <a:rPr lang="pt-BR" sz="180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ovo Mania de Promoção, que é o manual de execução reformulado, trazendo materiais mais simples de executar e aplicar. E, nessa remodelagem do calendário, vamos oferecer promoções com mais vantagens para o consumidor e ainda vamos ter ainda mais promoções regionais. Por isso, é super importante trocar os materiais promocionais, porque o cliente precisa ter a percepção de que a loja muda mês a mês. Só para vocês terem uma ideia, as lojas que executaram o nosso Mania de Promoção em 2023 faturaram 63% a mais do que as lojas que menos executaram o calendário promocional. Muito bom, né?</a:t>
            </a:r>
          </a:p>
          <a:p>
            <a:pPr indent="-1270" algn="just">
              <a:lnSpc>
                <a:spcPct val="150000"/>
              </a:lnSpc>
              <a:spcAft>
                <a:spcPts val="400"/>
              </a:spcAft>
            </a:pPr>
            <a:endParaRPr lang="pt-BR" sz="1800"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  <a:p>
            <a:pPr indent="-1270" algn="just">
              <a:lnSpc>
                <a:spcPct val="150000"/>
              </a:lnSpc>
              <a:spcAft>
                <a:spcPts val="400"/>
              </a:spcAft>
            </a:pPr>
            <a:r>
              <a:rPr lang="pt-BR" sz="180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Outra novidade que faz diferença nas nossas lojas é a rádio BR Mania, que chegou para trazer um ambiente ainda mais acolhedor, com personalização e apresentando spots promocionais, ou não. A rádio auxilia nesse processo de mudança da loja, já que ela é uma extensão dos materiais do ponto de venda.</a:t>
            </a:r>
            <a:endParaRPr lang="pt-BR" sz="1800"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E5995973-BF80-1888-77F1-59B16F6FEE13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 sz="12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12</a:t>
            </a:fld>
            <a:endParaRPr lang="pt-BR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30498934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847B9E2-0BDC-303F-A60C-6422D91E513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>
            <a:extLst>
              <a:ext uri="{FF2B5EF4-FFF2-40B4-BE49-F238E27FC236}">
                <a16:creationId xmlns:a16="http://schemas.microsoft.com/office/drawing/2014/main" id="{829050A8-C91C-7E40-6579-7D36B76E4D7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Espaço Reservado para Anotações 2">
            <a:extLst>
              <a:ext uri="{FF2B5EF4-FFF2-40B4-BE49-F238E27FC236}">
                <a16:creationId xmlns:a16="http://schemas.microsoft.com/office/drawing/2014/main" id="{B12525D4-C478-1802-2DE0-707E06984E3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indent="-1270" algn="just">
              <a:lnSpc>
                <a:spcPct val="150000"/>
              </a:lnSpc>
              <a:spcAft>
                <a:spcPts val="400"/>
              </a:spcAft>
            </a:pPr>
            <a:r>
              <a:rPr lang="pt-BR" sz="1800">
                <a:effectLst/>
                <a:highlight>
                  <a:srgbClr val="FFFF00"/>
                </a:highlight>
                <a:latin typeface="Times New Roman" panose="02020603050405020304" pitchFamily="18" charset="0"/>
                <a:ea typeface="Times New Roman" panose="02020603050405020304" pitchFamily="18" charset="0"/>
              </a:rPr>
              <a:t>Marketing / Trade </a:t>
            </a:r>
            <a:endParaRPr lang="pt-BR" sz="1800"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  <a:p>
            <a:pPr indent="-1270" algn="just">
              <a:lnSpc>
                <a:spcPct val="150000"/>
              </a:lnSpc>
              <a:spcAft>
                <a:spcPts val="400"/>
              </a:spcAft>
            </a:pPr>
            <a:r>
              <a:rPr lang="pt-BR" sz="180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E, para divulgar a BR Mania, estamos cada vez mais aprimorando o nosso posicionamento digital. Para isso, usamos até as redes sociais mais populares, como o </a:t>
            </a:r>
            <a:r>
              <a:rPr lang="pt-BR" sz="180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TikTok</a:t>
            </a:r>
            <a:r>
              <a:rPr lang="pt-BR" sz="180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Recentemente, nossa campanha bem-humorada fazendo uma releitura da música Bomba, da banda Braga Boys, viralizou. Foram mais de 100 milhões de visualizações. Vejam:</a:t>
            </a:r>
            <a:endParaRPr lang="pt-BR" sz="1800"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  <a:p>
            <a:pPr indent="-1270" algn="just">
              <a:lnSpc>
                <a:spcPct val="150000"/>
              </a:lnSpc>
              <a:spcAft>
                <a:spcPts val="400"/>
              </a:spcAft>
            </a:pPr>
            <a:r>
              <a:rPr lang="pt-BR" sz="180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[roda o vídeo https://</a:t>
            </a:r>
            <a:r>
              <a:rPr lang="pt-BR" sz="1800" err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www.tiktok.com</a:t>
            </a:r>
            <a:r>
              <a:rPr lang="pt-BR" sz="180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/@</a:t>
            </a:r>
            <a:r>
              <a:rPr lang="pt-BR" sz="1800" err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postospetrobras</a:t>
            </a:r>
            <a:r>
              <a:rPr lang="pt-BR" sz="180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/</a:t>
            </a:r>
            <a:r>
              <a:rPr lang="pt-BR" sz="1800" err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video</a:t>
            </a:r>
            <a:r>
              <a:rPr lang="pt-BR" sz="180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/7241224258590952710]</a:t>
            </a:r>
            <a:endParaRPr lang="pt-BR" sz="1800"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  <a:p>
            <a:pPr indent="-1270" algn="just">
              <a:lnSpc>
                <a:spcPct val="150000"/>
              </a:lnSpc>
              <a:spcAft>
                <a:spcPts val="400"/>
              </a:spcAft>
            </a:pPr>
            <a:r>
              <a:rPr lang="pt-BR" sz="180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Nossa, muito animado!!!! Essa dancinha deve dar fome, né? E aí nós aproveitamos para linkar a ideia da bomba de combustível com a bomba de comer. Os mesmos influenciadores do outro vídeo gravaram na BR Mania saboreando esse doce. Vejam:</a:t>
            </a:r>
            <a:endParaRPr lang="pt-BR" sz="1800"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  <a:p>
            <a:pPr indent="-1270" algn="just">
              <a:lnSpc>
                <a:spcPct val="150000"/>
              </a:lnSpc>
              <a:spcAft>
                <a:spcPts val="400"/>
              </a:spcAft>
            </a:pPr>
            <a:r>
              <a:rPr lang="pt-BR" sz="180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[roda o vídeo </a:t>
            </a:r>
            <a:r>
              <a:rPr lang="pt-BR" sz="1800">
                <a:solidFill>
                  <a:srgbClr val="1155CC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hlinkClick r:id="rId3"/>
              </a:rPr>
              <a:t>https://www.instagram.com/p/Ctexd9SpQ0B/</a:t>
            </a:r>
            <a:r>
              <a:rPr lang="pt-BR" sz="180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] </a:t>
            </a:r>
          </a:p>
          <a:p>
            <a:pPr indent="-1270" algn="just">
              <a:lnSpc>
                <a:spcPct val="150000"/>
              </a:lnSpc>
              <a:spcAft>
                <a:spcPts val="400"/>
              </a:spcAft>
            </a:pPr>
            <a:endParaRPr lang="pt-BR" sz="1800"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  <a:p>
            <a:pPr indent="-1270" algn="just">
              <a:lnSpc>
                <a:spcPct val="150000"/>
              </a:lnSpc>
              <a:spcAft>
                <a:spcPts val="400"/>
              </a:spcAft>
            </a:pPr>
            <a:r>
              <a:rPr lang="pt-BR" sz="180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Além disso, o franqueado conta com o n</a:t>
            </a:r>
            <a:r>
              <a:rPr lang="pt-BR" sz="180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ovo Mania de Promoção, que é o manual de execução reformulado, trazendo materiais mais simples de executar e aplicar. E, nessa remodelagem do calendário, vamos oferecer promoções com mais vantagens para o consumidor e ainda vamos ter ainda mais promoções regionais. Por isso, é super importante trocar os materiais promocionais, porque o cliente precisa ter a percepção de que a loja muda mês a mês. Só para vocês terem uma ideia, as lojas que executaram o nosso Mania de Promoção em 2023 faturaram 63% a mais do que as lojas que menos executaram o calendário promocional. Muito bom, né?</a:t>
            </a:r>
          </a:p>
          <a:p>
            <a:pPr indent="-1270" algn="just">
              <a:lnSpc>
                <a:spcPct val="150000"/>
              </a:lnSpc>
              <a:spcAft>
                <a:spcPts val="400"/>
              </a:spcAft>
            </a:pPr>
            <a:endParaRPr lang="pt-BR" sz="1800"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  <a:p>
            <a:pPr indent="-1270" algn="just">
              <a:lnSpc>
                <a:spcPct val="150000"/>
              </a:lnSpc>
              <a:spcAft>
                <a:spcPts val="400"/>
              </a:spcAft>
            </a:pPr>
            <a:r>
              <a:rPr lang="pt-BR" sz="180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Outra novidade que faz diferença nas nossas lojas é a rádio BR Mania, que chegou para trazer um ambiente ainda mais acolhedor, com personalização e apresentando spots promocionais, ou não. A rádio auxilia nesse processo de mudança da loja, já que ela é uma extensão dos materiais do ponto de venda.</a:t>
            </a:r>
            <a:endParaRPr lang="pt-BR" sz="1800"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E5995973-BF80-1888-77F1-59B16F6FEE13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 sz="12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13</a:t>
            </a:fld>
            <a:endParaRPr lang="pt-BR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62305187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847B9E2-0BDC-303F-A60C-6422D91E513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>
            <a:extLst>
              <a:ext uri="{FF2B5EF4-FFF2-40B4-BE49-F238E27FC236}">
                <a16:creationId xmlns:a16="http://schemas.microsoft.com/office/drawing/2014/main" id="{829050A8-C91C-7E40-6579-7D36B76E4D7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Espaço Reservado para Anotações 2">
            <a:extLst>
              <a:ext uri="{FF2B5EF4-FFF2-40B4-BE49-F238E27FC236}">
                <a16:creationId xmlns:a16="http://schemas.microsoft.com/office/drawing/2014/main" id="{B12525D4-C478-1802-2DE0-707E06984E3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indent="-1270" algn="just">
              <a:lnSpc>
                <a:spcPct val="150000"/>
              </a:lnSpc>
              <a:spcAft>
                <a:spcPts val="400"/>
              </a:spcAft>
            </a:pPr>
            <a:r>
              <a:rPr lang="pt-BR" sz="1800">
                <a:effectLst/>
                <a:highlight>
                  <a:srgbClr val="FFFF00"/>
                </a:highlight>
                <a:latin typeface="Times New Roman" panose="02020603050405020304" pitchFamily="18" charset="0"/>
                <a:ea typeface="Times New Roman" panose="02020603050405020304" pitchFamily="18" charset="0"/>
              </a:rPr>
              <a:t>Marketing / Trade </a:t>
            </a:r>
            <a:endParaRPr lang="pt-BR" sz="1800"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  <a:p>
            <a:pPr indent="-1270" algn="just">
              <a:lnSpc>
                <a:spcPct val="150000"/>
              </a:lnSpc>
              <a:spcAft>
                <a:spcPts val="400"/>
              </a:spcAft>
            </a:pPr>
            <a:r>
              <a:rPr lang="pt-BR" sz="180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E, para divulgar a BR Mania, estamos cada vez mais aprimorando o nosso posicionamento digital. Para isso, usamos até as redes sociais mais populares, como o </a:t>
            </a:r>
            <a:r>
              <a:rPr lang="pt-BR" sz="180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TikTok</a:t>
            </a:r>
            <a:r>
              <a:rPr lang="pt-BR" sz="180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Recentemente, nossa campanha bem-humorada fazendo uma releitura da música Bomba, da banda Braga Boys, viralizou. Foram mais de 100 milhões de visualizações. Vejam:</a:t>
            </a:r>
            <a:endParaRPr lang="pt-BR" sz="1800"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  <a:p>
            <a:pPr indent="-1270" algn="just">
              <a:lnSpc>
                <a:spcPct val="150000"/>
              </a:lnSpc>
              <a:spcAft>
                <a:spcPts val="400"/>
              </a:spcAft>
            </a:pPr>
            <a:r>
              <a:rPr lang="pt-BR" sz="180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[roda o vídeo https://</a:t>
            </a:r>
            <a:r>
              <a:rPr lang="pt-BR" sz="1800" err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www.tiktok.com</a:t>
            </a:r>
            <a:r>
              <a:rPr lang="pt-BR" sz="180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/@</a:t>
            </a:r>
            <a:r>
              <a:rPr lang="pt-BR" sz="1800" err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postospetrobras</a:t>
            </a:r>
            <a:r>
              <a:rPr lang="pt-BR" sz="180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/</a:t>
            </a:r>
            <a:r>
              <a:rPr lang="pt-BR" sz="1800" err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video</a:t>
            </a:r>
            <a:r>
              <a:rPr lang="pt-BR" sz="180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/7241224258590952710]</a:t>
            </a:r>
            <a:endParaRPr lang="pt-BR" sz="1800"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  <a:p>
            <a:pPr indent="-1270" algn="just">
              <a:lnSpc>
                <a:spcPct val="150000"/>
              </a:lnSpc>
              <a:spcAft>
                <a:spcPts val="400"/>
              </a:spcAft>
            </a:pPr>
            <a:r>
              <a:rPr lang="pt-BR" sz="180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Nossa, muito animado!!!! Essa dancinha deve dar fome, né? E aí nós aproveitamos para linkar a ideia da bomba de combustível com a bomba de comer. Os mesmos influenciadores do outro vídeo gravaram na BR Mania saboreando esse doce. Vejam:</a:t>
            </a:r>
            <a:endParaRPr lang="pt-BR" sz="1800"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  <a:p>
            <a:pPr indent="-1270" algn="just">
              <a:lnSpc>
                <a:spcPct val="150000"/>
              </a:lnSpc>
              <a:spcAft>
                <a:spcPts val="400"/>
              </a:spcAft>
            </a:pPr>
            <a:r>
              <a:rPr lang="pt-BR" sz="180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[roda o vídeo </a:t>
            </a:r>
            <a:r>
              <a:rPr lang="pt-BR" sz="1800">
                <a:solidFill>
                  <a:srgbClr val="1155CC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hlinkClick r:id="rId3"/>
              </a:rPr>
              <a:t>https://www.instagram.com/p/Ctexd9SpQ0B/</a:t>
            </a:r>
            <a:r>
              <a:rPr lang="pt-BR" sz="180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] </a:t>
            </a:r>
          </a:p>
          <a:p>
            <a:pPr indent="-1270" algn="just">
              <a:lnSpc>
                <a:spcPct val="150000"/>
              </a:lnSpc>
              <a:spcAft>
                <a:spcPts val="400"/>
              </a:spcAft>
            </a:pPr>
            <a:endParaRPr lang="pt-BR" sz="1800"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  <a:p>
            <a:pPr indent="-1270" algn="just">
              <a:lnSpc>
                <a:spcPct val="150000"/>
              </a:lnSpc>
              <a:spcAft>
                <a:spcPts val="400"/>
              </a:spcAft>
            </a:pPr>
            <a:r>
              <a:rPr lang="pt-BR" sz="180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Além disso, o franqueado conta com o n</a:t>
            </a:r>
            <a:r>
              <a:rPr lang="pt-BR" sz="180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ovo Mania de Promoção, que é o manual de execução reformulado, trazendo materiais mais simples de executar e aplicar. E, nessa remodelagem do calendário, vamos oferecer promoções com mais vantagens para o consumidor e ainda vamos ter ainda mais promoções regionais. Por isso, é super importante trocar os materiais promocionais, porque o cliente precisa ter a percepção de que a loja muda mês a mês. Só para vocês terem uma ideia, as lojas que executaram o nosso Mania de Promoção em 2023 faturaram 63% a mais do que as lojas que menos executaram o calendário promocional. Muito bom, né?</a:t>
            </a:r>
          </a:p>
          <a:p>
            <a:pPr indent="-1270" algn="just">
              <a:lnSpc>
                <a:spcPct val="150000"/>
              </a:lnSpc>
              <a:spcAft>
                <a:spcPts val="400"/>
              </a:spcAft>
            </a:pPr>
            <a:endParaRPr lang="pt-BR" sz="1800"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  <a:p>
            <a:pPr indent="-1270" algn="just">
              <a:lnSpc>
                <a:spcPct val="150000"/>
              </a:lnSpc>
              <a:spcAft>
                <a:spcPts val="400"/>
              </a:spcAft>
            </a:pPr>
            <a:r>
              <a:rPr lang="pt-BR" sz="180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Outra novidade que faz diferença nas nossas lojas é a rádio BR Mania, que chegou para trazer um ambiente ainda mais acolhedor, com personalização e apresentando spots promocionais, ou não. A rádio auxilia nesse processo de mudança da loja, já que ela é uma extensão dos materiais do ponto de venda.</a:t>
            </a:r>
            <a:endParaRPr lang="pt-BR" sz="1800"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E5995973-BF80-1888-77F1-59B16F6FEE13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 sz="12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14</a:t>
            </a:fld>
            <a:endParaRPr lang="pt-BR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45209105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847B9E2-0BDC-303F-A60C-6422D91E513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>
            <a:extLst>
              <a:ext uri="{FF2B5EF4-FFF2-40B4-BE49-F238E27FC236}">
                <a16:creationId xmlns:a16="http://schemas.microsoft.com/office/drawing/2014/main" id="{829050A8-C91C-7E40-6579-7D36B76E4D7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Espaço Reservado para Anotações 2">
            <a:extLst>
              <a:ext uri="{FF2B5EF4-FFF2-40B4-BE49-F238E27FC236}">
                <a16:creationId xmlns:a16="http://schemas.microsoft.com/office/drawing/2014/main" id="{B12525D4-C478-1802-2DE0-707E06984E3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indent="-1270" algn="just">
              <a:lnSpc>
                <a:spcPct val="150000"/>
              </a:lnSpc>
              <a:spcAft>
                <a:spcPts val="400"/>
              </a:spcAft>
            </a:pPr>
            <a:r>
              <a:rPr lang="pt-BR" sz="1800">
                <a:effectLst/>
                <a:highlight>
                  <a:srgbClr val="FFFF00"/>
                </a:highlight>
                <a:latin typeface="Times New Roman" panose="02020603050405020304" pitchFamily="18" charset="0"/>
                <a:ea typeface="Times New Roman" panose="02020603050405020304" pitchFamily="18" charset="0"/>
              </a:rPr>
              <a:t>Marketing / Trade </a:t>
            </a:r>
            <a:endParaRPr lang="pt-BR" sz="1800"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  <a:p>
            <a:pPr indent="-1270" algn="just">
              <a:lnSpc>
                <a:spcPct val="150000"/>
              </a:lnSpc>
              <a:spcAft>
                <a:spcPts val="400"/>
              </a:spcAft>
            </a:pPr>
            <a:r>
              <a:rPr lang="pt-BR" sz="180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E, para divulgar a BR Mania, estamos cada vez mais aprimorando o nosso posicionamento digital. Para isso, usamos até as redes sociais mais populares, como o </a:t>
            </a:r>
            <a:r>
              <a:rPr lang="pt-BR" sz="180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TikTok</a:t>
            </a:r>
            <a:r>
              <a:rPr lang="pt-BR" sz="180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Recentemente, nossa campanha bem-humorada fazendo uma releitura da música Bomba, da banda Braga Boys, viralizou. Foram mais de 100 milhões de visualizações. Vejam:</a:t>
            </a:r>
            <a:endParaRPr lang="pt-BR" sz="1800"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  <a:p>
            <a:pPr indent="-1270" algn="just">
              <a:lnSpc>
                <a:spcPct val="150000"/>
              </a:lnSpc>
              <a:spcAft>
                <a:spcPts val="400"/>
              </a:spcAft>
            </a:pPr>
            <a:r>
              <a:rPr lang="pt-BR" sz="180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[roda o vídeo https://</a:t>
            </a:r>
            <a:r>
              <a:rPr lang="pt-BR" sz="1800" err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www.tiktok.com</a:t>
            </a:r>
            <a:r>
              <a:rPr lang="pt-BR" sz="180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/@</a:t>
            </a:r>
            <a:r>
              <a:rPr lang="pt-BR" sz="1800" err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postospetrobras</a:t>
            </a:r>
            <a:r>
              <a:rPr lang="pt-BR" sz="180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/</a:t>
            </a:r>
            <a:r>
              <a:rPr lang="pt-BR" sz="1800" err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video</a:t>
            </a:r>
            <a:r>
              <a:rPr lang="pt-BR" sz="180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/7241224258590952710]</a:t>
            </a:r>
            <a:endParaRPr lang="pt-BR" sz="1800"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  <a:p>
            <a:pPr indent="-1270" algn="just">
              <a:lnSpc>
                <a:spcPct val="150000"/>
              </a:lnSpc>
              <a:spcAft>
                <a:spcPts val="400"/>
              </a:spcAft>
            </a:pPr>
            <a:r>
              <a:rPr lang="pt-BR" sz="180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Nossa, muito animado!!!! Essa dancinha deve dar fome, né? E aí nós aproveitamos para linkar a ideia da bomba de combustível com a bomba de comer. Os mesmos influenciadores do outro vídeo gravaram na BR Mania saboreando esse doce. Vejam:</a:t>
            </a:r>
            <a:endParaRPr lang="pt-BR" sz="1800"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  <a:p>
            <a:pPr indent="-1270" algn="just">
              <a:lnSpc>
                <a:spcPct val="150000"/>
              </a:lnSpc>
              <a:spcAft>
                <a:spcPts val="400"/>
              </a:spcAft>
            </a:pPr>
            <a:r>
              <a:rPr lang="pt-BR" sz="180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[roda o vídeo </a:t>
            </a:r>
            <a:r>
              <a:rPr lang="pt-BR" sz="1800">
                <a:solidFill>
                  <a:srgbClr val="1155CC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hlinkClick r:id="rId3"/>
              </a:rPr>
              <a:t>https://www.instagram.com/p/Ctexd9SpQ0B/</a:t>
            </a:r>
            <a:r>
              <a:rPr lang="pt-BR" sz="180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] </a:t>
            </a:r>
          </a:p>
          <a:p>
            <a:pPr indent="-1270" algn="just">
              <a:lnSpc>
                <a:spcPct val="150000"/>
              </a:lnSpc>
              <a:spcAft>
                <a:spcPts val="400"/>
              </a:spcAft>
            </a:pPr>
            <a:endParaRPr lang="pt-BR" sz="1800"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  <a:p>
            <a:pPr indent="-1270" algn="just">
              <a:lnSpc>
                <a:spcPct val="150000"/>
              </a:lnSpc>
              <a:spcAft>
                <a:spcPts val="400"/>
              </a:spcAft>
            </a:pPr>
            <a:r>
              <a:rPr lang="pt-BR" sz="180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Além disso, o franqueado conta com o n</a:t>
            </a:r>
            <a:r>
              <a:rPr lang="pt-BR" sz="180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ovo Mania de Promoção, que é o manual de execução reformulado, trazendo materiais mais simples de executar e aplicar. E, nessa remodelagem do calendário, vamos oferecer promoções com mais vantagens para o consumidor e ainda vamos ter ainda mais promoções regionais. Por isso, é super importante trocar os materiais promocionais, porque o cliente precisa ter a percepção de que a loja muda mês a mês. Só para vocês terem uma ideia, as lojas que executaram o nosso Mania de Promoção em 2023 faturaram 63% a mais do que as lojas que menos executaram o calendário promocional. Muito bom, né?</a:t>
            </a:r>
          </a:p>
          <a:p>
            <a:pPr indent="-1270" algn="just">
              <a:lnSpc>
                <a:spcPct val="150000"/>
              </a:lnSpc>
              <a:spcAft>
                <a:spcPts val="400"/>
              </a:spcAft>
            </a:pPr>
            <a:endParaRPr lang="pt-BR" sz="1800"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  <a:p>
            <a:pPr indent="-1270" algn="just">
              <a:lnSpc>
                <a:spcPct val="150000"/>
              </a:lnSpc>
              <a:spcAft>
                <a:spcPts val="400"/>
              </a:spcAft>
            </a:pPr>
            <a:r>
              <a:rPr lang="pt-BR" sz="180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Outra novidade que faz diferença nas nossas lojas é a rádio BR Mania, que chegou para trazer um ambiente ainda mais acolhedor, com personalização e apresentando spots promocionais, ou não. A rádio auxilia nesse processo de mudança da loja, já que ela é uma extensão dos materiais do ponto de venda.</a:t>
            </a:r>
            <a:endParaRPr lang="pt-BR" sz="1800"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E5995973-BF80-1888-77F1-59B16F6FEE13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 sz="12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15</a:t>
            </a:fld>
            <a:endParaRPr lang="pt-BR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10301211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847B9E2-0BDC-303F-A60C-6422D91E513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>
            <a:extLst>
              <a:ext uri="{FF2B5EF4-FFF2-40B4-BE49-F238E27FC236}">
                <a16:creationId xmlns:a16="http://schemas.microsoft.com/office/drawing/2014/main" id="{829050A8-C91C-7E40-6579-7D36B76E4D7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Espaço Reservado para Anotações 2">
            <a:extLst>
              <a:ext uri="{FF2B5EF4-FFF2-40B4-BE49-F238E27FC236}">
                <a16:creationId xmlns:a16="http://schemas.microsoft.com/office/drawing/2014/main" id="{B12525D4-C478-1802-2DE0-707E06984E3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indent="-1270" algn="just">
              <a:lnSpc>
                <a:spcPct val="150000"/>
              </a:lnSpc>
              <a:spcAft>
                <a:spcPts val="400"/>
              </a:spcAft>
            </a:pPr>
            <a:r>
              <a:rPr lang="pt-BR" sz="1800">
                <a:effectLst/>
                <a:highlight>
                  <a:srgbClr val="FFFF00"/>
                </a:highlight>
                <a:latin typeface="Times New Roman" panose="02020603050405020304" pitchFamily="18" charset="0"/>
                <a:ea typeface="Times New Roman" panose="02020603050405020304" pitchFamily="18" charset="0"/>
              </a:rPr>
              <a:t>Marketing / Trade </a:t>
            </a:r>
            <a:endParaRPr lang="pt-BR" sz="1800"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  <a:p>
            <a:pPr indent="-1270" algn="just">
              <a:lnSpc>
                <a:spcPct val="150000"/>
              </a:lnSpc>
              <a:spcAft>
                <a:spcPts val="400"/>
              </a:spcAft>
            </a:pPr>
            <a:r>
              <a:rPr lang="pt-BR" sz="180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E, para divulgar a BR Mania, estamos cada vez mais aprimorando o nosso posicionamento digital. Para isso, usamos até as redes sociais mais populares, como o </a:t>
            </a:r>
            <a:r>
              <a:rPr lang="pt-BR" sz="180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TikTok</a:t>
            </a:r>
            <a:r>
              <a:rPr lang="pt-BR" sz="180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Recentemente, nossa campanha bem-humorada fazendo uma releitura da música Bomba, da banda Braga Boys, viralizou. Foram mais de 100 milhões de visualizações. Vejam:</a:t>
            </a:r>
            <a:endParaRPr lang="pt-BR" sz="1800"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  <a:p>
            <a:pPr indent="-1270" algn="just">
              <a:lnSpc>
                <a:spcPct val="150000"/>
              </a:lnSpc>
              <a:spcAft>
                <a:spcPts val="400"/>
              </a:spcAft>
            </a:pPr>
            <a:r>
              <a:rPr lang="pt-BR" sz="180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[roda o vídeo https://</a:t>
            </a:r>
            <a:r>
              <a:rPr lang="pt-BR" sz="1800" err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www.tiktok.com</a:t>
            </a:r>
            <a:r>
              <a:rPr lang="pt-BR" sz="180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/@</a:t>
            </a:r>
            <a:r>
              <a:rPr lang="pt-BR" sz="1800" err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postospetrobras</a:t>
            </a:r>
            <a:r>
              <a:rPr lang="pt-BR" sz="180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/</a:t>
            </a:r>
            <a:r>
              <a:rPr lang="pt-BR" sz="1800" err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video</a:t>
            </a:r>
            <a:r>
              <a:rPr lang="pt-BR" sz="180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/7241224258590952710]</a:t>
            </a:r>
            <a:endParaRPr lang="pt-BR" sz="1800"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  <a:p>
            <a:pPr indent="-1270" algn="just">
              <a:lnSpc>
                <a:spcPct val="150000"/>
              </a:lnSpc>
              <a:spcAft>
                <a:spcPts val="400"/>
              </a:spcAft>
            </a:pPr>
            <a:r>
              <a:rPr lang="pt-BR" sz="180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Nossa, muito animado!!!! Essa dancinha deve dar fome, né? E aí nós aproveitamos para linkar a ideia da bomba de combustível com a bomba de comer. Os mesmos influenciadores do outro vídeo gravaram na BR Mania saboreando esse doce. Vejam:</a:t>
            </a:r>
            <a:endParaRPr lang="pt-BR" sz="1800"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  <a:p>
            <a:pPr indent="-1270" algn="just">
              <a:lnSpc>
                <a:spcPct val="150000"/>
              </a:lnSpc>
              <a:spcAft>
                <a:spcPts val="400"/>
              </a:spcAft>
            </a:pPr>
            <a:r>
              <a:rPr lang="pt-BR" sz="180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[roda o vídeo </a:t>
            </a:r>
            <a:r>
              <a:rPr lang="pt-BR" sz="1800">
                <a:solidFill>
                  <a:srgbClr val="1155CC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hlinkClick r:id="rId3"/>
              </a:rPr>
              <a:t>https://www.instagram.com/p/Ctexd9SpQ0B/</a:t>
            </a:r>
            <a:r>
              <a:rPr lang="pt-BR" sz="180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] </a:t>
            </a:r>
          </a:p>
          <a:p>
            <a:pPr indent="-1270" algn="just">
              <a:lnSpc>
                <a:spcPct val="150000"/>
              </a:lnSpc>
              <a:spcAft>
                <a:spcPts val="400"/>
              </a:spcAft>
            </a:pPr>
            <a:endParaRPr lang="pt-BR" sz="1800"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  <a:p>
            <a:pPr indent="-1270" algn="just">
              <a:lnSpc>
                <a:spcPct val="150000"/>
              </a:lnSpc>
              <a:spcAft>
                <a:spcPts val="400"/>
              </a:spcAft>
            </a:pPr>
            <a:r>
              <a:rPr lang="pt-BR" sz="180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Além disso, o franqueado conta com o n</a:t>
            </a:r>
            <a:r>
              <a:rPr lang="pt-BR" sz="180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ovo Mania de Promoção, que é o manual de execução reformulado, trazendo materiais mais simples de executar e aplicar. E, nessa remodelagem do calendário, vamos oferecer promoções com mais vantagens para o consumidor e ainda vamos ter ainda mais promoções regionais. Por isso, é super importante trocar os materiais promocionais, porque o cliente precisa ter a percepção de que a loja muda mês a mês. Só para vocês terem uma ideia, as lojas que executaram o nosso Mania de Promoção em 2023 faturaram 63% a mais do que as lojas que menos executaram o calendário promocional. Muito bom, né?</a:t>
            </a:r>
          </a:p>
          <a:p>
            <a:pPr indent="-1270" algn="just">
              <a:lnSpc>
                <a:spcPct val="150000"/>
              </a:lnSpc>
              <a:spcAft>
                <a:spcPts val="400"/>
              </a:spcAft>
            </a:pPr>
            <a:endParaRPr lang="pt-BR" sz="1800"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  <a:p>
            <a:pPr indent="-1270" algn="just">
              <a:lnSpc>
                <a:spcPct val="150000"/>
              </a:lnSpc>
              <a:spcAft>
                <a:spcPts val="400"/>
              </a:spcAft>
            </a:pPr>
            <a:r>
              <a:rPr lang="pt-BR" sz="180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Outra novidade que faz diferença nas nossas lojas é a rádio BR Mania, que chegou para trazer um ambiente ainda mais acolhedor, com personalização e apresentando spots promocionais, ou não. A rádio auxilia nesse processo de mudança da loja, já que ela é uma extensão dos materiais do ponto de venda.</a:t>
            </a:r>
            <a:endParaRPr lang="pt-BR" sz="1800"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E5995973-BF80-1888-77F1-59B16F6FEE13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 sz="12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16</a:t>
            </a:fld>
            <a:endParaRPr lang="pt-BR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28936237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847B9E2-0BDC-303F-A60C-6422D91E513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>
            <a:extLst>
              <a:ext uri="{FF2B5EF4-FFF2-40B4-BE49-F238E27FC236}">
                <a16:creationId xmlns:a16="http://schemas.microsoft.com/office/drawing/2014/main" id="{829050A8-C91C-7E40-6579-7D36B76E4D7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Espaço Reservado para Anotações 2">
            <a:extLst>
              <a:ext uri="{FF2B5EF4-FFF2-40B4-BE49-F238E27FC236}">
                <a16:creationId xmlns:a16="http://schemas.microsoft.com/office/drawing/2014/main" id="{B12525D4-C478-1802-2DE0-707E06984E3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indent="-1270" algn="just">
              <a:lnSpc>
                <a:spcPct val="150000"/>
              </a:lnSpc>
              <a:spcAft>
                <a:spcPts val="400"/>
              </a:spcAft>
            </a:pPr>
            <a:r>
              <a:rPr lang="pt-BR" sz="1800">
                <a:effectLst/>
                <a:highlight>
                  <a:srgbClr val="FFFF00"/>
                </a:highlight>
                <a:latin typeface="Times New Roman" panose="02020603050405020304" pitchFamily="18" charset="0"/>
                <a:ea typeface="Times New Roman" panose="02020603050405020304" pitchFamily="18" charset="0"/>
              </a:rPr>
              <a:t>Marketing / Trade </a:t>
            </a:r>
            <a:endParaRPr lang="pt-BR" sz="1800"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  <a:p>
            <a:pPr indent="-1270" algn="just">
              <a:lnSpc>
                <a:spcPct val="150000"/>
              </a:lnSpc>
              <a:spcAft>
                <a:spcPts val="400"/>
              </a:spcAft>
            </a:pPr>
            <a:r>
              <a:rPr lang="pt-BR" sz="180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E, para divulgar a BR Mania, estamos cada vez mais aprimorando o nosso posicionamento digital. Para isso, usamos até as redes sociais mais populares, como o </a:t>
            </a:r>
            <a:r>
              <a:rPr lang="pt-BR" sz="180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TikTok</a:t>
            </a:r>
            <a:r>
              <a:rPr lang="pt-BR" sz="180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Recentemente, nossa campanha bem-humorada fazendo uma releitura da música Bomba, da banda Braga Boys, viralizou. Foram mais de 100 milhões de visualizações. Vejam:</a:t>
            </a:r>
            <a:endParaRPr lang="pt-BR" sz="1800"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  <a:p>
            <a:pPr indent="-1270" algn="just">
              <a:lnSpc>
                <a:spcPct val="150000"/>
              </a:lnSpc>
              <a:spcAft>
                <a:spcPts val="400"/>
              </a:spcAft>
            </a:pPr>
            <a:r>
              <a:rPr lang="pt-BR" sz="180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[roda o vídeo https://</a:t>
            </a:r>
            <a:r>
              <a:rPr lang="pt-BR" sz="1800" err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www.tiktok.com</a:t>
            </a:r>
            <a:r>
              <a:rPr lang="pt-BR" sz="180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/@</a:t>
            </a:r>
            <a:r>
              <a:rPr lang="pt-BR" sz="1800" err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postospetrobras</a:t>
            </a:r>
            <a:r>
              <a:rPr lang="pt-BR" sz="180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/</a:t>
            </a:r>
            <a:r>
              <a:rPr lang="pt-BR" sz="1800" err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video</a:t>
            </a:r>
            <a:r>
              <a:rPr lang="pt-BR" sz="180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/7241224258590952710]</a:t>
            </a:r>
            <a:endParaRPr lang="pt-BR" sz="1800"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  <a:p>
            <a:pPr indent="-1270" algn="just">
              <a:lnSpc>
                <a:spcPct val="150000"/>
              </a:lnSpc>
              <a:spcAft>
                <a:spcPts val="400"/>
              </a:spcAft>
            </a:pPr>
            <a:r>
              <a:rPr lang="pt-BR" sz="180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Nossa, muito animado!!!! Essa dancinha deve dar fome, né? E aí nós aproveitamos para linkar a ideia da bomba de combustível com a bomba de comer. Os mesmos influenciadores do outro vídeo gravaram na BR Mania saboreando esse doce. Vejam:</a:t>
            </a:r>
            <a:endParaRPr lang="pt-BR" sz="1800"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  <a:p>
            <a:pPr indent="-1270" algn="just">
              <a:lnSpc>
                <a:spcPct val="150000"/>
              </a:lnSpc>
              <a:spcAft>
                <a:spcPts val="400"/>
              </a:spcAft>
            </a:pPr>
            <a:r>
              <a:rPr lang="pt-BR" sz="180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[roda o vídeo </a:t>
            </a:r>
            <a:r>
              <a:rPr lang="pt-BR" sz="1800">
                <a:solidFill>
                  <a:srgbClr val="1155CC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hlinkClick r:id="rId3"/>
              </a:rPr>
              <a:t>https://www.instagram.com/p/Ctexd9SpQ0B/</a:t>
            </a:r>
            <a:r>
              <a:rPr lang="pt-BR" sz="180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] </a:t>
            </a:r>
          </a:p>
          <a:p>
            <a:pPr indent="-1270" algn="just">
              <a:lnSpc>
                <a:spcPct val="150000"/>
              </a:lnSpc>
              <a:spcAft>
                <a:spcPts val="400"/>
              </a:spcAft>
            </a:pPr>
            <a:endParaRPr lang="pt-BR" sz="1800"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  <a:p>
            <a:pPr indent="-1270" algn="just">
              <a:lnSpc>
                <a:spcPct val="150000"/>
              </a:lnSpc>
              <a:spcAft>
                <a:spcPts val="400"/>
              </a:spcAft>
            </a:pPr>
            <a:r>
              <a:rPr lang="pt-BR" sz="180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Além disso, o franqueado conta com o n</a:t>
            </a:r>
            <a:r>
              <a:rPr lang="pt-BR" sz="180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ovo Mania de Promoção, que é o manual de execução reformulado, trazendo materiais mais simples de executar e aplicar. E, nessa remodelagem do calendário, vamos oferecer promoções com mais vantagens para o consumidor e ainda vamos ter ainda mais promoções regionais. Por isso, é super importante trocar os materiais promocionais, porque o cliente precisa ter a percepção de que a loja muda mês a mês. Só para vocês terem uma ideia, as lojas que executaram o nosso Mania de Promoção em 2023 faturaram 63% a mais do que as lojas que menos executaram o calendário promocional. Muito bom, né?</a:t>
            </a:r>
          </a:p>
          <a:p>
            <a:pPr indent="-1270" algn="just">
              <a:lnSpc>
                <a:spcPct val="150000"/>
              </a:lnSpc>
              <a:spcAft>
                <a:spcPts val="400"/>
              </a:spcAft>
            </a:pPr>
            <a:endParaRPr lang="pt-BR" sz="1800"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  <a:p>
            <a:pPr indent="-1270" algn="just">
              <a:lnSpc>
                <a:spcPct val="150000"/>
              </a:lnSpc>
              <a:spcAft>
                <a:spcPts val="400"/>
              </a:spcAft>
            </a:pPr>
            <a:r>
              <a:rPr lang="pt-BR" sz="180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Outra novidade que faz diferença nas nossas lojas é a rádio BR Mania, que chegou para trazer um ambiente ainda mais acolhedor, com personalização e apresentando spots promocionais, ou não. A rádio auxilia nesse processo de mudança da loja, já que ela é uma extensão dos materiais do ponto de venda.</a:t>
            </a:r>
            <a:endParaRPr lang="pt-BR" sz="1800"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E5995973-BF80-1888-77F1-59B16F6FEE13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 sz="12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17</a:t>
            </a:fld>
            <a:endParaRPr lang="pt-BR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42526381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847B9E2-0BDC-303F-A60C-6422D91E513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>
            <a:extLst>
              <a:ext uri="{FF2B5EF4-FFF2-40B4-BE49-F238E27FC236}">
                <a16:creationId xmlns:a16="http://schemas.microsoft.com/office/drawing/2014/main" id="{829050A8-C91C-7E40-6579-7D36B76E4D7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Espaço Reservado para Anotações 2">
            <a:extLst>
              <a:ext uri="{FF2B5EF4-FFF2-40B4-BE49-F238E27FC236}">
                <a16:creationId xmlns:a16="http://schemas.microsoft.com/office/drawing/2014/main" id="{B12525D4-C478-1802-2DE0-707E06984E3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indent="-1270" algn="just">
              <a:lnSpc>
                <a:spcPct val="150000"/>
              </a:lnSpc>
              <a:spcAft>
                <a:spcPts val="400"/>
              </a:spcAft>
            </a:pPr>
            <a:r>
              <a:rPr lang="pt-BR" sz="1800">
                <a:effectLst/>
                <a:highlight>
                  <a:srgbClr val="FFFF00"/>
                </a:highlight>
                <a:latin typeface="Times New Roman" panose="02020603050405020304" pitchFamily="18" charset="0"/>
                <a:ea typeface="Times New Roman" panose="02020603050405020304" pitchFamily="18" charset="0"/>
              </a:rPr>
              <a:t>Marketing / Trade </a:t>
            </a:r>
            <a:endParaRPr lang="pt-BR" sz="1800"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  <a:p>
            <a:pPr indent="-1270" algn="just">
              <a:lnSpc>
                <a:spcPct val="150000"/>
              </a:lnSpc>
              <a:spcAft>
                <a:spcPts val="400"/>
              </a:spcAft>
            </a:pPr>
            <a:r>
              <a:rPr lang="pt-BR" sz="180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E, para divulgar a BR Mania, estamos cada vez mais aprimorando o nosso posicionamento digital. Para isso, usamos até as redes sociais mais populares, como o </a:t>
            </a:r>
            <a:r>
              <a:rPr lang="pt-BR" sz="180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TikTok</a:t>
            </a:r>
            <a:r>
              <a:rPr lang="pt-BR" sz="180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Recentemente, nossa campanha bem-humorada fazendo uma releitura da música Bomba, da banda Braga Boys, viralizou. Foram mais de 100 milhões de visualizações. Vejam:</a:t>
            </a:r>
            <a:endParaRPr lang="pt-BR" sz="1800"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  <a:p>
            <a:pPr indent="-1270" algn="just">
              <a:lnSpc>
                <a:spcPct val="150000"/>
              </a:lnSpc>
              <a:spcAft>
                <a:spcPts val="400"/>
              </a:spcAft>
            </a:pPr>
            <a:r>
              <a:rPr lang="pt-BR" sz="180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[roda o vídeo https://</a:t>
            </a:r>
            <a:r>
              <a:rPr lang="pt-BR" sz="1800" err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www.tiktok.com</a:t>
            </a:r>
            <a:r>
              <a:rPr lang="pt-BR" sz="180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/@</a:t>
            </a:r>
            <a:r>
              <a:rPr lang="pt-BR" sz="1800" err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postospetrobras</a:t>
            </a:r>
            <a:r>
              <a:rPr lang="pt-BR" sz="180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/</a:t>
            </a:r>
            <a:r>
              <a:rPr lang="pt-BR" sz="1800" err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video</a:t>
            </a:r>
            <a:r>
              <a:rPr lang="pt-BR" sz="180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/7241224258590952710]</a:t>
            </a:r>
            <a:endParaRPr lang="pt-BR" sz="1800"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  <a:p>
            <a:pPr indent="-1270" algn="just">
              <a:lnSpc>
                <a:spcPct val="150000"/>
              </a:lnSpc>
              <a:spcAft>
                <a:spcPts val="400"/>
              </a:spcAft>
            </a:pPr>
            <a:r>
              <a:rPr lang="pt-BR" sz="180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Nossa, muito animado!!!! Essa dancinha deve dar fome, né? E aí nós aproveitamos para linkar a ideia da bomba de combustível com a bomba de comer. Os mesmos influenciadores do outro vídeo gravaram na BR Mania saboreando esse doce. Vejam:</a:t>
            </a:r>
            <a:endParaRPr lang="pt-BR" sz="1800"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  <a:p>
            <a:pPr indent="-1270" algn="just">
              <a:lnSpc>
                <a:spcPct val="150000"/>
              </a:lnSpc>
              <a:spcAft>
                <a:spcPts val="400"/>
              </a:spcAft>
            </a:pPr>
            <a:r>
              <a:rPr lang="pt-BR" sz="180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[roda o vídeo </a:t>
            </a:r>
            <a:r>
              <a:rPr lang="pt-BR" sz="1800">
                <a:solidFill>
                  <a:srgbClr val="1155CC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hlinkClick r:id="rId3"/>
              </a:rPr>
              <a:t>https://www.instagram.com/p/Ctexd9SpQ0B/</a:t>
            </a:r>
            <a:r>
              <a:rPr lang="pt-BR" sz="180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] </a:t>
            </a:r>
          </a:p>
          <a:p>
            <a:pPr indent="-1270" algn="just">
              <a:lnSpc>
                <a:spcPct val="150000"/>
              </a:lnSpc>
              <a:spcAft>
                <a:spcPts val="400"/>
              </a:spcAft>
            </a:pPr>
            <a:endParaRPr lang="pt-BR" sz="1800"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  <a:p>
            <a:pPr indent="-1270" algn="just">
              <a:lnSpc>
                <a:spcPct val="150000"/>
              </a:lnSpc>
              <a:spcAft>
                <a:spcPts val="400"/>
              </a:spcAft>
            </a:pPr>
            <a:r>
              <a:rPr lang="pt-BR" sz="180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Além disso, o franqueado conta com o n</a:t>
            </a:r>
            <a:r>
              <a:rPr lang="pt-BR" sz="180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ovo Mania de Promoção, que é o manual de execução reformulado, trazendo materiais mais simples de executar e aplicar. E, nessa remodelagem do calendário, vamos oferecer promoções com mais vantagens para o consumidor e ainda vamos ter ainda mais promoções regionais. Por isso, é super importante trocar os materiais promocionais, porque o cliente precisa ter a percepção de que a loja muda mês a mês. Só para vocês terem uma ideia, as lojas que executaram o nosso Mania de Promoção em 2023 faturaram 63% a mais do que as lojas que menos executaram o calendário promocional. Muito bom, né?</a:t>
            </a:r>
          </a:p>
          <a:p>
            <a:pPr indent="-1270" algn="just">
              <a:lnSpc>
                <a:spcPct val="150000"/>
              </a:lnSpc>
              <a:spcAft>
                <a:spcPts val="400"/>
              </a:spcAft>
            </a:pPr>
            <a:endParaRPr lang="pt-BR" sz="1800"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  <a:p>
            <a:pPr indent="-1270" algn="just">
              <a:lnSpc>
                <a:spcPct val="150000"/>
              </a:lnSpc>
              <a:spcAft>
                <a:spcPts val="400"/>
              </a:spcAft>
            </a:pPr>
            <a:r>
              <a:rPr lang="pt-BR" sz="180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Outra novidade que faz diferença nas nossas lojas é a rádio BR Mania, que chegou para trazer um ambiente ainda mais acolhedor, com personalização e apresentando spots promocionais, ou não. A rádio auxilia nesse processo de mudança da loja, já que ela é uma extensão dos materiais do ponto de venda.</a:t>
            </a:r>
            <a:endParaRPr lang="pt-BR" sz="1800"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E5995973-BF80-1888-77F1-59B16F6FEE13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 sz="12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18</a:t>
            </a:fld>
            <a:endParaRPr lang="pt-BR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70579345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847B9E2-0BDC-303F-A60C-6422D91E513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>
            <a:extLst>
              <a:ext uri="{FF2B5EF4-FFF2-40B4-BE49-F238E27FC236}">
                <a16:creationId xmlns:a16="http://schemas.microsoft.com/office/drawing/2014/main" id="{829050A8-C91C-7E40-6579-7D36B76E4D7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Espaço Reservado para Anotações 2">
            <a:extLst>
              <a:ext uri="{FF2B5EF4-FFF2-40B4-BE49-F238E27FC236}">
                <a16:creationId xmlns:a16="http://schemas.microsoft.com/office/drawing/2014/main" id="{B12525D4-C478-1802-2DE0-707E06984E3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indent="-1270" algn="just">
              <a:lnSpc>
                <a:spcPct val="150000"/>
              </a:lnSpc>
              <a:spcAft>
                <a:spcPts val="400"/>
              </a:spcAft>
            </a:pPr>
            <a:r>
              <a:rPr lang="pt-BR" sz="1800">
                <a:effectLst/>
                <a:highlight>
                  <a:srgbClr val="FFFF00"/>
                </a:highlight>
                <a:latin typeface="Times New Roman" panose="02020603050405020304" pitchFamily="18" charset="0"/>
                <a:ea typeface="Times New Roman" panose="02020603050405020304" pitchFamily="18" charset="0"/>
              </a:rPr>
              <a:t>Marketing / Trade </a:t>
            </a:r>
            <a:endParaRPr lang="pt-BR" sz="1800"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  <a:p>
            <a:pPr indent="-1270" algn="just">
              <a:lnSpc>
                <a:spcPct val="150000"/>
              </a:lnSpc>
              <a:spcAft>
                <a:spcPts val="400"/>
              </a:spcAft>
            </a:pPr>
            <a:r>
              <a:rPr lang="pt-BR" sz="180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E, para divulgar a BR Mania, estamos cada vez mais aprimorando o nosso posicionamento digital. Para isso, usamos até as redes sociais mais populares, como o </a:t>
            </a:r>
            <a:r>
              <a:rPr lang="pt-BR" sz="180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TikTok</a:t>
            </a:r>
            <a:r>
              <a:rPr lang="pt-BR" sz="180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Recentemente, nossa campanha bem-humorada fazendo uma releitura da música Bomba, da banda Braga Boys, viralizou. Foram mais de 100 milhões de visualizações. Vejam:</a:t>
            </a:r>
            <a:endParaRPr lang="pt-BR" sz="1800"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  <a:p>
            <a:pPr indent="-1270" algn="just">
              <a:lnSpc>
                <a:spcPct val="150000"/>
              </a:lnSpc>
              <a:spcAft>
                <a:spcPts val="400"/>
              </a:spcAft>
            </a:pPr>
            <a:r>
              <a:rPr lang="pt-BR" sz="180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[roda o vídeo https://</a:t>
            </a:r>
            <a:r>
              <a:rPr lang="pt-BR" sz="1800" err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www.tiktok.com</a:t>
            </a:r>
            <a:r>
              <a:rPr lang="pt-BR" sz="180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/@</a:t>
            </a:r>
            <a:r>
              <a:rPr lang="pt-BR" sz="1800" err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postospetrobras</a:t>
            </a:r>
            <a:r>
              <a:rPr lang="pt-BR" sz="180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/</a:t>
            </a:r>
            <a:r>
              <a:rPr lang="pt-BR" sz="1800" err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video</a:t>
            </a:r>
            <a:r>
              <a:rPr lang="pt-BR" sz="180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/7241224258590952710]</a:t>
            </a:r>
            <a:endParaRPr lang="pt-BR" sz="1800"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  <a:p>
            <a:pPr indent="-1270" algn="just">
              <a:lnSpc>
                <a:spcPct val="150000"/>
              </a:lnSpc>
              <a:spcAft>
                <a:spcPts val="400"/>
              </a:spcAft>
            </a:pPr>
            <a:r>
              <a:rPr lang="pt-BR" sz="180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Nossa, muito animado!!!! Essa dancinha deve dar fome, né? E aí nós aproveitamos para linkar a ideia da bomba de combustível com a bomba de comer. Os mesmos influenciadores do outro vídeo gravaram na BR Mania saboreando esse doce. Vejam:</a:t>
            </a:r>
            <a:endParaRPr lang="pt-BR" sz="1800"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  <a:p>
            <a:pPr indent="-1270" algn="just">
              <a:lnSpc>
                <a:spcPct val="150000"/>
              </a:lnSpc>
              <a:spcAft>
                <a:spcPts val="400"/>
              </a:spcAft>
            </a:pPr>
            <a:r>
              <a:rPr lang="pt-BR" sz="180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[roda o vídeo </a:t>
            </a:r>
            <a:r>
              <a:rPr lang="pt-BR" sz="1800">
                <a:solidFill>
                  <a:srgbClr val="1155CC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hlinkClick r:id="rId3"/>
              </a:rPr>
              <a:t>https://www.instagram.com/p/Ctexd9SpQ0B/</a:t>
            </a:r>
            <a:r>
              <a:rPr lang="pt-BR" sz="180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] </a:t>
            </a:r>
          </a:p>
          <a:p>
            <a:pPr indent="-1270" algn="just">
              <a:lnSpc>
                <a:spcPct val="150000"/>
              </a:lnSpc>
              <a:spcAft>
                <a:spcPts val="400"/>
              </a:spcAft>
            </a:pPr>
            <a:endParaRPr lang="pt-BR" sz="1800"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  <a:p>
            <a:pPr indent="-1270" algn="just">
              <a:lnSpc>
                <a:spcPct val="150000"/>
              </a:lnSpc>
              <a:spcAft>
                <a:spcPts val="400"/>
              </a:spcAft>
            </a:pPr>
            <a:r>
              <a:rPr lang="pt-BR" sz="180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Além disso, o franqueado conta com o n</a:t>
            </a:r>
            <a:r>
              <a:rPr lang="pt-BR" sz="180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ovo Mania de Promoção, que é o manual de execução reformulado, trazendo materiais mais simples de executar e aplicar. E, nessa remodelagem do calendário, vamos oferecer promoções com mais vantagens para o consumidor e ainda vamos ter ainda mais promoções regionais. Por isso, é super importante trocar os materiais promocionais, porque o cliente precisa ter a percepção de que a loja muda mês a mês. Só para vocês terem uma ideia, as lojas que executaram o nosso Mania de Promoção em 2023 faturaram 63% a mais do que as lojas que menos executaram o calendário promocional. Muito bom, né?</a:t>
            </a:r>
          </a:p>
          <a:p>
            <a:pPr indent="-1270" algn="just">
              <a:lnSpc>
                <a:spcPct val="150000"/>
              </a:lnSpc>
              <a:spcAft>
                <a:spcPts val="400"/>
              </a:spcAft>
            </a:pPr>
            <a:endParaRPr lang="pt-BR" sz="1800"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  <a:p>
            <a:pPr indent="-1270" algn="just">
              <a:lnSpc>
                <a:spcPct val="150000"/>
              </a:lnSpc>
              <a:spcAft>
                <a:spcPts val="400"/>
              </a:spcAft>
            </a:pPr>
            <a:r>
              <a:rPr lang="pt-BR" sz="180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Outra novidade que faz diferença nas nossas lojas é a rádio BR Mania, que chegou para trazer um ambiente ainda mais acolhedor, com personalização e apresentando spots promocionais, ou não. A rádio auxilia nesse processo de mudança da loja, já que ela é uma extensão dos materiais do ponto de venda.</a:t>
            </a:r>
            <a:endParaRPr lang="pt-BR" sz="1800"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E5995973-BF80-1888-77F1-59B16F6FEE13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 sz="12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19</a:t>
            </a:fld>
            <a:endParaRPr lang="pt-BR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68679616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847B9E2-0BDC-303F-A60C-6422D91E513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>
            <a:extLst>
              <a:ext uri="{FF2B5EF4-FFF2-40B4-BE49-F238E27FC236}">
                <a16:creationId xmlns:a16="http://schemas.microsoft.com/office/drawing/2014/main" id="{829050A8-C91C-7E40-6579-7D36B76E4D7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Espaço Reservado para Anotações 2">
            <a:extLst>
              <a:ext uri="{FF2B5EF4-FFF2-40B4-BE49-F238E27FC236}">
                <a16:creationId xmlns:a16="http://schemas.microsoft.com/office/drawing/2014/main" id="{B12525D4-C478-1802-2DE0-707E06984E3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indent="-1270" algn="just">
              <a:lnSpc>
                <a:spcPct val="150000"/>
              </a:lnSpc>
              <a:spcAft>
                <a:spcPts val="400"/>
              </a:spcAft>
            </a:pPr>
            <a:r>
              <a:rPr lang="pt-BR" sz="1800">
                <a:effectLst/>
                <a:highlight>
                  <a:srgbClr val="FFFF00"/>
                </a:highlight>
                <a:latin typeface="Times New Roman" panose="02020603050405020304" pitchFamily="18" charset="0"/>
                <a:ea typeface="Times New Roman" panose="02020603050405020304" pitchFamily="18" charset="0"/>
              </a:rPr>
              <a:t>Marketing / Trade </a:t>
            </a:r>
            <a:endParaRPr lang="pt-BR" sz="1800"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  <a:p>
            <a:pPr indent="-1270" algn="just">
              <a:lnSpc>
                <a:spcPct val="150000"/>
              </a:lnSpc>
              <a:spcAft>
                <a:spcPts val="400"/>
              </a:spcAft>
            </a:pPr>
            <a:r>
              <a:rPr lang="pt-BR" sz="180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E, para divulgar a BR Mania, estamos cada vez mais aprimorando o nosso posicionamento digital. Para isso, usamos até as redes sociais mais populares, como o </a:t>
            </a:r>
            <a:r>
              <a:rPr lang="pt-BR" sz="180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TikTok</a:t>
            </a:r>
            <a:r>
              <a:rPr lang="pt-BR" sz="180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Recentemente, nossa campanha bem-humorada fazendo uma releitura da música Bomba, da banda Braga Boys, viralizou. Foram mais de 100 milhões de visualizações. Vejam:</a:t>
            </a:r>
            <a:endParaRPr lang="pt-BR" sz="1800"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  <a:p>
            <a:pPr indent="-1270" algn="just">
              <a:lnSpc>
                <a:spcPct val="150000"/>
              </a:lnSpc>
              <a:spcAft>
                <a:spcPts val="400"/>
              </a:spcAft>
            </a:pPr>
            <a:r>
              <a:rPr lang="pt-BR" sz="180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[roda o vídeo https://</a:t>
            </a:r>
            <a:r>
              <a:rPr lang="pt-BR" sz="1800" err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www.tiktok.com</a:t>
            </a:r>
            <a:r>
              <a:rPr lang="pt-BR" sz="180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/@</a:t>
            </a:r>
            <a:r>
              <a:rPr lang="pt-BR" sz="1800" err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postospetrobras</a:t>
            </a:r>
            <a:r>
              <a:rPr lang="pt-BR" sz="180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/</a:t>
            </a:r>
            <a:r>
              <a:rPr lang="pt-BR" sz="1800" err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video</a:t>
            </a:r>
            <a:r>
              <a:rPr lang="pt-BR" sz="180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/7241224258590952710]</a:t>
            </a:r>
            <a:endParaRPr lang="pt-BR" sz="1800"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  <a:p>
            <a:pPr indent="-1270" algn="just">
              <a:lnSpc>
                <a:spcPct val="150000"/>
              </a:lnSpc>
              <a:spcAft>
                <a:spcPts val="400"/>
              </a:spcAft>
            </a:pPr>
            <a:r>
              <a:rPr lang="pt-BR" sz="180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Nossa, muito animado!!!! Essa dancinha deve dar fome, né? E aí nós aproveitamos para linkar a ideia da bomba de combustível com a bomba de comer. Os mesmos influenciadores do outro vídeo gravaram na BR Mania saboreando esse doce. Vejam:</a:t>
            </a:r>
            <a:endParaRPr lang="pt-BR" sz="1800"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  <a:p>
            <a:pPr indent="-1270" algn="just">
              <a:lnSpc>
                <a:spcPct val="150000"/>
              </a:lnSpc>
              <a:spcAft>
                <a:spcPts val="400"/>
              </a:spcAft>
            </a:pPr>
            <a:r>
              <a:rPr lang="pt-BR" sz="180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[roda o vídeo </a:t>
            </a:r>
            <a:r>
              <a:rPr lang="pt-BR" sz="1800">
                <a:solidFill>
                  <a:srgbClr val="1155CC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hlinkClick r:id="rId3"/>
              </a:rPr>
              <a:t>https://www.instagram.com/p/Ctexd9SpQ0B/</a:t>
            </a:r>
            <a:r>
              <a:rPr lang="pt-BR" sz="180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] </a:t>
            </a:r>
          </a:p>
          <a:p>
            <a:pPr indent="-1270" algn="just">
              <a:lnSpc>
                <a:spcPct val="150000"/>
              </a:lnSpc>
              <a:spcAft>
                <a:spcPts val="400"/>
              </a:spcAft>
            </a:pPr>
            <a:endParaRPr lang="pt-BR" sz="1800"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  <a:p>
            <a:pPr indent="-1270" algn="just">
              <a:lnSpc>
                <a:spcPct val="150000"/>
              </a:lnSpc>
              <a:spcAft>
                <a:spcPts val="400"/>
              </a:spcAft>
            </a:pPr>
            <a:r>
              <a:rPr lang="pt-BR" sz="180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Além disso, o franqueado conta com o n</a:t>
            </a:r>
            <a:r>
              <a:rPr lang="pt-BR" sz="180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ovo Mania de Promoção, que é o manual de execução reformulado, trazendo materiais mais simples de executar e aplicar. E, nessa remodelagem do calendário, vamos oferecer promoções com mais vantagens para o consumidor e ainda vamos ter ainda mais promoções regionais. Por isso, é super importante trocar os materiais promocionais, porque o cliente precisa ter a percepção de que a loja muda mês a mês. Só para vocês terem uma ideia, as lojas que executaram o nosso Mania de Promoção em 2023 faturaram 63% a mais do que as lojas que menos executaram o calendário promocional. Muito bom, né?</a:t>
            </a:r>
          </a:p>
          <a:p>
            <a:pPr indent="-1270" algn="just">
              <a:lnSpc>
                <a:spcPct val="150000"/>
              </a:lnSpc>
              <a:spcAft>
                <a:spcPts val="400"/>
              </a:spcAft>
            </a:pPr>
            <a:endParaRPr lang="pt-BR" sz="1800"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  <a:p>
            <a:pPr indent="-1270" algn="just">
              <a:lnSpc>
                <a:spcPct val="150000"/>
              </a:lnSpc>
              <a:spcAft>
                <a:spcPts val="400"/>
              </a:spcAft>
            </a:pPr>
            <a:r>
              <a:rPr lang="pt-BR" sz="180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Outra novidade que faz diferença nas nossas lojas é a rádio BR Mania, que chegou para trazer um ambiente ainda mais acolhedor, com personalização e apresentando spots promocionais, ou não. A rádio auxilia nesse processo de mudança da loja, já que ela é uma extensão dos materiais do ponto de venda.</a:t>
            </a:r>
            <a:endParaRPr lang="pt-BR" sz="1800"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E5995973-BF80-1888-77F1-59B16F6FEE13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 sz="12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</a:t>
            </a:fld>
            <a:endParaRPr lang="pt-BR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91915099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847B9E2-0BDC-303F-A60C-6422D91E513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>
            <a:extLst>
              <a:ext uri="{FF2B5EF4-FFF2-40B4-BE49-F238E27FC236}">
                <a16:creationId xmlns:a16="http://schemas.microsoft.com/office/drawing/2014/main" id="{829050A8-C91C-7E40-6579-7D36B76E4D7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Espaço Reservado para Anotações 2">
            <a:extLst>
              <a:ext uri="{FF2B5EF4-FFF2-40B4-BE49-F238E27FC236}">
                <a16:creationId xmlns:a16="http://schemas.microsoft.com/office/drawing/2014/main" id="{B12525D4-C478-1802-2DE0-707E06984E3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indent="-1270" algn="just">
              <a:lnSpc>
                <a:spcPct val="150000"/>
              </a:lnSpc>
              <a:spcAft>
                <a:spcPts val="400"/>
              </a:spcAft>
            </a:pPr>
            <a:r>
              <a:rPr lang="pt-BR" sz="1800">
                <a:effectLst/>
                <a:highlight>
                  <a:srgbClr val="FFFF00"/>
                </a:highlight>
                <a:latin typeface="Times New Roman" panose="02020603050405020304" pitchFamily="18" charset="0"/>
                <a:ea typeface="Times New Roman" panose="02020603050405020304" pitchFamily="18" charset="0"/>
              </a:rPr>
              <a:t>Marketing / Trade </a:t>
            </a:r>
            <a:endParaRPr lang="pt-BR" sz="1800"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  <a:p>
            <a:pPr indent="-1270" algn="just">
              <a:lnSpc>
                <a:spcPct val="150000"/>
              </a:lnSpc>
              <a:spcAft>
                <a:spcPts val="400"/>
              </a:spcAft>
            </a:pPr>
            <a:r>
              <a:rPr lang="pt-BR" sz="180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E, para divulgar a BR Mania, estamos cada vez mais aprimorando o nosso posicionamento digital. Para isso, usamos até as redes sociais mais populares, como o </a:t>
            </a:r>
            <a:r>
              <a:rPr lang="pt-BR" sz="180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TikTok</a:t>
            </a:r>
            <a:r>
              <a:rPr lang="pt-BR" sz="180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Recentemente, nossa campanha bem-humorada fazendo uma releitura da música Bomba, da banda Braga Boys, viralizou. Foram mais de 100 milhões de visualizações. Vejam:</a:t>
            </a:r>
            <a:endParaRPr lang="pt-BR" sz="1800"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  <a:p>
            <a:pPr indent="-1270" algn="just">
              <a:lnSpc>
                <a:spcPct val="150000"/>
              </a:lnSpc>
              <a:spcAft>
                <a:spcPts val="400"/>
              </a:spcAft>
            </a:pPr>
            <a:r>
              <a:rPr lang="pt-BR" sz="180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[roda o vídeo https://</a:t>
            </a:r>
            <a:r>
              <a:rPr lang="pt-BR" sz="1800" err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www.tiktok.com</a:t>
            </a:r>
            <a:r>
              <a:rPr lang="pt-BR" sz="180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/@</a:t>
            </a:r>
            <a:r>
              <a:rPr lang="pt-BR" sz="1800" err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postospetrobras</a:t>
            </a:r>
            <a:r>
              <a:rPr lang="pt-BR" sz="180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/</a:t>
            </a:r>
            <a:r>
              <a:rPr lang="pt-BR" sz="1800" err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video</a:t>
            </a:r>
            <a:r>
              <a:rPr lang="pt-BR" sz="180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/7241224258590952710]</a:t>
            </a:r>
            <a:endParaRPr lang="pt-BR" sz="1800"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  <a:p>
            <a:pPr indent="-1270" algn="just">
              <a:lnSpc>
                <a:spcPct val="150000"/>
              </a:lnSpc>
              <a:spcAft>
                <a:spcPts val="400"/>
              </a:spcAft>
            </a:pPr>
            <a:r>
              <a:rPr lang="pt-BR" sz="180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Nossa, muito animado!!!! Essa dancinha deve dar fome, né? E aí nós aproveitamos para linkar a ideia da bomba de combustível com a bomba de comer. Os mesmos influenciadores do outro vídeo gravaram na BR Mania saboreando esse doce. Vejam:</a:t>
            </a:r>
            <a:endParaRPr lang="pt-BR" sz="1800"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  <a:p>
            <a:pPr indent="-1270" algn="just">
              <a:lnSpc>
                <a:spcPct val="150000"/>
              </a:lnSpc>
              <a:spcAft>
                <a:spcPts val="400"/>
              </a:spcAft>
            </a:pPr>
            <a:r>
              <a:rPr lang="pt-BR" sz="180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[roda o vídeo </a:t>
            </a:r>
            <a:r>
              <a:rPr lang="pt-BR" sz="1800">
                <a:solidFill>
                  <a:srgbClr val="1155CC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hlinkClick r:id="rId3"/>
              </a:rPr>
              <a:t>https://www.instagram.com/p/Ctexd9SpQ0B/</a:t>
            </a:r>
            <a:r>
              <a:rPr lang="pt-BR" sz="180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] </a:t>
            </a:r>
          </a:p>
          <a:p>
            <a:pPr indent="-1270" algn="just">
              <a:lnSpc>
                <a:spcPct val="150000"/>
              </a:lnSpc>
              <a:spcAft>
                <a:spcPts val="400"/>
              </a:spcAft>
            </a:pPr>
            <a:endParaRPr lang="pt-BR" sz="1800"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  <a:p>
            <a:pPr indent="-1270" algn="just">
              <a:lnSpc>
                <a:spcPct val="150000"/>
              </a:lnSpc>
              <a:spcAft>
                <a:spcPts val="400"/>
              </a:spcAft>
            </a:pPr>
            <a:r>
              <a:rPr lang="pt-BR" sz="180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Além disso, o franqueado conta com o n</a:t>
            </a:r>
            <a:r>
              <a:rPr lang="pt-BR" sz="180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ovo Mania de Promoção, que é o manual de execução reformulado, trazendo materiais mais simples de executar e aplicar. E, nessa remodelagem do calendário, vamos oferecer promoções com mais vantagens para o consumidor e ainda vamos ter ainda mais promoções regionais. Por isso, é super importante trocar os materiais promocionais, porque o cliente precisa ter a percepção de que a loja muda mês a mês. Só para vocês terem uma ideia, as lojas que executaram o nosso Mania de Promoção em 2023 faturaram 63% a mais do que as lojas que menos executaram o calendário promocional. Muito bom, né?</a:t>
            </a:r>
          </a:p>
          <a:p>
            <a:pPr indent="-1270" algn="just">
              <a:lnSpc>
                <a:spcPct val="150000"/>
              </a:lnSpc>
              <a:spcAft>
                <a:spcPts val="400"/>
              </a:spcAft>
            </a:pPr>
            <a:endParaRPr lang="pt-BR" sz="1800"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  <a:p>
            <a:pPr indent="-1270" algn="just">
              <a:lnSpc>
                <a:spcPct val="150000"/>
              </a:lnSpc>
              <a:spcAft>
                <a:spcPts val="400"/>
              </a:spcAft>
            </a:pPr>
            <a:r>
              <a:rPr lang="pt-BR" sz="180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Outra novidade que faz diferença nas nossas lojas é a rádio BR Mania, que chegou para trazer um ambiente ainda mais acolhedor, com personalização e apresentando spots promocionais, ou não. A rádio auxilia nesse processo de mudança da loja, já que ela é uma extensão dos materiais do ponto de venda.</a:t>
            </a:r>
            <a:endParaRPr lang="pt-BR" sz="1800"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E5995973-BF80-1888-77F1-59B16F6FEE13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 sz="12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20</a:t>
            </a:fld>
            <a:endParaRPr lang="pt-BR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35589128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847B9E2-0BDC-303F-A60C-6422D91E513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>
            <a:extLst>
              <a:ext uri="{FF2B5EF4-FFF2-40B4-BE49-F238E27FC236}">
                <a16:creationId xmlns:a16="http://schemas.microsoft.com/office/drawing/2014/main" id="{829050A8-C91C-7E40-6579-7D36B76E4D7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Espaço Reservado para Anotações 2">
            <a:extLst>
              <a:ext uri="{FF2B5EF4-FFF2-40B4-BE49-F238E27FC236}">
                <a16:creationId xmlns:a16="http://schemas.microsoft.com/office/drawing/2014/main" id="{B12525D4-C478-1802-2DE0-707E06984E3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indent="-1270" algn="just">
              <a:lnSpc>
                <a:spcPct val="150000"/>
              </a:lnSpc>
              <a:spcAft>
                <a:spcPts val="400"/>
              </a:spcAft>
            </a:pPr>
            <a:r>
              <a:rPr lang="pt-BR" sz="1800">
                <a:effectLst/>
                <a:highlight>
                  <a:srgbClr val="FFFF00"/>
                </a:highlight>
                <a:latin typeface="Times New Roman" panose="02020603050405020304" pitchFamily="18" charset="0"/>
                <a:ea typeface="Times New Roman" panose="02020603050405020304" pitchFamily="18" charset="0"/>
              </a:rPr>
              <a:t>Marketing / Trade </a:t>
            </a:r>
            <a:endParaRPr lang="pt-BR" sz="1800"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  <a:p>
            <a:pPr indent="-1270" algn="just">
              <a:lnSpc>
                <a:spcPct val="150000"/>
              </a:lnSpc>
              <a:spcAft>
                <a:spcPts val="400"/>
              </a:spcAft>
            </a:pPr>
            <a:r>
              <a:rPr lang="pt-BR" sz="180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E, para divulgar a BR Mania, estamos cada vez mais aprimorando o nosso posicionamento digital. Para isso, usamos até as redes sociais mais populares, como o </a:t>
            </a:r>
            <a:r>
              <a:rPr lang="pt-BR" sz="180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TikTok</a:t>
            </a:r>
            <a:r>
              <a:rPr lang="pt-BR" sz="180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Recentemente, nossa campanha bem-humorada fazendo uma releitura da música Bomba, da banda Braga Boys, viralizou. Foram mais de 100 milhões de visualizações. Vejam:</a:t>
            </a:r>
            <a:endParaRPr lang="pt-BR" sz="1800"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  <a:p>
            <a:pPr indent="-1270" algn="just">
              <a:lnSpc>
                <a:spcPct val="150000"/>
              </a:lnSpc>
              <a:spcAft>
                <a:spcPts val="400"/>
              </a:spcAft>
            </a:pPr>
            <a:r>
              <a:rPr lang="pt-BR" sz="180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[roda o vídeo https://</a:t>
            </a:r>
            <a:r>
              <a:rPr lang="pt-BR" sz="1800" err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www.tiktok.com</a:t>
            </a:r>
            <a:r>
              <a:rPr lang="pt-BR" sz="180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/@</a:t>
            </a:r>
            <a:r>
              <a:rPr lang="pt-BR" sz="1800" err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postospetrobras</a:t>
            </a:r>
            <a:r>
              <a:rPr lang="pt-BR" sz="180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/</a:t>
            </a:r>
            <a:r>
              <a:rPr lang="pt-BR" sz="1800" err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video</a:t>
            </a:r>
            <a:r>
              <a:rPr lang="pt-BR" sz="180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/7241224258590952710]</a:t>
            </a:r>
            <a:endParaRPr lang="pt-BR" sz="1800"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  <a:p>
            <a:pPr indent="-1270" algn="just">
              <a:lnSpc>
                <a:spcPct val="150000"/>
              </a:lnSpc>
              <a:spcAft>
                <a:spcPts val="400"/>
              </a:spcAft>
            </a:pPr>
            <a:r>
              <a:rPr lang="pt-BR" sz="180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Nossa, muito animado!!!! Essa dancinha deve dar fome, né? E aí nós aproveitamos para linkar a ideia da bomba de combustível com a bomba de comer. Os mesmos influenciadores do outro vídeo gravaram na BR Mania saboreando esse doce. Vejam:</a:t>
            </a:r>
            <a:endParaRPr lang="pt-BR" sz="1800"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  <a:p>
            <a:pPr indent="-1270" algn="just">
              <a:lnSpc>
                <a:spcPct val="150000"/>
              </a:lnSpc>
              <a:spcAft>
                <a:spcPts val="400"/>
              </a:spcAft>
            </a:pPr>
            <a:r>
              <a:rPr lang="pt-BR" sz="180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[roda o vídeo </a:t>
            </a:r>
            <a:r>
              <a:rPr lang="pt-BR" sz="1800">
                <a:solidFill>
                  <a:srgbClr val="1155CC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hlinkClick r:id="rId3"/>
              </a:rPr>
              <a:t>https://www.instagram.com/p/Ctexd9SpQ0B/</a:t>
            </a:r>
            <a:r>
              <a:rPr lang="pt-BR" sz="180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] </a:t>
            </a:r>
          </a:p>
          <a:p>
            <a:pPr indent="-1270" algn="just">
              <a:lnSpc>
                <a:spcPct val="150000"/>
              </a:lnSpc>
              <a:spcAft>
                <a:spcPts val="400"/>
              </a:spcAft>
            </a:pPr>
            <a:endParaRPr lang="pt-BR" sz="1800"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  <a:p>
            <a:pPr indent="-1270" algn="just">
              <a:lnSpc>
                <a:spcPct val="150000"/>
              </a:lnSpc>
              <a:spcAft>
                <a:spcPts val="400"/>
              </a:spcAft>
            </a:pPr>
            <a:r>
              <a:rPr lang="pt-BR" sz="180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Além disso, o franqueado conta com o n</a:t>
            </a:r>
            <a:r>
              <a:rPr lang="pt-BR" sz="180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ovo Mania de Promoção, que é o manual de execução reformulado, trazendo materiais mais simples de executar e aplicar. E, nessa remodelagem do calendário, vamos oferecer promoções com mais vantagens para o consumidor e ainda vamos ter ainda mais promoções regionais. Por isso, é super importante trocar os materiais promocionais, porque o cliente precisa ter a percepção de que a loja muda mês a mês. Só para vocês terem uma ideia, as lojas que executaram o nosso Mania de Promoção em 2023 faturaram 63% a mais do que as lojas que menos executaram o calendário promocional. Muito bom, né?</a:t>
            </a:r>
          </a:p>
          <a:p>
            <a:pPr indent="-1270" algn="just">
              <a:lnSpc>
                <a:spcPct val="150000"/>
              </a:lnSpc>
              <a:spcAft>
                <a:spcPts val="400"/>
              </a:spcAft>
            </a:pPr>
            <a:endParaRPr lang="pt-BR" sz="1800"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  <a:p>
            <a:pPr indent="-1270" algn="just">
              <a:lnSpc>
                <a:spcPct val="150000"/>
              </a:lnSpc>
              <a:spcAft>
                <a:spcPts val="400"/>
              </a:spcAft>
            </a:pPr>
            <a:r>
              <a:rPr lang="pt-BR" sz="180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Outra novidade que faz diferença nas nossas lojas é a rádio BR Mania, que chegou para trazer um ambiente ainda mais acolhedor, com personalização e apresentando spots promocionais, ou não. A rádio auxilia nesse processo de mudança da loja, já que ela é uma extensão dos materiais do ponto de venda.</a:t>
            </a:r>
            <a:endParaRPr lang="pt-BR" sz="1800"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E5995973-BF80-1888-77F1-59B16F6FEE13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 sz="12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3</a:t>
            </a:fld>
            <a:endParaRPr lang="pt-BR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63246551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847B9E2-0BDC-303F-A60C-6422D91E513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>
            <a:extLst>
              <a:ext uri="{FF2B5EF4-FFF2-40B4-BE49-F238E27FC236}">
                <a16:creationId xmlns:a16="http://schemas.microsoft.com/office/drawing/2014/main" id="{829050A8-C91C-7E40-6579-7D36B76E4D7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Espaço Reservado para Anotações 2">
            <a:extLst>
              <a:ext uri="{FF2B5EF4-FFF2-40B4-BE49-F238E27FC236}">
                <a16:creationId xmlns:a16="http://schemas.microsoft.com/office/drawing/2014/main" id="{B12525D4-C478-1802-2DE0-707E06984E3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indent="-1270" algn="just">
              <a:lnSpc>
                <a:spcPct val="150000"/>
              </a:lnSpc>
              <a:spcAft>
                <a:spcPts val="400"/>
              </a:spcAft>
            </a:pPr>
            <a:r>
              <a:rPr lang="pt-BR" sz="1800">
                <a:effectLst/>
                <a:highlight>
                  <a:srgbClr val="FFFF00"/>
                </a:highlight>
                <a:latin typeface="Times New Roman" panose="02020603050405020304" pitchFamily="18" charset="0"/>
                <a:ea typeface="Times New Roman" panose="02020603050405020304" pitchFamily="18" charset="0"/>
              </a:rPr>
              <a:t>Marketing / Trade </a:t>
            </a:r>
            <a:endParaRPr lang="pt-BR" sz="1800"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  <a:p>
            <a:pPr indent="-1270" algn="just">
              <a:lnSpc>
                <a:spcPct val="150000"/>
              </a:lnSpc>
              <a:spcAft>
                <a:spcPts val="400"/>
              </a:spcAft>
            </a:pPr>
            <a:r>
              <a:rPr lang="pt-BR" sz="180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E, para divulgar a BR Mania, estamos cada vez mais aprimorando o nosso posicionamento digital. Para isso, usamos até as redes sociais mais populares, como o </a:t>
            </a:r>
            <a:r>
              <a:rPr lang="pt-BR" sz="180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TikTok</a:t>
            </a:r>
            <a:r>
              <a:rPr lang="pt-BR" sz="180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Recentemente, nossa campanha bem-humorada fazendo uma releitura da música Bomba, da banda Braga Boys, viralizou. Foram mais de 100 milhões de visualizações. Vejam:</a:t>
            </a:r>
            <a:endParaRPr lang="pt-BR" sz="1800"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  <a:p>
            <a:pPr indent="-1270" algn="just">
              <a:lnSpc>
                <a:spcPct val="150000"/>
              </a:lnSpc>
              <a:spcAft>
                <a:spcPts val="400"/>
              </a:spcAft>
            </a:pPr>
            <a:r>
              <a:rPr lang="pt-BR" sz="180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[roda o vídeo https://</a:t>
            </a:r>
            <a:r>
              <a:rPr lang="pt-BR" sz="1800" err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www.tiktok.com</a:t>
            </a:r>
            <a:r>
              <a:rPr lang="pt-BR" sz="180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/@</a:t>
            </a:r>
            <a:r>
              <a:rPr lang="pt-BR" sz="1800" err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postospetrobras</a:t>
            </a:r>
            <a:r>
              <a:rPr lang="pt-BR" sz="180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/</a:t>
            </a:r>
            <a:r>
              <a:rPr lang="pt-BR" sz="1800" err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video</a:t>
            </a:r>
            <a:r>
              <a:rPr lang="pt-BR" sz="180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/7241224258590952710]</a:t>
            </a:r>
            <a:endParaRPr lang="pt-BR" sz="1800"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  <a:p>
            <a:pPr indent="-1270" algn="just">
              <a:lnSpc>
                <a:spcPct val="150000"/>
              </a:lnSpc>
              <a:spcAft>
                <a:spcPts val="400"/>
              </a:spcAft>
            </a:pPr>
            <a:r>
              <a:rPr lang="pt-BR" sz="180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Nossa, muito animado!!!! Essa dancinha deve dar fome, né? E aí nós aproveitamos para linkar a ideia da bomba de combustível com a bomba de comer. Os mesmos influenciadores do outro vídeo gravaram na BR Mania saboreando esse doce. Vejam:</a:t>
            </a:r>
            <a:endParaRPr lang="pt-BR" sz="1800"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  <a:p>
            <a:pPr indent="-1270" algn="just">
              <a:lnSpc>
                <a:spcPct val="150000"/>
              </a:lnSpc>
              <a:spcAft>
                <a:spcPts val="400"/>
              </a:spcAft>
            </a:pPr>
            <a:r>
              <a:rPr lang="pt-BR" sz="180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[roda o vídeo </a:t>
            </a:r>
            <a:r>
              <a:rPr lang="pt-BR" sz="1800">
                <a:solidFill>
                  <a:srgbClr val="1155CC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hlinkClick r:id="rId3"/>
              </a:rPr>
              <a:t>https://www.instagram.com/p/Ctexd9SpQ0B/</a:t>
            </a:r>
            <a:r>
              <a:rPr lang="pt-BR" sz="180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] </a:t>
            </a:r>
          </a:p>
          <a:p>
            <a:pPr indent="-1270" algn="just">
              <a:lnSpc>
                <a:spcPct val="150000"/>
              </a:lnSpc>
              <a:spcAft>
                <a:spcPts val="400"/>
              </a:spcAft>
            </a:pPr>
            <a:endParaRPr lang="pt-BR" sz="1800"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  <a:p>
            <a:pPr indent="-1270" algn="just">
              <a:lnSpc>
                <a:spcPct val="150000"/>
              </a:lnSpc>
              <a:spcAft>
                <a:spcPts val="400"/>
              </a:spcAft>
            </a:pPr>
            <a:r>
              <a:rPr lang="pt-BR" sz="180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Além disso, o franqueado conta com o n</a:t>
            </a:r>
            <a:r>
              <a:rPr lang="pt-BR" sz="180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ovo Mania de Promoção, que é o manual de execução reformulado, trazendo materiais mais simples de executar e aplicar. E, nessa remodelagem do calendário, vamos oferecer promoções com mais vantagens para o consumidor e ainda vamos ter ainda mais promoções regionais. Por isso, é super importante trocar os materiais promocionais, porque o cliente precisa ter a percepção de que a loja muda mês a mês. Só para vocês terem uma ideia, as lojas que executaram o nosso Mania de Promoção em 2023 faturaram 63% a mais do que as lojas que menos executaram o calendário promocional. Muito bom, né?</a:t>
            </a:r>
          </a:p>
          <a:p>
            <a:pPr indent="-1270" algn="just">
              <a:lnSpc>
                <a:spcPct val="150000"/>
              </a:lnSpc>
              <a:spcAft>
                <a:spcPts val="400"/>
              </a:spcAft>
            </a:pPr>
            <a:endParaRPr lang="pt-BR" sz="1800"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  <a:p>
            <a:pPr indent="-1270" algn="just">
              <a:lnSpc>
                <a:spcPct val="150000"/>
              </a:lnSpc>
              <a:spcAft>
                <a:spcPts val="400"/>
              </a:spcAft>
            </a:pPr>
            <a:r>
              <a:rPr lang="pt-BR" sz="180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Outra novidade que faz diferença nas nossas lojas é a rádio BR Mania, que chegou para trazer um ambiente ainda mais acolhedor, com personalização e apresentando spots promocionais, ou não. A rádio auxilia nesse processo de mudança da loja, já que ela é uma extensão dos materiais do ponto de venda.</a:t>
            </a:r>
            <a:endParaRPr lang="pt-BR" sz="1800"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E5995973-BF80-1888-77F1-59B16F6FEE13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 sz="12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4</a:t>
            </a:fld>
            <a:endParaRPr lang="pt-BR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04442084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847B9E2-0BDC-303F-A60C-6422D91E513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>
            <a:extLst>
              <a:ext uri="{FF2B5EF4-FFF2-40B4-BE49-F238E27FC236}">
                <a16:creationId xmlns:a16="http://schemas.microsoft.com/office/drawing/2014/main" id="{829050A8-C91C-7E40-6579-7D36B76E4D7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Espaço Reservado para Anotações 2">
            <a:extLst>
              <a:ext uri="{FF2B5EF4-FFF2-40B4-BE49-F238E27FC236}">
                <a16:creationId xmlns:a16="http://schemas.microsoft.com/office/drawing/2014/main" id="{B12525D4-C478-1802-2DE0-707E06984E3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indent="-1270" algn="just">
              <a:lnSpc>
                <a:spcPct val="150000"/>
              </a:lnSpc>
              <a:spcAft>
                <a:spcPts val="400"/>
              </a:spcAft>
            </a:pPr>
            <a:r>
              <a:rPr lang="pt-BR" sz="1800">
                <a:effectLst/>
                <a:highlight>
                  <a:srgbClr val="FFFF00"/>
                </a:highlight>
                <a:latin typeface="Times New Roman" panose="02020603050405020304" pitchFamily="18" charset="0"/>
                <a:ea typeface="Times New Roman" panose="02020603050405020304" pitchFamily="18" charset="0"/>
              </a:rPr>
              <a:t>Marketing / Trade </a:t>
            </a:r>
            <a:endParaRPr lang="pt-BR" sz="1800"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  <a:p>
            <a:pPr indent="-1270" algn="just">
              <a:lnSpc>
                <a:spcPct val="150000"/>
              </a:lnSpc>
              <a:spcAft>
                <a:spcPts val="400"/>
              </a:spcAft>
            </a:pPr>
            <a:r>
              <a:rPr lang="pt-BR" sz="180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E, para divulgar a BR Mania, estamos cada vez mais aprimorando o nosso posicionamento digital. Para isso, usamos até as redes sociais mais populares, como o </a:t>
            </a:r>
            <a:r>
              <a:rPr lang="pt-BR" sz="180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TikTok</a:t>
            </a:r>
            <a:r>
              <a:rPr lang="pt-BR" sz="180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Recentemente, nossa campanha bem-humorada fazendo uma releitura da música Bomba, da banda Braga Boys, viralizou. Foram mais de 100 milhões de visualizações. Vejam:</a:t>
            </a:r>
            <a:endParaRPr lang="pt-BR" sz="1800"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  <a:p>
            <a:pPr indent="-1270" algn="just">
              <a:lnSpc>
                <a:spcPct val="150000"/>
              </a:lnSpc>
              <a:spcAft>
                <a:spcPts val="400"/>
              </a:spcAft>
            </a:pPr>
            <a:r>
              <a:rPr lang="pt-BR" sz="180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[roda o vídeo https://</a:t>
            </a:r>
            <a:r>
              <a:rPr lang="pt-BR" sz="1800" err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www.tiktok.com</a:t>
            </a:r>
            <a:r>
              <a:rPr lang="pt-BR" sz="180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/@</a:t>
            </a:r>
            <a:r>
              <a:rPr lang="pt-BR" sz="1800" err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postospetrobras</a:t>
            </a:r>
            <a:r>
              <a:rPr lang="pt-BR" sz="180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/</a:t>
            </a:r>
            <a:r>
              <a:rPr lang="pt-BR" sz="1800" err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video</a:t>
            </a:r>
            <a:r>
              <a:rPr lang="pt-BR" sz="180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/7241224258590952710]</a:t>
            </a:r>
            <a:endParaRPr lang="pt-BR" sz="1800"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  <a:p>
            <a:pPr indent="-1270" algn="just">
              <a:lnSpc>
                <a:spcPct val="150000"/>
              </a:lnSpc>
              <a:spcAft>
                <a:spcPts val="400"/>
              </a:spcAft>
            </a:pPr>
            <a:r>
              <a:rPr lang="pt-BR" sz="180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Nossa, muito animado!!!! Essa dancinha deve dar fome, né? E aí nós aproveitamos para linkar a ideia da bomba de combustível com a bomba de comer. Os mesmos influenciadores do outro vídeo gravaram na BR Mania saboreando esse doce. Vejam:</a:t>
            </a:r>
            <a:endParaRPr lang="pt-BR" sz="1800"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  <a:p>
            <a:pPr indent="-1270" algn="just">
              <a:lnSpc>
                <a:spcPct val="150000"/>
              </a:lnSpc>
              <a:spcAft>
                <a:spcPts val="400"/>
              </a:spcAft>
            </a:pPr>
            <a:r>
              <a:rPr lang="pt-BR" sz="180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[roda o vídeo </a:t>
            </a:r>
            <a:r>
              <a:rPr lang="pt-BR" sz="1800">
                <a:solidFill>
                  <a:srgbClr val="1155CC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hlinkClick r:id="rId3"/>
              </a:rPr>
              <a:t>https://www.instagram.com/p/Ctexd9SpQ0B/</a:t>
            </a:r>
            <a:r>
              <a:rPr lang="pt-BR" sz="180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] </a:t>
            </a:r>
          </a:p>
          <a:p>
            <a:pPr indent="-1270" algn="just">
              <a:lnSpc>
                <a:spcPct val="150000"/>
              </a:lnSpc>
              <a:spcAft>
                <a:spcPts val="400"/>
              </a:spcAft>
            </a:pPr>
            <a:endParaRPr lang="pt-BR" sz="1800"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  <a:p>
            <a:pPr indent="-1270" algn="just">
              <a:lnSpc>
                <a:spcPct val="150000"/>
              </a:lnSpc>
              <a:spcAft>
                <a:spcPts val="400"/>
              </a:spcAft>
            </a:pPr>
            <a:r>
              <a:rPr lang="pt-BR" sz="180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Além disso, o franqueado conta com o n</a:t>
            </a:r>
            <a:r>
              <a:rPr lang="pt-BR" sz="180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ovo Mania de Promoção, que é o manual de execução reformulado, trazendo materiais mais simples de executar e aplicar. E, nessa remodelagem do calendário, vamos oferecer promoções com mais vantagens para o consumidor e ainda vamos ter ainda mais promoções regionais. Por isso, é super importante trocar os materiais promocionais, porque o cliente precisa ter a percepção de que a loja muda mês a mês. Só para vocês terem uma ideia, as lojas que executaram o nosso Mania de Promoção em 2023 faturaram 63% a mais do que as lojas que menos executaram o calendário promocional. Muito bom, né?</a:t>
            </a:r>
          </a:p>
          <a:p>
            <a:pPr indent="-1270" algn="just">
              <a:lnSpc>
                <a:spcPct val="150000"/>
              </a:lnSpc>
              <a:spcAft>
                <a:spcPts val="400"/>
              </a:spcAft>
            </a:pPr>
            <a:endParaRPr lang="pt-BR" sz="1800"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  <a:p>
            <a:pPr indent="-1270" algn="just">
              <a:lnSpc>
                <a:spcPct val="150000"/>
              </a:lnSpc>
              <a:spcAft>
                <a:spcPts val="400"/>
              </a:spcAft>
            </a:pPr>
            <a:r>
              <a:rPr lang="pt-BR" sz="180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Outra novidade que faz diferença nas nossas lojas é a rádio BR Mania, que chegou para trazer um ambiente ainda mais acolhedor, com personalização e apresentando spots promocionais, ou não. A rádio auxilia nesse processo de mudança da loja, já que ela é uma extensão dos materiais do ponto de venda.</a:t>
            </a:r>
            <a:endParaRPr lang="pt-BR" sz="1800"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E5995973-BF80-1888-77F1-59B16F6FEE13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 sz="12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5</a:t>
            </a:fld>
            <a:endParaRPr lang="pt-BR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58455845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847B9E2-0BDC-303F-A60C-6422D91E513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>
            <a:extLst>
              <a:ext uri="{FF2B5EF4-FFF2-40B4-BE49-F238E27FC236}">
                <a16:creationId xmlns:a16="http://schemas.microsoft.com/office/drawing/2014/main" id="{829050A8-C91C-7E40-6579-7D36B76E4D7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Espaço Reservado para Anotações 2">
            <a:extLst>
              <a:ext uri="{FF2B5EF4-FFF2-40B4-BE49-F238E27FC236}">
                <a16:creationId xmlns:a16="http://schemas.microsoft.com/office/drawing/2014/main" id="{B12525D4-C478-1802-2DE0-707E06984E3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indent="-1270" algn="just">
              <a:lnSpc>
                <a:spcPct val="150000"/>
              </a:lnSpc>
              <a:spcAft>
                <a:spcPts val="400"/>
              </a:spcAft>
            </a:pPr>
            <a:r>
              <a:rPr lang="pt-BR" sz="1800">
                <a:effectLst/>
                <a:highlight>
                  <a:srgbClr val="FFFF00"/>
                </a:highlight>
                <a:latin typeface="Times New Roman" panose="02020603050405020304" pitchFamily="18" charset="0"/>
                <a:ea typeface="Times New Roman" panose="02020603050405020304" pitchFamily="18" charset="0"/>
              </a:rPr>
              <a:t>Marketing / Trade </a:t>
            </a:r>
            <a:endParaRPr lang="pt-BR" sz="1800"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  <a:p>
            <a:pPr indent="-1270" algn="just">
              <a:lnSpc>
                <a:spcPct val="150000"/>
              </a:lnSpc>
              <a:spcAft>
                <a:spcPts val="400"/>
              </a:spcAft>
            </a:pPr>
            <a:r>
              <a:rPr lang="pt-BR" sz="180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E, para divulgar a BR Mania, estamos cada vez mais aprimorando o nosso posicionamento digital. Para isso, usamos até as redes sociais mais populares, como o </a:t>
            </a:r>
            <a:r>
              <a:rPr lang="pt-BR" sz="180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TikTok</a:t>
            </a:r>
            <a:r>
              <a:rPr lang="pt-BR" sz="180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Recentemente, nossa campanha bem-humorada fazendo uma releitura da música Bomba, da banda Braga Boys, viralizou. Foram mais de 100 milhões de visualizações. Vejam:</a:t>
            </a:r>
            <a:endParaRPr lang="pt-BR" sz="1800"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  <a:p>
            <a:pPr indent="-1270" algn="just">
              <a:lnSpc>
                <a:spcPct val="150000"/>
              </a:lnSpc>
              <a:spcAft>
                <a:spcPts val="400"/>
              </a:spcAft>
            </a:pPr>
            <a:r>
              <a:rPr lang="pt-BR" sz="180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[roda o vídeo https://</a:t>
            </a:r>
            <a:r>
              <a:rPr lang="pt-BR" sz="1800" err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www.tiktok.com</a:t>
            </a:r>
            <a:r>
              <a:rPr lang="pt-BR" sz="180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/@</a:t>
            </a:r>
            <a:r>
              <a:rPr lang="pt-BR" sz="1800" err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postospetrobras</a:t>
            </a:r>
            <a:r>
              <a:rPr lang="pt-BR" sz="180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/</a:t>
            </a:r>
            <a:r>
              <a:rPr lang="pt-BR" sz="1800" err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video</a:t>
            </a:r>
            <a:r>
              <a:rPr lang="pt-BR" sz="180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/7241224258590952710]</a:t>
            </a:r>
            <a:endParaRPr lang="pt-BR" sz="1800"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  <a:p>
            <a:pPr indent="-1270" algn="just">
              <a:lnSpc>
                <a:spcPct val="150000"/>
              </a:lnSpc>
              <a:spcAft>
                <a:spcPts val="400"/>
              </a:spcAft>
            </a:pPr>
            <a:r>
              <a:rPr lang="pt-BR" sz="180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Nossa, muito animado!!!! Essa dancinha deve dar fome, né? E aí nós aproveitamos para linkar a ideia da bomba de combustível com a bomba de comer. Os mesmos influenciadores do outro vídeo gravaram na BR Mania saboreando esse doce. Vejam:</a:t>
            </a:r>
            <a:endParaRPr lang="pt-BR" sz="1800"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  <a:p>
            <a:pPr indent="-1270" algn="just">
              <a:lnSpc>
                <a:spcPct val="150000"/>
              </a:lnSpc>
              <a:spcAft>
                <a:spcPts val="400"/>
              </a:spcAft>
            </a:pPr>
            <a:r>
              <a:rPr lang="pt-BR" sz="180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[roda o vídeo </a:t>
            </a:r>
            <a:r>
              <a:rPr lang="pt-BR" sz="1800">
                <a:solidFill>
                  <a:srgbClr val="1155CC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hlinkClick r:id="rId3"/>
              </a:rPr>
              <a:t>https://www.instagram.com/p/Ctexd9SpQ0B/</a:t>
            </a:r>
            <a:r>
              <a:rPr lang="pt-BR" sz="180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] </a:t>
            </a:r>
          </a:p>
          <a:p>
            <a:pPr indent="-1270" algn="just">
              <a:lnSpc>
                <a:spcPct val="150000"/>
              </a:lnSpc>
              <a:spcAft>
                <a:spcPts val="400"/>
              </a:spcAft>
            </a:pPr>
            <a:endParaRPr lang="pt-BR" sz="1800"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  <a:p>
            <a:pPr indent="-1270" algn="just">
              <a:lnSpc>
                <a:spcPct val="150000"/>
              </a:lnSpc>
              <a:spcAft>
                <a:spcPts val="400"/>
              </a:spcAft>
            </a:pPr>
            <a:r>
              <a:rPr lang="pt-BR" sz="180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Além disso, o franqueado conta com o n</a:t>
            </a:r>
            <a:r>
              <a:rPr lang="pt-BR" sz="180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ovo Mania de Promoção, que é o manual de execução reformulado, trazendo materiais mais simples de executar e aplicar. E, nessa remodelagem do calendário, vamos oferecer promoções com mais vantagens para o consumidor e ainda vamos ter ainda mais promoções regionais. Por isso, é super importante trocar os materiais promocionais, porque o cliente precisa ter a percepção de que a loja muda mês a mês. Só para vocês terem uma ideia, as lojas que executaram o nosso Mania de Promoção em 2023 faturaram 63% a mais do que as lojas que menos executaram o calendário promocional. Muito bom, né?</a:t>
            </a:r>
          </a:p>
          <a:p>
            <a:pPr indent="-1270" algn="just">
              <a:lnSpc>
                <a:spcPct val="150000"/>
              </a:lnSpc>
              <a:spcAft>
                <a:spcPts val="400"/>
              </a:spcAft>
            </a:pPr>
            <a:endParaRPr lang="pt-BR" sz="1800"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  <a:p>
            <a:pPr indent="-1270" algn="just">
              <a:lnSpc>
                <a:spcPct val="150000"/>
              </a:lnSpc>
              <a:spcAft>
                <a:spcPts val="400"/>
              </a:spcAft>
            </a:pPr>
            <a:r>
              <a:rPr lang="pt-BR" sz="180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Outra novidade que faz diferença nas nossas lojas é a rádio BR Mania, que chegou para trazer um ambiente ainda mais acolhedor, com personalização e apresentando spots promocionais, ou não. A rádio auxilia nesse processo de mudança da loja, já que ela é uma extensão dos materiais do ponto de venda.</a:t>
            </a:r>
            <a:endParaRPr lang="pt-BR" sz="1800"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E5995973-BF80-1888-77F1-59B16F6FEE13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 sz="12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6</a:t>
            </a:fld>
            <a:endParaRPr lang="pt-BR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84861546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847B9E2-0BDC-303F-A60C-6422D91E513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>
            <a:extLst>
              <a:ext uri="{FF2B5EF4-FFF2-40B4-BE49-F238E27FC236}">
                <a16:creationId xmlns:a16="http://schemas.microsoft.com/office/drawing/2014/main" id="{829050A8-C91C-7E40-6579-7D36B76E4D7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Espaço Reservado para Anotações 2">
            <a:extLst>
              <a:ext uri="{FF2B5EF4-FFF2-40B4-BE49-F238E27FC236}">
                <a16:creationId xmlns:a16="http://schemas.microsoft.com/office/drawing/2014/main" id="{B12525D4-C478-1802-2DE0-707E06984E3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indent="-1270" algn="just">
              <a:lnSpc>
                <a:spcPct val="150000"/>
              </a:lnSpc>
              <a:spcAft>
                <a:spcPts val="400"/>
              </a:spcAft>
            </a:pPr>
            <a:r>
              <a:rPr lang="pt-BR" sz="1800">
                <a:effectLst/>
                <a:highlight>
                  <a:srgbClr val="FFFF00"/>
                </a:highlight>
                <a:latin typeface="Times New Roman" panose="02020603050405020304" pitchFamily="18" charset="0"/>
                <a:ea typeface="Times New Roman" panose="02020603050405020304" pitchFamily="18" charset="0"/>
              </a:rPr>
              <a:t>Marketing / Trade </a:t>
            </a:r>
            <a:endParaRPr lang="pt-BR" sz="1800"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  <a:p>
            <a:pPr indent="-1270" algn="just">
              <a:lnSpc>
                <a:spcPct val="150000"/>
              </a:lnSpc>
              <a:spcAft>
                <a:spcPts val="400"/>
              </a:spcAft>
            </a:pPr>
            <a:r>
              <a:rPr lang="pt-BR" sz="180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E, para divulgar a BR Mania, estamos cada vez mais aprimorando o nosso posicionamento digital. Para isso, usamos até as redes sociais mais populares, como o </a:t>
            </a:r>
            <a:r>
              <a:rPr lang="pt-BR" sz="180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TikTok</a:t>
            </a:r>
            <a:r>
              <a:rPr lang="pt-BR" sz="180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Recentemente, nossa campanha bem-humorada fazendo uma releitura da música Bomba, da banda Braga Boys, viralizou. Foram mais de 100 milhões de visualizações. Vejam:</a:t>
            </a:r>
            <a:endParaRPr lang="pt-BR" sz="1800"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  <a:p>
            <a:pPr indent="-1270" algn="just">
              <a:lnSpc>
                <a:spcPct val="150000"/>
              </a:lnSpc>
              <a:spcAft>
                <a:spcPts val="400"/>
              </a:spcAft>
            </a:pPr>
            <a:r>
              <a:rPr lang="pt-BR" sz="180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[roda o vídeo https://</a:t>
            </a:r>
            <a:r>
              <a:rPr lang="pt-BR" sz="1800" err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www.tiktok.com</a:t>
            </a:r>
            <a:r>
              <a:rPr lang="pt-BR" sz="180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/@</a:t>
            </a:r>
            <a:r>
              <a:rPr lang="pt-BR" sz="1800" err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postospetrobras</a:t>
            </a:r>
            <a:r>
              <a:rPr lang="pt-BR" sz="180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/</a:t>
            </a:r>
            <a:r>
              <a:rPr lang="pt-BR" sz="1800" err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video</a:t>
            </a:r>
            <a:r>
              <a:rPr lang="pt-BR" sz="180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/7241224258590952710]</a:t>
            </a:r>
            <a:endParaRPr lang="pt-BR" sz="1800"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  <a:p>
            <a:pPr indent="-1270" algn="just">
              <a:lnSpc>
                <a:spcPct val="150000"/>
              </a:lnSpc>
              <a:spcAft>
                <a:spcPts val="400"/>
              </a:spcAft>
            </a:pPr>
            <a:r>
              <a:rPr lang="pt-BR" sz="180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Nossa, muito animado!!!! Essa dancinha deve dar fome, né? E aí nós aproveitamos para linkar a ideia da bomba de combustível com a bomba de comer. Os mesmos influenciadores do outro vídeo gravaram na BR Mania saboreando esse doce. Vejam:</a:t>
            </a:r>
            <a:endParaRPr lang="pt-BR" sz="1800"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  <a:p>
            <a:pPr indent="-1270" algn="just">
              <a:lnSpc>
                <a:spcPct val="150000"/>
              </a:lnSpc>
              <a:spcAft>
                <a:spcPts val="400"/>
              </a:spcAft>
            </a:pPr>
            <a:r>
              <a:rPr lang="pt-BR" sz="180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[roda o vídeo </a:t>
            </a:r>
            <a:r>
              <a:rPr lang="pt-BR" sz="1800">
                <a:solidFill>
                  <a:srgbClr val="1155CC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hlinkClick r:id="rId3"/>
              </a:rPr>
              <a:t>https://www.instagram.com/p/Ctexd9SpQ0B/</a:t>
            </a:r>
            <a:r>
              <a:rPr lang="pt-BR" sz="180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] </a:t>
            </a:r>
          </a:p>
          <a:p>
            <a:pPr indent="-1270" algn="just">
              <a:lnSpc>
                <a:spcPct val="150000"/>
              </a:lnSpc>
              <a:spcAft>
                <a:spcPts val="400"/>
              </a:spcAft>
            </a:pPr>
            <a:endParaRPr lang="pt-BR" sz="1800"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  <a:p>
            <a:pPr indent="-1270" algn="just">
              <a:lnSpc>
                <a:spcPct val="150000"/>
              </a:lnSpc>
              <a:spcAft>
                <a:spcPts val="400"/>
              </a:spcAft>
            </a:pPr>
            <a:r>
              <a:rPr lang="pt-BR" sz="180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Além disso, o franqueado conta com o n</a:t>
            </a:r>
            <a:r>
              <a:rPr lang="pt-BR" sz="180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ovo Mania de Promoção, que é o manual de execução reformulado, trazendo materiais mais simples de executar e aplicar. E, nessa remodelagem do calendário, vamos oferecer promoções com mais vantagens para o consumidor e ainda vamos ter ainda mais promoções regionais. Por isso, é super importante trocar os materiais promocionais, porque o cliente precisa ter a percepção de que a loja muda mês a mês. Só para vocês terem uma ideia, as lojas que executaram o nosso Mania de Promoção em 2023 faturaram 63% a mais do que as lojas que menos executaram o calendário promocional. Muito bom, né?</a:t>
            </a:r>
          </a:p>
          <a:p>
            <a:pPr indent="-1270" algn="just">
              <a:lnSpc>
                <a:spcPct val="150000"/>
              </a:lnSpc>
              <a:spcAft>
                <a:spcPts val="400"/>
              </a:spcAft>
            </a:pPr>
            <a:endParaRPr lang="pt-BR" sz="1800"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  <a:p>
            <a:pPr indent="-1270" algn="just">
              <a:lnSpc>
                <a:spcPct val="150000"/>
              </a:lnSpc>
              <a:spcAft>
                <a:spcPts val="400"/>
              </a:spcAft>
            </a:pPr>
            <a:r>
              <a:rPr lang="pt-BR" sz="180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Outra novidade que faz diferença nas nossas lojas é a rádio BR Mania, que chegou para trazer um ambiente ainda mais acolhedor, com personalização e apresentando spots promocionais, ou não. A rádio auxilia nesse processo de mudança da loja, já que ela é uma extensão dos materiais do ponto de venda.</a:t>
            </a:r>
            <a:endParaRPr lang="pt-BR" sz="1800"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E5995973-BF80-1888-77F1-59B16F6FEE13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 sz="12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7</a:t>
            </a:fld>
            <a:endParaRPr lang="pt-BR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04128132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847B9E2-0BDC-303F-A60C-6422D91E513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>
            <a:extLst>
              <a:ext uri="{FF2B5EF4-FFF2-40B4-BE49-F238E27FC236}">
                <a16:creationId xmlns:a16="http://schemas.microsoft.com/office/drawing/2014/main" id="{829050A8-C91C-7E40-6579-7D36B76E4D7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Espaço Reservado para Anotações 2">
            <a:extLst>
              <a:ext uri="{FF2B5EF4-FFF2-40B4-BE49-F238E27FC236}">
                <a16:creationId xmlns:a16="http://schemas.microsoft.com/office/drawing/2014/main" id="{B12525D4-C478-1802-2DE0-707E06984E3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indent="-1270" algn="just">
              <a:lnSpc>
                <a:spcPct val="150000"/>
              </a:lnSpc>
              <a:spcAft>
                <a:spcPts val="400"/>
              </a:spcAft>
            </a:pPr>
            <a:r>
              <a:rPr lang="pt-BR" sz="1800">
                <a:effectLst/>
                <a:highlight>
                  <a:srgbClr val="FFFF00"/>
                </a:highlight>
                <a:latin typeface="Times New Roman" panose="02020603050405020304" pitchFamily="18" charset="0"/>
                <a:ea typeface="Times New Roman" panose="02020603050405020304" pitchFamily="18" charset="0"/>
              </a:rPr>
              <a:t>Marketing / Trade </a:t>
            </a:r>
            <a:endParaRPr lang="pt-BR" sz="1800"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  <a:p>
            <a:pPr indent="-1270" algn="just">
              <a:lnSpc>
                <a:spcPct val="150000"/>
              </a:lnSpc>
              <a:spcAft>
                <a:spcPts val="400"/>
              </a:spcAft>
            </a:pPr>
            <a:r>
              <a:rPr lang="pt-BR" sz="180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E, para divulgar a BR Mania, estamos cada vez mais aprimorando o nosso posicionamento digital. Para isso, usamos até as redes sociais mais populares, como o </a:t>
            </a:r>
            <a:r>
              <a:rPr lang="pt-BR" sz="180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TikTok</a:t>
            </a:r>
            <a:r>
              <a:rPr lang="pt-BR" sz="180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Recentemente, nossa campanha bem-humorada fazendo uma releitura da música Bomba, da banda Braga Boys, viralizou. Foram mais de 100 milhões de visualizações. Vejam:</a:t>
            </a:r>
            <a:endParaRPr lang="pt-BR" sz="1800"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  <a:p>
            <a:pPr indent="-1270" algn="just">
              <a:lnSpc>
                <a:spcPct val="150000"/>
              </a:lnSpc>
              <a:spcAft>
                <a:spcPts val="400"/>
              </a:spcAft>
            </a:pPr>
            <a:r>
              <a:rPr lang="pt-BR" sz="180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[roda o vídeo https://</a:t>
            </a:r>
            <a:r>
              <a:rPr lang="pt-BR" sz="1800" err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www.tiktok.com</a:t>
            </a:r>
            <a:r>
              <a:rPr lang="pt-BR" sz="180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/@</a:t>
            </a:r>
            <a:r>
              <a:rPr lang="pt-BR" sz="1800" err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postospetrobras</a:t>
            </a:r>
            <a:r>
              <a:rPr lang="pt-BR" sz="180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/</a:t>
            </a:r>
            <a:r>
              <a:rPr lang="pt-BR" sz="1800" err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video</a:t>
            </a:r>
            <a:r>
              <a:rPr lang="pt-BR" sz="180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/7241224258590952710]</a:t>
            </a:r>
            <a:endParaRPr lang="pt-BR" sz="1800"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  <a:p>
            <a:pPr indent="-1270" algn="just">
              <a:lnSpc>
                <a:spcPct val="150000"/>
              </a:lnSpc>
              <a:spcAft>
                <a:spcPts val="400"/>
              </a:spcAft>
            </a:pPr>
            <a:r>
              <a:rPr lang="pt-BR" sz="180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Nossa, muito animado!!!! Essa dancinha deve dar fome, né? E aí nós aproveitamos para linkar a ideia da bomba de combustível com a bomba de comer. Os mesmos influenciadores do outro vídeo gravaram na BR Mania saboreando esse doce. Vejam:</a:t>
            </a:r>
            <a:endParaRPr lang="pt-BR" sz="1800"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  <a:p>
            <a:pPr indent="-1270" algn="just">
              <a:lnSpc>
                <a:spcPct val="150000"/>
              </a:lnSpc>
              <a:spcAft>
                <a:spcPts val="400"/>
              </a:spcAft>
            </a:pPr>
            <a:r>
              <a:rPr lang="pt-BR" sz="180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[roda o vídeo </a:t>
            </a:r>
            <a:r>
              <a:rPr lang="pt-BR" sz="1800">
                <a:solidFill>
                  <a:srgbClr val="1155CC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hlinkClick r:id="rId3"/>
              </a:rPr>
              <a:t>https://www.instagram.com/p/Ctexd9SpQ0B/</a:t>
            </a:r>
            <a:r>
              <a:rPr lang="pt-BR" sz="180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] </a:t>
            </a:r>
          </a:p>
          <a:p>
            <a:pPr indent="-1270" algn="just">
              <a:lnSpc>
                <a:spcPct val="150000"/>
              </a:lnSpc>
              <a:spcAft>
                <a:spcPts val="400"/>
              </a:spcAft>
            </a:pPr>
            <a:endParaRPr lang="pt-BR" sz="1800"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  <a:p>
            <a:pPr indent="-1270" algn="just">
              <a:lnSpc>
                <a:spcPct val="150000"/>
              </a:lnSpc>
              <a:spcAft>
                <a:spcPts val="400"/>
              </a:spcAft>
            </a:pPr>
            <a:r>
              <a:rPr lang="pt-BR" sz="180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Além disso, o franqueado conta com o n</a:t>
            </a:r>
            <a:r>
              <a:rPr lang="pt-BR" sz="180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ovo Mania de Promoção, que é o manual de execução reformulado, trazendo materiais mais simples de executar e aplicar. E, nessa remodelagem do calendário, vamos oferecer promoções com mais vantagens para o consumidor e ainda vamos ter ainda mais promoções regionais. Por isso, é super importante trocar os materiais promocionais, porque o cliente precisa ter a percepção de que a loja muda mês a mês. Só para vocês terem uma ideia, as lojas que executaram o nosso Mania de Promoção em 2023 faturaram 63% a mais do que as lojas que menos executaram o calendário promocional. Muito bom, né?</a:t>
            </a:r>
          </a:p>
          <a:p>
            <a:pPr indent="-1270" algn="just">
              <a:lnSpc>
                <a:spcPct val="150000"/>
              </a:lnSpc>
              <a:spcAft>
                <a:spcPts val="400"/>
              </a:spcAft>
            </a:pPr>
            <a:endParaRPr lang="pt-BR" sz="1800"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  <a:p>
            <a:pPr indent="-1270" algn="just">
              <a:lnSpc>
                <a:spcPct val="150000"/>
              </a:lnSpc>
              <a:spcAft>
                <a:spcPts val="400"/>
              </a:spcAft>
            </a:pPr>
            <a:r>
              <a:rPr lang="pt-BR" sz="180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Outra novidade que faz diferença nas nossas lojas é a rádio BR Mania, que chegou para trazer um ambiente ainda mais acolhedor, com personalização e apresentando spots promocionais, ou não. A rádio auxilia nesse processo de mudança da loja, já que ela é uma extensão dos materiais do ponto de venda.</a:t>
            </a:r>
            <a:endParaRPr lang="pt-BR" sz="1800"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E5995973-BF80-1888-77F1-59B16F6FEE13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 sz="12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8</a:t>
            </a:fld>
            <a:endParaRPr lang="pt-BR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19204122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847B9E2-0BDC-303F-A60C-6422D91E513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>
            <a:extLst>
              <a:ext uri="{FF2B5EF4-FFF2-40B4-BE49-F238E27FC236}">
                <a16:creationId xmlns:a16="http://schemas.microsoft.com/office/drawing/2014/main" id="{829050A8-C91C-7E40-6579-7D36B76E4D7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Espaço Reservado para Anotações 2">
            <a:extLst>
              <a:ext uri="{FF2B5EF4-FFF2-40B4-BE49-F238E27FC236}">
                <a16:creationId xmlns:a16="http://schemas.microsoft.com/office/drawing/2014/main" id="{B12525D4-C478-1802-2DE0-707E06984E3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indent="-1270" algn="just">
              <a:lnSpc>
                <a:spcPct val="150000"/>
              </a:lnSpc>
              <a:spcAft>
                <a:spcPts val="400"/>
              </a:spcAft>
            </a:pPr>
            <a:r>
              <a:rPr lang="pt-BR" sz="1800">
                <a:effectLst/>
                <a:highlight>
                  <a:srgbClr val="FFFF00"/>
                </a:highlight>
                <a:latin typeface="Times New Roman" panose="02020603050405020304" pitchFamily="18" charset="0"/>
                <a:ea typeface="Times New Roman" panose="02020603050405020304" pitchFamily="18" charset="0"/>
              </a:rPr>
              <a:t>Marketing / Trade </a:t>
            </a:r>
            <a:endParaRPr lang="pt-BR" sz="1800"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  <a:p>
            <a:pPr indent="-1270" algn="just">
              <a:lnSpc>
                <a:spcPct val="150000"/>
              </a:lnSpc>
              <a:spcAft>
                <a:spcPts val="400"/>
              </a:spcAft>
            </a:pPr>
            <a:r>
              <a:rPr lang="pt-BR" sz="180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E, para divulgar a BR Mania, estamos cada vez mais aprimorando o nosso posicionamento digital. Para isso, usamos até as redes sociais mais populares, como o </a:t>
            </a:r>
            <a:r>
              <a:rPr lang="pt-BR" sz="180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TikTok</a:t>
            </a:r>
            <a:r>
              <a:rPr lang="pt-BR" sz="180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Recentemente, nossa campanha bem-humorada fazendo uma releitura da música Bomba, da banda Braga Boys, viralizou. Foram mais de 100 milhões de visualizações. Vejam:</a:t>
            </a:r>
            <a:endParaRPr lang="pt-BR" sz="1800"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  <a:p>
            <a:pPr indent="-1270" algn="just">
              <a:lnSpc>
                <a:spcPct val="150000"/>
              </a:lnSpc>
              <a:spcAft>
                <a:spcPts val="400"/>
              </a:spcAft>
            </a:pPr>
            <a:r>
              <a:rPr lang="pt-BR" sz="180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[roda o vídeo https://</a:t>
            </a:r>
            <a:r>
              <a:rPr lang="pt-BR" sz="1800" err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www.tiktok.com</a:t>
            </a:r>
            <a:r>
              <a:rPr lang="pt-BR" sz="180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/@</a:t>
            </a:r>
            <a:r>
              <a:rPr lang="pt-BR" sz="1800" err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postospetrobras</a:t>
            </a:r>
            <a:r>
              <a:rPr lang="pt-BR" sz="180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/</a:t>
            </a:r>
            <a:r>
              <a:rPr lang="pt-BR" sz="1800" err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video</a:t>
            </a:r>
            <a:r>
              <a:rPr lang="pt-BR" sz="180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/7241224258590952710]</a:t>
            </a:r>
            <a:endParaRPr lang="pt-BR" sz="1800"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  <a:p>
            <a:pPr indent="-1270" algn="just">
              <a:lnSpc>
                <a:spcPct val="150000"/>
              </a:lnSpc>
              <a:spcAft>
                <a:spcPts val="400"/>
              </a:spcAft>
            </a:pPr>
            <a:r>
              <a:rPr lang="pt-BR" sz="180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Nossa, muito animado!!!! Essa dancinha deve dar fome, né? E aí nós aproveitamos para linkar a ideia da bomba de combustível com a bomba de comer. Os mesmos influenciadores do outro vídeo gravaram na BR Mania saboreando esse doce. Vejam:</a:t>
            </a:r>
            <a:endParaRPr lang="pt-BR" sz="1800"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  <a:p>
            <a:pPr indent="-1270" algn="just">
              <a:lnSpc>
                <a:spcPct val="150000"/>
              </a:lnSpc>
              <a:spcAft>
                <a:spcPts val="400"/>
              </a:spcAft>
            </a:pPr>
            <a:r>
              <a:rPr lang="pt-BR" sz="180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[roda o vídeo </a:t>
            </a:r>
            <a:r>
              <a:rPr lang="pt-BR" sz="1800">
                <a:solidFill>
                  <a:srgbClr val="1155CC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hlinkClick r:id="rId3"/>
              </a:rPr>
              <a:t>https://www.instagram.com/p/Ctexd9SpQ0B/</a:t>
            </a:r>
            <a:r>
              <a:rPr lang="pt-BR" sz="180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] </a:t>
            </a:r>
          </a:p>
          <a:p>
            <a:pPr indent="-1270" algn="just">
              <a:lnSpc>
                <a:spcPct val="150000"/>
              </a:lnSpc>
              <a:spcAft>
                <a:spcPts val="400"/>
              </a:spcAft>
            </a:pPr>
            <a:endParaRPr lang="pt-BR" sz="1800"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  <a:p>
            <a:pPr indent="-1270" algn="just">
              <a:lnSpc>
                <a:spcPct val="150000"/>
              </a:lnSpc>
              <a:spcAft>
                <a:spcPts val="400"/>
              </a:spcAft>
            </a:pPr>
            <a:r>
              <a:rPr lang="pt-BR" sz="180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Além disso, o franqueado conta com o n</a:t>
            </a:r>
            <a:r>
              <a:rPr lang="pt-BR" sz="180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ovo Mania de Promoção, que é o manual de execução reformulado, trazendo materiais mais simples de executar e aplicar. E, nessa remodelagem do calendário, vamos oferecer promoções com mais vantagens para o consumidor e ainda vamos ter ainda mais promoções regionais. Por isso, é super importante trocar os materiais promocionais, porque o cliente precisa ter a percepção de que a loja muda mês a mês. Só para vocês terem uma ideia, as lojas que executaram o nosso Mania de Promoção em 2023 faturaram 63% a mais do que as lojas que menos executaram o calendário promocional. Muito bom, né?</a:t>
            </a:r>
          </a:p>
          <a:p>
            <a:pPr indent="-1270" algn="just">
              <a:lnSpc>
                <a:spcPct val="150000"/>
              </a:lnSpc>
              <a:spcAft>
                <a:spcPts val="400"/>
              </a:spcAft>
            </a:pPr>
            <a:endParaRPr lang="pt-BR" sz="1800"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  <a:p>
            <a:pPr indent="-1270" algn="just">
              <a:lnSpc>
                <a:spcPct val="150000"/>
              </a:lnSpc>
              <a:spcAft>
                <a:spcPts val="400"/>
              </a:spcAft>
            </a:pPr>
            <a:r>
              <a:rPr lang="pt-BR" sz="180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Outra novidade que faz diferença nas nossas lojas é a rádio BR Mania, que chegou para trazer um ambiente ainda mais acolhedor, com personalização e apresentando spots promocionais, ou não. A rádio auxilia nesse processo de mudança da loja, já que ela é uma extensão dos materiais do ponto de venda.</a:t>
            </a:r>
            <a:endParaRPr lang="pt-BR" sz="1800"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E5995973-BF80-1888-77F1-59B16F6FEE13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 sz="12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9</a:t>
            </a:fld>
            <a:endParaRPr lang="pt-BR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7171611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svg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828681" y="4251960"/>
            <a:ext cx="20725052" cy="114787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7459" b="1" i="0">
                <a:solidFill>
                  <a:srgbClr val="74B344"/>
                </a:solidFill>
                <a:latin typeface="Core Sans C "/>
                <a:cs typeface="Core Sans C 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3657362" y="7680961"/>
            <a:ext cx="17067689" cy="41056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668" b="0" i="0">
                <a:solidFill>
                  <a:schemeClr val="tx1"/>
                </a:solidFill>
                <a:latin typeface="Core Sans C 45 Regular"/>
                <a:cs typeface="Core Sans C 45 Regular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8290021" y="12755881"/>
            <a:ext cx="7802372" cy="276999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1219121" y="12755881"/>
            <a:ext cx="5607955" cy="276999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9/24/2024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17555339" y="12755881"/>
            <a:ext cx="5607955" cy="276999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2593315" y="1525288"/>
            <a:ext cx="8165721" cy="1147878"/>
          </a:xfrm>
          <a:prstGeom prst="rect">
            <a:avLst/>
          </a:prstGeom>
        </p:spPr>
        <p:txBody>
          <a:bodyPr lIns="0" tIns="0" rIns="0" bIns="0"/>
          <a:lstStyle>
            <a:lvl1pPr>
              <a:defRPr sz="7459" b="1" i="0">
                <a:solidFill>
                  <a:srgbClr val="74B344"/>
                </a:solidFill>
                <a:latin typeface="Core Sans C "/>
                <a:cs typeface="Core Sans C 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12580466" y="4785580"/>
            <a:ext cx="10401417" cy="410562"/>
          </a:xfrm>
          <a:prstGeom prst="rect">
            <a:avLst/>
          </a:prstGeom>
        </p:spPr>
        <p:txBody>
          <a:bodyPr lIns="0" tIns="0" rIns="0" bIns="0"/>
          <a:lstStyle>
            <a:lvl1pPr>
              <a:defRPr sz="2668" b="0" i="0">
                <a:solidFill>
                  <a:schemeClr val="tx1"/>
                </a:solidFill>
                <a:latin typeface="Core Sans C 45 Regular"/>
                <a:cs typeface="Core Sans C 45 Regular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8290021" y="12755881"/>
            <a:ext cx="7802372" cy="276999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1219121" y="12755881"/>
            <a:ext cx="5607955" cy="276999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9/24/2024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17555339" y="12755881"/>
            <a:ext cx="5607955" cy="276999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‹nº›</a:t>
            </a:fld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320" userDrawn="1">
          <p15:clr>
            <a:srgbClr val="FBAE40"/>
          </p15:clr>
        </p15:guide>
        <p15:guide id="2" pos="7679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2593315" y="1525288"/>
            <a:ext cx="8165721" cy="1147878"/>
          </a:xfrm>
          <a:prstGeom prst="rect">
            <a:avLst/>
          </a:prstGeom>
        </p:spPr>
        <p:txBody>
          <a:bodyPr lIns="0" tIns="0" rIns="0" bIns="0"/>
          <a:lstStyle>
            <a:lvl1pPr>
              <a:defRPr sz="7459" b="1" i="0">
                <a:solidFill>
                  <a:srgbClr val="74B344"/>
                </a:solidFill>
                <a:latin typeface="Core Sans C "/>
                <a:cs typeface="Core Sans C 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1219121" y="3154680"/>
            <a:ext cx="10606350" cy="33855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12556942" y="3154680"/>
            <a:ext cx="10606350" cy="33855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>
          <a:xfrm>
            <a:off x="8290021" y="12755881"/>
            <a:ext cx="7802372" cy="276999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>
          <a:xfrm>
            <a:off x="1219121" y="12755881"/>
            <a:ext cx="5607955" cy="276999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9/24/2024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>
          <a:xfrm>
            <a:off x="17555339" y="12755881"/>
            <a:ext cx="5607955" cy="276999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2593315" y="1525288"/>
            <a:ext cx="8165721" cy="1147878"/>
          </a:xfrm>
          <a:prstGeom prst="rect">
            <a:avLst/>
          </a:prstGeom>
        </p:spPr>
        <p:txBody>
          <a:bodyPr lIns="0" tIns="0" rIns="0" bIns="0"/>
          <a:lstStyle>
            <a:lvl1pPr>
              <a:defRPr sz="7459" b="1" i="0">
                <a:solidFill>
                  <a:srgbClr val="74B344"/>
                </a:solidFill>
                <a:latin typeface="Core Sans C "/>
                <a:cs typeface="Core Sans C 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>
          <a:xfrm>
            <a:off x="8290021" y="12755881"/>
            <a:ext cx="7802372" cy="276999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>
          <a:xfrm>
            <a:off x="1219121" y="12755881"/>
            <a:ext cx="5607955" cy="276999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9/24/2024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>
          <a:xfrm>
            <a:off x="17555339" y="12755881"/>
            <a:ext cx="5607955" cy="276999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320" userDrawn="1">
          <p15:clr>
            <a:srgbClr val="FBAE40"/>
          </p15:clr>
        </p15:guide>
        <p15:guide id="2" pos="7679" userDrawn="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>
            <a:extLst>
              <a:ext uri="{FF2B5EF4-FFF2-40B4-BE49-F238E27FC236}">
                <a16:creationId xmlns:a16="http://schemas.microsoft.com/office/drawing/2014/main" id="{47203225-4BD7-0707-A7AC-32DD0AB4966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219121" y="12755881"/>
            <a:ext cx="5607955" cy="276999"/>
          </a:xfrm>
          <a:prstGeom prst="rect">
            <a:avLst/>
          </a:prstGeom>
        </p:spPr>
        <p:txBody>
          <a:bodyPr/>
          <a:lstStyle/>
          <a:p>
            <a:fld id="{F1CE6854-2879-FF43-8BBE-3A98FE0659FB}" type="datetimeFigureOut">
              <a:rPr lang="pt-BR" smtClean="0"/>
              <a:t>24/09/2024</a:t>
            </a:fld>
            <a:endParaRPr lang="pt-BR"/>
          </a:p>
        </p:txBody>
      </p:sp>
      <p:sp>
        <p:nvSpPr>
          <p:cNvPr id="3" name="Espaço Reservado para Rodapé 2">
            <a:extLst>
              <a:ext uri="{FF2B5EF4-FFF2-40B4-BE49-F238E27FC236}">
                <a16:creationId xmlns:a16="http://schemas.microsoft.com/office/drawing/2014/main" id="{C8A63106-0778-68EE-91C5-C511F9DB59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290021" y="12755881"/>
            <a:ext cx="7802372" cy="276999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A7790C88-778F-9887-6174-9A7F54E86E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7555339" y="12755881"/>
            <a:ext cx="5607955" cy="276999"/>
          </a:xfrm>
          <a:prstGeom prst="rect">
            <a:avLst/>
          </a:prstGeom>
        </p:spPr>
        <p:txBody>
          <a:bodyPr/>
          <a:lstStyle/>
          <a:p>
            <a:fld id="{BD88CF94-3D73-9D4F-8188-A2B7B33364D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0066769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320" userDrawn="1">
          <p15:clr>
            <a:srgbClr val="FBAE40"/>
          </p15:clr>
        </p15:guide>
        <p15:guide id="2" pos="7679" userDrawn="1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Título e Conteúdo" preserve="1">
  <p:cSld name="1_Título e Conteúdo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 descr="Padrão do plano de fundo&#10;&#10;Descrição gerada automaticamente">
            <a:extLst>
              <a:ext uri="{FF2B5EF4-FFF2-40B4-BE49-F238E27FC236}">
                <a16:creationId xmlns:a16="http://schemas.microsoft.com/office/drawing/2014/main" id="{0ABC0087-6057-62E5-15C6-A9FB5490B34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1136" r="-1033"/>
          <a:stretch/>
        </p:blipFill>
        <p:spPr>
          <a:xfrm>
            <a:off x="0" y="-24713"/>
            <a:ext cx="24866717" cy="13937410"/>
          </a:xfrm>
          <a:prstGeom prst="rect">
            <a:avLst/>
          </a:prstGeom>
        </p:spPr>
      </p:pic>
      <p:pic>
        <p:nvPicPr>
          <p:cNvPr id="3" name="Gráfico 2">
            <a:extLst>
              <a:ext uri="{FF2B5EF4-FFF2-40B4-BE49-F238E27FC236}">
                <a16:creationId xmlns:a16="http://schemas.microsoft.com/office/drawing/2014/main" id="{E581BE19-0CAE-2267-0A9D-C4C4759896F9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0" y="7293030"/>
            <a:ext cx="24382413" cy="64229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882400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0240">
          <p15:clr>
            <a:srgbClr val="FBAE40"/>
          </p15:clr>
        </p15:guide>
        <p15:guide id="2" pos="17065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ooter Placeholder 10">
            <a:extLst>
              <a:ext uri="{FF2B5EF4-FFF2-40B4-BE49-F238E27FC236}">
                <a16:creationId xmlns:a16="http://schemas.microsoft.com/office/drawing/2014/main" id="{0B7F96B6-8A4C-294A-BE35-3031274AE64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676291" y="12712708"/>
            <a:ext cx="20887600" cy="7323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000">
                <a:solidFill>
                  <a:schemeClr val="tx1">
                    <a:lumMod val="65000"/>
                    <a:lumOff val="35000"/>
                  </a:schemeClr>
                </a:solidFill>
                <a:latin typeface="Kyrial Sans Pro Regular" charset="0"/>
                <a:ea typeface="Kyrial Sans Pro Regular" charset="0"/>
                <a:cs typeface="Kyrial Sans Pro Regular" charset="0"/>
              </a:defRPr>
            </a:lvl1pPr>
          </a:lstStyle>
          <a:p>
            <a:pPr defTabSz="1828660">
              <a:defRPr/>
            </a:pPr>
            <a:endParaRPr lang="pt-BR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pic>
        <p:nvPicPr>
          <p:cNvPr id="3" name="Imagem 2" descr="Uma imagem contendo desenho&#10;&#10;Descrição gerada automaticamente">
            <a:extLst>
              <a:ext uri="{FF2B5EF4-FFF2-40B4-BE49-F238E27FC236}">
                <a16:creationId xmlns:a16="http://schemas.microsoft.com/office/drawing/2014/main" id="{A0B9ADCD-C9A1-3DEB-AC0C-98E19D74142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7037"/>
          <a:stretch/>
        </p:blipFill>
        <p:spPr>
          <a:xfrm>
            <a:off x="22605940" y="460376"/>
            <a:ext cx="1193808" cy="13415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23362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717" r:id="rId6"/>
    <p:sldLayoutId id="2147483923" r:id="rId7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554492">
        <a:defRPr>
          <a:latin typeface="+mn-lt"/>
          <a:ea typeface="+mn-ea"/>
          <a:cs typeface="+mn-cs"/>
        </a:defRPr>
      </a:lvl2pPr>
      <a:lvl3pPr marL="1108984">
        <a:defRPr>
          <a:latin typeface="+mn-lt"/>
          <a:ea typeface="+mn-ea"/>
          <a:cs typeface="+mn-cs"/>
        </a:defRPr>
      </a:lvl3pPr>
      <a:lvl4pPr marL="1663476">
        <a:defRPr>
          <a:latin typeface="+mn-lt"/>
          <a:ea typeface="+mn-ea"/>
          <a:cs typeface="+mn-cs"/>
        </a:defRPr>
      </a:lvl4pPr>
      <a:lvl5pPr marL="2217969">
        <a:defRPr>
          <a:latin typeface="+mn-lt"/>
          <a:ea typeface="+mn-ea"/>
          <a:cs typeface="+mn-cs"/>
        </a:defRPr>
      </a:lvl5pPr>
      <a:lvl6pPr marL="2772461">
        <a:defRPr>
          <a:latin typeface="+mn-lt"/>
          <a:ea typeface="+mn-ea"/>
          <a:cs typeface="+mn-cs"/>
        </a:defRPr>
      </a:lvl6pPr>
      <a:lvl7pPr marL="3326953">
        <a:defRPr>
          <a:latin typeface="+mn-lt"/>
          <a:ea typeface="+mn-ea"/>
          <a:cs typeface="+mn-cs"/>
        </a:defRPr>
      </a:lvl7pPr>
      <a:lvl8pPr marL="3881445">
        <a:defRPr>
          <a:latin typeface="+mn-lt"/>
          <a:ea typeface="+mn-ea"/>
          <a:cs typeface="+mn-cs"/>
        </a:defRPr>
      </a:lvl8pPr>
      <a:lvl9pPr marL="4435937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554492">
        <a:defRPr>
          <a:latin typeface="+mn-lt"/>
          <a:ea typeface="+mn-ea"/>
          <a:cs typeface="+mn-cs"/>
        </a:defRPr>
      </a:lvl2pPr>
      <a:lvl3pPr marL="1108984">
        <a:defRPr>
          <a:latin typeface="+mn-lt"/>
          <a:ea typeface="+mn-ea"/>
          <a:cs typeface="+mn-cs"/>
        </a:defRPr>
      </a:lvl3pPr>
      <a:lvl4pPr marL="1663476">
        <a:defRPr>
          <a:latin typeface="+mn-lt"/>
          <a:ea typeface="+mn-ea"/>
          <a:cs typeface="+mn-cs"/>
        </a:defRPr>
      </a:lvl4pPr>
      <a:lvl5pPr marL="2217969">
        <a:defRPr>
          <a:latin typeface="+mn-lt"/>
          <a:ea typeface="+mn-ea"/>
          <a:cs typeface="+mn-cs"/>
        </a:defRPr>
      </a:lvl5pPr>
      <a:lvl6pPr marL="2772461">
        <a:defRPr>
          <a:latin typeface="+mn-lt"/>
          <a:ea typeface="+mn-ea"/>
          <a:cs typeface="+mn-cs"/>
        </a:defRPr>
      </a:lvl6pPr>
      <a:lvl7pPr marL="3326953">
        <a:defRPr>
          <a:latin typeface="+mn-lt"/>
          <a:ea typeface="+mn-ea"/>
          <a:cs typeface="+mn-cs"/>
        </a:defRPr>
      </a:lvl7pPr>
      <a:lvl8pPr marL="3881445">
        <a:defRPr>
          <a:latin typeface="+mn-lt"/>
          <a:ea typeface="+mn-ea"/>
          <a:cs typeface="+mn-cs"/>
        </a:defRPr>
      </a:lvl8pPr>
      <a:lvl9pPr marL="4435937">
        <a:defRPr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01334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</p:sldLayoutIdLst>
  <p:txStyles>
    <p:titleStyle>
      <a:lvl1pPr algn="ctr" defTabSz="1090978" rtl="0" eaLnBrk="1" latinLnBrk="0" hangingPunct="1">
        <a:spcBef>
          <a:spcPct val="0"/>
        </a:spcBef>
        <a:buNone/>
        <a:defRPr sz="10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818234" indent="-818234" algn="l" defTabSz="1090978" rtl="0" eaLnBrk="1" latinLnBrk="0" hangingPunct="1">
        <a:spcBef>
          <a:spcPct val="20000"/>
        </a:spcBef>
        <a:buFont typeface="Arial"/>
        <a:buChar char="•"/>
        <a:defRPr sz="7637" kern="1200">
          <a:solidFill>
            <a:schemeClr val="tx1"/>
          </a:solidFill>
          <a:latin typeface="+mn-lt"/>
          <a:ea typeface="+mn-ea"/>
          <a:cs typeface="+mn-cs"/>
        </a:defRPr>
      </a:lvl1pPr>
      <a:lvl2pPr marL="1772840" indent="-681863" algn="l" defTabSz="1090978" rtl="0" eaLnBrk="1" latinLnBrk="0" hangingPunct="1">
        <a:spcBef>
          <a:spcPct val="20000"/>
        </a:spcBef>
        <a:buFont typeface="Arial"/>
        <a:buChar char="–"/>
        <a:defRPr sz="6683" kern="1200">
          <a:solidFill>
            <a:schemeClr val="tx1"/>
          </a:solidFill>
          <a:latin typeface="+mn-lt"/>
          <a:ea typeface="+mn-ea"/>
          <a:cs typeface="+mn-cs"/>
        </a:defRPr>
      </a:lvl2pPr>
      <a:lvl3pPr marL="2727447" indent="-545492" algn="l" defTabSz="1090978" rtl="0" eaLnBrk="1" latinLnBrk="0" hangingPunct="1">
        <a:spcBef>
          <a:spcPct val="20000"/>
        </a:spcBef>
        <a:buFont typeface="Arial"/>
        <a:buChar char="•"/>
        <a:defRPr sz="5728" kern="1200">
          <a:solidFill>
            <a:schemeClr val="tx1"/>
          </a:solidFill>
          <a:latin typeface="+mn-lt"/>
          <a:ea typeface="+mn-ea"/>
          <a:cs typeface="+mn-cs"/>
        </a:defRPr>
      </a:lvl3pPr>
      <a:lvl4pPr marL="3818424" indent="-545492" algn="l" defTabSz="1090978" rtl="0" eaLnBrk="1" latinLnBrk="0" hangingPunct="1">
        <a:spcBef>
          <a:spcPct val="20000"/>
        </a:spcBef>
        <a:buFont typeface="Arial"/>
        <a:buChar char="–"/>
        <a:defRPr sz="4772" kern="1200">
          <a:solidFill>
            <a:schemeClr val="tx1"/>
          </a:solidFill>
          <a:latin typeface="+mn-lt"/>
          <a:ea typeface="+mn-ea"/>
          <a:cs typeface="+mn-cs"/>
        </a:defRPr>
      </a:lvl4pPr>
      <a:lvl5pPr marL="4909405" indent="-545492" algn="l" defTabSz="1090978" rtl="0" eaLnBrk="1" latinLnBrk="0" hangingPunct="1">
        <a:spcBef>
          <a:spcPct val="20000"/>
        </a:spcBef>
        <a:buFont typeface="Arial"/>
        <a:buChar char="»"/>
        <a:defRPr sz="4772" kern="1200">
          <a:solidFill>
            <a:schemeClr val="tx1"/>
          </a:solidFill>
          <a:latin typeface="+mn-lt"/>
          <a:ea typeface="+mn-ea"/>
          <a:cs typeface="+mn-cs"/>
        </a:defRPr>
      </a:lvl5pPr>
      <a:lvl6pPr marL="6000383" indent="-545492" algn="l" defTabSz="1090978" rtl="0" eaLnBrk="1" latinLnBrk="0" hangingPunct="1">
        <a:spcBef>
          <a:spcPct val="20000"/>
        </a:spcBef>
        <a:buFont typeface="Arial"/>
        <a:buChar char="•"/>
        <a:defRPr sz="4772" kern="1200">
          <a:solidFill>
            <a:schemeClr val="tx1"/>
          </a:solidFill>
          <a:latin typeface="+mn-lt"/>
          <a:ea typeface="+mn-ea"/>
          <a:cs typeface="+mn-cs"/>
        </a:defRPr>
      </a:lvl6pPr>
      <a:lvl7pPr marL="7091360" indent="-545492" algn="l" defTabSz="1090978" rtl="0" eaLnBrk="1" latinLnBrk="0" hangingPunct="1">
        <a:spcBef>
          <a:spcPct val="20000"/>
        </a:spcBef>
        <a:buFont typeface="Arial"/>
        <a:buChar char="•"/>
        <a:defRPr sz="4772" kern="1200">
          <a:solidFill>
            <a:schemeClr val="tx1"/>
          </a:solidFill>
          <a:latin typeface="+mn-lt"/>
          <a:ea typeface="+mn-ea"/>
          <a:cs typeface="+mn-cs"/>
        </a:defRPr>
      </a:lvl7pPr>
      <a:lvl8pPr marL="8182337" indent="-545492" algn="l" defTabSz="1090978" rtl="0" eaLnBrk="1" latinLnBrk="0" hangingPunct="1">
        <a:spcBef>
          <a:spcPct val="20000"/>
        </a:spcBef>
        <a:buFont typeface="Arial"/>
        <a:buChar char="•"/>
        <a:defRPr sz="4772" kern="1200">
          <a:solidFill>
            <a:schemeClr val="tx1"/>
          </a:solidFill>
          <a:latin typeface="+mn-lt"/>
          <a:ea typeface="+mn-ea"/>
          <a:cs typeface="+mn-cs"/>
        </a:defRPr>
      </a:lvl8pPr>
      <a:lvl9pPr marL="9273317" indent="-545492" algn="l" defTabSz="1090978" rtl="0" eaLnBrk="1" latinLnBrk="0" hangingPunct="1">
        <a:spcBef>
          <a:spcPct val="20000"/>
        </a:spcBef>
        <a:buFont typeface="Arial"/>
        <a:buChar char="•"/>
        <a:defRPr sz="4772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0978" rtl="0" eaLnBrk="1" latinLnBrk="0" hangingPunct="1">
        <a:defRPr sz="4296" kern="1200">
          <a:solidFill>
            <a:schemeClr val="tx1"/>
          </a:solidFill>
          <a:latin typeface="+mn-lt"/>
          <a:ea typeface="+mn-ea"/>
          <a:cs typeface="+mn-cs"/>
        </a:defRPr>
      </a:lvl1pPr>
      <a:lvl2pPr marL="1090978" algn="l" defTabSz="1090978" rtl="0" eaLnBrk="1" latinLnBrk="0" hangingPunct="1">
        <a:defRPr sz="4296" kern="1200">
          <a:solidFill>
            <a:schemeClr val="tx1"/>
          </a:solidFill>
          <a:latin typeface="+mn-lt"/>
          <a:ea typeface="+mn-ea"/>
          <a:cs typeface="+mn-cs"/>
        </a:defRPr>
      </a:lvl2pPr>
      <a:lvl3pPr marL="2181958" algn="l" defTabSz="1090978" rtl="0" eaLnBrk="1" latinLnBrk="0" hangingPunct="1">
        <a:defRPr sz="4296" kern="1200">
          <a:solidFill>
            <a:schemeClr val="tx1"/>
          </a:solidFill>
          <a:latin typeface="+mn-lt"/>
          <a:ea typeface="+mn-ea"/>
          <a:cs typeface="+mn-cs"/>
        </a:defRPr>
      </a:lvl3pPr>
      <a:lvl4pPr marL="3272936" algn="l" defTabSz="1090978" rtl="0" eaLnBrk="1" latinLnBrk="0" hangingPunct="1">
        <a:defRPr sz="4296" kern="1200">
          <a:solidFill>
            <a:schemeClr val="tx1"/>
          </a:solidFill>
          <a:latin typeface="+mn-lt"/>
          <a:ea typeface="+mn-ea"/>
          <a:cs typeface="+mn-cs"/>
        </a:defRPr>
      </a:lvl4pPr>
      <a:lvl5pPr marL="4363913" algn="l" defTabSz="1090978" rtl="0" eaLnBrk="1" latinLnBrk="0" hangingPunct="1">
        <a:defRPr sz="4296" kern="1200">
          <a:solidFill>
            <a:schemeClr val="tx1"/>
          </a:solidFill>
          <a:latin typeface="+mn-lt"/>
          <a:ea typeface="+mn-ea"/>
          <a:cs typeface="+mn-cs"/>
        </a:defRPr>
      </a:lvl5pPr>
      <a:lvl6pPr marL="5454891" algn="l" defTabSz="1090978" rtl="0" eaLnBrk="1" latinLnBrk="0" hangingPunct="1">
        <a:defRPr sz="4296" kern="1200">
          <a:solidFill>
            <a:schemeClr val="tx1"/>
          </a:solidFill>
          <a:latin typeface="+mn-lt"/>
          <a:ea typeface="+mn-ea"/>
          <a:cs typeface="+mn-cs"/>
        </a:defRPr>
      </a:lvl6pPr>
      <a:lvl7pPr marL="6545871" algn="l" defTabSz="1090978" rtl="0" eaLnBrk="1" latinLnBrk="0" hangingPunct="1">
        <a:defRPr sz="4296" kern="1200">
          <a:solidFill>
            <a:schemeClr val="tx1"/>
          </a:solidFill>
          <a:latin typeface="+mn-lt"/>
          <a:ea typeface="+mn-ea"/>
          <a:cs typeface="+mn-cs"/>
        </a:defRPr>
      </a:lvl7pPr>
      <a:lvl8pPr marL="7636849" algn="l" defTabSz="1090978" rtl="0" eaLnBrk="1" latinLnBrk="0" hangingPunct="1">
        <a:defRPr sz="4296" kern="1200">
          <a:solidFill>
            <a:schemeClr val="tx1"/>
          </a:solidFill>
          <a:latin typeface="+mn-lt"/>
          <a:ea typeface="+mn-ea"/>
          <a:cs typeface="+mn-cs"/>
        </a:defRPr>
      </a:lvl8pPr>
      <a:lvl9pPr marL="8727827" algn="l" defTabSz="1090978" rtl="0" eaLnBrk="1" latinLnBrk="0" hangingPunct="1">
        <a:defRPr sz="429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620" userDrawn="1">
          <p15:clr>
            <a:srgbClr val="F26B43"/>
          </p15:clr>
        </p15:guide>
        <p15:guide id="2" pos="4657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6" Type="http://schemas.openxmlformats.org/officeDocument/2006/relationships/image" Target="../media/image6.png"/><Relationship Id="rId5" Type="http://schemas.openxmlformats.org/officeDocument/2006/relationships/image" Target="../media/image5.emf"/><Relationship Id="rId4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3" Type="http://schemas.openxmlformats.org/officeDocument/2006/relationships/image" Target="../media/image5.emf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Relationship Id="rId6" Type="http://schemas.microsoft.com/office/2007/relationships/hdphoto" Target="../media/hdphoto2.wdp"/><Relationship Id="rId5" Type="http://schemas.openxmlformats.org/officeDocument/2006/relationships/image" Target="../media/image22.png"/><Relationship Id="rId4" Type="http://schemas.openxmlformats.org/officeDocument/2006/relationships/image" Target="../media/image21.emf"/></Relationships>
</file>

<file path=ppt/slides/_rels/slide11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3" Type="http://schemas.openxmlformats.org/officeDocument/2006/relationships/image" Target="../media/image5.emf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Relationship Id="rId6" Type="http://schemas.microsoft.com/office/2007/relationships/hdphoto" Target="../media/hdphoto2.wdp"/><Relationship Id="rId5" Type="http://schemas.openxmlformats.org/officeDocument/2006/relationships/image" Target="../media/image22.png"/><Relationship Id="rId4" Type="http://schemas.openxmlformats.org/officeDocument/2006/relationships/image" Target="../media/image23.emf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5.emf"/><Relationship Id="rId7" Type="http://schemas.microsoft.com/office/2007/relationships/hdphoto" Target="../media/hdphoto2.wdp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2.png"/><Relationship Id="rId5" Type="http://schemas.openxmlformats.org/officeDocument/2006/relationships/image" Target="../media/image25.emf"/><Relationship Id="rId4" Type="http://schemas.openxmlformats.org/officeDocument/2006/relationships/image" Target="../media/image24.emf"/><Relationship Id="rId9" Type="http://schemas.microsoft.com/office/2007/relationships/hdphoto" Target="../media/hdphoto1.wdp"/></Relationships>
</file>

<file path=ppt/slides/_rels/slide13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3" Type="http://schemas.openxmlformats.org/officeDocument/2006/relationships/image" Target="../media/image5.emf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Relationship Id="rId6" Type="http://schemas.microsoft.com/office/2007/relationships/hdphoto" Target="../media/hdphoto2.wdp"/><Relationship Id="rId5" Type="http://schemas.openxmlformats.org/officeDocument/2006/relationships/image" Target="../media/image22.png"/><Relationship Id="rId4" Type="http://schemas.openxmlformats.org/officeDocument/2006/relationships/image" Target="../media/image26.emf"/></Relationships>
</file>

<file path=ppt/slides/_rels/slide14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3" Type="http://schemas.openxmlformats.org/officeDocument/2006/relationships/image" Target="../media/image5.emf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Relationship Id="rId6" Type="http://schemas.microsoft.com/office/2007/relationships/hdphoto" Target="../media/hdphoto2.wdp"/><Relationship Id="rId5" Type="http://schemas.openxmlformats.org/officeDocument/2006/relationships/image" Target="../media/image22.png"/><Relationship Id="rId4" Type="http://schemas.openxmlformats.org/officeDocument/2006/relationships/image" Target="../media/image27.emf"/></Relationships>
</file>

<file path=ppt/slides/_rels/slide15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3" Type="http://schemas.openxmlformats.org/officeDocument/2006/relationships/image" Target="../media/image5.emf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Relationship Id="rId6" Type="http://schemas.microsoft.com/office/2007/relationships/hdphoto" Target="../media/hdphoto2.wdp"/><Relationship Id="rId5" Type="http://schemas.openxmlformats.org/officeDocument/2006/relationships/image" Target="../media/image22.png"/><Relationship Id="rId4" Type="http://schemas.openxmlformats.org/officeDocument/2006/relationships/image" Target="../media/image28.emf"/></Relationships>
</file>

<file path=ppt/slides/_rels/slide16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3" Type="http://schemas.openxmlformats.org/officeDocument/2006/relationships/image" Target="../media/image5.emf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.xml"/><Relationship Id="rId6" Type="http://schemas.microsoft.com/office/2007/relationships/hdphoto" Target="../media/hdphoto2.wdp"/><Relationship Id="rId5" Type="http://schemas.openxmlformats.org/officeDocument/2006/relationships/image" Target="../media/image22.png"/><Relationship Id="rId4" Type="http://schemas.openxmlformats.org/officeDocument/2006/relationships/image" Target="../media/image29.emf"/></Relationships>
</file>

<file path=ppt/slides/_rels/slide17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3" Type="http://schemas.openxmlformats.org/officeDocument/2006/relationships/image" Target="../media/image5.emf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6.xml"/><Relationship Id="rId6" Type="http://schemas.microsoft.com/office/2007/relationships/hdphoto" Target="../media/hdphoto2.wdp"/><Relationship Id="rId5" Type="http://schemas.openxmlformats.org/officeDocument/2006/relationships/image" Target="../media/image22.png"/><Relationship Id="rId4" Type="http://schemas.openxmlformats.org/officeDocument/2006/relationships/hyperlink" Target="https://forms.office.com/r/7DcsWgjyui?origin=lprLink" TargetMode="External"/><Relationship Id="rId9" Type="http://schemas.openxmlformats.org/officeDocument/2006/relationships/image" Target="../media/image30.png"/></Relationships>
</file>

<file path=ppt/slides/_rels/slide18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3" Type="http://schemas.openxmlformats.org/officeDocument/2006/relationships/image" Target="../media/image5.emf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6.xml"/><Relationship Id="rId6" Type="http://schemas.microsoft.com/office/2007/relationships/hdphoto" Target="../media/hdphoto2.wdp"/><Relationship Id="rId5" Type="http://schemas.openxmlformats.org/officeDocument/2006/relationships/image" Target="../media/image22.png"/><Relationship Id="rId4" Type="http://schemas.openxmlformats.org/officeDocument/2006/relationships/hyperlink" Target="https://x.gd/zujQj" TargetMode="External"/><Relationship Id="rId9" Type="http://schemas.openxmlformats.org/officeDocument/2006/relationships/image" Target="../media/image31.png"/></Relationships>
</file>

<file path=ppt/slides/_rels/slide19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3" Type="http://schemas.openxmlformats.org/officeDocument/2006/relationships/image" Target="../media/image5.emf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6.xml"/><Relationship Id="rId6" Type="http://schemas.microsoft.com/office/2007/relationships/hdphoto" Target="../media/hdphoto2.wdp"/><Relationship Id="rId5" Type="http://schemas.openxmlformats.org/officeDocument/2006/relationships/image" Target="../media/image22.png"/><Relationship Id="rId4" Type="http://schemas.openxmlformats.org/officeDocument/2006/relationships/hyperlink" Target="https://x.gd/zujQj" TargetMode="External"/><Relationship Id="rId9" Type="http://schemas.openxmlformats.org/officeDocument/2006/relationships/image" Target="../media/image3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7" Type="http://schemas.openxmlformats.org/officeDocument/2006/relationships/image" Target="../media/image32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6.xml"/><Relationship Id="rId6" Type="http://schemas.openxmlformats.org/officeDocument/2006/relationships/hyperlink" Target="https://forms.office.com/r/7DcsWgjyui?origin=lprLink" TargetMode="External"/><Relationship Id="rId5" Type="http://schemas.openxmlformats.org/officeDocument/2006/relationships/image" Target="../media/image30.png"/><Relationship Id="rId4" Type="http://schemas.openxmlformats.org/officeDocument/2006/relationships/image" Target="../media/image7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5.emf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6" Type="http://schemas.microsoft.com/office/2007/relationships/hdphoto" Target="../media/hdphoto1.wdp"/><Relationship Id="rId5" Type="http://schemas.openxmlformats.org/officeDocument/2006/relationships/image" Target="../media/image11.png"/><Relationship Id="rId4" Type="http://schemas.openxmlformats.org/officeDocument/2006/relationships/image" Target="../media/image10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Relationship Id="rId6" Type="http://schemas.microsoft.com/office/2007/relationships/hdphoto" Target="../media/hdphoto1.wdp"/><Relationship Id="rId5" Type="http://schemas.openxmlformats.org/officeDocument/2006/relationships/image" Target="../media/image11.png"/><Relationship Id="rId4" Type="http://schemas.openxmlformats.org/officeDocument/2006/relationships/image" Target="../media/image13.gif"/></Relationships>
</file>

<file path=ppt/slides/_rels/slide6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3" Type="http://schemas.openxmlformats.org/officeDocument/2006/relationships/slideLayout" Target="../slideLayouts/slideLayout6.xml"/><Relationship Id="rId7" Type="http://schemas.openxmlformats.org/officeDocument/2006/relationships/image" Target="../media/image11.png"/><Relationship Id="rId2" Type="http://schemas.openxmlformats.org/officeDocument/2006/relationships/video" Target="../media/media2.mp4"/><Relationship Id="rId1" Type="http://schemas.microsoft.com/office/2007/relationships/media" Target="../media/media2.mp4"/><Relationship Id="rId6" Type="http://schemas.openxmlformats.org/officeDocument/2006/relationships/image" Target="../media/image14.png"/><Relationship Id="rId5" Type="http://schemas.openxmlformats.org/officeDocument/2006/relationships/image" Target="../media/image5.emf"/><Relationship Id="rId4" Type="http://schemas.openxmlformats.org/officeDocument/2006/relationships/notesSlide" Target="../notesSlides/notesSlide6.xml"/><Relationship Id="rId9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3" Type="http://schemas.openxmlformats.org/officeDocument/2006/relationships/image" Target="../media/image15.pn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7.jpg"/><Relationship Id="rId5" Type="http://schemas.openxmlformats.org/officeDocument/2006/relationships/image" Target="../media/image5.emf"/><Relationship Id="rId4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7" Type="http://schemas.microsoft.com/office/2007/relationships/hdphoto" Target="../media/hdphoto1.wdp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1.png"/><Relationship Id="rId5" Type="http://schemas.openxmlformats.org/officeDocument/2006/relationships/image" Target="../media/image17.jpg"/><Relationship Id="rId4" Type="http://schemas.openxmlformats.org/officeDocument/2006/relationships/image" Target="../media/image5.emf"/></Relationships>
</file>

<file path=ppt/slides/_rels/slide9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3" Type="http://schemas.openxmlformats.org/officeDocument/2006/relationships/image" Target="../media/image19.pn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7.jpg"/><Relationship Id="rId5" Type="http://schemas.openxmlformats.org/officeDocument/2006/relationships/image" Target="../media/image20.png"/><Relationship Id="rId4" Type="http://schemas.openxmlformats.org/officeDocument/2006/relationships/image" Target="../media/image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4B344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C70E859D-4E60-30E1-2D72-E400D0BC022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CaixaDeTexto 27">
            <a:extLst>
              <a:ext uri="{FF2B5EF4-FFF2-40B4-BE49-F238E27FC236}">
                <a16:creationId xmlns:a16="http://schemas.microsoft.com/office/drawing/2014/main" id="{A8A9D94F-2B9D-7754-7C0A-B362181139E7}"/>
              </a:ext>
            </a:extLst>
          </p:cNvPr>
          <p:cNvSpPr txBox="1"/>
          <p:nvPr/>
        </p:nvSpPr>
        <p:spPr>
          <a:xfrm>
            <a:off x="679157" y="415630"/>
            <a:ext cx="10981485" cy="2605842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defTabSz="1828709">
              <a:lnSpc>
                <a:spcPts val="9760"/>
              </a:lnSpc>
            </a:pPr>
            <a:r>
              <a:rPr lang="pt-BR" sz="8800" b="1" i="1" kern="1200">
                <a:solidFill>
                  <a:srgbClr val="FFDE25"/>
                </a:solidFill>
                <a:latin typeface="Core Sans C 75 ExtraBold" panose="020B0603030302020204" pitchFamily="34" charset="0"/>
              </a:rPr>
              <a:t>Novo motor </a:t>
            </a:r>
          </a:p>
          <a:p>
            <a:pPr defTabSz="1828709">
              <a:lnSpc>
                <a:spcPts val="9760"/>
              </a:lnSpc>
            </a:pPr>
            <a:r>
              <a:rPr lang="pt-BR" sz="8800" b="1" i="1" kern="1200">
                <a:solidFill>
                  <a:srgbClr val="FFDE25"/>
                </a:solidFill>
                <a:latin typeface="Core Sans C 75 ExtraBold" panose="020B0603030302020204" pitchFamily="34" charset="0"/>
              </a:rPr>
              <a:t>	de promoções</a:t>
            </a:r>
          </a:p>
        </p:txBody>
      </p:sp>
      <p:pic>
        <p:nvPicPr>
          <p:cNvPr id="12" name="Picture 13">
            <a:extLst>
              <a:ext uri="{FF2B5EF4-FFF2-40B4-BE49-F238E27FC236}">
                <a16:creationId xmlns:a16="http://schemas.microsoft.com/office/drawing/2014/main" id="{DC2E8AAB-41F9-B7FB-8E1B-9D0F2EB36ED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12060195" flipH="1">
            <a:off x="10873499" y="-9850967"/>
            <a:ext cx="15922265" cy="15097211"/>
          </a:xfrm>
          <a:prstGeom prst="rect">
            <a:avLst/>
          </a:prstGeom>
        </p:spPr>
      </p:pic>
      <p:grpSp>
        <p:nvGrpSpPr>
          <p:cNvPr id="2" name="Group 24">
            <a:extLst>
              <a:ext uri="{FF2B5EF4-FFF2-40B4-BE49-F238E27FC236}">
                <a16:creationId xmlns:a16="http://schemas.microsoft.com/office/drawing/2014/main" id="{AB76EFD5-DC84-1C3F-65D0-21F34A99E1DF}"/>
              </a:ext>
            </a:extLst>
          </p:cNvPr>
          <p:cNvGrpSpPr/>
          <p:nvPr/>
        </p:nvGrpSpPr>
        <p:grpSpPr>
          <a:xfrm>
            <a:off x="12638315" y="1556953"/>
            <a:ext cx="13977256" cy="12061077"/>
            <a:chOff x="8503060" y="288414"/>
            <a:chExt cx="2214246" cy="1898050"/>
          </a:xfrm>
        </p:grpSpPr>
        <p:sp>
          <p:nvSpPr>
            <p:cNvPr id="3" name="Oval 788">
              <a:extLst>
                <a:ext uri="{FF2B5EF4-FFF2-40B4-BE49-F238E27FC236}">
                  <a16:creationId xmlns:a16="http://schemas.microsoft.com/office/drawing/2014/main" id="{AD3DED99-0502-CE30-ABD1-A78ED591B618}"/>
                </a:ext>
              </a:extLst>
            </p:cNvPr>
            <p:cNvSpPr/>
            <p:nvPr/>
          </p:nvSpPr>
          <p:spPr>
            <a:xfrm>
              <a:off x="8503060" y="288414"/>
              <a:ext cx="1898049" cy="1898050"/>
            </a:xfrm>
            <a:prstGeom prst="ellipse">
              <a:avLst/>
            </a:prstGeom>
            <a:solidFill>
              <a:srgbClr val="7030A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828709" rtl="0"/>
              <a:endParaRPr lang="ru-RU" sz="1600" kern="1200">
                <a:solidFill>
                  <a:prstClr val="white"/>
                </a:solidFill>
                <a:latin typeface="Aptos" panose="020B0004020202020204"/>
              </a:endParaRPr>
            </a:p>
          </p:txBody>
        </p:sp>
        <p:sp>
          <p:nvSpPr>
            <p:cNvPr id="5" name="CaixaDeTexto 28">
              <a:extLst>
                <a:ext uri="{FF2B5EF4-FFF2-40B4-BE49-F238E27FC236}">
                  <a16:creationId xmlns:a16="http://schemas.microsoft.com/office/drawing/2014/main" id="{2597DBEB-889B-939E-7B40-E02144990404}"/>
                </a:ext>
              </a:extLst>
            </p:cNvPr>
            <p:cNvSpPr txBox="1"/>
            <p:nvPr/>
          </p:nvSpPr>
          <p:spPr>
            <a:xfrm>
              <a:off x="8687907" y="458906"/>
              <a:ext cx="2029399" cy="32318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615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615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615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615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615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615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615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615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615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defTabSz="1828709"/>
              <a:endParaRPr lang="pt-BR" sz="3600" kern="1200">
                <a:solidFill>
                  <a:prstClr val="white"/>
                </a:solidFill>
                <a:latin typeface="Core Sans C 45 Regular" panose="020B0603030302020204" pitchFamily="34" charset="0"/>
              </a:endParaRPr>
            </a:p>
          </p:txBody>
        </p:sp>
      </p:grpSp>
      <p:pic>
        <p:nvPicPr>
          <p:cNvPr id="6" name="WhatsApp Video 2024-08-16 at 17.10.37">
            <a:hlinkClick r:id="" action="ppaction://media"/>
            <a:extLst>
              <a:ext uri="{FF2B5EF4-FFF2-40B4-BE49-F238E27FC236}">
                <a16:creationId xmlns:a16="http://schemas.microsoft.com/office/drawing/2014/main" id="{E1361945-1E1C-186D-AABD-27A41D6C2A5F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1156652" y="3460022"/>
            <a:ext cx="14752320" cy="8298180"/>
          </a:xfrm>
          <a:prstGeom prst="rect">
            <a:avLst/>
          </a:prstGeom>
          <a:ln w="76200">
            <a:noFill/>
          </a:ln>
        </p:spPr>
      </p:pic>
      <p:sp>
        <p:nvSpPr>
          <p:cNvPr id="9" name="CaixaDeTexto 8">
            <a:extLst>
              <a:ext uri="{FF2B5EF4-FFF2-40B4-BE49-F238E27FC236}">
                <a16:creationId xmlns:a16="http://schemas.microsoft.com/office/drawing/2014/main" id="{09A762E7-479B-4742-9BFB-4C37FE8B1634}"/>
              </a:ext>
            </a:extLst>
          </p:cNvPr>
          <p:cNvSpPr txBox="1"/>
          <p:nvPr/>
        </p:nvSpPr>
        <p:spPr>
          <a:xfrm>
            <a:off x="16233767" y="3582264"/>
            <a:ext cx="7377347" cy="8474115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defTabSz="1828709">
              <a:lnSpc>
                <a:spcPts val="6160"/>
              </a:lnSpc>
            </a:pPr>
            <a:r>
              <a:rPr lang="pt-BR" sz="4000" kern="1200" dirty="0">
                <a:solidFill>
                  <a:prstClr val="white"/>
                </a:solidFill>
                <a:latin typeface="Core Sans C 65 Bold"/>
              </a:rPr>
              <a:t>O </a:t>
            </a:r>
            <a:r>
              <a:rPr lang="pt-BR" sz="4000" b="1" kern="1200" dirty="0">
                <a:solidFill>
                  <a:prstClr val="white"/>
                </a:solidFill>
                <a:latin typeface="Core Sans C 65 Bold"/>
              </a:rPr>
              <a:t>Novo motor de promoções </a:t>
            </a:r>
            <a:r>
              <a:rPr lang="pt-BR" sz="4000" kern="1200" dirty="0">
                <a:solidFill>
                  <a:prstClr val="white"/>
                </a:solidFill>
                <a:latin typeface="Core Sans C 45 Regular"/>
              </a:rPr>
              <a:t>é soluções de mercado desenvolvida pela Linx para facilitar o planejamento e a execução de promoções no varejo. </a:t>
            </a:r>
            <a:endParaRPr lang="pt-BR" dirty="0">
              <a:solidFill>
                <a:prstClr val="white"/>
              </a:solidFill>
            </a:endParaRPr>
          </a:p>
          <a:p>
            <a:pPr defTabSz="1828709">
              <a:lnSpc>
                <a:spcPts val="6160"/>
              </a:lnSpc>
            </a:pPr>
            <a:endParaRPr lang="pt-BR" sz="4000" kern="1200" dirty="0">
              <a:solidFill>
                <a:prstClr val="white"/>
              </a:solidFill>
              <a:latin typeface="Core Sans C 45 Regular" panose="020B0603030302020204" pitchFamily="34" charset="0"/>
            </a:endParaRPr>
          </a:p>
          <a:p>
            <a:pPr defTabSz="1828709">
              <a:lnSpc>
                <a:spcPts val="6160"/>
              </a:lnSpc>
            </a:pPr>
            <a:r>
              <a:rPr lang="pt-BR" sz="4000" kern="1200" dirty="0">
                <a:solidFill>
                  <a:prstClr val="white"/>
                </a:solidFill>
                <a:latin typeface="Core Sans C 45 Regular"/>
              </a:rPr>
              <a:t>Uma solução agnóstica que serve para </a:t>
            </a:r>
            <a:r>
              <a:rPr lang="pt-BR" sz="4000" kern="1200" dirty="0">
                <a:solidFill>
                  <a:prstClr val="white"/>
                </a:solidFill>
                <a:latin typeface="Core Sans C 65 Bold"/>
              </a:rPr>
              <a:t>TODOS </a:t>
            </a:r>
            <a:r>
              <a:rPr lang="pt-BR" sz="4000" kern="1200" dirty="0">
                <a:solidFill>
                  <a:prstClr val="white"/>
                </a:solidFill>
                <a:latin typeface="Core Sans C 45 Regular"/>
              </a:rPr>
              <a:t>os nossos PDVs homologados. </a:t>
            </a:r>
          </a:p>
          <a:p>
            <a:pPr defTabSz="1828709"/>
            <a:endParaRPr lang="pt-BR" sz="2800" kern="1200" dirty="0">
              <a:solidFill>
                <a:prstClr val="white"/>
              </a:solidFill>
              <a:latin typeface="Core Sans C 45 Regular" panose="020B06030303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361320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97964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12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7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4B344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C70E859D-4E60-30E1-2D72-E400D0BC022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13">
            <a:extLst>
              <a:ext uri="{FF2B5EF4-FFF2-40B4-BE49-F238E27FC236}">
                <a16:creationId xmlns:a16="http://schemas.microsoft.com/office/drawing/2014/main" id="{FBC1D732-FD34-E717-6FE2-0258EEAD3AD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12916" flipH="1">
            <a:off x="-282217" y="10451693"/>
            <a:ext cx="15922265" cy="15097211"/>
          </a:xfrm>
          <a:prstGeom prst="rect">
            <a:avLst/>
          </a:prstGeom>
        </p:spPr>
      </p:pic>
      <p:sp>
        <p:nvSpPr>
          <p:cNvPr id="17" name="Google Shape;246;g1dfd54de5ca_1_0">
            <a:extLst>
              <a:ext uri="{FF2B5EF4-FFF2-40B4-BE49-F238E27FC236}">
                <a16:creationId xmlns:a16="http://schemas.microsoft.com/office/drawing/2014/main" id="{E3AEF043-F087-7F53-037F-51FD6BC8B775}"/>
              </a:ext>
            </a:extLst>
          </p:cNvPr>
          <p:cNvSpPr txBox="1"/>
          <p:nvPr/>
        </p:nvSpPr>
        <p:spPr>
          <a:xfrm>
            <a:off x="2216569" y="1737198"/>
            <a:ext cx="6711695" cy="14773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buClr>
                <a:srgbClr val="F72759"/>
              </a:buClr>
              <a:buSzPts val="900"/>
            </a:pPr>
            <a:r>
              <a:rPr lang="en-US" sz="9600" b="1" i="1" dirty="0">
                <a:solidFill>
                  <a:srgbClr val="FFDE25"/>
                </a:solidFill>
                <a:latin typeface="Core Sans C 75 ExtraBold" panose="020B0603030302020204" pitchFamily="34" charset="0"/>
                <a:ea typeface="Poppins Medium"/>
                <a:cs typeface="Arial" panose="020B0604020202020204" pitchFamily="34" charset="0"/>
                <a:sym typeface="Poppins Medium"/>
              </a:rPr>
              <a:t>Na </a:t>
            </a:r>
            <a:r>
              <a:rPr lang="en-US" sz="9600" b="1" i="1" dirty="0" err="1">
                <a:solidFill>
                  <a:srgbClr val="FFDE25"/>
                </a:solidFill>
                <a:latin typeface="Core Sans C 75 ExtraBold" panose="020B0603030302020204" pitchFamily="34" charset="0"/>
                <a:ea typeface="Poppins Medium"/>
                <a:cs typeface="Arial" panose="020B0604020202020204" pitchFamily="34" charset="0"/>
                <a:sym typeface="Poppins Medium"/>
              </a:rPr>
              <a:t>prática</a:t>
            </a:r>
            <a:endParaRPr sz="9600" b="1" i="1" dirty="0">
              <a:solidFill>
                <a:srgbClr val="FFDE25"/>
              </a:solidFill>
              <a:latin typeface="Core Sans C 75 ExtraBold" panose="020B0603030302020204" pitchFamily="34" charset="0"/>
              <a:ea typeface="Poppins Medium"/>
              <a:cs typeface="Arial" panose="020B0604020202020204" pitchFamily="34" charset="0"/>
              <a:sym typeface="Poppins Medium"/>
            </a:endParaRPr>
          </a:p>
        </p:txBody>
      </p:sp>
      <p:sp>
        <p:nvSpPr>
          <p:cNvPr id="5" name="Oval 788">
            <a:extLst>
              <a:ext uri="{FF2B5EF4-FFF2-40B4-BE49-F238E27FC236}">
                <a16:creationId xmlns:a16="http://schemas.microsoft.com/office/drawing/2014/main" id="{6A5C4606-C6B5-6AE2-3997-6C9CA81CF4AD}"/>
              </a:ext>
            </a:extLst>
          </p:cNvPr>
          <p:cNvSpPr/>
          <p:nvPr/>
        </p:nvSpPr>
        <p:spPr>
          <a:xfrm>
            <a:off x="818238" y="8447793"/>
            <a:ext cx="3835864" cy="3835866"/>
          </a:xfrm>
          <a:prstGeom prst="ellipse">
            <a:avLst/>
          </a:prstGeom>
          <a:solidFill>
            <a:srgbClr val="7030A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600"/>
          </a:p>
        </p:txBody>
      </p:sp>
      <p:sp>
        <p:nvSpPr>
          <p:cNvPr id="8" name="CaixaDeTexto 7">
            <a:extLst>
              <a:ext uri="{FF2B5EF4-FFF2-40B4-BE49-F238E27FC236}">
                <a16:creationId xmlns:a16="http://schemas.microsoft.com/office/drawing/2014/main" id="{13ECF6DC-413C-6F90-CC91-D736A041480A}"/>
              </a:ext>
            </a:extLst>
          </p:cNvPr>
          <p:cNvSpPr txBox="1"/>
          <p:nvPr/>
        </p:nvSpPr>
        <p:spPr>
          <a:xfrm>
            <a:off x="1276929" y="9011989"/>
            <a:ext cx="3123622" cy="2708434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pt-BR" sz="3400" dirty="0">
                <a:solidFill>
                  <a:schemeClr val="bg1"/>
                </a:solidFill>
                <a:latin typeface="Core Sans C 45 Regular" panose="020B0603030302020204" pitchFamily="34" charset="0"/>
              </a:rPr>
              <a:t>Como aceitar a Promo BR Mania e distribuir em sua loja</a:t>
            </a:r>
          </a:p>
        </p:txBody>
      </p:sp>
      <p:pic>
        <p:nvPicPr>
          <p:cNvPr id="7" name="Picture 13">
            <a:extLst>
              <a:ext uri="{FF2B5EF4-FFF2-40B4-BE49-F238E27FC236}">
                <a16:creationId xmlns:a16="http://schemas.microsoft.com/office/drawing/2014/main" id="{177428F3-19BB-0B9A-8247-ACA03238F3B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1996212" flipH="1">
            <a:off x="8995107" y="-11706000"/>
            <a:ext cx="15922265" cy="15097211"/>
          </a:xfrm>
          <a:prstGeom prst="rect">
            <a:avLst/>
          </a:prstGeom>
        </p:spPr>
      </p:pic>
      <p:cxnSp>
        <p:nvCxnSpPr>
          <p:cNvPr id="14" name="Google Shape;795;p56">
            <a:extLst>
              <a:ext uri="{FF2B5EF4-FFF2-40B4-BE49-F238E27FC236}">
                <a16:creationId xmlns:a16="http://schemas.microsoft.com/office/drawing/2014/main" id="{ECC68EAA-D0FE-98A5-61D6-70330E57CC20}"/>
              </a:ext>
            </a:extLst>
          </p:cNvPr>
          <p:cNvCxnSpPr>
            <a:cxnSpLocks/>
          </p:cNvCxnSpPr>
          <p:nvPr/>
        </p:nvCxnSpPr>
        <p:spPr>
          <a:xfrm flipH="1">
            <a:off x="-3991319" y="1661024"/>
            <a:ext cx="29675042" cy="151170"/>
          </a:xfrm>
          <a:prstGeom prst="straightConnector1">
            <a:avLst/>
          </a:prstGeom>
          <a:noFill/>
          <a:ln w="19050" cap="flat" cmpd="sng">
            <a:solidFill>
              <a:srgbClr val="00C855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8" name="Retângulo 51">
            <a:extLst>
              <a:ext uri="{FF2B5EF4-FFF2-40B4-BE49-F238E27FC236}">
                <a16:creationId xmlns:a16="http://schemas.microsoft.com/office/drawing/2014/main" id="{19048D41-1E49-FF1A-CC2F-E2A9E7B34CE3}"/>
              </a:ext>
            </a:extLst>
          </p:cNvPr>
          <p:cNvSpPr/>
          <p:nvPr/>
        </p:nvSpPr>
        <p:spPr>
          <a:xfrm>
            <a:off x="682421" y="1782446"/>
            <a:ext cx="17993470" cy="10919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43784" tIns="243784" rIns="243784" bIns="243784" anchor="ctr" anchorCtr="0">
            <a:noAutofit/>
          </a:bodyPr>
          <a:lstStyle/>
          <a:p>
            <a:pPr lvl="0">
              <a:buClr>
                <a:srgbClr val="411E5A"/>
              </a:buClr>
              <a:buSzPts val="2800"/>
              <a:defRPr/>
            </a:pPr>
            <a:endParaRPr lang="pt-BR" sz="4000" b="1" dirty="0">
              <a:solidFill>
                <a:srgbClr val="411E5A"/>
              </a:solidFill>
              <a:latin typeface="Century Gothic"/>
              <a:sym typeface="Dosis"/>
            </a:endParaRPr>
          </a:p>
        </p:txBody>
      </p:sp>
      <p:sp>
        <p:nvSpPr>
          <p:cNvPr id="6" name="Google Shape;246;g1dfd54de5ca_1_0">
            <a:extLst>
              <a:ext uri="{FF2B5EF4-FFF2-40B4-BE49-F238E27FC236}">
                <a16:creationId xmlns:a16="http://schemas.microsoft.com/office/drawing/2014/main" id="{88E80E14-040F-0558-843E-2B1722C67269}"/>
              </a:ext>
            </a:extLst>
          </p:cNvPr>
          <p:cNvSpPr txBox="1"/>
          <p:nvPr/>
        </p:nvSpPr>
        <p:spPr>
          <a:xfrm>
            <a:off x="2347072" y="1178292"/>
            <a:ext cx="6130177" cy="5192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buClr>
                <a:srgbClr val="F72759"/>
              </a:buClr>
              <a:buSzPts val="900"/>
            </a:pPr>
            <a:r>
              <a:rPr lang="en-US" sz="3374" i="1" dirty="0">
                <a:solidFill>
                  <a:schemeClr val="lt1"/>
                </a:solidFill>
                <a:latin typeface="Core Sans C 75 ExtraBold" panose="020B0603030302020204" pitchFamily="34" charset="0"/>
                <a:ea typeface="Poppins Medium"/>
                <a:cs typeface="Arial" panose="020B0604020202020204" pitchFamily="34" charset="0"/>
                <a:sym typeface="Poppins Medium"/>
              </a:rPr>
              <a:t>Como </a:t>
            </a:r>
            <a:r>
              <a:rPr lang="en-US" sz="3374" i="1" dirty="0" err="1">
                <a:solidFill>
                  <a:schemeClr val="lt1"/>
                </a:solidFill>
                <a:latin typeface="Core Sans C 75 ExtraBold" panose="020B0603030302020204" pitchFamily="34" charset="0"/>
                <a:ea typeface="Poppins Medium"/>
                <a:cs typeface="Arial" panose="020B0604020202020204" pitchFamily="34" charset="0"/>
                <a:sym typeface="Poppins Medium"/>
              </a:rPr>
              <a:t>Distribuir</a:t>
            </a:r>
            <a:r>
              <a:rPr lang="en-US" sz="3374" i="1" dirty="0">
                <a:solidFill>
                  <a:schemeClr val="lt1"/>
                </a:solidFill>
                <a:latin typeface="Core Sans C 75 ExtraBold" panose="020B0603030302020204" pitchFamily="34" charset="0"/>
                <a:ea typeface="Poppins Medium"/>
                <a:cs typeface="Arial" panose="020B0604020202020204" pitchFamily="34" charset="0"/>
                <a:sym typeface="Poppins Medium"/>
              </a:rPr>
              <a:t> </a:t>
            </a:r>
            <a:r>
              <a:rPr lang="en-US" sz="3374" i="1" dirty="0" err="1">
                <a:solidFill>
                  <a:schemeClr val="lt1"/>
                </a:solidFill>
                <a:latin typeface="Core Sans C 75 ExtraBold" panose="020B0603030302020204" pitchFamily="34" charset="0"/>
                <a:ea typeface="Poppins Medium"/>
                <a:cs typeface="Arial" panose="020B0604020202020204" pitchFamily="34" charset="0"/>
                <a:sym typeface="Poppins Medium"/>
              </a:rPr>
              <a:t>Promoções</a:t>
            </a:r>
            <a:endParaRPr sz="3374" i="1" dirty="0">
              <a:solidFill>
                <a:schemeClr val="lt1"/>
              </a:solidFill>
              <a:latin typeface="Core Sans C 75 ExtraBold" panose="020B0603030302020204" pitchFamily="34" charset="0"/>
              <a:ea typeface="Poppins Medium"/>
              <a:cs typeface="Arial" panose="020B0604020202020204" pitchFamily="34" charset="0"/>
              <a:sym typeface="Poppins Medium"/>
            </a:endParaRPr>
          </a:p>
        </p:txBody>
      </p:sp>
      <p:sp>
        <p:nvSpPr>
          <p:cNvPr id="3" name="CaixaDeTexto 2">
            <a:extLst>
              <a:ext uri="{FF2B5EF4-FFF2-40B4-BE49-F238E27FC236}">
                <a16:creationId xmlns:a16="http://schemas.microsoft.com/office/drawing/2014/main" id="{B8D4CAD4-AED5-12A6-9166-A32A4A364599}"/>
              </a:ext>
            </a:extLst>
          </p:cNvPr>
          <p:cNvSpPr txBox="1"/>
          <p:nvPr/>
        </p:nvSpPr>
        <p:spPr>
          <a:xfrm>
            <a:off x="6088947" y="3335948"/>
            <a:ext cx="13443104" cy="49244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rtl="0">
              <a:buClr>
                <a:srgbClr val="F72759"/>
              </a:buClr>
              <a:buSzPts val="900"/>
              <a:buFont typeface="Arial"/>
            </a:pPr>
            <a:r>
              <a:rPr lang="pt-BR" sz="2800" i="1" dirty="0">
                <a:solidFill>
                  <a:schemeClr val="lt1"/>
                </a:solidFill>
                <a:latin typeface="Core Sans C 75 ExtraBold" panose="020B0603030302020204" pitchFamily="34" charset="0"/>
                <a:cs typeface="Arial" panose="020B0604020202020204" pitchFamily="34" charset="0"/>
                <a:sym typeface="Arial"/>
              </a:rPr>
              <a:t>Acesso ao Sistema Promo</a:t>
            </a:r>
          </a:p>
          <a:p>
            <a:pPr algn="l" rtl="0">
              <a:buClr>
                <a:srgbClr val="F72759"/>
              </a:buClr>
              <a:buSzPts val="900"/>
              <a:buFont typeface="Arial"/>
            </a:pPr>
            <a:endParaRPr lang="pt-BR" sz="2800" i="1" dirty="0">
              <a:solidFill>
                <a:schemeClr val="lt1"/>
              </a:solidFill>
              <a:latin typeface="Core Sans C 75 ExtraBold" panose="020B0603030302020204" pitchFamily="34" charset="0"/>
              <a:cs typeface="Arial" panose="020B0604020202020204" pitchFamily="34" charset="0"/>
              <a:sym typeface="Arial"/>
            </a:endParaRPr>
          </a:p>
          <a:p>
            <a:pPr algn="l" rtl="0">
              <a:buClr>
                <a:srgbClr val="F72759"/>
              </a:buClr>
              <a:buSzPts val="900"/>
              <a:buFont typeface="Arial"/>
            </a:pPr>
            <a:r>
              <a:rPr lang="pt-BR" sz="2800" i="1" dirty="0">
                <a:solidFill>
                  <a:schemeClr val="lt1"/>
                </a:solidFill>
                <a:latin typeface="Core Sans C 75 ExtraBold" panose="020B0603030302020204" pitchFamily="34" charset="0"/>
                <a:cs typeface="Arial" panose="020B0604020202020204" pitchFamily="34" charset="0"/>
                <a:sym typeface="Arial"/>
              </a:rPr>
              <a:t>1. Login no Sistema: Acesse o sistema Promo utilizando seu código ZBRM </a:t>
            </a:r>
          </a:p>
          <a:p>
            <a:pPr algn="l" rtl="0">
              <a:buClr>
                <a:srgbClr val="F72759"/>
              </a:buClr>
              <a:buSzPts val="900"/>
              <a:buFont typeface="Arial"/>
            </a:pPr>
            <a:r>
              <a:rPr lang="pt-BR" sz="2800" i="1" dirty="0">
                <a:solidFill>
                  <a:schemeClr val="lt1"/>
                </a:solidFill>
                <a:latin typeface="Core Sans C 75 ExtraBold" panose="020B0603030302020204" pitchFamily="34" charset="0"/>
                <a:cs typeface="Arial" panose="020B0604020202020204" pitchFamily="34" charset="0"/>
                <a:sym typeface="Arial"/>
              </a:rPr>
              <a:t>Com o nome de usuário e a senha correspondente.</a:t>
            </a:r>
          </a:p>
          <a:p>
            <a:pPr algn="l" rtl="0">
              <a:buClr>
                <a:srgbClr val="F72759"/>
              </a:buClr>
              <a:buSzPts val="900"/>
              <a:buFont typeface="Arial"/>
            </a:pPr>
            <a:r>
              <a:rPr lang="pt-BR" sz="2800" i="1" dirty="0">
                <a:solidFill>
                  <a:schemeClr val="lt1"/>
                </a:solidFill>
                <a:latin typeface="Core Sans C 75 ExtraBold" panose="020B0603030302020204" pitchFamily="34" charset="0"/>
                <a:cs typeface="Arial" panose="020B0604020202020204" pitchFamily="34" charset="0"/>
                <a:sym typeface="Arial"/>
              </a:rPr>
              <a:t>o</a:t>
            </a:r>
          </a:p>
          <a:p>
            <a:pPr algn="l" rtl="0">
              <a:buClr>
                <a:srgbClr val="F72759"/>
              </a:buClr>
              <a:buSzPts val="900"/>
              <a:buFont typeface="Arial"/>
            </a:pPr>
            <a:r>
              <a:rPr lang="pt-BR" sz="2000" i="1" dirty="0">
                <a:solidFill>
                  <a:schemeClr val="lt1"/>
                </a:solidFill>
                <a:latin typeface="Core Sans C 75 ExtraBold" panose="020B0603030302020204" pitchFamily="34" charset="0"/>
                <a:cs typeface="Arial" panose="020B0604020202020204" pitchFamily="34" charset="0"/>
                <a:sym typeface="Arial"/>
              </a:rPr>
              <a:t>URL: https://promo-brmania.napse.global/promo/</a:t>
            </a:r>
          </a:p>
          <a:p>
            <a:pPr algn="l" rtl="0">
              <a:buClr>
                <a:srgbClr val="F72759"/>
              </a:buClr>
              <a:buSzPts val="900"/>
              <a:buFont typeface="Arial"/>
            </a:pPr>
            <a:r>
              <a:rPr lang="pt-BR" sz="2000" i="1" dirty="0">
                <a:solidFill>
                  <a:schemeClr val="lt1"/>
                </a:solidFill>
                <a:latin typeface="Core Sans C 75 ExtraBold" panose="020B0603030302020204" pitchFamily="34" charset="0"/>
                <a:cs typeface="Arial" panose="020B0604020202020204" pitchFamily="34" charset="0"/>
                <a:sym typeface="Arial"/>
              </a:rPr>
              <a:t>o</a:t>
            </a:r>
          </a:p>
          <a:p>
            <a:pPr algn="l" rtl="0">
              <a:buClr>
                <a:srgbClr val="F72759"/>
              </a:buClr>
              <a:buSzPts val="900"/>
              <a:buFont typeface="Arial"/>
            </a:pPr>
            <a:r>
              <a:rPr lang="pt-BR" sz="2000" i="1" dirty="0">
                <a:solidFill>
                  <a:schemeClr val="lt1"/>
                </a:solidFill>
                <a:latin typeface="Core Sans C 75 ExtraBold" panose="020B0603030302020204" pitchFamily="34" charset="0"/>
                <a:cs typeface="Arial" panose="020B0604020202020204" pitchFamily="34" charset="0"/>
                <a:sym typeface="Arial"/>
              </a:rPr>
              <a:t>Nota Importante: No primeiro acesso, será obrigatório alterar a senha pré-definida</a:t>
            </a:r>
          </a:p>
          <a:p>
            <a:pPr algn="l" rtl="0">
              <a:buClr>
                <a:srgbClr val="F72759"/>
              </a:buClr>
              <a:buSzPts val="900"/>
              <a:buFont typeface="Arial"/>
            </a:pPr>
            <a:r>
              <a:rPr lang="pt-BR" sz="2000" i="1" dirty="0">
                <a:solidFill>
                  <a:schemeClr val="lt1"/>
                </a:solidFill>
                <a:latin typeface="Core Sans C 75 ExtraBold" panose="020B0603030302020204" pitchFamily="34" charset="0"/>
                <a:cs typeface="Arial" panose="020B0604020202020204" pitchFamily="34" charset="0"/>
                <a:sym typeface="Arial"/>
              </a:rPr>
              <a:t> para uma senha pessoal e intransferível. A segurança desse acesso é de responsabilidade</a:t>
            </a:r>
          </a:p>
          <a:p>
            <a:pPr algn="l" rtl="0">
              <a:buClr>
                <a:srgbClr val="F72759"/>
              </a:buClr>
              <a:buSzPts val="900"/>
              <a:buFont typeface="Arial"/>
            </a:pPr>
            <a:r>
              <a:rPr lang="pt-BR" sz="2000" i="1" dirty="0">
                <a:solidFill>
                  <a:schemeClr val="lt1"/>
                </a:solidFill>
                <a:latin typeface="Core Sans C 75 ExtraBold" panose="020B0603030302020204" pitchFamily="34" charset="0"/>
                <a:cs typeface="Arial" panose="020B0604020202020204" pitchFamily="34" charset="0"/>
                <a:sym typeface="Arial"/>
              </a:rPr>
              <a:t> do próprio usuário.</a:t>
            </a:r>
          </a:p>
          <a:p>
            <a:pPr algn="l" rtl="0">
              <a:buClr>
                <a:srgbClr val="F72759"/>
              </a:buClr>
              <a:buSzPts val="900"/>
              <a:buFont typeface="Arial"/>
            </a:pPr>
            <a:endParaRPr lang="pt-BR" sz="2800" i="1" dirty="0">
              <a:solidFill>
                <a:schemeClr val="lt1"/>
              </a:solidFill>
              <a:latin typeface="Core Sans C 75 ExtraBold" panose="020B0603030302020204" pitchFamily="34" charset="0"/>
              <a:cs typeface="Arial" panose="020B0604020202020204" pitchFamily="34" charset="0"/>
              <a:sym typeface="Arial"/>
            </a:endParaRPr>
          </a:p>
          <a:p>
            <a:pPr algn="l" rtl="0">
              <a:buClr>
                <a:srgbClr val="F72759"/>
              </a:buClr>
              <a:buSzPts val="900"/>
              <a:buFont typeface="Arial"/>
            </a:pPr>
            <a:endParaRPr lang="pt-BR" sz="2800" i="1" dirty="0">
              <a:solidFill>
                <a:schemeClr val="lt1"/>
              </a:solidFill>
              <a:latin typeface="Core Sans C 75 ExtraBold" panose="020B0603030302020204" pitchFamily="34" charset="0"/>
              <a:cs typeface="Arial" panose="020B0604020202020204" pitchFamily="34" charset="0"/>
              <a:sym typeface="Arial"/>
            </a:endParaRPr>
          </a:p>
          <a:p>
            <a:r>
              <a:rPr lang="pt-BR" dirty="0"/>
              <a:t>o</a:t>
            </a:r>
          </a:p>
        </p:txBody>
      </p:sp>
      <p:pic>
        <p:nvPicPr>
          <p:cNvPr id="10" name="Imagem 9">
            <a:extLst>
              <a:ext uri="{FF2B5EF4-FFF2-40B4-BE49-F238E27FC236}">
                <a16:creationId xmlns:a16="http://schemas.microsoft.com/office/drawing/2014/main" id="{3A6F66A9-6A5D-C6B2-1CC6-F90115FAF14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64987" y="7417945"/>
            <a:ext cx="11338763" cy="3308537"/>
          </a:xfrm>
          <a:prstGeom prst="rect">
            <a:avLst/>
          </a:prstGeom>
        </p:spPr>
      </p:pic>
      <p:pic>
        <p:nvPicPr>
          <p:cNvPr id="2" name="Google Shape;58;p1">
            <a:extLst>
              <a:ext uri="{FF2B5EF4-FFF2-40B4-BE49-F238E27FC236}">
                <a16:creationId xmlns:a16="http://schemas.microsoft.com/office/drawing/2014/main" id="{D1184061-1648-6FE7-01C4-2E0F96168056}"/>
              </a:ext>
            </a:extLst>
          </p:cNvPr>
          <p:cNvPicPr preferRelativeResize="0"/>
          <p:nvPr/>
        </p:nvPicPr>
        <p:blipFill rotWithShape="1">
          <a:blip r:embed="rId5">
            <a:alphaModFix/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rcRect/>
          <a:stretch/>
        </p:blipFill>
        <p:spPr>
          <a:xfrm>
            <a:off x="22695253" y="12596054"/>
            <a:ext cx="744501" cy="423428"/>
          </a:xfrm>
          <a:prstGeom prst="rect">
            <a:avLst/>
          </a:prstGeom>
          <a:solidFill>
            <a:srgbClr val="F5F3FD"/>
          </a:solidFill>
          <a:ln>
            <a:noFill/>
          </a:ln>
        </p:spPr>
      </p:pic>
      <p:pic>
        <p:nvPicPr>
          <p:cNvPr id="4" name="Imagem 3" descr="Logotipo, nome da empresa&#10;&#10;Descrição gerada automaticamente">
            <a:extLst>
              <a:ext uri="{FF2B5EF4-FFF2-40B4-BE49-F238E27FC236}">
                <a16:creationId xmlns:a16="http://schemas.microsoft.com/office/drawing/2014/main" id="{0AEA96BA-E72F-AEC0-4370-66F65BBD51E6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1861062" y="12677865"/>
            <a:ext cx="834189" cy="4234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905193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4B344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C70E859D-4E60-30E1-2D72-E400D0BC022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13">
            <a:extLst>
              <a:ext uri="{FF2B5EF4-FFF2-40B4-BE49-F238E27FC236}">
                <a16:creationId xmlns:a16="http://schemas.microsoft.com/office/drawing/2014/main" id="{FBC1D732-FD34-E717-6FE2-0258EEAD3AD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12916" flipH="1">
            <a:off x="-282217" y="10451693"/>
            <a:ext cx="15922265" cy="15097211"/>
          </a:xfrm>
          <a:prstGeom prst="rect">
            <a:avLst/>
          </a:prstGeom>
        </p:spPr>
      </p:pic>
      <p:sp>
        <p:nvSpPr>
          <p:cNvPr id="17" name="Google Shape;246;g1dfd54de5ca_1_0">
            <a:extLst>
              <a:ext uri="{FF2B5EF4-FFF2-40B4-BE49-F238E27FC236}">
                <a16:creationId xmlns:a16="http://schemas.microsoft.com/office/drawing/2014/main" id="{E3AEF043-F087-7F53-037F-51FD6BC8B775}"/>
              </a:ext>
            </a:extLst>
          </p:cNvPr>
          <p:cNvSpPr txBox="1"/>
          <p:nvPr/>
        </p:nvSpPr>
        <p:spPr>
          <a:xfrm>
            <a:off x="2216569" y="1737198"/>
            <a:ext cx="6711695" cy="14773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buClr>
                <a:srgbClr val="F72759"/>
              </a:buClr>
              <a:buSzPts val="900"/>
            </a:pPr>
            <a:r>
              <a:rPr lang="en-US" sz="9600" b="1" i="1" dirty="0">
                <a:solidFill>
                  <a:srgbClr val="FFDE25"/>
                </a:solidFill>
                <a:latin typeface="Core Sans C 75 ExtraBold" panose="020B0603030302020204" pitchFamily="34" charset="0"/>
                <a:ea typeface="Poppins Medium"/>
                <a:cs typeface="Arial" panose="020B0604020202020204" pitchFamily="34" charset="0"/>
                <a:sym typeface="Poppins Medium"/>
              </a:rPr>
              <a:t>Na </a:t>
            </a:r>
            <a:r>
              <a:rPr lang="en-US" sz="9600" b="1" i="1" dirty="0" err="1">
                <a:solidFill>
                  <a:srgbClr val="FFDE25"/>
                </a:solidFill>
                <a:latin typeface="Core Sans C 75 ExtraBold" panose="020B0603030302020204" pitchFamily="34" charset="0"/>
                <a:ea typeface="Poppins Medium"/>
                <a:cs typeface="Arial" panose="020B0604020202020204" pitchFamily="34" charset="0"/>
                <a:sym typeface="Poppins Medium"/>
              </a:rPr>
              <a:t>prática</a:t>
            </a:r>
            <a:endParaRPr sz="9600" b="1" i="1" dirty="0">
              <a:solidFill>
                <a:srgbClr val="FFDE25"/>
              </a:solidFill>
              <a:latin typeface="Core Sans C 75 ExtraBold" panose="020B0603030302020204" pitchFamily="34" charset="0"/>
              <a:ea typeface="Poppins Medium"/>
              <a:cs typeface="Arial" panose="020B0604020202020204" pitchFamily="34" charset="0"/>
              <a:sym typeface="Poppins Medium"/>
            </a:endParaRPr>
          </a:p>
        </p:txBody>
      </p:sp>
      <p:sp>
        <p:nvSpPr>
          <p:cNvPr id="5" name="Oval 788">
            <a:extLst>
              <a:ext uri="{FF2B5EF4-FFF2-40B4-BE49-F238E27FC236}">
                <a16:creationId xmlns:a16="http://schemas.microsoft.com/office/drawing/2014/main" id="{6A5C4606-C6B5-6AE2-3997-6C9CA81CF4AD}"/>
              </a:ext>
            </a:extLst>
          </p:cNvPr>
          <p:cNvSpPr/>
          <p:nvPr/>
        </p:nvSpPr>
        <p:spPr>
          <a:xfrm>
            <a:off x="818238" y="8447793"/>
            <a:ext cx="3835864" cy="3835866"/>
          </a:xfrm>
          <a:prstGeom prst="ellipse">
            <a:avLst/>
          </a:prstGeom>
          <a:solidFill>
            <a:srgbClr val="7030A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600"/>
          </a:p>
        </p:txBody>
      </p:sp>
      <p:sp>
        <p:nvSpPr>
          <p:cNvPr id="8" name="CaixaDeTexto 7">
            <a:extLst>
              <a:ext uri="{FF2B5EF4-FFF2-40B4-BE49-F238E27FC236}">
                <a16:creationId xmlns:a16="http://schemas.microsoft.com/office/drawing/2014/main" id="{13ECF6DC-413C-6F90-CC91-D736A041480A}"/>
              </a:ext>
            </a:extLst>
          </p:cNvPr>
          <p:cNvSpPr txBox="1"/>
          <p:nvPr/>
        </p:nvSpPr>
        <p:spPr>
          <a:xfrm>
            <a:off x="1276929" y="9011989"/>
            <a:ext cx="3123622" cy="2708434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pt-BR" sz="3400" dirty="0">
                <a:solidFill>
                  <a:schemeClr val="bg1"/>
                </a:solidFill>
                <a:latin typeface="Core Sans C 45 Regular" panose="020B0603030302020204" pitchFamily="34" charset="0"/>
              </a:rPr>
              <a:t>Como aceitar a Promo BR Mania e distribuir em sua loja</a:t>
            </a:r>
          </a:p>
        </p:txBody>
      </p:sp>
      <p:pic>
        <p:nvPicPr>
          <p:cNvPr id="7" name="Picture 13">
            <a:extLst>
              <a:ext uri="{FF2B5EF4-FFF2-40B4-BE49-F238E27FC236}">
                <a16:creationId xmlns:a16="http://schemas.microsoft.com/office/drawing/2014/main" id="{177428F3-19BB-0B9A-8247-ACA03238F3B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1996212" flipH="1">
            <a:off x="8995107" y="-11706000"/>
            <a:ext cx="15922265" cy="15097211"/>
          </a:xfrm>
          <a:prstGeom prst="rect">
            <a:avLst/>
          </a:prstGeom>
        </p:spPr>
      </p:pic>
      <p:cxnSp>
        <p:nvCxnSpPr>
          <p:cNvPr id="14" name="Google Shape;795;p56">
            <a:extLst>
              <a:ext uri="{FF2B5EF4-FFF2-40B4-BE49-F238E27FC236}">
                <a16:creationId xmlns:a16="http://schemas.microsoft.com/office/drawing/2014/main" id="{ECC68EAA-D0FE-98A5-61D6-70330E57CC20}"/>
              </a:ext>
            </a:extLst>
          </p:cNvPr>
          <p:cNvCxnSpPr>
            <a:cxnSpLocks/>
          </p:cNvCxnSpPr>
          <p:nvPr/>
        </p:nvCxnSpPr>
        <p:spPr>
          <a:xfrm flipH="1">
            <a:off x="-3991319" y="1661024"/>
            <a:ext cx="29675042" cy="151170"/>
          </a:xfrm>
          <a:prstGeom prst="straightConnector1">
            <a:avLst/>
          </a:prstGeom>
          <a:noFill/>
          <a:ln w="19050" cap="flat" cmpd="sng">
            <a:solidFill>
              <a:srgbClr val="00C855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8" name="Retângulo 51">
            <a:extLst>
              <a:ext uri="{FF2B5EF4-FFF2-40B4-BE49-F238E27FC236}">
                <a16:creationId xmlns:a16="http://schemas.microsoft.com/office/drawing/2014/main" id="{19048D41-1E49-FF1A-CC2F-E2A9E7B34CE3}"/>
              </a:ext>
            </a:extLst>
          </p:cNvPr>
          <p:cNvSpPr/>
          <p:nvPr/>
        </p:nvSpPr>
        <p:spPr>
          <a:xfrm>
            <a:off x="682421" y="1782446"/>
            <a:ext cx="17993470" cy="10919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43784" tIns="243784" rIns="243784" bIns="243784" anchor="ctr" anchorCtr="0">
            <a:noAutofit/>
          </a:bodyPr>
          <a:lstStyle/>
          <a:p>
            <a:pPr lvl="0">
              <a:buClr>
                <a:srgbClr val="411E5A"/>
              </a:buClr>
              <a:buSzPts val="2800"/>
              <a:defRPr/>
            </a:pPr>
            <a:endParaRPr lang="pt-BR" sz="4000" b="1" dirty="0">
              <a:solidFill>
                <a:srgbClr val="411E5A"/>
              </a:solidFill>
              <a:latin typeface="Century Gothic"/>
              <a:sym typeface="Dosis"/>
            </a:endParaRPr>
          </a:p>
        </p:txBody>
      </p:sp>
      <p:sp>
        <p:nvSpPr>
          <p:cNvPr id="6" name="Google Shape;246;g1dfd54de5ca_1_0">
            <a:extLst>
              <a:ext uri="{FF2B5EF4-FFF2-40B4-BE49-F238E27FC236}">
                <a16:creationId xmlns:a16="http://schemas.microsoft.com/office/drawing/2014/main" id="{88E80E14-040F-0558-843E-2B1722C67269}"/>
              </a:ext>
            </a:extLst>
          </p:cNvPr>
          <p:cNvSpPr txBox="1"/>
          <p:nvPr/>
        </p:nvSpPr>
        <p:spPr>
          <a:xfrm>
            <a:off x="2347072" y="1178292"/>
            <a:ext cx="6130177" cy="5192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buClr>
                <a:srgbClr val="F72759"/>
              </a:buClr>
              <a:buSzPts val="900"/>
            </a:pPr>
            <a:r>
              <a:rPr lang="en-US" sz="3374" i="1" dirty="0">
                <a:solidFill>
                  <a:schemeClr val="lt1"/>
                </a:solidFill>
                <a:latin typeface="Core Sans C 75 ExtraBold" panose="020B0603030302020204" pitchFamily="34" charset="0"/>
                <a:ea typeface="Poppins Medium"/>
                <a:cs typeface="Arial" panose="020B0604020202020204" pitchFamily="34" charset="0"/>
                <a:sym typeface="Poppins Medium"/>
              </a:rPr>
              <a:t>Como </a:t>
            </a:r>
            <a:r>
              <a:rPr lang="en-US" sz="3374" i="1" dirty="0" err="1">
                <a:solidFill>
                  <a:schemeClr val="lt1"/>
                </a:solidFill>
                <a:latin typeface="Core Sans C 75 ExtraBold" panose="020B0603030302020204" pitchFamily="34" charset="0"/>
                <a:ea typeface="Poppins Medium"/>
                <a:cs typeface="Arial" panose="020B0604020202020204" pitchFamily="34" charset="0"/>
                <a:sym typeface="Poppins Medium"/>
              </a:rPr>
              <a:t>Distribuir</a:t>
            </a:r>
            <a:r>
              <a:rPr lang="en-US" sz="3374" i="1" dirty="0">
                <a:solidFill>
                  <a:schemeClr val="lt1"/>
                </a:solidFill>
                <a:latin typeface="Core Sans C 75 ExtraBold" panose="020B0603030302020204" pitchFamily="34" charset="0"/>
                <a:ea typeface="Poppins Medium"/>
                <a:cs typeface="Arial" panose="020B0604020202020204" pitchFamily="34" charset="0"/>
                <a:sym typeface="Poppins Medium"/>
              </a:rPr>
              <a:t> </a:t>
            </a:r>
            <a:r>
              <a:rPr lang="en-US" sz="3374" i="1" dirty="0" err="1">
                <a:solidFill>
                  <a:schemeClr val="lt1"/>
                </a:solidFill>
                <a:latin typeface="Core Sans C 75 ExtraBold" panose="020B0603030302020204" pitchFamily="34" charset="0"/>
                <a:ea typeface="Poppins Medium"/>
                <a:cs typeface="Arial" panose="020B0604020202020204" pitchFamily="34" charset="0"/>
                <a:sym typeface="Poppins Medium"/>
              </a:rPr>
              <a:t>Promoções</a:t>
            </a:r>
            <a:endParaRPr sz="3374" i="1" dirty="0">
              <a:solidFill>
                <a:schemeClr val="lt1"/>
              </a:solidFill>
              <a:latin typeface="Core Sans C 75 ExtraBold" panose="020B0603030302020204" pitchFamily="34" charset="0"/>
              <a:ea typeface="Poppins Medium"/>
              <a:cs typeface="Arial" panose="020B0604020202020204" pitchFamily="34" charset="0"/>
              <a:sym typeface="Poppins Medium"/>
            </a:endParaRPr>
          </a:p>
        </p:txBody>
      </p:sp>
      <p:sp>
        <p:nvSpPr>
          <p:cNvPr id="3" name="CaixaDeTexto 2">
            <a:extLst>
              <a:ext uri="{FF2B5EF4-FFF2-40B4-BE49-F238E27FC236}">
                <a16:creationId xmlns:a16="http://schemas.microsoft.com/office/drawing/2014/main" id="{B8D4CAD4-AED5-12A6-9166-A32A4A364599}"/>
              </a:ext>
            </a:extLst>
          </p:cNvPr>
          <p:cNvSpPr txBox="1"/>
          <p:nvPr/>
        </p:nvSpPr>
        <p:spPr>
          <a:xfrm>
            <a:off x="6088947" y="3335948"/>
            <a:ext cx="13048765" cy="22467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rtl="0">
              <a:buClr>
                <a:srgbClr val="F72759"/>
              </a:buClr>
              <a:buSzPts val="900"/>
              <a:buFont typeface="Arial"/>
            </a:pPr>
            <a:endParaRPr lang="pt-BR" sz="2800" i="1" dirty="0">
              <a:solidFill>
                <a:schemeClr val="lt1"/>
              </a:solidFill>
              <a:latin typeface="Core Sans C 75 ExtraBold" panose="020B0603030302020204" pitchFamily="34" charset="0"/>
              <a:cs typeface="Arial" panose="020B0604020202020204" pitchFamily="34" charset="0"/>
              <a:sym typeface="Arial"/>
            </a:endParaRPr>
          </a:p>
          <a:p>
            <a:pPr algn="l" rtl="0">
              <a:buClr>
                <a:srgbClr val="F72759"/>
              </a:buClr>
              <a:buSzPts val="900"/>
              <a:buFont typeface="Arial"/>
            </a:pPr>
            <a:r>
              <a:rPr lang="pt-BR" sz="2800" i="1" dirty="0">
                <a:solidFill>
                  <a:schemeClr val="lt1"/>
                </a:solidFill>
                <a:latin typeface="Core Sans C 75 ExtraBold" panose="020B0603030302020204" pitchFamily="34" charset="0"/>
                <a:cs typeface="Arial" panose="020B0604020202020204" pitchFamily="34" charset="0"/>
                <a:sym typeface="Arial"/>
              </a:rPr>
              <a:t>2.Acessar o Menu de Mapas:</a:t>
            </a:r>
          </a:p>
          <a:p>
            <a:pPr algn="l" rtl="0">
              <a:buClr>
                <a:srgbClr val="F72759"/>
              </a:buClr>
              <a:buSzPts val="900"/>
              <a:buFont typeface="Arial"/>
            </a:pPr>
            <a:endParaRPr lang="pt-BR" sz="2800" i="1" dirty="0">
              <a:solidFill>
                <a:schemeClr val="lt1"/>
              </a:solidFill>
              <a:latin typeface="Core Sans C 75 ExtraBold" panose="020B0603030302020204" pitchFamily="34" charset="0"/>
              <a:cs typeface="Arial" panose="020B0604020202020204" pitchFamily="34" charset="0"/>
              <a:sym typeface="Arial"/>
            </a:endParaRPr>
          </a:p>
          <a:p>
            <a:pPr algn="l" rtl="0">
              <a:buClr>
                <a:srgbClr val="F72759"/>
              </a:buClr>
              <a:buSzPts val="900"/>
              <a:buFont typeface="Arial"/>
            </a:pPr>
            <a:r>
              <a:rPr lang="pt-BR" sz="2800" i="1" dirty="0">
                <a:solidFill>
                  <a:schemeClr val="lt1"/>
                </a:solidFill>
                <a:latin typeface="Core Sans C 75 ExtraBold" panose="020B0603030302020204" pitchFamily="34" charset="0"/>
                <a:cs typeface="Arial" panose="020B0604020202020204" pitchFamily="34" charset="0"/>
                <a:sym typeface="Arial"/>
              </a:rPr>
              <a:t>Após o login, vá para o menu lateral e selecione Distribuição → Mapas.</a:t>
            </a:r>
          </a:p>
          <a:p>
            <a:pPr algn="l" rtl="0">
              <a:buClr>
                <a:srgbClr val="F72759"/>
              </a:buClr>
              <a:buSzPts val="900"/>
              <a:buFont typeface="Arial"/>
            </a:pPr>
            <a:endParaRPr lang="pt-BR" sz="2800" i="1" dirty="0">
              <a:solidFill>
                <a:schemeClr val="lt1"/>
              </a:solidFill>
              <a:latin typeface="Core Sans C 75 ExtraBold" panose="020B0603030302020204" pitchFamily="34" charset="0"/>
              <a:cs typeface="Arial" panose="020B0604020202020204" pitchFamily="34" charset="0"/>
              <a:sym typeface="Arial"/>
            </a:endParaRPr>
          </a:p>
        </p:txBody>
      </p:sp>
      <p:pic>
        <p:nvPicPr>
          <p:cNvPr id="4" name="Imagem 3">
            <a:extLst>
              <a:ext uri="{FF2B5EF4-FFF2-40B4-BE49-F238E27FC236}">
                <a16:creationId xmlns:a16="http://schemas.microsoft.com/office/drawing/2014/main" id="{0A382C60-6F38-F84F-1DC0-108176D8475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47983" y="6412025"/>
            <a:ext cx="12286445" cy="3495472"/>
          </a:xfrm>
          <a:prstGeom prst="rect">
            <a:avLst/>
          </a:prstGeom>
        </p:spPr>
      </p:pic>
      <p:pic>
        <p:nvPicPr>
          <p:cNvPr id="2" name="Google Shape;58;p1">
            <a:extLst>
              <a:ext uri="{FF2B5EF4-FFF2-40B4-BE49-F238E27FC236}">
                <a16:creationId xmlns:a16="http://schemas.microsoft.com/office/drawing/2014/main" id="{B4A01FFF-5F53-F360-2FBC-8D2350354D72}"/>
              </a:ext>
            </a:extLst>
          </p:cNvPr>
          <p:cNvPicPr preferRelativeResize="0"/>
          <p:nvPr/>
        </p:nvPicPr>
        <p:blipFill rotWithShape="1">
          <a:blip r:embed="rId5">
            <a:alphaModFix/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rcRect/>
          <a:stretch/>
        </p:blipFill>
        <p:spPr>
          <a:xfrm>
            <a:off x="22695253" y="12596054"/>
            <a:ext cx="744501" cy="423428"/>
          </a:xfrm>
          <a:prstGeom prst="rect">
            <a:avLst/>
          </a:prstGeom>
          <a:solidFill>
            <a:srgbClr val="F5F3FD"/>
          </a:solidFill>
          <a:ln>
            <a:noFill/>
          </a:ln>
        </p:spPr>
      </p:pic>
      <p:pic>
        <p:nvPicPr>
          <p:cNvPr id="10" name="Imagem 9" descr="Logotipo, nome da empresa&#10;&#10;Descrição gerada automaticamente">
            <a:extLst>
              <a:ext uri="{FF2B5EF4-FFF2-40B4-BE49-F238E27FC236}">
                <a16:creationId xmlns:a16="http://schemas.microsoft.com/office/drawing/2014/main" id="{267A0080-E9F6-AE78-C1E9-19E7FD51588E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1861062" y="12677865"/>
            <a:ext cx="834189" cy="4234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814081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4B344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C70E859D-4E60-30E1-2D72-E400D0BC022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13">
            <a:extLst>
              <a:ext uri="{FF2B5EF4-FFF2-40B4-BE49-F238E27FC236}">
                <a16:creationId xmlns:a16="http://schemas.microsoft.com/office/drawing/2014/main" id="{FBC1D732-FD34-E717-6FE2-0258EEAD3AD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12916" flipH="1">
            <a:off x="-282217" y="10451693"/>
            <a:ext cx="15922265" cy="15097211"/>
          </a:xfrm>
          <a:prstGeom prst="rect">
            <a:avLst/>
          </a:prstGeom>
        </p:spPr>
      </p:pic>
      <p:sp>
        <p:nvSpPr>
          <p:cNvPr id="17" name="Google Shape;246;g1dfd54de5ca_1_0">
            <a:extLst>
              <a:ext uri="{FF2B5EF4-FFF2-40B4-BE49-F238E27FC236}">
                <a16:creationId xmlns:a16="http://schemas.microsoft.com/office/drawing/2014/main" id="{E3AEF043-F087-7F53-037F-51FD6BC8B775}"/>
              </a:ext>
            </a:extLst>
          </p:cNvPr>
          <p:cNvSpPr txBox="1"/>
          <p:nvPr/>
        </p:nvSpPr>
        <p:spPr>
          <a:xfrm>
            <a:off x="2216569" y="1737198"/>
            <a:ext cx="6711695" cy="14773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buClr>
                <a:srgbClr val="F72759"/>
              </a:buClr>
              <a:buSzPts val="900"/>
            </a:pPr>
            <a:r>
              <a:rPr lang="en-US" sz="9600" b="1" i="1" dirty="0">
                <a:solidFill>
                  <a:srgbClr val="FFDE25"/>
                </a:solidFill>
                <a:latin typeface="Core Sans C 75 ExtraBold" panose="020B0603030302020204" pitchFamily="34" charset="0"/>
                <a:ea typeface="Poppins Medium"/>
                <a:cs typeface="Arial" panose="020B0604020202020204" pitchFamily="34" charset="0"/>
                <a:sym typeface="Poppins Medium"/>
              </a:rPr>
              <a:t>Na </a:t>
            </a:r>
            <a:r>
              <a:rPr lang="en-US" sz="9600" b="1" i="1" dirty="0" err="1">
                <a:solidFill>
                  <a:srgbClr val="FFDE25"/>
                </a:solidFill>
                <a:latin typeface="Core Sans C 75 ExtraBold" panose="020B0603030302020204" pitchFamily="34" charset="0"/>
                <a:ea typeface="Poppins Medium"/>
                <a:cs typeface="Arial" panose="020B0604020202020204" pitchFamily="34" charset="0"/>
                <a:sym typeface="Poppins Medium"/>
              </a:rPr>
              <a:t>prática</a:t>
            </a:r>
            <a:endParaRPr sz="9600" b="1" i="1" dirty="0">
              <a:solidFill>
                <a:srgbClr val="FFDE25"/>
              </a:solidFill>
              <a:latin typeface="Core Sans C 75 ExtraBold" panose="020B0603030302020204" pitchFamily="34" charset="0"/>
              <a:ea typeface="Poppins Medium"/>
              <a:cs typeface="Arial" panose="020B0604020202020204" pitchFamily="34" charset="0"/>
              <a:sym typeface="Poppins Medium"/>
            </a:endParaRPr>
          </a:p>
        </p:txBody>
      </p:sp>
      <p:sp>
        <p:nvSpPr>
          <p:cNvPr id="5" name="Oval 788">
            <a:extLst>
              <a:ext uri="{FF2B5EF4-FFF2-40B4-BE49-F238E27FC236}">
                <a16:creationId xmlns:a16="http://schemas.microsoft.com/office/drawing/2014/main" id="{6A5C4606-C6B5-6AE2-3997-6C9CA81CF4AD}"/>
              </a:ext>
            </a:extLst>
          </p:cNvPr>
          <p:cNvSpPr/>
          <p:nvPr/>
        </p:nvSpPr>
        <p:spPr>
          <a:xfrm>
            <a:off x="818238" y="8447793"/>
            <a:ext cx="3835864" cy="3835866"/>
          </a:xfrm>
          <a:prstGeom prst="ellipse">
            <a:avLst/>
          </a:prstGeom>
          <a:solidFill>
            <a:srgbClr val="7030A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600"/>
          </a:p>
        </p:txBody>
      </p:sp>
      <p:sp>
        <p:nvSpPr>
          <p:cNvPr id="8" name="CaixaDeTexto 7">
            <a:extLst>
              <a:ext uri="{FF2B5EF4-FFF2-40B4-BE49-F238E27FC236}">
                <a16:creationId xmlns:a16="http://schemas.microsoft.com/office/drawing/2014/main" id="{13ECF6DC-413C-6F90-CC91-D736A041480A}"/>
              </a:ext>
            </a:extLst>
          </p:cNvPr>
          <p:cNvSpPr txBox="1"/>
          <p:nvPr/>
        </p:nvSpPr>
        <p:spPr>
          <a:xfrm>
            <a:off x="1276929" y="9011989"/>
            <a:ext cx="3123622" cy="2708434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pt-BR" sz="3400" dirty="0">
                <a:solidFill>
                  <a:schemeClr val="bg1"/>
                </a:solidFill>
                <a:latin typeface="Core Sans C 45 Regular" panose="020B0603030302020204" pitchFamily="34" charset="0"/>
              </a:rPr>
              <a:t>Como aceitar a Promo BR Mania e distribuir em sua loja</a:t>
            </a:r>
          </a:p>
        </p:txBody>
      </p:sp>
      <p:pic>
        <p:nvPicPr>
          <p:cNvPr id="7" name="Picture 13">
            <a:extLst>
              <a:ext uri="{FF2B5EF4-FFF2-40B4-BE49-F238E27FC236}">
                <a16:creationId xmlns:a16="http://schemas.microsoft.com/office/drawing/2014/main" id="{177428F3-19BB-0B9A-8247-ACA03238F3B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1996212" flipH="1">
            <a:off x="8995107" y="-11706000"/>
            <a:ext cx="15922265" cy="15097211"/>
          </a:xfrm>
          <a:prstGeom prst="rect">
            <a:avLst/>
          </a:prstGeom>
        </p:spPr>
      </p:pic>
      <p:cxnSp>
        <p:nvCxnSpPr>
          <p:cNvPr id="14" name="Google Shape;795;p56">
            <a:extLst>
              <a:ext uri="{FF2B5EF4-FFF2-40B4-BE49-F238E27FC236}">
                <a16:creationId xmlns:a16="http://schemas.microsoft.com/office/drawing/2014/main" id="{ECC68EAA-D0FE-98A5-61D6-70330E57CC20}"/>
              </a:ext>
            </a:extLst>
          </p:cNvPr>
          <p:cNvCxnSpPr>
            <a:cxnSpLocks/>
          </p:cNvCxnSpPr>
          <p:nvPr/>
        </p:nvCxnSpPr>
        <p:spPr>
          <a:xfrm flipH="1">
            <a:off x="-3991319" y="1661024"/>
            <a:ext cx="29675042" cy="151170"/>
          </a:xfrm>
          <a:prstGeom prst="straightConnector1">
            <a:avLst/>
          </a:prstGeom>
          <a:noFill/>
          <a:ln w="19050" cap="flat" cmpd="sng">
            <a:solidFill>
              <a:srgbClr val="00C855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8" name="Retângulo 51">
            <a:extLst>
              <a:ext uri="{FF2B5EF4-FFF2-40B4-BE49-F238E27FC236}">
                <a16:creationId xmlns:a16="http://schemas.microsoft.com/office/drawing/2014/main" id="{19048D41-1E49-FF1A-CC2F-E2A9E7B34CE3}"/>
              </a:ext>
            </a:extLst>
          </p:cNvPr>
          <p:cNvSpPr/>
          <p:nvPr/>
        </p:nvSpPr>
        <p:spPr>
          <a:xfrm>
            <a:off x="682421" y="1782446"/>
            <a:ext cx="17993470" cy="10919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43784" tIns="243784" rIns="243784" bIns="243784" anchor="ctr" anchorCtr="0">
            <a:noAutofit/>
          </a:bodyPr>
          <a:lstStyle/>
          <a:p>
            <a:pPr lvl="0">
              <a:buClr>
                <a:srgbClr val="411E5A"/>
              </a:buClr>
              <a:buSzPts val="2800"/>
              <a:defRPr/>
            </a:pPr>
            <a:endParaRPr lang="pt-BR" sz="4000" b="1" dirty="0">
              <a:solidFill>
                <a:srgbClr val="411E5A"/>
              </a:solidFill>
              <a:latin typeface="Century Gothic"/>
              <a:sym typeface="Dosis"/>
            </a:endParaRPr>
          </a:p>
        </p:txBody>
      </p:sp>
      <p:sp>
        <p:nvSpPr>
          <p:cNvPr id="6" name="Google Shape;246;g1dfd54de5ca_1_0">
            <a:extLst>
              <a:ext uri="{FF2B5EF4-FFF2-40B4-BE49-F238E27FC236}">
                <a16:creationId xmlns:a16="http://schemas.microsoft.com/office/drawing/2014/main" id="{88E80E14-040F-0558-843E-2B1722C67269}"/>
              </a:ext>
            </a:extLst>
          </p:cNvPr>
          <p:cNvSpPr txBox="1"/>
          <p:nvPr/>
        </p:nvSpPr>
        <p:spPr>
          <a:xfrm>
            <a:off x="2347072" y="1178292"/>
            <a:ext cx="6130177" cy="5192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buClr>
                <a:srgbClr val="F72759"/>
              </a:buClr>
              <a:buSzPts val="900"/>
            </a:pPr>
            <a:r>
              <a:rPr lang="en-US" sz="3374" i="1" dirty="0">
                <a:solidFill>
                  <a:schemeClr val="lt1"/>
                </a:solidFill>
                <a:latin typeface="Core Sans C 75 ExtraBold" panose="020B0603030302020204" pitchFamily="34" charset="0"/>
                <a:ea typeface="Poppins Medium"/>
                <a:cs typeface="Arial" panose="020B0604020202020204" pitchFamily="34" charset="0"/>
                <a:sym typeface="Poppins Medium"/>
              </a:rPr>
              <a:t>Como </a:t>
            </a:r>
            <a:r>
              <a:rPr lang="en-US" sz="3374" i="1" dirty="0" err="1">
                <a:solidFill>
                  <a:schemeClr val="lt1"/>
                </a:solidFill>
                <a:latin typeface="Core Sans C 75 ExtraBold" panose="020B0603030302020204" pitchFamily="34" charset="0"/>
                <a:ea typeface="Poppins Medium"/>
                <a:cs typeface="Arial" panose="020B0604020202020204" pitchFamily="34" charset="0"/>
                <a:sym typeface="Poppins Medium"/>
              </a:rPr>
              <a:t>Distribuir</a:t>
            </a:r>
            <a:r>
              <a:rPr lang="en-US" sz="3374" i="1" dirty="0">
                <a:solidFill>
                  <a:schemeClr val="lt1"/>
                </a:solidFill>
                <a:latin typeface="Core Sans C 75 ExtraBold" panose="020B0603030302020204" pitchFamily="34" charset="0"/>
                <a:ea typeface="Poppins Medium"/>
                <a:cs typeface="Arial" panose="020B0604020202020204" pitchFamily="34" charset="0"/>
                <a:sym typeface="Poppins Medium"/>
              </a:rPr>
              <a:t> </a:t>
            </a:r>
            <a:r>
              <a:rPr lang="en-US" sz="3374" i="1" dirty="0" err="1">
                <a:solidFill>
                  <a:schemeClr val="lt1"/>
                </a:solidFill>
                <a:latin typeface="Core Sans C 75 ExtraBold" panose="020B0603030302020204" pitchFamily="34" charset="0"/>
                <a:ea typeface="Poppins Medium"/>
                <a:cs typeface="Arial" panose="020B0604020202020204" pitchFamily="34" charset="0"/>
                <a:sym typeface="Poppins Medium"/>
              </a:rPr>
              <a:t>Promoções</a:t>
            </a:r>
            <a:endParaRPr sz="3374" i="1" dirty="0">
              <a:solidFill>
                <a:schemeClr val="lt1"/>
              </a:solidFill>
              <a:latin typeface="Core Sans C 75 ExtraBold" panose="020B0603030302020204" pitchFamily="34" charset="0"/>
              <a:ea typeface="Poppins Medium"/>
              <a:cs typeface="Arial" panose="020B0604020202020204" pitchFamily="34" charset="0"/>
              <a:sym typeface="Poppins Medium"/>
            </a:endParaRPr>
          </a:p>
        </p:txBody>
      </p:sp>
      <p:sp>
        <p:nvSpPr>
          <p:cNvPr id="3" name="CaixaDeTexto 2">
            <a:extLst>
              <a:ext uri="{FF2B5EF4-FFF2-40B4-BE49-F238E27FC236}">
                <a16:creationId xmlns:a16="http://schemas.microsoft.com/office/drawing/2014/main" id="{B8D4CAD4-AED5-12A6-9166-A32A4A364599}"/>
              </a:ext>
            </a:extLst>
          </p:cNvPr>
          <p:cNvSpPr txBox="1"/>
          <p:nvPr/>
        </p:nvSpPr>
        <p:spPr>
          <a:xfrm>
            <a:off x="5524500" y="3335948"/>
            <a:ext cx="14884393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rtl="0">
              <a:buClr>
                <a:srgbClr val="F72759"/>
              </a:buClr>
              <a:buSzPts val="900"/>
              <a:buFont typeface="Arial"/>
            </a:pPr>
            <a:endParaRPr lang="pt-BR" sz="2800" i="1" dirty="0">
              <a:solidFill>
                <a:schemeClr val="lt1"/>
              </a:solidFill>
              <a:latin typeface="Core Sans C 75 ExtraBold" panose="020B0603030302020204" pitchFamily="34" charset="0"/>
              <a:cs typeface="Arial" panose="020B0604020202020204" pitchFamily="34" charset="0"/>
              <a:sym typeface="Arial"/>
            </a:endParaRPr>
          </a:p>
          <a:p>
            <a:pPr algn="l" rtl="0">
              <a:buClr>
                <a:srgbClr val="F72759"/>
              </a:buClr>
              <a:buSzPts val="900"/>
              <a:buFont typeface="Arial"/>
            </a:pPr>
            <a:r>
              <a:rPr lang="pt-BR" sz="2800" i="1" dirty="0">
                <a:solidFill>
                  <a:schemeClr val="lt1"/>
                </a:solidFill>
                <a:latin typeface="Core Sans C 75 ExtraBold" panose="020B0603030302020204" pitchFamily="34" charset="0"/>
                <a:cs typeface="Arial" panose="020B0604020202020204" pitchFamily="34" charset="0"/>
                <a:sym typeface="Arial"/>
              </a:rPr>
              <a:t>3.Localizar o Mapa da Loja:</a:t>
            </a:r>
          </a:p>
          <a:p>
            <a:pPr algn="l" rtl="0">
              <a:buClr>
                <a:srgbClr val="F72759"/>
              </a:buClr>
              <a:buSzPts val="900"/>
              <a:buFont typeface="Arial"/>
            </a:pPr>
            <a:endParaRPr lang="pt-BR" sz="2800" i="1" dirty="0">
              <a:solidFill>
                <a:schemeClr val="lt1"/>
              </a:solidFill>
              <a:latin typeface="Core Sans C 75 ExtraBold" panose="020B0603030302020204" pitchFamily="34" charset="0"/>
              <a:cs typeface="Arial" panose="020B0604020202020204" pitchFamily="34" charset="0"/>
              <a:sym typeface="Arial"/>
            </a:endParaRPr>
          </a:p>
          <a:p>
            <a:pPr algn="l" rtl="0">
              <a:buClr>
                <a:srgbClr val="F72759"/>
              </a:buClr>
              <a:buSzPts val="900"/>
              <a:buFont typeface="Arial"/>
            </a:pPr>
            <a:r>
              <a:rPr lang="pt-BR" sz="2800" i="1" dirty="0">
                <a:solidFill>
                  <a:schemeClr val="lt1"/>
                </a:solidFill>
                <a:latin typeface="Core Sans C 75 ExtraBold" panose="020B0603030302020204" pitchFamily="34" charset="0"/>
                <a:cs typeface="Arial" panose="020B0604020202020204" pitchFamily="34" charset="0"/>
                <a:sym typeface="Arial"/>
              </a:rPr>
              <a:t>No campo de busca, digite o código ZBRM da sua loja e clique em Filtrar.</a:t>
            </a:r>
          </a:p>
          <a:p>
            <a:pPr algn="l" rtl="0">
              <a:buClr>
                <a:srgbClr val="F72759"/>
              </a:buClr>
              <a:buSzPts val="900"/>
              <a:buFont typeface="Arial"/>
            </a:pPr>
            <a:endParaRPr lang="pt-BR" sz="2800" i="1" dirty="0">
              <a:solidFill>
                <a:schemeClr val="lt1"/>
              </a:solidFill>
              <a:latin typeface="Core Sans C 75 ExtraBold" panose="020B0603030302020204" pitchFamily="34" charset="0"/>
              <a:cs typeface="Arial" panose="020B0604020202020204" pitchFamily="34" charset="0"/>
              <a:sym typeface="Arial"/>
            </a:endParaRPr>
          </a:p>
          <a:p>
            <a:pPr algn="l" rtl="0">
              <a:buClr>
                <a:srgbClr val="F72759"/>
              </a:buClr>
              <a:buSzPts val="900"/>
              <a:buFont typeface="Arial"/>
            </a:pPr>
            <a:endParaRPr lang="pt-BR" sz="2800" i="1" dirty="0">
              <a:solidFill>
                <a:schemeClr val="lt1"/>
              </a:solidFill>
              <a:latin typeface="Core Sans C 75 ExtraBold" panose="020B0603030302020204" pitchFamily="34" charset="0"/>
              <a:cs typeface="Arial" panose="020B0604020202020204" pitchFamily="34" charset="0"/>
              <a:sym typeface="Arial"/>
            </a:endParaRPr>
          </a:p>
          <a:p>
            <a:pPr algn="l" rtl="0">
              <a:buClr>
                <a:srgbClr val="F72759"/>
              </a:buClr>
              <a:buSzPts val="900"/>
              <a:buFont typeface="Arial"/>
            </a:pPr>
            <a:endParaRPr lang="pt-BR" sz="2800" i="1" dirty="0">
              <a:solidFill>
                <a:schemeClr val="lt1"/>
              </a:solidFill>
              <a:latin typeface="Core Sans C 75 ExtraBold" panose="020B0603030302020204" pitchFamily="34" charset="0"/>
              <a:cs typeface="Arial" panose="020B0604020202020204" pitchFamily="34" charset="0"/>
              <a:sym typeface="Arial"/>
            </a:endParaRPr>
          </a:p>
          <a:p>
            <a:pPr algn="l" rtl="0">
              <a:buClr>
                <a:srgbClr val="F72759"/>
              </a:buClr>
              <a:buSzPts val="900"/>
              <a:buFont typeface="Arial"/>
            </a:pPr>
            <a:endParaRPr lang="pt-BR" sz="2800" i="1" dirty="0">
              <a:solidFill>
                <a:schemeClr val="lt1"/>
              </a:solidFill>
              <a:latin typeface="Core Sans C 75 ExtraBold" panose="020B0603030302020204" pitchFamily="34" charset="0"/>
              <a:cs typeface="Arial" panose="020B0604020202020204" pitchFamily="34" charset="0"/>
              <a:sym typeface="Arial"/>
            </a:endParaRPr>
          </a:p>
          <a:p>
            <a:pPr algn="l" rtl="0">
              <a:buClr>
                <a:srgbClr val="F72759"/>
              </a:buClr>
              <a:buSzPts val="900"/>
              <a:buFont typeface="Arial"/>
            </a:pPr>
            <a:endParaRPr lang="pt-BR" sz="2800" i="1" dirty="0">
              <a:solidFill>
                <a:schemeClr val="lt1"/>
              </a:solidFill>
              <a:latin typeface="Core Sans C 75 ExtraBold" panose="020B0603030302020204" pitchFamily="34" charset="0"/>
              <a:cs typeface="Arial" panose="020B0604020202020204" pitchFamily="34" charset="0"/>
              <a:sym typeface="Arial"/>
            </a:endParaRPr>
          </a:p>
          <a:p>
            <a:pPr algn="l" rtl="0">
              <a:buClr>
                <a:srgbClr val="F72759"/>
              </a:buClr>
              <a:buSzPts val="900"/>
              <a:buFont typeface="Arial"/>
            </a:pPr>
            <a:endParaRPr lang="pt-BR" sz="2800" i="1" dirty="0">
              <a:solidFill>
                <a:schemeClr val="lt1"/>
              </a:solidFill>
              <a:latin typeface="Core Sans C 75 ExtraBold" panose="020B0603030302020204" pitchFamily="34" charset="0"/>
              <a:cs typeface="Arial" panose="020B0604020202020204" pitchFamily="34" charset="0"/>
              <a:sym typeface="Arial"/>
            </a:endParaRPr>
          </a:p>
          <a:p>
            <a:pPr algn="l" rtl="0">
              <a:buClr>
                <a:srgbClr val="F72759"/>
              </a:buClr>
              <a:buSzPts val="900"/>
              <a:buFont typeface="Arial"/>
            </a:pPr>
            <a:r>
              <a:rPr lang="pt-BR" sz="2800" i="1" dirty="0">
                <a:solidFill>
                  <a:schemeClr val="lt1"/>
                </a:solidFill>
                <a:latin typeface="Core Sans C 75 ExtraBold" panose="020B0603030302020204" pitchFamily="34" charset="0"/>
                <a:cs typeface="Arial" panose="020B0604020202020204" pitchFamily="34" charset="0"/>
                <a:sym typeface="Arial"/>
              </a:rPr>
              <a:t>Após localizar o mapa da sua loja, clique no botão Ações e depois em Definir.</a:t>
            </a:r>
          </a:p>
        </p:txBody>
      </p:sp>
      <p:pic>
        <p:nvPicPr>
          <p:cNvPr id="10" name="Imagem 9">
            <a:extLst>
              <a:ext uri="{FF2B5EF4-FFF2-40B4-BE49-F238E27FC236}">
                <a16:creationId xmlns:a16="http://schemas.microsoft.com/office/drawing/2014/main" id="{AF5E177A-7F2B-9A41-F17C-11AE1417432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09982" y="5729612"/>
            <a:ext cx="14426120" cy="1447580"/>
          </a:xfrm>
          <a:prstGeom prst="rect">
            <a:avLst/>
          </a:prstGeom>
        </p:spPr>
      </p:pic>
      <p:pic>
        <p:nvPicPr>
          <p:cNvPr id="19" name="Imagem 18">
            <a:extLst>
              <a:ext uri="{FF2B5EF4-FFF2-40B4-BE49-F238E27FC236}">
                <a16:creationId xmlns:a16="http://schemas.microsoft.com/office/drawing/2014/main" id="{A2938B77-0970-DC52-8A9C-2A6B7E60B0A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09981" y="8508199"/>
            <a:ext cx="14398911" cy="1964987"/>
          </a:xfrm>
          <a:prstGeom prst="rect">
            <a:avLst/>
          </a:prstGeom>
        </p:spPr>
      </p:pic>
      <p:pic>
        <p:nvPicPr>
          <p:cNvPr id="2" name="Google Shape;58;p1">
            <a:extLst>
              <a:ext uri="{FF2B5EF4-FFF2-40B4-BE49-F238E27FC236}">
                <a16:creationId xmlns:a16="http://schemas.microsoft.com/office/drawing/2014/main" id="{9C7089E7-8723-5266-CC86-1009978D1E19}"/>
              </a:ext>
            </a:extLst>
          </p:cNvPr>
          <p:cNvPicPr preferRelativeResize="0"/>
          <p:nvPr/>
        </p:nvPicPr>
        <p:blipFill rotWithShape="1">
          <a:blip r:embed="rId6">
            <a:alphaModFix/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rcRect/>
          <a:stretch/>
        </p:blipFill>
        <p:spPr>
          <a:xfrm>
            <a:off x="22695253" y="12596054"/>
            <a:ext cx="744501" cy="423428"/>
          </a:xfrm>
          <a:prstGeom prst="rect">
            <a:avLst/>
          </a:prstGeom>
          <a:solidFill>
            <a:srgbClr val="F5F3FD"/>
          </a:solidFill>
          <a:ln>
            <a:noFill/>
          </a:ln>
        </p:spPr>
      </p:pic>
      <p:pic>
        <p:nvPicPr>
          <p:cNvPr id="4" name="Imagem 3" descr="Logotipo, nome da empresa&#10;&#10;Descrição gerada automaticamente">
            <a:extLst>
              <a:ext uri="{FF2B5EF4-FFF2-40B4-BE49-F238E27FC236}">
                <a16:creationId xmlns:a16="http://schemas.microsoft.com/office/drawing/2014/main" id="{18F803C3-C914-0F3D-D443-483972E1DD20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1861062" y="12677865"/>
            <a:ext cx="834189" cy="4234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468357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4B344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C70E859D-4E60-30E1-2D72-E400D0BC022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13">
            <a:extLst>
              <a:ext uri="{FF2B5EF4-FFF2-40B4-BE49-F238E27FC236}">
                <a16:creationId xmlns:a16="http://schemas.microsoft.com/office/drawing/2014/main" id="{FBC1D732-FD34-E717-6FE2-0258EEAD3AD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12916" flipH="1">
            <a:off x="-282217" y="10451693"/>
            <a:ext cx="15922265" cy="15097211"/>
          </a:xfrm>
          <a:prstGeom prst="rect">
            <a:avLst/>
          </a:prstGeom>
        </p:spPr>
      </p:pic>
      <p:sp>
        <p:nvSpPr>
          <p:cNvPr id="17" name="Google Shape;246;g1dfd54de5ca_1_0">
            <a:extLst>
              <a:ext uri="{FF2B5EF4-FFF2-40B4-BE49-F238E27FC236}">
                <a16:creationId xmlns:a16="http://schemas.microsoft.com/office/drawing/2014/main" id="{E3AEF043-F087-7F53-037F-51FD6BC8B775}"/>
              </a:ext>
            </a:extLst>
          </p:cNvPr>
          <p:cNvSpPr txBox="1"/>
          <p:nvPr/>
        </p:nvSpPr>
        <p:spPr>
          <a:xfrm>
            <a:off x="2216569" y="1737198"/>
            <a:ext cx="6711695" cy="14773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buClr>
                <a:srgbClr val="F72759"/>
              </a:buClr>
              <a:buSzPts val="900"/>
            </a:pPr>
            <a:r>
              <a:rPr lang="en-US" sz="9600" b="1" i="1" dirty="0">
                <a:solidFill>
                  <a:srgbClr val="FFDE25"/>
                </a:solidFill>
                <a:latin typeface="Core Sans C 75 ExtraBold" panose="020B0603030302020204" pitchFamily="34" charset="0"/>
                <a:ea typeface="Poppins Medium"/>
                <a:cs typeface="Arial" panose="020B0604020202020204" pitchFamily="34" charset="0"/>
                <a:sym typeface="Poppins Medium"/>
              </a:rPr>
              <a:t>Na </a:t>
            </a:r>
            <a:r>
              <a:rPr lang="en-US" sz="9600" b="1" i="1" dirty="0" err="1">
                <a:solidFill>
                  <a:srgbClr val="FFDE25"/>
                </a:solidFill>
                <a:latin typeface="Core Sans C 75 ExtraBold" panose="020B0603030302020204" pitchFamily="34" charset="0"/>
                <a:ea typeface="Poppins Medium"/>
                <a:cs typeface="Arial" panose="020B0604020202020204" pitchFamily="34" charset="0"/>
                <a:sym typeface="Poppins Medium"/>
              </a:rPr>
              <a:t>prática</a:t>
            </a:r>
            <a:endParaRPr sz="9600" b="1" i="1" dirty="0">
              <a:solidFill>
                <a:srgbClr val="FFDE25"/>
              </a:solidFill>
              <a:latin typeface="Core Sans C 75 ExtraBold" panose="020B0603030302020204" pitchFamily="34" charset="0"/>
              <a:ea typeface="Poppins Medium"/>
              <a:cs typeface="Arial" panose="020B0604020202020204" pitchFamily="34" charset="0"/>
              <a:sym typeface="Poppins Medium"/>
            </a:endParaRPr>
          </a:p>
        </p:txBody>
      </p:sp>
      <p:sp>
        <p:nvSpPr>
          <p:cNvPr id="5" name="Oval 788">
            <a:extLst>
              <a:ext uri="{FF2B5EF4-FFF2-40B4-BE49-F238E27FC236}">
                <a16:creationId xmlns:a16="http://schemas.microsoft.com/office/drawing/2014/main" id="{6A5C4606-C6B5-6AE2-3997-6C9CA81CF4AD}"/>
              </a:ext>
            </a:extLst>
          </p:cNvPr>
          <p:cNvSpPr/>
          <p:nvPr/>
        </p:nvSpPr>
        <p:spPr>
          <a:xfrm>
            <a:off x="818238" y="8447793"/>
            <a:ext cx="3835864" cy="3835866"/>
          </a:xfrm>
          <a:prstGeom prst="ellipse">
            <a:avLst/>
          </a:prstGeom>
          <a:solidFill>
            <a:srgbClr val="7030A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600"/>
          </a:p>
        </p:txBody>
      </p:sp>
      <p:sp>
        <p:nvSpPr>
          <p:cNvPr id="8" name="CaixaDeTexto 7">
            <a:extLst>
              <a:ext uri="{FF2B5EF4-FFF2-40B4-BE49-F238E27FC236}">
                <a16:creationId xmlns:a16="http://schemas.microsoft.com/office/drawing/2014/main" id="{13ECF6DC-413C-6F90-CC91-D736A041480A}"/>
              </a:ext>
            </a:extLst>
          </p:cNvPr>
          <p:cNvSpPr txBox="1"/>
          <p:nvPr/>
        </p:nvSpPr>
        <p:spPr>
          <a:xfrm>
            <a:off x="1276929" y="9011989"/>
            <a:ext cx="3123622" cy="2708434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pt-BR" sz="3400" dirty="0">
                <a:solidFill>
                  <a:schemeClr val="bg1"/>
                </a:solidFill>
                <a:latin typeface="Core Sans C 45 Regular" panose="020B0603030302020204" pitchFamily="34" charset="0"/>
              </a:rPr>
              <a:t>Como aceitar a Promo BR Mania e distribuir em sua loja</a:t>
            </a:r>
          </a:p>
        </p:txBody>
      </p:sp>
      <p:pic>
        <p:nvPicPr>
          <p:cNvPr id="7" name="Picture 13">
            <a:extLst>
              <a:ext uri="{FF2B5EF4-FFF2-40B4-BE49-F238E27FC236}">
                <a16:creationId xmlns:a16="http://schemas.microsoft.com/office/drawing/2014/main" id="{177428F3-19BB-0B9A-8247-ACA03238F3B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1996212" flipH="1">
            <a:off x="8995107" y="-11706000"/>
            <a:ext cx="15922265" cy="15097211"/>
          </a:xfrm>
          <a:prstGeom prst="rect">
            <a:avLst/>
          </a:prstGeom>
        </p:spPr>
      </p:pic>
      <p:cxnSp>
        <p:nvCxnSpPr>
          <p:cNvPr id="14" name="Google Shape;795;p56">
            <a:extLst>
              <a:ext uri="{FF2B5EF4-FFF2-40B4-BE49-F238E27FC236}">
                <a16:creationId xmlns:a16="http://schemas.microsoft.com/office/drawing/2014/main" id="{ECC68EAA-D0FE-98A5-61D6-70330E57CC20}"/>
              </a:ext>
            </a:extLst>
          </p:cNvPr>
          <p:cNvCxnSpPr>
            <a:cxnSpLocks/>
          </p:cNvCxnSpPr>
          <p:nvPr/>
        </p:nvCxnSpPr>
        <p:spPr>
          <a:xfrm flipH="1">
            <a:off x="-3991319" y="1661024"/>
            <a:ext cx="29675042" cy="151170"/>
          </a:xfrm>
          <a:prstGeom prst="straightConnector1">
            <a:avLst/>
          </a:prstGeom>
          <a:noFill/>
          <a:ln w="19050" cap="flat" cmpd="sng">
            <a:solidFill>
              <a:srgbClr val="00C855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8" name="Retângulo 51">
            <a:extLst>
              <a:ext uri="{FF2B5EF4-FFF2-40B4-BE49-F238E27FC236}">
                <a16:creationId xmlns:a16="http://schemas.microsoft.com/office/drawing/2014/main" id="{19048D41-1E49-FF1A-CC2F-E2A9E7B34CE3}"/>
              </a:ext>
            </a:extLst>
          </p:cNvPr>
          <p:cNvSpPr/>
          <p:nvPr/>
        </p:nvSpPr>
        <p:spPr>
          <a:xfrm>
            <a:off x="682421" y="1782446"/>
            <a:ext cx="17993470" cy="10919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43784" tIns="243784" rIns="243784" bIns="243784" anchor="ctr" anchorCtr="0">
            <a:noAutofit/>
          </a:bodyPr>
          <a:lstStyle/>
          <a:p>
            <a:pPr lvl="0">
              <a:buClr>
                <a:srgbClr val="411E5A"/>
              </a:buClr>
              <a:buSzPts val="2800"/>
              <a:defRPr/>
            </a:pPr>
            <a:endParaRPr lang="pt-BR" sz="4000" b="1" dirty="0">
              <a:solidFill>
                <a:srgbClr val="411E5A"/>
              </a:solidFill>
              <a:latin typeface="Century Gothic"/>
              <a:sym typeface="Dosis"/>
            </a:endParaRPr>
          </a:p>
        </p:txBody>
      </p:sp>
      <p:sp>
        <p:nvSpPr>
          <p:cNvPr id="6" name="Google Shape;246;g1dfd54de5ca_1_0">
            <a:extLst>
              <a:ext uri="{FF2B5EF4-FFF2-40B4-BE49-F238E27FC236}">
                <a16:creationId xmlns:a16="http://schemas.microsoft.com/office/drawing/2014/main" id="{88E80E14-040F-0558-843E-2B1722C67269}"/>
              </a:ext>
            </a:extLst>
          </p:cNvPr>
          <p:cNvSpPr txBox="1"/>
          <p:nvPr/>
        </p:nvSpPr>
        <p:spPr>
          <a:xfrm>
            <a:off x="2347072" y="1178292"/>
            <a:ext cx="6130177" cy="5192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buClr>
                <a:srgbClr val="F72759"/>
              </a:buClr>
              <a:buSzPts val="900"/>
            </a:pPr>
            <a:r>
              <a:rPr lang="en-US" sz="3374" i="1" dirty="0">
                <a:solidFill>
                  <a:schemeClr val="lt1"/>
                </a:solidFill>
                <a:latin typeface="Core Sans C 75 ExtraBold" panose="020B0603030302020204" pitchFamily="34" charset="0"/>
                <a:ea typeface="Poppins Medium"/>
                <a:cs typeface="Arial" panose="020B0604020202020204" pitchFamily="34" charset="0"/>
                <a:sym typeface="Poppins Medium"/>
              </a:rPr>
              <a:t>Como </a:t>
            </a:r>
            <a:r>
              <a:rPr lang="en-US" sz="3374" i="1" dirty="0" err="1">
                <a:solidFill>
                  <a:schemeClr val="lt1"/>
                </a:solidFill>
                <a:latin typeface="Core Sans C 75 ExtraBold" panose="020B0603030302020204" pitchFamily="34" charset="0"/>
                <a:ea typeface="Poppins Medium"/>
                <a:cs typeface="Arial" panose="020B0604020202020204" pitchFamily="34" charset="0"/>
                <a:sym typeface="Poppins Medium"/>
              </a:rPr>
              <a:t>Distribuir</a:t>
            </a:r>
            <a:r>
              <a:rPr lang="en-US" sz="3374" i="1" dirty="0">
                <a:solidFill>
                  <a:schemeClr val="lt1"/>
                </a:solidFill>
                <a:latin typeface="Core Sans C 75 ExtraBold" panose="020B0603030302020204" pitchFamily="34" charset="0"/>
                <a:ea typeface="Poppins Medium"/>
                <a:cs typeface="Arial" panose="020B0604020202020204" pitchFamily="34" charset="0"/>
                <a:sym typeface="Poppins Medium"/>
              </a:rPr>
              <a:t> </a:t>
            </a:r>
            <a:r>
              <a:rPr lang="en-US" sz="3374" i="1" dirty="0" err="1">
                <a:solidFill>
                  <a:schemeClr val="lt1"/>
                </a:solidFill>
                <a:latin typeface="Core Sans C 75 ExtraBold" panose="020B0603030302020204" pitchFamily="34" charset="0"/>
                <a:ea typeface="Poppins Medium"/>
                <a:cs typeface="Arial" panose="020B0604020202020204" pitchFamily="34" charset="0"/>
                <a:sym typeface="Poppins Medium"/>
              </a:rPr>
              <a:t>Promoções</a:t>
            </a:r>
            <a:endParaRPr sz="3374" i="1" dirty="0">
              <a:solidFill>
                <a:schemeClr val="lt1"/>
              </a:solidFill>
              <a:latin typeface="Core Sans C 75 ExtraBold" panose="020B0603030302020204" pitchFamily="34" charset="0"/>
              <a:ea typeface="Poppins Medium"/>
              <a:cs typeface="Arial" panose="020B0604020202020204" pitchFamily="34" charset="0"/>
              <a:sym typeface="Poppins Medium"/>
            </a:endParaRPr>
          </a:p>
        </p:txBody>
      </p:sp>
      <p:sp>
        <p:nvSpPr>
          <p:cNvPr id="3" name="CaixaDeTexto 2">
            <a:extLst>
              <a:ext uri="{FF2B5EF4-FFF2-40B4-BE49-F238E27FC236}">
                <a16:creationId xmlns:a16="http://schemas.microsoft.com/office/drawing/2014/main" id="{B8D4CAD4-AED5-12A6-9166-A32A4A364599}"/>
              </a:ext>
            </a:extLst>
          </p:cNvPr>
          <p:cNvSpPr txBox="1"/>
          <p:nvPr/>
        </p:nvSpPr>
        <p:spPr>
          <a:xfrm>
            <a:off x="5392275" y="2737797"/>
            <a:ext cx="14884393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rtl="0">
              <a:buClr>
                <a:srgbClr val="F72759"/>
              </a:buClr>
              <a:buSzPts val="900"/>
              <a:buFont typeface="Arial"/>
            </a:pPr>
            <a:endParaRPr lang="pt-BR" sz="2800" i="1" dirty="0">
              <a:solidFill>
                <a:schemeClr val="lt1"/>
              </a:solidFill>
              <a:latin typeface="Core Sans C 75 ExtraBold" panose="020B0603030302020204" pitchFamily="34" charset="0"/>
              <a:cs typeface="Arial" panose="020B0604020202020204" pitchFamily="34" charset="0"/>
              <a:sym typeface="Arial"/>
            </a:endParaRPr>
          </a:p>
          <a:p>
            <a:pPr algn="l" rtl="0">
              <a:buClr>
                <a:srgbClr val="F72759"/>
              </a:buClr>
              <a:buSzPts val="900"/>
              <a:buFont typeface="Arial"/>
            </a:pPr>
            <a:r>
              <a:rPr lang="pt-BR" sz="2800" i="1" dirty="0">
                <a:solidFill>
                  <a:schemeClr val="lt1"/>
                </a:solidFill>
                <a:latin typeface="Core Sans C 75 ExtraBold" panose="020B0603030302020204" pitchFamily="34" charset="0"/>
                <a:cs typeface="Arial" panose="020B0604020202020204" pitchFamily="34" charset="0"/>
                <a:sym typeface="Arial"/>
              </a:rPr>
              <a:t>4.Escolher as Promoções a Serem Distribuídas:</a:t>
            </a:r>
          </a:p>
          <a:p>
            <a:pPr algn="l" rtl="0">
              <a:buClr>
                <a:srgbClr val="F72759"/>
              </a:buClr>
              <a:buSzPts val="900"/>
              <a:buFont typeface="Arial"/>
            </a:pPr>
            <a:endParaRPr lang="pt-BR" sz="2800" i="1" dirty="0">
              <a:solidFill>
                <a:schemeClr val="lt1"/>
              </a:solidFill>
              <a:latin typeface="Core Sans C 75 ExtraBold" panose="020B0603030302020204" pitchFamily="34" charset="0"/>
              <a:cs typeface="Arial" panose="020B0604020202020204" pitchFamily="34" charset="0"/>
              <a:sym typeface="Arial"/>
            </a:endParaRPr>
          </a:p>
          <a:p>
            <a:pPr algn="l" rtl="0">
              <a:buClr>
                <a:srgbClr val="F72759"/>
              </a:buClr>
              <a:buSzPts val="900"/>
              <a:buFont typeface="Arial"/>
            </a:pPr>
            <a:r>
              <a:rPr lang="pt-BR" sz="2800" i="1" dirty="0">
                <a:solidFill>
                  <a:schemeClr val="lt1"/>
                </a:solidFill>
                <a:latin typeface="Core Sans C 75 ExtraBold" panose="020B0603030302020204" pitchFamily="34" charset="0"/>
                <a:cs typeface="Arial" panose="020B0604020202020204" pitchFamily="34" charset="0"/>
                <a:sym typeface="Arial"/>
              </a:rPr>
              <a:t>Na tela que se abrir, você verá duas colunas:</a:t>
            </a:r>
          </a:p>
          <a:p>
            <a:pPr algn="l" rtl="0">
              <a:buClr>
                <a:srgbClr val="F72759"/>
              </a:buClr>
              <a:buSzPts val="900"/>
              <a:buFont typeface="Arial"/>
            </a:pPr>
            <a:r>
              <a:rPr lang="pt-BR" sz="2800" i="1" dirty="0">
                <a:solidFill>
                  <a:schemeClr val="lt1"/>
                </a:solidFill>
                <a:latin typeface="Core Sans C 75 ExtraBold" panose="020B0603030302020204" pitchFamily="34" charset="0"/>
                <a:cs typeface="Arial" panose="020B0604020202020204" pitchFamily="34" charset="0"/>
                <a:sym typeface="Arial"/>
              </a:rPr>
              <a:t>Coluna da Direita: Promoções que estarão disponíveis na loja.</a:t>
            </a:r>
          </a:p>
          <a:p>
            <a:pPr algn="l" rtl="0">
              <a:buClr>
                <a:srgbClr val="F72759"/>
              </a:buClr>
              <a:buSzPts val="900"/>
              <a:buFont typeface="Arial"/>
            </a:pPr>
            <a:endParaRPr lang="pt-BR" sz="2800" i="1" dirty="0">
              <a:solidFill>
                <a:schemeClr val="lt1"/>
              </a:solidFill>
              <a:latin typeface="Core Sans C 75 ExtraBold" panose="020B0603030302020204" pitchFamily="34" charset="0"/>
              <a:cs typeface="Arial" panose="020B0604020202020204" pitchFamily="34" charset="0"/>
              <a:sym typeface="Arial"/>
            </a:endParaRPr>
          </a:p>
        </p:txBody>
      </p:sp>
      <p:pic>
        <p:nvPicPr>
          <p:cNvPr id="4" name="Imagem 3">
            <a:extLst>
              <a:ext uri="{FF2B5EF4-FFF2-40B4-BE49-F238E27FC236}">
                <a16:creationId xmlns:a16="http://schemas.microsoft.com/office/drawing/2014/main" id="{8539FDFF-BAE5-F114-24C4-D3471727E82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92275" y="5221853"/>
            <a:ext cx="14636694" cy="4704415"/>
          </a:xfrm>
          <a:prstGeom prst="rect">
            <a:avLst/>
          </a:prstGeom>
        </p:spPr>
      </p:pic>
      <p:pic>
        <p:nvPicPr>
          <p:cNvPr id="2" name="Google Shape;58;p1">
            <a:extLst>
              <a:ext uri="{FF2B5EF4-FFF2-40B4-BE49-F238E27FC236}">
                <a16:creationId xmlns:a16="http://schemas.microsoft.com/office/drawing/2014/main" id="{E8C9FD4B-FC83-8376-2882-85132014C709}"/>
              </a:ext>
            </a:extLst>
          </p:cNvPr>
          <p:cNvPicPr preferRelativeResize="0"/>
          <p:nvPr/>
        </p:nvPicPr>
        <p:blipFill rotWithShape="1">
          <a:blip r:embed="rId5">
            <a:alphaModFix/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rcRect/>
          <a:stretch/>
        </p:blipFill>
        <p:spPr>
          <a:xfrm>
            <a:off x="22695253" y="12596054"/>
            <a:ext cx="744501" cy="423428"/>
          </a:xfrm>
          <a:prstGeom prst="rect">
            <a:avLst/>
          </a:prstGeom>
          <a:solidFill>
            <a:srgbClr val="F5F3FD"/>
          </a:solidFill>
          <a:ln>
            <a:noFill/>
          </a:ln>
        </p:spPr>
      </p:pic>
      <p:pic>
        <p:nvPicPr>
          <p:cNvPr id="10" name="Imagem 9" descr="Logotipo, nome da empresa&#10;&#10;Descrição gerada automaticamente">
            <a:extLst>
              <a:ext uri="{FF2B5EF4-FFF2-40B4-BE49-F238E27FC236}">
                <a16:creationId xmlns:a16="http://schemas.microsoft.com/office/drawing/2014/main" id="{F82ACB48-6864-1595-A23E-AC37950D1105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1861062" y="12677865"/>
            <a:ext cx="834189" cy="4234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757272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4B344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C70E859D-4E60-30E1-2D72-E400D0BC022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13">
            <a:extLst>
              <a:ext uri="{FF2B5EF4-FFF2-40B4-BE49-F238E27FC236}">
                <a16:creationId xmlns:a16="http://schemas.microsoft.com/office/drawing/2014/main" id="{FBC1D732-FD34-E717-6FE2-0258EEAD3AD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12916" flipH="1">
            <a:off x="-282217" y="10451693"/>
            <a:ext cx="15922265" cy="15097211"/>
          </a:xfrm>
          <a:prstGeom prst="rect">
            <a:avLst/>
          </a:prstGeom>
        </p:spPr>
      </p:pic>
      <p:sp>
        <p:nvSpPr>
          <p:cNvPr id="17" name="Google Shape;246;g1dfd54de5ca_1_0">
            <a:extLst>
              <a:ext uri="{FF2B5EF4-FFF2-40B4-BE49-F238E27FC236}">
                <a16:creationId xmlns:a16="http://schemas.microsoft.com/office/drawing/2014/main" id="{E3AEF043-F087-7F53-037F-51FD6BC8B775}"/>
              </a:ext>
            </a:extLst>
          </p:cNvPr>
          <p:cNvSpPr txBox="1"/>
          <p:nvPr/>
        </p:nvSpPr>
        <p:spPr>
          <a:xfrm>
            <a:off x="2216569" y="1737198"/>
            <a:ext cx="6711695" cy="14773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buClr>
                <a:srgbClr val="F72759"/>
              </a:buClr>
              <a:buSzPts val="900"/>
            </a:pPr>
            <a:r>
              <a:rPr lang="en-US" sz="9600" b="1" i="1" dirty="0">
                <a:solidFill>
                  <a:srgbClr val="FFDE25"/>
                </a:solidFill>
                <a:latin typeface="Core Sans C 75 ExtraBold" panose="020B0603030302020204" pitchFamily="34" charset="0"/>
                <a:ea typeface="Poppins Medium"/>
                <a:cs typeface="Arial" panose="020B0604020202020204" pitchFamily="34" charset="0"/>
                <a:sym typeface="Poppins Medium"/>
              </a:rPr>
              <a:t>Na </a:t>
            </a:r>
            <a:r>
              <a:rPr lang="en-US" sz="9600" b="1" i="1" dirty="0" err="1">
                <a:solidFill>
                  <a:srgbClr val="FFDE25"/>
                </a:solidFill>
                <a:latin typeface="Core Sans C 75 ExtraBold" panose="020B0603030302020204" pitchFamily="34" charset="0"/>
                <a:ea typeface="Poppins Medium"/>
                <a:cs typeface="Arial" panose="020B0604020202020204" pitchFamily="34" charset="0"/>
                <a:sym typeface="Poppins Medium"/>
              </a:rPr>
              <a:t>prática</a:t>
            </a:r>
            <a:endParaRPr sz="9600" b="1" i="1" dirty="0">
              <a:solidFill>
                <a:srgbClr val="FFDE25"/>
              </a:solidFill>
              <a:latin typeface="Core Sans C 75 ExtraBold" panose="020B0603030302020204" pitchFamily="34" charset="0"/>
              <a:ea typeface="Poppins Medium"/>
              <a:cs typeface="Arial" panose="020B0604020202020204" pitchFamily="34" charset="0"/>
              <a:sym typeface="Poppins Medium"/>
            </a:endParaRPr>
          </a:p>
        </p:txBody>
      </p:sp>
      <p:sp>
        <p:nvSpPr>
          <p:cNvPr id="5" name="Oval 788">
            <a:extLst>
              <a:ext uri="{FF2B5EF4-FFF2-40B4-BE49-F238E27FC236}">
                <a16:creationId xmlns:a16="http://schemas.microsoft.com/office/drawing/2014/main" id="{6A5C4606-C6B5-6AE2-3997-6C9CA81CF4AD}"/>
              </a:ext>
            </a:extLst>
          </p:cNvPr>
          <p:cNvSpPr/>
          <p:nvPr/>
        </p:nvSpPr>
        <p:spPr>
          <a:xfrm>
            <a:off x="818238" y="8447793"/>
            <a:ext cx="3835864" cy="3835866"/>
          </a:xfrm>
          <a:prstGeom prst="ellipse">
            <a:avLst/>
          </a:prstGeom>
          <a:solidFill>
            <a:srgbClr val="7030A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600"/>
          </a:p>
        </p:txBody>
      </p:sp>
      <p:sp>
        <p:nvSpPr>
          <p:cNvPr id="8" name="CaixaDeTexto 7">
            <a:extLst>
              <a:ext uri="{FF2B5EF4-FFF2-40B4-BE49-F238E27FC236}">
                <a16:creationId xmlns:a16="http://schemas.microsoft.com/office/drawing/2014/main" id="{13ECF6DC-413C-6F90-CC91-D736A041480A}"/>
              </a:ext>
            </a:extLst>
          </p:cNvPr>
          <p:cNvSpPr txBox="1"/>
          <p:nvPr/>
        </p:nvSpPr>
        <p:spPr>
          <a:xfrm>
            <a:off x="1276929" y="9011989"/>
            <a:ext cx="3123622" cy="2708434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pt-BR" sz="3400" dirty="0">
                <a:solidFill>
                  <a:schemeClr val="bg1"/>
                </a:solidFill>
                <a:latin typeface="Core Sans C 45 Regular" panose="020B0603030302020204" pitchFamily="34" charset="0"/>
              </a:rPr>
              <a:t>Como aceitar a Promo BR Mania e distribuir em sua loja</a:t>
            </a:r>
          </a:p>
        </p:txBody>
      </p:sp>
      <p:pic>
        <p:nvPicPr>
          <p:cNvPr id="7" name="Picture 13">
            <a:extLst>
              <a:ext uri="{FF2B5EF4-FFF2-40B4-BE49-F238E27FC236}">
                <a16:creationId xmlns:a16="http://schemas.microsoft.com/office/drawing/2014/main" id="{177428F3-19BB-0B9A-8247-ACA03238F3B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1996212" flipH="1">
            <a:off x="8995107" y="-11706000"/>
            <a:ext cx="15922265" cy="15097211"/>
          </a:xfrm>
          <a:prstGeom prst="rect">
            <a:avLst/>
          </a:prstGeom>
        </p:spPr>
      </p:pic>
      <p:cxnSp>
        <p:nvCxnSpPr>
          <p:cNvPr id="14" name="Google Shape;795;p56">
            <a:extLst>
              <a:ext uri="{FF2B5EF4-FFF2-40B4-BE49-F238E27FC236}">
                <a16:creationId xmlns:a16="http://schemas.microsoft.com/office/drawing/2014/main" id="{ECC68EAA-D0FE-98A5-61D6-70330E57CC20}"/>
              </a:ext>
            </a:extLst>
          </p:cNvPr>
          <p:cNvCxnSpPr>
            <a:cxnSpLocks/>
          </p:cNvCxnSpPr>
          <p:nvPr/>
        </p:nvCxnSpPr>
        <p:spPr>
          <a:xfrm flipH="1">
            <a:off x="-3991319" y="1661024"/>
            <a:ext cx="29675042" cy="151170"/>
          </a:xfrm>
          <a:prstGeom prst="straightConnector1">
            <a:avLst/>
          </a:prstGeom>
          <a:noFill/>
          <a:ln w="19050" cap="flat" cmpd="sng">
            <a:solidFill>
              <a:srgbClr val="00C855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8" name="Retângulo 51">
            <a:extLst>
              <a:ext uri="{FF2B5EF4-FFF2-40B4-BE49-F238E27FC236}">
                <a16:creationId xmlns:a16="http://schemas.microsoft.com/office/drawing/2014/main" id="{19048D41-1E49-FF1A-CC2F-E2A9E7B34CE3}"/>
              </a:ext>
            </a:extLst>
          </p:cNvPr>
          <p:cNvSpPr/>
          <p:nvPr/>
        </p:nvSpPr>
        <p:spPr>
          <a:xfrm>
            <a:off x="682421" y="1782446"/>
            <a:ext cx="17993470" cy="10919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43784" tIns="243784" rIns="243784" bIns="243784" anchor="ctr" anchorCtr="0">
            <a:noAutofit/>
          </a:bodyPr>
          <a:lstStyle/>
          <a:p>
            <a:pPr lvl="0">
              <a:buClr>
                <a:srgbClr val="411E5A"/>
              </a:buClr>
              <a:buSzPts val="2800"/>
              <a:defRPr/>
            </a:pPr>
            <a:endParaRPr lang="pt-BR" sz="4000" b="1" dirty="0">
              <a:solidFill>
                <a:srgbClr val="411E5A"/>
              </a:solidFill>
              <a:latin typeface="Century Gothic"/>
              <a:sym typeface="Dosis"/>
            </a:endParaRPr>
          </a:p>
        </p:txBody>
      </p:sp>
      <p:sp>
        <p:nvSpPr>
          <p:cNvPr id="6" name="Google Shape;246;g1dfd54de5ca_1_0">
            <a:extLst>
              <a:ext uri="{FF2B5EF4-FFF2-40B4-BE49-F238E27FC236}">
                <a16:creationId xmlns:a16="http://schemas.microsoft.com/office/drawing/2014/main" id="{88E80E14-040F-0558-843E-2B1722C67269}"/>
              </a:ext>
            </a:extLst>
          </p:cNvPr>
          <p:cNvSpPr txBox="1"/>
          <p:nvPr/>
        </p:nvSpPr>
        <p:spPr>
          <a:xfrm>
            <a:off x="2347072" y="1178292"/>
            <a:ext cx="6130177" cy="5192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buClr>
                <a:srgbClr val="F72759"/>
              </a:buClr>
              <a:buSzPts val="900"/>
            </a:pPr>
            <a:r>
              <a:rPr lang="en-US" sz="3374" i="1" dirty="0">
                <a:solidFill>
                  <a:schemeClr val="lt1"/>
                </a:solidFill>
                <a:latin typeface="Core Sans C 75 ExtraBold" panose="020B0603030302020204" pitchFamily="34" charset="0"/>
                <a:ea typeface="Poppins Medium"/>
                <a:cs typeface="Arial" panose="020B0604020202020204" pitchFamily="34" charset="0"/>
                <a:sym typeface="Poppins Medium"/>
              </a:rPr>
              <a:t>Como </a:t>
            </a:r>
            <a:r>
              <a:rPr lang="en-US" sz="3374" i="1" dirty="0" err="1">
                <a:solidFill>
                  <a:schemeClr val="lt1"/>
                </a:solidFill>
                <a:latin typeface="Core Sans C 75 ExtraBold" panose="020B0603030302020204" pitchFamily="34" charset="0"/>
                <a:ea typeface="Poppins Medium"/>
                <a:cs typeface="Arial" panose="020B0604020202020204" pitchFamily="34" charset="0"/>
                <a:sym typeface="Poppins Medium"/>
              </a:rPr>
              <a:t>Distribuir</a:t>
            </a:r>
            <a:r>
              <a:rPr lang="en-US" sz="3374" i="1" dirty="0">
                <a:solidFill>
                  <a:schemeClr val="lt1"/>
                </a:solidFill>
                <a:latin typeface="Core Sans C 75 ExtraBold" panose="020B0603030302020204" pitchFamily="34" charset="0"/>
                <a:ea typeface="Poppins Medium"/>
                <a:cs typeface="Arial" panose="020B0604020202020204" pitchFamily="34" charset="0"/>
                <a:sym typeface="Poppins Medium"/>
              </a:rPr>
              <a:t> </a:t>
            </a:r>
            <a:r>
              <a:rPr lang="en-US" sz="3374" i="1" dirty="0" err="1">
                <a:solidFill>
                  <a:schemeClr val="lt1"/>
                </a:solidFill>
                <a:latin typeface="Core Sans C 75 ExtraBold" panose="020B0603030302020204" pitchFamily="34" charset="0"/>
                <a:ea typeface="Poppins Medium"/>
                <a:cs typeface="Arial" panose="020B0604020202020204" pitchFamily="34" charset="0"/>
                <a:sym typeface="Poppins Medium"/>
              </a:rPr>
              <a:t>Promoções</a:t>
            </a:r>
            <a:endParaRPr sz="3374" i="1" dirty="0">
              <a:solidFill>
                <a:schemeClr val="lt1"/>
              </a:solidFill>
              <a:latin typeface="Core Sans C 75 ExtraBold" panose="020B0603030302020204" pitchFamily="34" charset="0"/>
              <a:ea typeface="Poppins Medium"/>
              <a:cs typeface="Arial" panose="020B0604020202020204" pitchFamily="34" charset="0"/>
              <a:sym typeface="Poppins Medium"/>
            </a:endParaRPr>
          </a:p>
        </p:txBody>
      </p:sp>
      <p:sp>
        <p:nvSpPr>
          <p:cNvPr id="3" name="CaixaDeTexto 2">
            <a:extLst>
              <a:ext uri="{FF2B5EF4-FFF2-40B4-BE49-F238E27FC236}">
                <a16:creationId xmlns:a16="http://schemas.microsoft.com/office/drawing/2014/main" id="{B8D4CAD4-AED5-12A6-9166-A32A4A364599}"/>
              </a:ext>
            </a:extLst>
          </p:cNvPr>
          <p:cNvSpPr txBox="1"/>
          <p:nvPr/>
        </p:nvSpPr>
        <p:spPr>
          <a:xfrm>
            <a:off x="5392275" y="2737797"/>
            <a:ext cx="14884393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rtl="0">
              <a:buClr>
                <a:srgbClr val="F72759"/>
              </a:buClr>
              <a:buSzPts val="900"/>
              <a:buFont typeface="Arial"/>
            </a:pPr>
            <a:endParaRPr lang="pt-BR" sz="2800" i="1" dirty="0">
              <a:solidFill>
                <a:schemeClr val="lt1"/>
              </a:solidFill>
              <a:latin typeface="Core Sans C 75 ExtraBold" panose="020B0603030302020204" pitchFamily="34" charset="0"/>
              <a:cs typeface="Arial" panose="020B0604020202020204" pitchFamily="34" charset="0"/>
              <a:sym typeface="Arial"/>
            </a:endParaRPr>
          </a:p>
          <a:p>
            <a:pPr algn="l" rtl="0">
              <a:buClr>
                <a:srgbClr val="F72759"/>
              </a:buClr>
              <a:buSzPts val="900"/>
              <a:buFont typeface="Arial"/>
            </a:pPr>
            <a:r>
              <a:rPr lang="pt-BR" sz="2800" i="1" dirty="0">
                <a:solidFill>
                  <a:schemeClr val="lt1"/>
                </a:solidFill>
                <a:latin typeface="Core Sans C 75 ExtraBold" panose="020B0603030302020204" pitchFamily="34" charset="0"/>
                <a:cs typeface="Arial" panose="020B0604020202020204" pitchFamily="34" charset="0"/>
                <a:sym typeface="Arial"/>
              </a:rPr>
              <a:t>4.Escolher as Promoções a Serem Distribuídas:</a:t>
            </a:r>
          </a:p>
          <a:p>
            <a:pPr algn="l" rtl="0">
              <a:buClr>
                <a:srgbClr val="F72759"/>
              </a:buClr>
              <a:buSzPts val="900"/>
              <a:buFont typeface="Arial"/>
            </a:pPr>
            <a:endParaRPr lang="pt-BR" sz="2800" i="1" dirty="0">
              <a:solidFill>
                <a:schemeClr val="lt1"/>
              </a:solidFill>
              <a:latin typeface="Core Sans C 75 ExtraBold" panose="020B0603030302020204" pitchFamily="34" charset="0"/>
              <a:cs typeface="Arial" panose="020B0604020202020204" pitchFamily="34" charset="0"/>
              <a:sym typeface="Arial"/>
            </a:endParaRPr>
          </a:p>
          <a:p>
            <a:pPr algn="l" rtl="0">
              <a:buClr>
                <a:srgbClr val="F72759"/>
              </a:buClr>
              <a:buSzPts val="900"/>
              <a:buFont typeface="Arial"/>
            </a:pPr>
            <a:r>
              <a:rPr lang="pt-BR" sz="2800" i="1" dirty="0">
                <a:solidFill>
                  <a:schemeClr val="lt1"/>
                </a:solidFill>
                <a:latin typeface="Core Sans C 75 ExtraBold" panose="020B0603030302020204" pitchFamily="34" charset="0"/>
                <a:cs typeface="Arial" panose="020B0604020202020204" pitchFamily="34" charset="0"/>
                <a:sym typeface="Arial"/>
              </a:rPr>
              <a:t>Coluna da Esquerda: Todas as promoções vigentes criadas pela equipe da BR Mania..</a:t>
            </a:r>
          </a:p>
          <a:p>
            <a:pPr algn="l" rtl="0">
              <a:buClr>
                <a:srgbClr val="F72759"/>
              </a:buClr>
              <a:buSzPts val="900"/>
              <a:buFont typeface="Arial"/>
            </a:pPr>
            <a:endParaRPr lang="pt-BR" sz="2800" i="1" dirty="0">
              <a:solidFill>
                <a:schemeClr val="lt1"/>
              </a:solidFill>
              <a:latin typeface="Core Sans C 75 ExtraBold" panose="020B0603030302020204" pitchFamily="34" charset="0"/>
              <a:cs typeface="Arial" panose="020B0604020202020204" pitchFamily="34" charset="0"/>
              <a:sym typeface="Arial"/>
            </a:endParaRPr>
          </a:p>
          <a:p>
            <a:pPr algn="l" rtl="0">
              <a:buClr>
                <a:srgbClr val="F72759"/>
              </a:buClr>
              <a:buSzPts val="900"/>
              <a:buFont typeface="Arial"/>
            </a:pPr>
            <a:r>
              <a:rPr lang="pt-BR" sz="2800" i="1" dirty="0">
                <a:solidFill>
                  <a:schemeClr val="lt1"/>
                </a:solidFill>
                <a:latin typeface="Core Sans C 75 ExtraBold" panose="020B0603030302020204" pitchFamily="34" charset="0"/>
                <a:cs typeface="Arial" panose="020B0604020202020204" pitchFamily="34" charset="0"/>
                <a:sym typeface="Arial"/>
              </a:rPr>
              <a:t>Para adicionar uma promoção ao mapa da loja, selecione a promoção desejada na coluna da esquerda e arraste-a para a coluna da direita.</a:t>
            </a:r>
          </a:p>
          <a:p>
            <a:pPr algn="l" rtl="0">
              <a:buClr>
                <a:srgbClr val="F72759"/>
              </a:buClr>
              <a:buSzPts val="900"/>
              <a:buFont typeface="Arial"/>
            </a:pPr>
            <a:endParaRPr lang="pt-BR" sz="2800" i="1" dirty="0">
              <a:solidFill>
                <a:schemeClr val="lt1"/>
              </a:solidFill>
              <a:latin typeface="Core Sans C 75 ExtraBold" panose="020B0603030302020204" pitchFamily="34" charset="0"/>
              <a:cs typeface="Arial" panose="020B0604020202020204" pitchFamily="34" charset="0"/>
              <a:sym typeface="Arial"/>
            </a:endParaRPr>
          </a:p>
        </p:txBody>
      </p:sp>
      <p:pic>
        <p:nvPicPr>
          <p:cNvPr id="10" name="Imagem 9">
            <a:extLst>
              <a:ext uri="{FF2B5EF4-FFF2-40B4-BE49-F238E27FC236}">
                <a16:creationId xmlns:a16="http://schemas.microsoft.com/office/drawing/2014/main" id="{526893EC-029A-EAE4-3CBE-A7089DF02D4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62917" y="6549305"/>
            <a:ext cx="14579544" cy="4686047"/>
          </a:xfrm>
          <a:prstGeom prst="rect">
            <a:avLst/>
          </a:prstGeom>
        </p:spPr>
      </p:pic>
      <p:pic>
        <p:nvPicPr>
          <p:cNvPr id="2" name="Google Shape;58;p1">
            <a:extLst>
              <a:ext uri="{FF2B5EF4-FFF2-40B4-BE49-F238E27FC236}">
                <a16:creationId xmlns:a16="http://schemas.microsoft.com/office/drawing/2014/main" id="{C956A3A2-6FC6-4E0F-8C3D-82D1FF50AF65}"/>
              </a:ext>
            </a:extLst>
          </p:cNvPr>
          <p:cNvPicPr preferRelativeResize="0"/>
          <p:nvPr/>
        </p:nvPicPr>
        <p:blipFill rotWithShape="1">
          <a:blip r:embed="rId5">
            <a:alphaModFix/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rcRect/>
          <a:stretch/>
        </p:blipFill>
        <p:spPr>
          <a:xfrm>
            <a:off x="22695253" y="12596054"/>
            <a:ext cx="744501" cy="423428"/>
          </a:xfrm>
          <a:prstGeom prst="rect">
            <a:avLst/>
          </a:prstGeom>
          <a:solidFill>
            <a:srgbClr val="F5F3FD"/>
          </a:solidFill>
          <a:ln>
            <a:noFill/>
          </a:ln>
        </p:spPr>
      </p:pic>
      <p:pic>
        <p:nvPicPr>
          <p:cNvPr id="4" name="Imagem 3" descr="Logotipo, nome da empresa&#10;&#10;Descrição gerada automaticamente">
            <a:extLst>
              <a:ext uri="{FF2B5EF4-FFF2-40B4-BE49-F238E27FC236}">
                <a16:creationId xmlns:a16="http://schemas.microsoft.com/office/drawing/2014/main" id="{FEFEF942-EC57-7B4A-3FEE-595B3ACDFD4F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1861062" y="12677865"/>
            <a:ext cx="834189" cy="4234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231318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4B344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C70E859D-4E60-30E1-2D72-E400D0BC022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13">
            <a:extLst>
              <a:ext uri="{FF2B5EF4-FFF2-40B4-BE49-F238E27FC236}">
                <a16:creationId xmlns:a16="http://schemas.microsoft.com/office/drawing/2014/main" id="{FBC1D732-FD34-E717-6FE2-0258EEAD3AD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12916" flipH="1">
            <a:off x="-282217" y="10451693"/>
            <a:ext cx="15922265" cy="15097211"/>
          </a:xfrm>
          <a:prstGeom prst="rect">
            <a:avLst/>
          </a:prstGeom>
        </p:spPr>
      </p:pic>
      <p:sp>
        <p:nvSpPr>
          <p:cNvPr id="17" name="Google Shape;246;g1dfd54de5ca_1_0">
            <a:extLst>
              <a:ext uri="{FF2B5EF4-FFF2-40B4-BE49-F238E27FC236}">
                <a16:creationId xmlns:a16="http://schemas.microsoft.com/office/drawing/2014/main" id="{E3AEF043-F087-7F53-037F-51FD6BC8B775}"/>
              </a:ext>
            </a:extLst>
          </p:cNvPr>
          <p:cNvSpPr txBox="1"/>
          <p:nvPr/>
        </p:nvSpPr>
        <p:spPr>
          <a:xfrm>
            <a:off x="2216569" y="1737198"/>
            <a:ext cx="6711695" cy="14773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buClr>
                <a:srgbClr val="F72759"/>
              </a:buClr>
              <a:buSzPts val="900"/>
            </a:pPr>
            <a:r>
              <a:rPr lang="en-US" sz="9600" b="1" i="1" dirty="0">
                <a:solidFill>
                  <a:srgbClr val="FFDE25"/>
                </a:solidFill>
                <a:latin typeface="Core Sans C 75 ExtraBold" panose="020B0603030302020204" pitchFamily="34" charset="0"/>
                <a:ea typeface="Poppins Medium"/>
                <a:cs typeface="Arial" panose="020B0604020202020204" pitchFamily="34" charset="0"/>
                <a:sym typeface="Poppins Medium"/>
              </a:rPr>
              <a:t>Na </a:t>
            </a:r>
            <a:r>
              <a:rPr lang="en-US" sz="9600" b="1" i="1" dirty="0" err="1">
                <a:solidFill>
                  <a:srgbClr val="FFDE25"/>
                </a:solidFill>
                <a:latin typeface="Core Sans C 75 ExtraBold" panose="020B0603030302020204" pitchFamily="34" charset="0"/>
                <a:ea typeface="Poppins Medium"/>
                <a:cs typeface="Arial" panose="020B0604020202020204" pitchFamily="34" charset="0"/>
                <a:sym typeface="Poppins Medium"/>
              </a:rPr>
              <a:t>prática</a:t>
            </a:r>
            <a:endParaRPr sz="9600" b="1" i="1" dirty="0">
              <a:solidFill>
                <a:srgbClr val="FFDE25"/>
              </a:solidFill>
              <a:latin typeface="Core Sans C 75 ExtraBold" panose="020B0603030302020204" pitchFamily="34" charset="0"/>
              <a:ea typeface="Poppins Medium"/>
              <a:cs typeface="Arial" panose="020B0604020202020204" pitchFamily="34" charset="0"/>
              <a:sym typeface="Poppins Medium"/>
            </a:endParaRPr>
          </a:p>
        </p:txBody>
      </p:sp>
      <p:sp>
        <p:nvSpPr>
          <p:cNvPr id="5" name="Oval 788">
            <a:extLst>
              <a:ext uri="{FF2B5EF4-FFF2-40B4-BE49-F238E27FC236}">
                <a16:creationId xmlns:a16="http://schemas.microsoft.com/office/drawing/2014/main" id="{6A5C4606-C6B5-6AE2-3997-6C9CA81CF4AD}"/>
              </a:ext>
            </a:extLst>
          </p:cNvPr>
          <p:cNvSpPr/>
          <p:nvPr/>
        </p:nvSpPr>
        <p:spPr>
          <a:xfrm>
            <a:off x="818238" y="8447793"/>
            <a:ext cx="3835864" cy="3835866"/>
          </a:xfrm>
          <a:prstGeom prst="ellipse">
            <a:avLst/>
          </a:prstGeom>
          <a:solidFill>
            <a:srgbClr val="7030A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600"/>
          </a:p>
        </p:txBody>
      </p:sp>
      <p:sp>
        <p:nvSpPr>
          <p:cNvPr id="8" name="CaixaDeTexto 7">
            <a:extLst>
              <a:ext uri="{FF2B5EF4-FFF2-40B4-BE49-F238E27FC236}">
                <a16:creationId xmlns:a16="http://schemas.microsoft.com/office/drawing/2014/main" id="{13ECF6DC-413C-6F90-CC91-D736A041480A}"/>
              </a:ext>
            </a:extLst>
          </p:cNvPr>
          <p:cNvSpPr txBox="1"/>
          <p:nvPr/>
        </p:nvSpPr>
        <p:spPr>
          <a:xfrm>
            <a:off x="1276929" y="9011989"/>
            <a:ext cx="3123622" cy="2708434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pt-BR" sz="3400" dirty="0">
                <a:solidFill>
                  <a:schemeClr val="bg1"/>
                </a:solidFill>
                <a:latin typeface="Core Sans C 45 Regular" panose="020B0603030302020204" pitchFamily="34" charset="0"/>
              </a:rPr>
              <a:t>Como aceitar a Promo BR Mania e distribuir em sua loja</a:t>
            </a:r>
          </a:p>
        </p:txBody>
      </p:sp>
      <p:pic>
        <p:nvPicPr>
          <p:cNvPr id="7" name="Picture 13">
            <a:extLst>
              <a:ext uri="{FF2B5EF4-FFF2-40B4-BE49-F238E27FC236}">
                <a16:creationId xmlns:a16="http://schemas.microsoft.com/office/drawing/2014/main" id="{177428F3-19BB-0B9A-8247-ACA03238F3B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1996212" flipH="1">
            <a:off x="8995107" y="-11706000"/>
            <a:ext cx="15922265" cy="15097211"/>
          </a:xfrm>
          <a:prstGeom prst="rect">
            <a:avLst/>
          </a:prstGeom>
        </p:spPr>
      </p:pic>
      <p:cxnSp>
        <p:nvCxnSpPr>
          <p:cNvPr id="14" name="Google Shape;795;p56">
            <a:extLst>
              <a:ext uri="{FF2B5EF4-FFF2-40B4-BE49-F238E27FC236}">
                <a16:creationId xmlns:a16="http://schemas.microsoft.com/office/drawing/2014/main" id="{ECC68EAA-D0FE-98A5-61D6-70330E57CC20}"/>
              </a:ext>
            </a:extLst>
          </p:cNvPr>
          <p:cNvCxnSpPr>
            <a:cxnSpLocks/>
          </p:cNvCxnSpPr>
          <p:nvPr/>
        </p:nvCxnSpPr>
        <p:spPr>
          <a:xfrm flipH="1">
            <a:off x="-3991319" y="1661024"/>
            <a:ext cx="29675042" cy="151170"/>
          </a:xfrm>
          <a:prstGeom prst="straightConnector1">
            <a:avLst/>
          </a:prstGeom>
          <a:noFill/>
          <a:ln w="19050" cap="flat" cmpd="sng">
            <a:solidFill>
              <a:srgbClr val="00C855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8" name="Retângulo 51">
            <a:extLst>
              <a:ext uri="{FF2B5EF4-FFF2-40B4-BE49-F238E27FC236}">
                <a16:creationId xmlns:a16="http://schemas.microsoft.com/office/drawing/2014/main" id="{19048D41-1E49-FF1A-CC2F-E2A9E7B34CE3}"/>
              </a:ext>
            </a:extLst>
          </p:cNvPr>
          <p:cNvSpPr/>
          <p:nvPr/>
        </p:nvSpPr>
        <p:spPr>
          <a:xfrm>
            <a:off x="682421" y="1782446"/>
            <a:ext cx="17993470" cy="10919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43784" tIns="243784" rIns="243784" bIns="243784" anchor="ctr" anchorCtr="0">
            <a:noAutofit/>
          </a:bodyPr>
          <a:lstStyle/>
          <a:p>
            <a:pPr lvl="0">
              <a:buClr>
                <a:srgbClr val="411E5A"/>
              </a:buClr>
              <a:buSzPts val="2800"/>
              <a:defRPr/>
            </a:pPr>
            <a:endParaRPr lang="pt-BR" sz="4000" b="1" dirty="0">
              <a:solidFill>
                <a:srgbClr val="411E5A"/>
              </a:solidFill>
              <a:latin typeface="Century Gothic"/>
              <a:sym typeface="Dosis"/>
            </a:endParaRPr>
          </a:p>
        </p:txBody>
      </p:sp>
      <p:sp>
        <p:nvSpPr>
          <p:cNvPr id="6" name="Google Shape;246;g1dfd54de5ca_1_0">
            <a:extLst>
              <a:ext uri="{FF2B5EF4-FFF2-40B4-BE49-F238E27FC236}">
                <a16:creationId xmlns:a16="http://schemas.microsoft.com/office/drawing/2014/main" id="{88E80E14-040F-0558-843E-2B1722C67269}"/>
              </a:ext>
            </a:extLst>
          </p:cNvPr>
          <p:cNvSpPr txBox="1"/>
          <p:nvPr/>
        </p:nvSpPr>
        <p:spPr>
          <a:xfrm>
            <a:off x="2347072" y="1178292"/>
            <a:ext cx="6130177" cy="5192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buClr>
                <a:srgbClr val="F72759"/>
              </a:buClr>
              <a:buSzPts val="900"/>
            </a:pPr>
            <a:r>
              <a:rPr lang="en-US" sz="3374" i="1" dirty="0">
                <a:solidFill>
                  <a:schemeClr val="lt1"/>
                </a:solidFill>
                <a:latin typeface="Core Sans C 75 ExtraBold" panose="020B0603030302020204" pitchFamily="34" charset="0"/>
                <a:ea typeface="Poppins Medium"/>
                <a:cs typeface="Arial" panose="020B0604020202020204" pitchFamily="34" charset="0"/>
                <a:sym typeface="Poppins Medium"/>
              </a:rPr>
              <a:t>Como </a:t>
            </a:r>
            <a:r>
              <a:rPr lang="en-US" sz="3374" i="1" dirty="0" err="1">
                <a:solidFill>
                  <a:schemeClr val="lt1"/>
                </a:solidFill>
                <a:latin typeface="Core Sans C 75 ExtraBold" panose="020B0603030302020204" pitchFamily="34" charset="0"/>
                <a:ea typeface="Poppins Medium"/>
                <a:cs typeface="Arial" panose="020B0604020202020204" pitchFamily="34" charset="0"/>
                <a:sym typeface="Poppins Medium"/>
              </a:rPr>
              <a:t>Distribuir</a:t>
            </a:r>
            <a:r>
              <a:rPr lang="en-US" sz="3374" i="1" dirty="0">
                <a:solidFill>
                  <a:schemeClr val="lt1"/>
                </a:solidFill>
                <a:latin typeface="Core Sans C 75 ExtraBold" panose="020B0603030302020204" pitchFamily="34" charset="0"/>
                <a:ea typeface="Poppins Medium"/>
                <a:cs typeface="Arial" panose="020B0604020202020204" pitchFamily="34" charset="0"/>
                <a:sym typeface="Poppins Medium"/>
              </a:rPr>
              <a:t> </a:t>
            </a:r>
            <a:r>
              <a:rPr lang="en-US" sz="3374" i="1" dirty="0" err="1">
                <a:solidFill>
                  <a:schemeClr val="lt1"/>
                </a:solidFill>
                <a:latin typeface="Core Sans C 75 ExtraBold" panose="020B0603030302020204" pitchFamily="34" charset="0"/>
                <a:ea typeface="Poppins Medium"/>
                <a:cs typeface="Arial" panose="020B0604020202020204" pitchFamily="34" charset="0"/>
                <a:sym typeface="Poppins Medium"/>
              </a:rPr>
              <a:t>Promoções</a:t>
            </a:r>
            <a:endParaRPr sz="3374" i="1" dirty="0">
              <a:solidFill>
                <a:schemeClr val="lt1"/>
              </a:solidFill>
              <a:latin typeface="Core Sans C 75 ExtraBold" panose="020B0603030302020204" pitchFamily="34" charset="0"/>
              <a:ea typeface="Poppins Medium"/>
              <a:cs typeface="Arial" panose="020B0604020202020204" pitchFamily="34" charset="0"/>
              <a:sym typeface="Poppins Medium"/>
            </a:endParaRPr>
          </a:p>
        </p:txBody>
      </p:sp>
      <p:sp>
        <p:nvSpPr>
          <p:cNvPr id="3" name="CaixaDeTexto 2">
            <a:extLst>
              <a:ext uri="{FF2B5EF4-FFF2-40B4-BE49-F238E27FC236}">
                <a16:creationId xmlns:a16="http://schemas.microsoft.com/office/drawing/2014/main" id="{B8D4CAD4-AED5-12A6-9166-A32A4A364599}"/>
              </a:ext>
            </a:extLst>
          </p:cNvPr>
          <p:cNvSpPr txBox="1"/>
          <p:nvPr/>
        </p:nvSpPr>
        <p:spPr>
          <a:xfrm>
            <a:off x="5392275" y="2737797"/>
            <a:ext cx="14884393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rtl="0">
              <a:buClr>
                <a:srgbClr val="F72759"/>
              </a:buClr>
              <a:buSzPts val="900"/>
              <a:buFont typeface="Arial"/>
            </a:pPr>
            <a:endParaRPr lang="pt-BR" sz="2800" i="1" dirty="0">
              <a:solidFill>
                <a:schemeClr val="lt1"/>
              </a:solidFill>
              <a:latin typeface="Core Sans C 75 ExtraBold" panose="020B0603030302020204" pitchFamily="34" charset="0"/>
              <a:cs typeface="Arial" panose="020B0604020202020204" pitchFamily="34" charset="0"/>
              <a:sym typeface="Arial"/>
            </a:endParaRPr>
          </a:p>
          <a:p>
            <a:pPr algn="l" rtl="0">
              <a:buClr>
                <a:srgbClr val="F72759"/>
              </a:buClr>
              <a:buSzPts val="900"/>
              <a:buFont typeface="Arial"/>
            </a:pPr>
            <a:r>
              <a:rPr lang="pt-BR" sz="2800" i="1" dirty="0">
                <a:solidFill>
                  <a:schemeClr val="lt1"/>
                </a:solidFill>
                <a:latin typeface="Core Sans C 75 ExtraBold" panose="020B0603030302020204" pitchFamily="34" charset="0"/>
                <a:cs typeface="Arial" panose="020B0604020202020204" pitchFamily="34" charset="0"/>
                <a:sym typeface="Arial"/>
              </a:rPr>
              <a:t>5 Distribuir as Promoções:</a:t>
            </a:r>
          </a:p>
          <a:p>
            <a:pPr algn="l" rtl="0">
              <a:buClr>
                <a:srgbClr val="F72759"/>
              </a:buClr>
              <a:buSzPts val="900"/>
              <a:buFont typeface="Arial"/>
            </a:pPr>
            <a:endParaRPr lang="pt-BR" sz="2800" i="1" dirty="0">
              <a:solidFill>
                <a:schemeClr val="lt1"/>
              </a:solidFill>
              <a:latin typeface="Core Sans C 75 ExtraBold" panose="020B0603030302020204" pitchFamily="34" charset="0"/>
              <a:cs typeface="Arial" panose="020B0604020202020204" pitchFamily="34" charset="0"/>
              <a:sym typeface="Arial"/>
            </a:endParaRPr>
          </a:p>
          <a:p>
            <a:pPr algn="l" rtl="0">
              <a:buClr>
                <a:srgbClr val="F72759"/>
              </a:buClr>
              <a:buSzPts val="900"/>
              <a:buFont typeface="Arial"/>
            </a:pPr>
            <a:r>
              <a:rPr lang="pt-BR" sz="2800" i="1" dirty="0">
                <a:solidFill>
                  <a:schemeClr val="lt1"/>
                </a:solidFill>
                <a:latin typeface="Core Sans C 75 ExtraBold" panose="020B0603030302020204" pitchFamily="34" charset="0"/>
                <a:cs typeface="Arial" panose="020B0604020202020204" pitchFamily="34" charset="0"/>
                <a:sym typeface="Arial"/>
              </a:rPr>
              <a:t>Após configurar as promoções desejadas, clique no botão Distribuir.</a:t>
            </a:r>
          </a:p>
        </p:txBody>
      </p:sp>
      <p:pic>
        <p:nvPicPr>
          <p:cNvPr id="4" name="Imagem 3">
            <a:extLst>
              <a:ext uri="{FF2B5EF4-FFF2-40B4-BE49-F238E27FC236}">
                <a16:creationId xmlns:a16="http://schemas.microsoft.com/office/drawing/2014/main" id="{BCDA3F5B-88F7-7BFA-7616-C44E692B0AD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92275" y="4862905"/>
            <a:ext cx="13432836" cy="4149084"/>
          </a:xfrm>
          <a:prstGeom prst="rect">
            <a:avLst/>
          </a:prstGeom>
        </p:spPr>
      </p:pic>
      <p:pic>
        <p:nvPicPr>
          <p:cNvPr id="2" name="Google Shape;58;p1">
            <a:extLst>
              <a:ext uri="{FF2B5EF4-FFF2-40B4-BE49-F238E27FC236}">
                <a16:creationId xmlns:a16="http://schemas.microsoft.com/office/drawing/2014/main" id="{C851E1F2-D839-13B6-CA97-62BFB1CB6D6B}"/>
              </a:ext>
            </a:extLst>
          </p:cNvPr>
          <p:cNvPicPr preferRelativeResize="0"/>
          <p:nvPr/>
        </p:nvPicPr>
        <p:blipFill rotWithShape="1">
          <a:blip r:embed="rId5">
            <a:alphaModFix/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rcRect/>
          <a:stretch/>
        </p:blipFill>
        <p:spPr>
          <a:xfrm>
            <a:off x="22695253" y="12596054"/>
            <a:ext cx="744501" cy="423428"/>
          </a:xfrm>
          <a:prstGeom prst="rect">
            <a:avLst/>
          </a:prstGeom>
          <a:solidFill>
            <a:srgbClr val="F5F3FD"/>
          </a:solidFill>
          <a:ln>
            <a:noFill/>
          </a:ln>
        </p:spPr>
      </p:pic>
      <p:pic>
        <p:nvPicPr>
          <p:cNvPr id="10" name="Imagem 9" descr="Logotipo, nome da empresa&#10;&#10;Descrição gerada automaticamente">
            <a:extLst>
              <a:ext uri="{FF2B5EF4-FFF2-40B4-BE49-F238E27FC236}">
                <a16:creationId xmlns:a16="http://schemas.microsoft.com/office/drawing/2014/main" id="{3FFBB75D-9C1A-08DA-1F83-00FB294E7AD9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1861062" y="12677865"/>
            <a:ext cx="834189" cy="4234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176569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4B344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C70E859D-4E60-30E1-2D72-E400D0BC022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13">
            <a:extLst>
              <a:ext uri="{FF2B5EF4-FFF2-40B4-BE49-F238E27FC236}">
                <a16:creationId xmlns:a16="http://schemas.microsoft.com/office/drawing/2014/main" id="{FBC1D732-FD34-E717-6FE2-0258EEAD3AD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12916" flipH="1">
            <a:off x="-282217" y="10451693"/>
            <a:ext cx="15922265" cy="15097211"/>
          </a:xfrm>
          <a:prstGeom prst="rect">
            <a:avLst/>
          </a:prstGeom>
        </p:spPr>
      </p:pic>
      <p:sp>
        <p:nvSpPr>
          <p:cNvPr id="17" name="Google Shape;246;g1dfd54de5ca_1_0">
            <a:extLst>
              <a:ext uri="{FF2B5EF4-FFF2-40B4-BE49-F238E27FC236}">
                <a16:creationId xmlns:a16="http://schemas.microsoft.com/office/drawing/2014/main" id="{E3AEF043-F087-7F53-037F-51FD6BC8B775}"/>
              </a:ext>
            </a:extLst>
          </p:cNvPr>
          <p:cNvSpPr txBox="1"/>
          <p:nvPr/>
        </p:nvSpPr>
        <p:spPr>
          <a:xfrm>
            <a:off x="2216569" y="1737198"/>
            <a:ext cx="6711695" cy="14773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buClr>
                <a:srgbClr val="F72759"/>
              </a:buClr>
              <a:buSzPts val="900"/>
            </a:pPr>
            <a:r>
              <a:rPr lang="en-US" sz="9600" b="1" i="1" dirty="0">
                <a:solidFill>
                  <a:srgbClr val="FFDE25"/>
                </a:solidFill>
                <a:latin typeface="Core Sans C 75 ExtraBold" panose="020B0603030302020204" pitchFamily="34" charset="0"/>
                <a:ea typeface="Poppins Medium"/>
                <a:cs typeface="Arial" panose="020B0604020202020204" pitchFamily="34" charset="0"/>
                <a:sym typeface="Poppins Medium"/>
              </a:rPr>
              <a:t>Na </a:t>
            </a:r>
            <a:r>
              <a:rPr lang="en-US" sz="9600" b="1" i="1" dirty="0" err="1">
                <a:solidFill>
                  <a:srgbClr val="FFDE25"/>
                </a:solidFill>
                <a:latin typeface="Core Sans C 75 ExtraBold" panose="020B0603030302020204" pitchFamily="34" charset="0"/>
                <a:ea typeface="Poppins Medium"/>
                <a:cs typeface="Arial" panose="020B0604020202020204" pitchFamily="34" charset="0"/>
                <a:sym typeface="Poppins Medium"/>
              </a:rPr>
              <a:t>prática</a:t>
            </a:r>
            <a:endParaRPr sz="9600" b="1" i="1" dirty="0">
              <a:solidFill>
                <a:srgbClr val="FFDE25"/>
              </a:solidFill>
              <a:latin typeface="Core Sans C 75 ExtraBold" panose="020B0603030302020204" pitchFamily="34" charset="0"/>
              <a:ea typeface="Poppins Medium"/>
              <a:cs typeface="Arial" panose="020B0604020202020204" pitchFamily="34" charset="0"/>
              <a:sym typeface="Poppins Medium"/>
            </a:endParaRPr>
          </a:p>
        </p:txBody>
      </p:sp>
      <p:sp>
        <p:nvSpPr>
          <p:cNvPr id="5" name="Oval 788">
            <a:extLst>
              <a:ext uri="{FF2B5EF4-FFF2-40B4-BE49-F238E27FC236}">
                <a16:creationId xmlns:a16="http://schemas.microsoft.com/office/drawing/2014/main" id="{6A5C4606-C6B5-6AE2-3997-6C9CA81CF4AD}"/>
              </a:ext>
            </a:extLst>
          </p:cNvPr>
          <p:cNvSpPr/>
          <p:nvPr/>
        </p:nvSpPr>
        <p:spPr>
          <a:xfrm>
            <a:off x="818238" y="8447793"/>
            <a:ext cx="3835864" cy="3835866"/>
          </a:xfrm>
          <a:prstGeom prst="ellipse">
            <a:avLst/>
          </a:prstGeom>
          <a:solidFill>
            <a:srgbClr val="7030A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600"/>
          </a:p>
        </p:txBody>
      </p:sp>
      <p:sp>
        <p:nvSpPr>
          <p:cNvPr id="8" name="CaixaDeTexto 7">
            <a:extLst>
              <a:ext uri="{FF2B5EF4-FFF2-40B4-BE49-F238E27FC236}">
                <a16:creationId xmlns:a16="http://schemas.microsoft.com/office/drawing/2014/main" id="{13ECF6DC-413C-6F90-CC91-D736A041480A}"/>
              </a:ext>
            </a:extLst>
          </p:cNvPr>
          <p:cNvSpPr txBox="1"/>
          <p:nvPr/>
        </p:nvSpPr>
        <p:spPr>
          <a:xfrm>
            <a:off x="1276929" y="9011989"/>
            <a:ext cx="3123622" cy="2708434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pt-BR" sz="3400" dirty="0">
                <a:solidFill>
                  <a:schemeClr val="bg1"/>
                </a:solidFill>
                <a:latin typeface="Core Sans C 45 Regular" panose="020B0603030302020204" pitchFamily="34" charset="0"/>
              </a:rPr>
              <a:t>Como aceitar a Promo BR Mania e distribuir em sua loja</a:t>
            </a:r>
          </a:p>
        </p:txBody>
      </p:sp>
      <p:pic>
        <p:nvPicPr>
          <p:cNvPr id="7" name="Picture 13">
            <a:extLst>
              <a:ext uri="{FF2B5EF4-FFF2-40B4-BE49-F238E27FC236}">
                <a16:creationId xmlns:a16="http://schemas.microsoft.com/office/drawing/2014/main" id="{177428F3-19BB-0B9A-8247-ACA03238F3B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1996212" flipH="1">
            <a:off x="8995107" y="-11706000"/>
            <a:ext cx="15922265" cy="15097211"/>
          </a:xfrm>
          <a:prstGeom prst="rect">
            <a:avLst/>
          </a:prstGeom>
        </p:spPr>
      </p:pic>
      <p:cxnSp>
        <p:nvCxnSpPr>
          <p:cNvPr id="14" name="Google Shape;795;p56">
            <a:extLst>
              <a:ext uri="{FF2B5EF4-FFF2-40B4-BE49-F238E27FC236}">
                <a16:creationId xmlns:a16="http://schemas.microsoft.com/office/drawing/2014/main" id="{ECC68EAA-D0FE-98A5-61D6-70330E57CC20}"/>
              </a:ext>
            </a:extLst>
          </p:cNvPr>
          <p:cNvCxnSpPr>
            <a:cxnSpLocks/>
          </p:cNvCxnSpPr>
          <p:nvPr/>
        </p:nvCxnSpPr>
        <p:spPr>
          <a:xfrm flipH="1">
            <a:off x="-3991319" y="1661024"/>
            <a:ext cx="29675042" cy="151170"/>
          </a:xfrm>
          <a:prstGeom prst="straightConnector1">
            <a:avLst/>
          </a:prstGeom>
          <a:noFill/>
          <a:ln w="19050" cap="flat" cmpd="sng">
            <a:solidFill>
              <a:srgbClr val="00C855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8" name="Retângulo 51">
            <a:extLst>
              <a:ext uri="{FF2B5EF4-FFF2-40B4-BE49-F238E27FC236}">
                <a16:creationId xmlns:a16="http://schemas.microsoft.com/office/drawing/2014/main" id="{19048D41-1E49-FF1A-CC2F-E2A9E7B34CE3}"/>
              </a:ext>
            </a:extLst>
          </p:cNvPr>
          <p:cNvSpPr/>
          <p:nvPr/>
        </p:nvSpPr>
        <p:spPr>
          <a:xfrm>
            <a:off x="682421" y="1782446"/>
            <a:ext cx="17993470" cy="10919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43784" tIns="243784" rIns="243784" bIns="243784" anchor="ctr" anchorCtr="0">
            <a:noAutofit/>
          </a:bodyPr>
          <a:lstStyle/>
          <a:p>
            <a:pPr lvl="0">
              <a:buClr>
                <a:srgbClr val="411E5A"/>
              </a:buClr>
              <a:buSzPts val="2800"/>
              <a:defRPr/>
            </a:pPr>
            <a:endParaRPr lang="pt-BR" sz="4000" b="1" dirty="0">
              <a:solidFill>
                <a:srgbClr val="411E5A"/>
              </a:solidFill>
              <a:latin typeface="Century Gothic"/>
              <a:sym typeface="Dosis"/>
            </a:endParaRPr>
          </a:p>
        </p:txBody>
      </p:sp>
      <p:sp>
        <p:nvSpPr>
          <p:cNvPr id="6" name="Google Shape;246;g1dfd54de5ca_1_0">
            <a:extLst>
              <a:ext uri="{FF2B5EF4-FFF2-40B4-BE49-F238E27FC236}">
                <a16:creationId xmlns:a16="http://schemas.microsoft.com/office/drawing/2014/main" id="{88E80E14-040F-0558-843E-2B1722C67269}"/>
              </a:ext>
            </a:extLst>
          </p:cNvPr>
          <p:cNvSpPr txBox="1"/>
          <p:nvPr/>
        </p:nvSpPr>
        <p:spPr>
          <a:xfrm>
            <a:off x="2347072" y="1178292"/>
            <a:ext cx="6130177" cy="5192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buClr>
                <a:srgbClr val="F72759"/>
              </a:buClr>
              <a:buSzPts val="900"/>
            </a:pPr>
            <a:r>
              <a:rPr lang="en-US" sz="3374" i="1" dirty="0">
                <a:solidFill>
                  <a:schemeClr val="lt1"/>
                </a:solidFill>
                <a:latin typeface="Core Sans C 75 ExtraBold" panose="020B0603030302020204" pitchFamily="34" charset="0"/>
                <a:ea typeface="Poppins Medium"/>
                <a:cs typeface="Arial" panose="020B0604020202020204" pitchFamily="34" charset="0"/>
                <a:sym typeface="Poppins Medium"/>
              </a:rPr>
              <a:t>Como </a:t>
            </a:r>
            <a:r>
              <a:rPr lang="en-US" sz="3374" i="1" dirty="0" err="1">
                <a:solidFill>
                  <a:schemeClr val="lt1"/>
                </a:solidFill>
                <a:latin typeface="Core Sans C 75 ExtraBold" panose="020B0603030302020204" pitchFamily="34" charset="0"/>
                <a:ea typeface="Poppins Medium"/>
                <a:cs typeface="Arial" panose="020B0604020202020204" pitchFamily="34" charset="0"/>
                <a:sym typeface="Poppins Medium"/>
              </a:rPr>
              <a:t>Distribuir</a:t>
            </a:r>
            <a:r>
              <a:rPr lang="en-US" sz="3374" i="1" dirty="0">
                <a:solidFill>
                  <a:schemeClr val="lt1"/>
                </a:solidFill>
                <a:latin typeface="Core Sans C 75 ExtraBold" panose="020B0603030302020204" pitchFamily="34" charset="0"/>
                <a:ea typeface="Poppins Medium"/>
                <a:cs typeface="Arial" panose="020B0604020202020204" pitchFamily="34" charset="0"/>
                <a:sym typeface="Poppins Medium"/>
              </a:rPr>
              <a:t> </a:t>
            </a:r>
            <a:r>
              <a:rPr lang="en-US" sz="3374" i="1" dirty="0" err="1">
                <a:solidFill>
                  <a:schemeClr val="lt1"/>
                </a:solidFill>
                <a:latin typeface="Core Sans C 75 ExtraBold" panose="020B0603030302020204" pitchFamily="34" charset="0"/>
                <a:ea typeface="Poppins Medium"/>
                <a:cs typeface="Arial" panose="020B0604020202020204" pitchFamily="34" charset="0"/>
                <a:sym typeface="Poppins Medium"/>
              </a:rPr>
              <a:t>Promoções</a:t>
            </a:r>
            <a:endParaRPr sz="3374" i="1" dirty="0">
              <a:solidFill>
                <a:schemeClr val="lt1"/>
              </a:solidFill>
              <a:latin typeface="Core Sans C 75 ExtraBold" panose="020B0603030302020204" pitchFamily="34" charset="0"/>
              <a:ea typeface="Poppins Medium"/>
              <a:cs typeface="Arial" panose="020B0604020202020204" pitchFamily="34" charset="0"/>
              <a:sym typeface="Poppins Medium"/>
            </a:endParaRPr>
          </a:p>
        </p:txBody>
      </p:sp>
      <p:sp>
        <p:nvSpPr>
          <p:cNvPr id="3" name="CaixaDeTexto 2">
            <a:extLst>
              <a:ext uri="{FF2B5EF4-FFF2-40B4-BE49-F238E27FC236}">
                <a16:creationId xmlns:a16="http://schemas.microsoft.com/office/drawing/2014/main" id="{B8D4CAD4-AED5-12A6-9166-A32A4A364599}"/>
              </a:ext>
            </a:extLst>
          </p:cNvPr>
          <p:cNvSpPr txBox="1"/>
          <p:nvPr/>
        </p:nvSpPr>
        <p:spPr>
          <a:xfrm>
            <a:off x="5392275" y="2737797"/>
            <a:ext cx="14884393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rtl="0">
              <a:buClr>
                <a:srgbClr val="F72759"/>
              </a:buClr>
              <a:buSzPts val="900"/>
              <a:buFont typeface="Arial"/>
            </a:pPr>
            <a:endParaRPr lang="pt-BR" sz="2800" i="1" dirty="0">
              <a:solidFill>
                <a:schemeClr val="lt1"/>
              </a:solidFill>
              <a:latin typeface="Core Sans C 75 ExtraBold" panose="020B0603030302020204" pitchFamily="34" charset="0"/>
              <a:cs typeface="Arial" panose="020B0604020202020204" pitchFamily="34" charset="0"/>
              <a:sym typeface="Arial"/>
            </a:endParaRPr>
          </a:p>
          <a:p>
            <a:pPr algn="l" rtl="0">
              <a:buClr>
                <a:srgbClr val="F72759"/>
              </a:buClr>
              <a:buSzPts val="900"/>
              <a:buFont typeface="Arial"/>
            </a:pPr>
            <a:r>
              <a:rPr lang="pt-BR" sz="2800" i="1" dirty="0">
                <a:solidFill>
                  <a:schemeClr val="lt1"/>
                </a:solidFill>
                <a:latin typeface="Core Sans C 75 ExtraBold" panose="020B0603030302020204" pitchFamily="34" charset="0"/>
                <a:cs typeface="Arial" panose="020B0604020202020204" pitchFamily="34" charset="0"/>
                <a:sym typeface="Arial"/>
              </a:rPr>
              <a:t>6 Publicar as Alterações:</a:t>
            </a:r>
          </a:p>
          <a:p>
            <a:pPr algn="l" rtl="0">
              <a:buClr>
                <a:srgbClr val="F72759"/>
              </a:buClr>
              <a:buSzPts val="900"/>
              <a:buFont typeface="Arial"/>
            </a:pPr>
            <a:endParaRPr lang="pt-BR" sz="2800" i="1" dirty="0">
              <a:solidFill>
                <a:schemeClr val="lt1"/>
              </a:solidFill>
              <a:latin typeface="Core Sans C 75 ExtraBold" panose="020B0603030302020204" pitchFamily="34" charset="0"/>
              <a:cs typeface="Arial" panose="020B0604020202020204" pitchFamily="34" charset="0"/>
              <a:sym typeface="Arial"/>
            </a:endParaRPr>
          </a:p>
          <a:p>
            <a:pPr algn="l" rtl="0">
              <a:buClr>
                <a:srgbClr val="F72759"/>
              </a:buClr>
              <a:buSzPts val="900"/>
              <a:buFont typeface="Arial"/>
            </a:pPr>
            <a:r>
              <a:rPr lang="pt-BR" sz="2800" i="1" dirty="0">
                <a:solidFill>
                  <a:schemeClr val="lt1"/>
                </a:solidFill>
                <a:latin typeface="Core Sans C 75 ExtraBold" panose="020B0603030302020204" pitchFamily="34" charset="0"/>
                <a:cs typeface="Arial" panose="020B0604020202020204" pitchFamily="34" charset="0"/>
                <a:sym typeface="Arial"/>
              </a:rPr>
              <a:t>Por fim, clique em PUBLICAR para enviar as atualizações ao motor de promoções.</a:t>
            </a:r>
          </a:p>
          <a:p>
            <a:pPr algn="l" rtl="0">
              <a:buClr>
                <a:srgbClr val="F72759"/>
              </a:buClr>
              <a:buSzPts val="900"/>
              <a:buFont typeface="Arial"/>
            </a:pPr>
            <a:r>
              <a:rPr lang="pt-BR" sz="2800" i="1" dirty="0">
                <a:solidFill>
                  <a:schemeClr val="lt1"/>
                </a:solidFill>
                <a:latin typeface="Core Sans C 75 ExtraBold" panose="020B0603030302020204" pitchFamily="34" charset="0"/>
                <a:cs typeface="Arial" panose="020B0604020202020204" pitchFamily="34" charset="0"/>
                <a:sym typeface="Arial"/>
              </a:rPr>
              <a:t>Após configurar as promoções desejadas, clique no botão Distribuir.</a:t>
            </a:r>
          </a:p>
          <a:p>
            <a:pPr algn="l" rtl="0">
              <a:buClr>
                <a:srgbClr val="F72759"/>
              </a:buClr>
              <a:buSzPts val="900"/>
              <a:buFont typeface="Arial"/>
            </a:pPr>
            <a:endParaRPr lang="pt-BR" sz="2800" i="1" dirty="0">
              <a:solidFill>
                <a:schemeClr val="lt1"/>
              </a:solidFill>
              <a:latin typeface="Core Sans C 75 ExtraBold" panose="020B0603030302020204" pitchFamily="34" charset="0"/>
              <a:cs typeface="Arial" panose="020B0604020202020204" pitchFamily="34" charset="0"/>
              <a:sym typeface="Arial"/>
            </a:endParaRPr>
          </a:p>
          <a:p>
            <a:pPr algn="l" rtl="0">
              <a:buClr>
                <a:srgbClr val="F72759"/>
              </a:buClr>
              <a:buSzPts val="900"/>
              <a:buFont typeface="Arial"/>
            </a:pPr>
            <a:r>
              <a:rPr lang="pt-BR" sz="2800" i="1" dirty="0">
                <a:solidFill>
                  <a:schemeClr val="lt1"/>
                </a:solidFill>
                <a:latin typeface="Core Sans C 75 ExtraBold" panose="020B0603030302020204" pitchFamily="34" charset="0"/>
                <a:cs typeface="Arial" panose="020B0604020202020204" pitchFamily="34" charset="0"/>
                <a:sym typeface="Arial"/>
              </a:rPr>
              <a:t>Após a publicação, aguarde alguns minutos para que o motor de promoções processe as atualizações e as promoções estejam ativas nos pontos de venda (PDV).</a:t>
            </a:r>
          </a:p>
        </p:txBody>
      </p:sp>
      <p:pic>
        <p:nvPicPr>
          <p:cNvPr id="10" name="Imagem 9">
            <a:extLst>
              <a:ext uri="{FF2B5EF4-FFF2-40B4-BE49-F238E27FC236}">
                <a16:creationId xmlns:a16="http://schemas.microsoft.com/office/drawing/2014/main" id="{915D0C9C-81F4-D1AC-B201-788DC718469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12793" y="6901152"/>
            <a:ext cx="15735926" cy="3077997"/>
          </a:xfrm>
          <a:prstGeom prst="rect">
            <a:avLst/>
          </a:prstGeom>
        </p:spPr>
      </p:pic>
      <p:pic>
        <p:nvPicPr>
          <p:cNvPr id="4" name="Google Shape;58;p1">
            <a:extLst>
              <a:ext uri="{FF2B5EF4-FFF2-40B4-BE49-F238E27FC236}">
                <a16:creationId xmlns:a16="http://schemas.microsoft.com/office/drawing/2014/main" id="{E8E97038-CA4D-D981-D2B7-6D4A859891DB}"/>
              </a:ext>
            </a:extLst>
          </p:cNvPr>
          <p:cNvPicPr preferRelativeResize="0"/>
          <p:nvPr/>
        </p:nvPicPr>
        <p:blipFill rotWithShape="1">
          <a:blip r:embed="rId5">
            <a:alphaModFix/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rcRect/>
          <a:stretch/>
        </p:blipFill>
        <p:spPr>
          <a:xfrm>
            <a:off x="22695253" y="12596054"/>
            <a:ext cx="744501" cy="423428"/>
          </a:xfrm>
          <a:prstGeom prst="rect">
            <a:avLst/>
          </a:prstGeom>
          <a:solidFill>
            <a:srgbClr val="F5F3FD"/>
          </a:solidFill>
          <a:ln>
            <a:noFill/>
          </a:ln>
        </p:spPr>
      </p:pic>
      <p:pic>
        <p:nvPicPr>
          <p:cNvPr id="11" name="Imagem 10" descr="Logotipo, nome da empresa&#10;&#10;Descrição gerada automaticamente">
            <a:extLst>
              <a:ext uri="{FF2B5EF4-FFF2-40B4-BE49-F238E27FC236}">
                <a16:creationId xmlns:a16="http://schemas.microsoft.com/office/drawing/2014/main" id="{5BCCFE91-A212-F4C6-6EAB-C9513E14D29E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1861062" y="12677865"/>
            <a:ext cx="834189" cy="4234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703864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4B344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C70E859D-4E60-30E1-2D72-E400D0BC022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13">
            <a:extLst>
              <a:ext uri="{FF2B5EF4-FFF2-40B4-BE49-F238E27FC236}">
                <a16:creationId xmlns:a16="http://schemas.microsoft.com/office/drawing/2014/main" id="{FBC1D732-FD34-E717-6FE2-0258EEAD3AD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12916" flipH="1">
            <a:off x="-282217" y="10451693"/>
            <a:ext cx="15922265" cy="15097211"/>
          </a:xfrm>
          <a:prstGeom prst="rect">
            <a:avLst/>
          </a:prstGeom>
        </p:spPr>
      </p:pic>
      <p:sp>
        <p:nvSpPr>
          <p:cNvPr id="17" name="Google Shape;246;g1dfd54de5ca_1_0">
            <a:extLst>
              <a:ext uri="{FF2B5EF4-FFF2-40B4-BE49-F238E27FC236}">
                <a16:creationId xmlns:a16="http://schemas.microsoft.com/office/drawing/2014/main" id="{E3AEF043-F087-7F53-037F-51FD6BC8B775}"/>
              </a:ext>
            </a:extLst>
          </p:cNvPr>
          <p:cNvSpPr txBox="1"/>
          <p:nvPr/>
        </p:nvSpPr>
        <p:spPr>
          <a:xfrm>
            <a:off x="2216569" y="1737198"/>
            <a:ext cx="9974637" cy="14773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buClr>
                <a:srgbClr val="F72759"/>
              </a:buClr>
              <a:buSzPts val="900"/>
            </a:pPr>
            <a:r>
              <a:rPr lang="en-US" sz="9600" b="1" i="1" dirty="0" err="1">
                <a:solidFill>
                  <a:srgbClr val="FFDE25"/>
                </a:solidFill>
                <a:latin typeface="Core Sans C 75 ExtraBold" panose="020B0603030302020204" pitchFamily="34" charset="0"/>
                <a:ea typeface="Poppins Medium"/>
                <a:cs typeface="Arial" panose="020B0604020202020204" pitchFamily="34" charset="0"/>
                <a:sym typeface="Poppins Medium"/>
              </a:rPr>
              <a:t>Avisos</a:t>
            </a:r>
            <a:r>
              <a:rPr lang="en-US" sz="9600" b="1" i="1" dirty="0">
                <a:solidFill>
                  <a:srgbClr val="FFDE25"/>
                </a:solidFill>
                <a:latin typeface="Core Sans C 75 ExtraBold" panose="020B0603030302020204" pitchFamily="34" charset="0"/>
                <a:ea typeface="Poppins Medium"/>
                <a:cs typeface="Arial" panose="020B0604020202020204" pitchFamily="34" charset="0"/>
                <a:sym typeface="Poppins Medium"/>
              </a:rPr>
              <a:t> </a:t>
            </a:r>
            <a:r>
              <a:rPr lang="en-US" sz="9600" b="1" i="1" dirty="0" err="1">
                <a:solidFill>
                  <a:srgbClr val="FFDE25"/>
                </a:solidFill>
                <a:latin typeface="Core Sans C 75 ExtraBold" panose="020B0603030302020204" pitchFamily="34" charset="0"/>
                <a:ea typeface="Poppins Medium"/>
                <a:cs typeface="Arial" panose="020B0604020202020204" pitchFamily="34" charset="0"/>
                <a:sym typeface="Poppins Medium"/>
              </a:rPr>
              <a:t>Finais</a:t>
            </a:r>
            <a:endParaRPr sz="9600" b="1" i="1" dirty="0">
              <a:solidFill>
                <a:srgbClr val="FFDE25"/>
              </a:solidFill>
              <a:latin typeface="Core Sans C 75 ExtraBold" panose="020B0603030302020204" pitchFamily="34" charset="0"/>
              <a:ea typeface="Poppins Medium"/>
              <a:cs typeface="Arial" panose="020B0604020202020204" pitchFamily="34" charset="0"/>
              <a:sym typeface="Poppins Medium"/>
            </a:endParaRPr>
          </a:p>
        </p:txBody>
      </p:sp>
      <p:pic>
        <p:nvPicPr>
          <p:cNvPr id="7" name="Picture 13">
            <a:extLst>
              <a:ext uri="{FF2B5EF4-FFF2-40B4-BE49-F238E27FC236}">
                <a16:creationId xmlns:a16="http://schemas.microsoft.com/office/drawing/2014/main" id="{177428F3-19BB-0B9A-8247-ACA03238F3B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1996212" flipH="1">
            <a:off x="8995107" y="-11706000"/>
            <a:ext cx="15922265" cy="15097211"/>
          </a:xfrm>
          <a:prstGeom prst="rect">
            <a:avLst/>
          </a:prstGeom>
        </p:spPr>
      </p:pic>
      <p:cxnSp>
        <p:nvCxnSpPr>
          <p:cNvPr id="14" name="Google Shape;795;p56">
            <a:extLst>
              <a:ext uri="{FF2B5EF4-FFF2-40B4-BE49-F238E27FC236}">
                <a16:creationId xmlns:a16="http://schemas.microsoft.com/office/drawing/2014/main" id="{ECC68EAA-D0FE-98A5-61D6-70330E57CC20}"/>
              </a:ext>
            </a:extLst>
          </p:cNvPr>
          <p:cNvCxnSpPr>
            <a:cxnSpLocks/>
          </p:cNvCxnSpPr>
          <p:nvPr/>
        </p:nvCxnSpPr>
        <p:spPr>
          <a:xfrm flipH="1">
            <a:off x="-3991319" y="1661024"/>
            <a:ext cx="29675042" cy="151170"/>
          </a:xfrm>
          <a:prstGeom prst="straightConnector1">
            <a:avLst/>
          </a:prstGeom>
          <a:noFill/>
          <a:ln w="19050" cap="flat" cmpd="sng">
            <a:solidFill>
              <a:srgbClr val="00C855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8" name="Retângulo 51">
            <a:extLst>
              <a:ext uri="{FF2B5EF4-FFF2-40B4-BE49-F238E27FC236}">
                <a16:creationId xmlns:a16="http://schemas.microsoft.com/office/drawing/2014/main" id="{19048D41-1E49-FF1A-CC2F-E2A9E7B34CE3}"/>
              </a:ext>
            </a:extLst>
          </p:cNvPr>
          <p:cNvSpPr/>
          <p:nvPr/>
        </p:nvSpPr>
        <p:spPr>
          <a:xfrm>
            <a:off x="682421" y="1782446"/>
            <a:ext cx="17993470" cy="10919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43784" tIns="243784" rIns="243784" bIns="243784" anchor="ctr" anchorCtr="0">
            <a:noAutofit/>
          </a:bodyPr>
          <a:lstStyle/>
          <a:p>
            <a:pPr lvl="0">
              <a:buClr>
                <a:srgbClr val="411E5A"/>
              </a:buClr>
              <a:buSzPts val="2800"/>
              <a:defRPr/>
            </a:pPr>
            <a:endParaRPr lang="pt-BR" sz="4000" b="1" dirty="0">
              <a:solidFill>
                <a:srgbClr val="411E5A"/>
              </a:solidFill>
              <a:latin typeface="Century Gothic"/>
              <a:sym typeface="Dosis"/>
            </a:endParaRPr>
          </a:p>
        </p:txBody>
      </p:sp>
      <p:sp>
        <p:nvSpPr>
          <p:cNvPr id="6" name="Google Shape;246;g1dfd54de5ca_1_0">
            <a:extLst>
              <a:ext uri="{FF2B5EF4-FFF2-40B4-BE49-F238E27FC236}">
                <a16:creationId xmlns:a16="http://schemas.microsoft.com/office/drawing/2014/main" id="{88E80E14-040F-0558-843E-2B1722C67269}"/>
              </a:ext>
            </a:extLst>
          </p:cNvPr>
          <p:cNvSpPr txBox="1"/>
          <p:nvPr/>
        </p:nvSpPr>
        <p:spPr>
          <a:xfrm>
            <a:off x="2347072" y="1178292"/>
            <a:ext cx="6130177" cy="5192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buClr>
                <a:srgbClr val="F72759"/>
              </a:buClr>
              <a:buSzPts val="900"/>
            </a:pPr>
            <a:r>
              <a:rPr lang="en-US" sz="3374" i="1" dirty="0" err="1">
                <a:solidFill>
                  <a:schemeClr val="lt1"/>
                </a:solidFill>
                <a:latin typeface="Core Sans C 75 ExtraBold" panose="020B0603030302020204" pitchFamily="34" charset="0"/>
                <a:ea typeface="Poppins Medium"/>
                <a:cs typeface="Arial" panose="020B0604020202020204" pitchFamily="34" charset="0"/>
                <a:sym typeface="Poppins Medium"/>
              </a:rPr>
              <a:t>Avisos</a:t>
            </a:r>
            <a:r>
              <a:rPr lang="en-US" sz="3374" i="1" dirty="0">
                <a:solidFill>
                  <a:schemeClr val="lt1"/>
                </a:solidFill>
                <a:latin typeface="Core Sans C 75 ExtraBold" panose="020B0603030302020204" pitchFamily="34" charset="0"/>
                <a:ea typeface="Poppins Medium"/>
                <a:cs typeface="Arial" panose="020B0604020202020204" pitchFamily="34" charset="0"/>
                <a:sym typeface="Poppins Medium"/>
              </a:rPr>
              <a:t> </a:t>
            </a:r>
            <a:r>
              <a:rPr lang="en-US" sz="3374" i="1" dirty="0" err="1">
                <a:solidFill>
                  <a:schemeClr val="lt1"/>
                </a:solidFill>
                <a:latin typeface="Core Sans C 75 ExtraBold" panose="020B0603030302020204" pitchFamily="34" charset="0"/>
                <a:ea typeface="Poppins Medium"/>
                <a:cs typeface="Arial" panose="020B0604020202020204" pitchFamily="34" charset="0"/>
                <a:sym typeface="Poppins Medium"/>
              </a:rPr>
              <a:t>Importantes</a:t>
            </a:r>
            <a:r>
              <a:rPr lang="en-US" sz="3374" i="1" dirty="0">
                <a:solidFill>
                  <a:schemeClr val="lt1"/>
                </a:solidFill>
                <a:latin typeface="Core Sans C 75 ExtraBold" panose="020B0603030302020204" pitchFamily="34" charset="0"/>
                <a:ea typeface="Poppins Medium"/>
                <a:cs typeface="Arial" panose="020B0604020202020204" pitchFamily="34" charset="0"/>
                <a:sym typeface="Poppins Medium"/>
              </a:rPr>
              <a:t> :</a:t>
            </a:r>
            <a:endParaRPr sz="3374" i="1" dirty="0">
              <a:solidFill>
                <a:schemeClr val="lt1"/>
              </a:solidFill>
              <a:latin typeface="Core Sans C 75 ExtraBold" panose="020B0603030302020204" pitchFamily="34" charset="0"/>
              <a:ea typeface="Poppins Medium"/>
              <a:cs typeface="Arial" panose="020B0604020202020204" pitchFamily="34" charset="0"/>
              <a:sym typeface="Poppins Medium"/>
            </a:endParaRPr>
          </a:p>
        </p:txBody>
      </p:sp>
      <p:sp>
        <p:nvSpPr>
          <p:cNvPr id="3" name="CaixaDeTexto 2">
            <a:extLst>
              <a:ext uri="{FF2B5EF4-FFF2-40B4-BE49-F238E27FC236}">
                <a16:creationId xmlns:a16="http://schemas.microsoft.com/office/drawing/2014/main" id="{B8D4CAD4-AED5-12A6-9166-A32A4A364599}"/>
              </a:ext>
            </a:extLst>
          </p:cNvPr>
          <p:cNvSpPr txBox="1"/>
          <p:nvPr/>
        </p:nvSpPr>
        <p:spPr>
          <a:xfrm>
            <a:off x="7678915" y="3575963"/>
            <a:ext cx="14884393" cy="65556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rtl="0">
              <a:buClr>
                <a:srgbClr val="F72759"/>
              </a:buClr>
              <a:buSzPts val="900"/>
              <a:buFont typeface="Arial"/>
            </a:pPr>
            <a:endParaRPr lang="pt-BR" sz="2800" i="1" dirty="0">
              <a:solidFill>
                <a:schemeClr val="lt1"/>
              </a:solidFill>
              <a:latin typeface="Core Sans C 75 ExtraBold" panose="020B0603030302020204" pitchFamily="34" charset="0"/>
              <a:cs typeface="Arial" panose="020B0604020202020204" pitchFamily="34" charset="0"/>
              <a:sym typeface="Arial"/>
            </a:endParaRPr>
          </a:p>
          <a:p>
            <a:pPr marL="457200" indent="-457200" algn="l" rtl="0">
              <a:buClr>
                <a:srgbClr val="F72759"/>
              </a:buClr>
              <a:buSzPts val="900"/>
              <a:buFont typeface="Arial" panose="020B0604020202020204" pitchFamily="34" charset="0"/>
              <a:buChar char="•"/>
            </a:pPr>
            <a:r>
              <a:rPr lang="pt-BR" sz="2800" i="1" dirty="0">
                <a:solidFill>
                  <a:schemeClr val="lt1"/>
                </a:solidFill>
                <a:latin typeface="Core Sans C 75 ExtraBold" panose="020B0603030302020204" pitchFamily="34" charset="0"/>
                <a:cs typeface="Arial" panose="020B0604020202020204" pitchFamily="34" charset="0"/>
                <a:sym typeface="Arial"/>
              </a:rPr>
              <a:t>Envio de pesquisa de </a:t>
            </a:r>
            <a:r>
              <a:rPr lang="pt-BR" sz="2800" i="1" dirty="0" err="1">
                <a:solidFill>
                  <a:schemeClr val="lt1"/>
                </a:solidFill>
                <a:latin typeface="Core Sans C 75 ExtraBold" panose="020B0603030302020204" pitchFamily="34" charset="0"/>
                <a:cs typeface="Arial" panose="020B0604020202020204" pitchFamily="34" charset="0"/>
                <a:sym typeface="Arial"/>
              </a:rPr>
              <a:t>Ips</a:t>
            </a:r>
            <a:r>
              <a:rPr lang="pt-BR" sz="2800" i="1" dirty="0">
                <a:solidFill>
                  <a:schemeClr val="lt1"/>
                </a:solidFill>
                <a:latin typeface="Core Sans C 75 ExtraBold" panose="020B0603030302020204" pitchFamily="34" charset="0"/>
                <a:cs typeface="Arial" panose="020B0604020202020204" pitchFamily="34" charset="0"/>
                <a:sym typeface="Arial"/>
              </a:rPr>
              <a:t> as Lojas Franqueadas .</a:t>
            </a:r>
          </a:p>
          <a:p>
            <a:pPr marL="457200" indent="-457200" algn="l" rtl="0">
              <a:buClr>
                <a:srgbClr val="F72759"/>
              </a:buClr>
              <a:buSzPts val="900"/>
              <a:buFont typeface="Arial" panose="020B0604020202020204" pitchFamily="34" charset="0"/>
              <a:buChar char="•"/>
            </a:pPr>
            <a:endParaRPr lang="pt-BR" sz="2800" i="1" dirty="0">
              <a:solidFill>
                <a:schemeClr val="lt1"/>
              </a:solidFill>
              <a:latin typeface="Core Sans C 75 ExtraBold" panose="020B0603030302020204" pitchFamily="34" charset="0"/>
              <a:cs typeface="Arial" panose="020B0604020202020204" pitchFamily="34" charset="0"/>
              <a:sym typeface="Arial"/>
            </a:endParaRPr>
          </a:p>
          <a:p>
            <a:pPr marL="457200" indent="-457200" algn="l" rtl="0">
              <a:buClr>
                <a:srgbClr val="F72759"/>
              </a:buClr>
              <a:buSzPts val="900"/>
              <a:buFont typeface="Arial" panose="020B0604020202020204" pitchFamily="34" charset="0"/>
              <a:buChar char="•"/>
            </a:pPr>
            <a:r>
              <a:rPr lang="pt-BR" sz="2800" i="1" dirty="0">
                <a:solidFill>
                  <a:schemeClr val="lt1"/>
                </a:solidFill>
                <a:latin typeface="Core Sans C 75 ExtraBold" panose="020B0603030302020204" pitchFamily="34" charset="0"/>
                <a:cs typeface="Arial" panose="020B0604020202020204" pitchFamily="34" charset="0"/>
                <a:sym typeface="Arial"/>
              </a:rPr>
              <a:t>Muito importante preenchimento </a:t>
            </a:r>
            <a:r>
              <a:rPr lang="pt-BR" sz="2800" i="1" dirty="0" err="1">
                <a:solidFill>
                  <a:schemeClr val="lt1"/>
                </a:solidFill>
                <a:latin typeface="Core Sans C 75 ExtraBold" panose="020B0603030302020204" pitchFamily="34" charset="0"/>
                <a:cs typeface="Arial" panose="020B0604020202020204" pitchFamily="34" charset="0"/>
                <a:sym typeface="Arial"/>
              </a:rPr>
              <a:t>ára</a:t>
            </a:r>
            <a:r>
              <a:rPr lang="pt-BR" sz="2800" i="1" dirty="0">
                <a:solidFill>
                  <a:schemeClr val="lt1"/>
                </a:solidFill>
                <a:latin typeface="Core Sans C 75 ExtraBold" panose="020B0603030302020204" pitchFamily="34" charset="0"/>
                <a:cs typeface="Arial" panose="020B0604020202020204" pitchFamily="34" charset="0"/>
                <a:sym typeface="Arial"/>
              </a:rPr>
              <a:t> funcionamento do Motor de Promoções</a:t>
            </a:r>
          </a:p>
          <a:p>
            <a:pPr marL="457200" indent="-457200" algn="l" rtl="0">
              <a:buClr>
                <a:srgbClr val="F72759"/>
              </a:buClr>
              <a:buSzPts val="900"/>
              <a:buFont typeface="Arial" panose="020B0604020202020204" pitchFamily="34" charset="0"/>
              <a:buChar char="•"/>
            </a:pPr>
            <a:endParaRPr lang="pt-BR" sz="2800" i="1" dirty="0">
              <a:solidFill>
                <a:schemeClr val="lt1"/>
              </a:solidFill>
              <a:latin typeface="Core Sans C 75 ExtraBold" panose="020B0603030302020204" pitchFamily="34" charset="0"/>
              <a:cs typeface="Arial" panose="020B0604020202020204" pitchFamily="34" charset="0"/>
              <a:sym typeface="Arial"/>
            </a:endParaRPr>
          </a:p>
          <a:p>
            <a:pPr marL="457200" indent="-457200" algn="l" rtl="0">
              <a:buClr>
                <a:srgbClr val="F72759"/>
              </a:buClr>
              <a:buSzPts val="900"/>
              <a:buFont typeface="Arial" panose="020B0604020202020204" pitchFamily="34" charset="0"/>
              <a:buChar char="•"/>
            </a:pPr>
            <a:r>
              <a:rPr lang="pt-BR" sz="2800" i="1" dirty="0" err="1">
                <a:solidFill>
                  <a:schemeClr val="lt1"/>
                </a:solidFill>
                <a:latin typeface="Core Sans C 75 ExtraBold" panose="020B0603030302020204" pitchFamily="34" charset="0"/>
                <a:cs typeface="Arial" panose="020B0604020202020204" pitchFamily="34" charset="0"/>
                <a:sym typeface="Arial"/>
              </a:rPr>
              <a:t>Ips</a:t>
            </a:r>
            <a:r>
              <a:rPr lang="pt-BR" sz="2800" i="1" dirty="0">
                <a:solidFill>
                  <a:schemeClr val="lt1"/>
                </a:solidFill>
                <a:latin typeface="Core Sans C 75 ExtraBold" panose="020B0603030302020204" pitchFamily="34" charset="0"/>
                <a:cs typeface="Arial" panose="020B0604020202020204" pitchFamily="34" charset="0"/>
                <a:sym typeface="Arial"/>
              </a:rPr>
              <a:t> Fixos ou Dinâmicos devem ser preenchidos.</a:t>
            </a:r>
          </a:p>
          <a:p>
            <a:pPr marL="457200" indent="-457200" algn="l" rtl="0">
              <a:buClr>
                <a:srgbClr val="F72759"/>
              </a:buClr>
              <a:buSzPts val="900"/>
              <a:buFont typeface="Arial" panose="020B0604020202020204" pitchFamily="34" charset="0"/>
              <a:buChar char="•"/>
            </a:pPr>
            <a:endParaRPr lang="pt-BR" sz="2800" i="1" dirty="0">
              <a:solidFill>
                <a:schemeClr val="lt1"/>
              </a:solidFill>
              <a:latin typeface="Core Sans C 75 ExtraBold" panose="020B0603030302020204" pitchFamily="34" charset="0"/>
              <a:cs typeface="Arial" panose="020B0604020202020204" pitchFamily="34" charset="0"/>
              <a:sym typeface="Arial"/>
            </a:endParaRPr>
          </a:p>
          <a:p>
            <a:pPr marL="457200" indent="-457200" algn="l" rtl="0">
              <a:buClr>
                <a:srgbClr val="F72759"/>
              </a:buClr>
              <a:buSzPts val="900"/>
              <a:buFont typeface="Arial" panose="020B0604020202020204" pitchFamily="34" charset="0"/>
              <a:buChar char="•"/>
            </a:pPr>
            <a:r>
              <a:rPr lang="pt-BR" sz="2800" i="1" dirty="0">
                <a:solidFill>
                  <a:schemeClr val="bg1"/>
                </a:solidFill>
                <a:latin typeface="Core Sans C 75 ExtraBold" panose="020B0603030302020204" pitchFamily="34" charset="0"/>
                <a:cs typeface="Arial" panose="020B0604020202020204" pitchFamily="34" charset="0"/>
                <a:sym typeface="Arial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https://forms.office.com/r/7DcsWgjyui?origin=lprLink</a:t>
            </a:r>
            <a:endParaRPr lang="pt-BR" sz="2800" i="1" dirty="0">
              <a:solidFill>
                <a:schemeClr val="bg1"/>
              </a:solidFill>
              <a:latin typeface="Core Sans C 75 ExtraBold" panose="020B0603030302020204" pitchFamily="34" charset="0"/>
              <a:cs typeface="Arial" panose="020B0604020202020204" pitchFamily="34" charset="0"/>
              <a:sym typeface="Arial"/>
            </a:endParaRPr>
          </a:p>
          <a:p>
            <a:pPr marL="457200" indent="-457200" algn="l" rtl="0">
              <a:buClr>
                <a:srgbClr val="F72759"/>
              </a:buClr>
              <a:buSzPts val="900"/>
              <a:buFont typeface="Arial" panose="020B0604020202020204" pitchFamily="34" charset="0"/>
              <a:buChar char="•"/>
            </a:pPr>
            <a:endParaRPr lang="pt-BR" sz="2800" i="1" dirty="0">
              <a:solidFill>
                <a:schemeClr val="lt1"/>
              </a:solidFill>
              <a:latin typeface="Core Sans C 75 ExtraBold" panose="020B0603030302020204" pitchFamily="34" charset="0"/>
              <a:cs typeface="Arial" panose="020B0604020202020204" pitchFamily="34" charset="0"/>
              <a:sym typeface="Arial"/>
            </a:endParaRPr>
          </a:p>
          <a:p>
            <a:pPr marL="457200" indent="-457200" algn="l" rtl="0">
              <a:buClr>
                <a:srgbClr val="F72759"/>
              </a:buClr>
              <a:buSzPts val="900"/>
              <a:buFont typeface="Arial" panose="020B0604020202020204" pitchFamily="34" charset="0"/>
              <a:buChar char="•"/>
            </a:pPr>
            <a:endParaRPr lang="pt-BR" sz="2800" i="1" dirty="0">
              <a:solidFill>
                <a:schemeClr val="lt1"/>
              </a:solidFill>
              <a:latin typeface="Core Sans C 75 ExtraBold" panose="020B0603030302020204" pitchFamily="34" charset="0"/>
              <a:cs typeface="Arial" panose="020B0604020202020204" pitchFamily="34" charset="0"/>
              <a:sym typeface="Arial"/>
            </a:endParaRPr>
          </a:p>
          <a:p>
            <a:pPr marL="457200" indent="-457200" algn="l" rtl="0">
              <a:buClr>
                <a:srgbClr val="F72759"/>
              </a:buClr>
              <a:buSzPts val="900"/>
              <a:buFont typeface="Arial" panose="020B0604020202020204" pitchFamily="34" charset="0"/>
              <a:buChar char="•"/>
            </a:pPr>
            <a:endParaRPr lang="pt-BR" sz="2800" i="1" dirty="0">
              <a:solidFill>
                <a:schemeClr val="lt1"/>
              </a:solidFill>
              <a:latin typeface="Core Sans C 75 ExtraBold" panose="020B0603030302020204" pitchFamily="34" charset="0"/>
              <a:cs typeface="Arial" panose="020B0604020202020204" pitchFamily="34" charset="0"/>
              <a:sym typeface="Arial"/>
            </a:endParaRPr>
          </a:p>
          <a:p>
            <a:pPr marL="457200" indent="-457200" algn="l" rtl="0">
              <a:buClr>
                <a:srgbClr val="F72759"/>
              </a:buClr>
              <a:buSzPts val="900"/>
              <a:buFont typeface="Arial" panose="020B0604020202020204" pitchFamily="34" charset="0"/>
              <a:buChar char="•"/>
            </a:pPr>
            <a:r>
              <a:rPr lang="pt-BR" sz="2800" i="1" dirty="0">
                <a:solidFill>
                  <a:schemeClr val="lt1"/>
                </a:solidFill>
                <a:latin typeface="Core Sans C 75 ExtraBold" panose="020B0603030302020204" pitchFamily="34" charset="0"/>
                <a:cs typeface="Arial" panose="020B0604020202020204" pitchFamily="34" charset="0"/>
                <a:sym typeface="Arial"/>
              </a:rPr>
              <a:t>Roll-out : RJ e SP – Seller e Autosystem 01-10-2024</a:t>
            </a:r>
          </a:p>
          <a:p>
            <a:pPr marL="457200" indent="-457200" algn="l" rtl="0">
              <a:buClr>
                <a:srgbClr val="F72759"/>
              </a:buClr>
              <a:buSzPts val="900"/>
              <a:buFont typeface="Arial" panose="020B0604020202020204" pitchFamily="34" charset="0"/>
              <a:buChar char="•"/>
            </a:pPr>
            <a:endParaRPr lang="pt-BR" sz="2800" i="1" dirty="0">
              <a:solidFill>
                <a:schemeClr val="lt1"/>
              </a:solidFill>
              <a:latin typeface="Core Sans C 75 ExtraBold" panose="020B0603030302020204" pitchFamily="34" charset="0"/>
              <a:cs typeface="Arial" panose="020B0604020202020204" pitchFamily="34" charset="0"/>
              <a:sym typeface="Arial"/>
            </a:endParaRPr>
          </a:p>
          <a:p>
            <a:pPr marL="457200" indent="-457200" algn="l" rtl="0">
              <a:buClr>
                <a:srgbClr val="F72759"/>
              </a:buClr>
              <a:buSzPts val="900"/>
              <a:buFont typeface="Arial" panose="020B0604020202020204" pitchFamily="34" charset="0"/>
              <a:buChar char="•"/>
            </a:pPr>
            <a:endParaRPr lang="pt-BR" sz="2800" i="1" dirty="0">
              <a:solidFill>
                <a:schemeClr val="lt1"/>
              </a:solidFill>
              <a:latin typeface="Core Sans C 75 ExtraBold" panose="020B0603030302020204" pitchFamily="34" charset="0"/>
              <a:cs typeface="Arial" panose="020B0604020202020204" pitchFamily="34" charset="0"/>
              <a:sym typeface="Arial"/>
            </a:endParaRPr>
          </a:p>
          <a:p>
            <a:pPr marL="457200" indent="-457200" algn="l" rtl="0">
              <a:buClr>
                <a:srgbClr val="F72759"/>
              </a:buClr>
              <a:buSzPts val="900"/>
              <a:buFontTx/>
              <a:buChar char="-"/>
            </a:pPr>
            <a:endParaRPr lang="pt-BR" sz="2800" i="1" dirty="0">
              <a:solidFill>
                <a:schemeClr val="lt1"/>
              </a:solidFill>
              <a:latin typeface="Core Sans C 75 ExtraBold" panose="020B0603030302020204" pitchFamily="34" charset="0"/>
              <a:cs typeface="Arial" panose="020B0604020202020204" pitchFamily="34" charset="0"/>
              <a:sym typeface="Arial"/>
            </a:endParaRPr>
          </a:p>
        </p:txBody>
      </p:sp>
      <p:pic>
        <p:nvPicPr>
          <p:cNvPr id="2" name="Google Shape;58;p1">
            <a:extLst>
              <a:ext uri="{FF2B5EF4-FFF2-40B4-BE49-F238E27FC236}">
                <a16:creationId xmlns:a16="http://schemas.microsoft.com/office/drawing/2014/main" id="{5995E935-0E52-65A7-D71C-6F1133E217CF}"/>
              </a:ext>
            </a:extLst>
          </p:cNvPr>
          <p:cNvPicPr preferRelativeResize="0"/>
          <p:nvPr/>
        </p:nvPicPr>
        <p:blipFill rotWithShape="1">
          <a:blip r:embed="rId5">
            <a:alphaModFix/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rcRect/>
          <a:stretch/>
        </p:blipFill>
        <p:spPr>
          <a:xfrm>
            <a:off x="22695253" y="12596054"/>
            <a:ext cx="744501" cy="423428"/>
          </a:xfrm>
          <a:prstGeom prst="rect">
            <a:avLst/>
          </a:prstGeom>
          <a:solidFill>
            <a:srgbClr val="F5F3FD"/>
          </a:solidFill>
          <a:ln>
            <a:noFill/>
          </a:ln>
        </p:spPr>
      </p:pic>
      <p:pic>
        <p:nvPicPr>
          <p:cNvPr id="4" name="Imagem 3" descr="Logotipo, nome da empresa&#10;&#10;Descrição gerada automaticamente">
            <a:extLst>
              <a:ext uri="{FF2B5EF4-FFF2-40B4-BE49-F238E27FC236}">
                <a16:creationId xmlns:a16="http://schemas.microsoft.com/office/drawing/2014/main" id="{E43291AB-0560-ACE5-247C-3748E7FA090E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1861062" y="12677865"/>
            <a:ext cx="834189" cy="423428"/>
          </a:xfrm>
          <a:prstGeom prst="rect">
            <a:avLst/>
          </a:prstGeom>
        </p:spPr>
      </p:pic>
      <p:pic>
        <p:nvPicPr>
          <p:cNvPr id="11" name="Imagem 10">
            <a:extLst>
              <a:ext uri="{FF2B5EF4-FFF2-40B4-BE49-F238E27FC236}">
                <a16:creationId xmlns:a16="http://schemas.microsoft.com/office/drawing/2014/main" id="{46D16D0C-E07C-8C9E-264B-533BB4B22DC4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307014" y="3921668"/>
            <a:ext cx="4946302" cy="51208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224291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4B344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C70E859D-4E60-30E1-2D72-E400D0BC022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3">
            <a:extLst>
              <a:ext uri="{FF2B5EF4-FFF2-40B4-BE49-F238E27FC236}">
                <a16:creationId xmlns:a16="http://schemas.microsoft.com/office/drawing/2014/main" id="{177428F3-19BB-0B9A-8247-ACA03238F3B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1996212" flipH="1">
            <a:off x="8995107" y="-11706000"/>
            <a:ext cx="15922265" cy="15097211"/>
          </a:xfrm>
          <a:prstGeom prst="rect">
            <a:avLst/>
          </a:prstGeom>
        </p:spPr>
      </p:pic>
      <p:pic>
        <p:nvPicPr>
          <p:cNvPr id="9" name="Picture 13">
            <a:extLst>
              <a:ext uri="{FF2B5EF4-FFF2-40B4-BE49-F238E27FC236}">
                <a16:creationId xmlns:a16="http://schemas.microsoft.com/office/drawing/2014/main" id="{FBC1D732-FD34-E717-6FE2-0258EEAD3AD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12916" flipH="1">
            <a:off x="-282217" y="10451693"/>
            <a:ext cx="15922265" cy="15097211"/>
          </a:xfrm>
          <a:prstGeom prst="rect">
            <a:avLst/>
          </a:prstGeom>
        </p:spPr>
      </p:pic>
      <p:sp>
        <p:nvSpPr>
          <p:cNvPr id="24" name="Oval 788">
            <a:extLst>
              <a:ext uri="{FF2B5EF4-FFF2-40B4-BE49-F238E27FC236}">
                <a16:creationId xmlns:a16="http://schemas.microsoft.com/office/drawing/2014/main" id="{DB9A2D76-C073-A788-3FA3-EEFA4DDBAB81}"/>
              </a:ext>
            </a:extLst>
          </p:cNvPr>
          <p:cNvSpPr/>
          <p:nvPr/>
        </p:nvSpPr>
        <p:spPr>
          <a:xfrm>
            <a:off x="-1494421" y="8631643"/>
            <a:ext cx="12033694" cy="4655704"/>
          </a:xfrm>
          <a:custGeom>
            <a:avLst/>
            <a:gdLst>
              <a:gd name="connsiteX0" fmla="*/ 0 w 4624325"/>
              <a:gd name="connsiteY0" fmla="*/ 2312164 h 4624327"/>
              <a:gd name="connsiteX1" fmla="*/ 2312163 w 4624325"/>
              <a:gd name="connsiteY1" fmla="*/ 0 h 4624327"/>
              <a:gd name="connsiteX2" fmla="*/ 4624326 w 4624325"/>
              <a:gd name="connsiteY2" fmla="*/ 2312164 h 4624327"/>
              <a:gd name="connsiteX3" fmla="*/ 2312163 w 4624325"/>
              <a:gd name="connsiteY3" fmla="*/ 4624328 h 4624327"/>
              <a:gd name="connsiteX4" fmla="*/ 0 w 4624325"/>
              <a:gd name="connsiteY4" fmla="*/ 2312164 h 4624327"/>
              <a:gd name="connsiteX0" fmla="*/ 0 w 11164274"/>
              <a:gd name="connsiteY0" fmla="*/ 2312593 h 4625131"/>
              <a:gd name="connsiteX1" fmla="*/ 2312163 w 11164274"/>
              <a:gd name="connsiteY1" fmla="*/ 429 h 4625131"/>
              <a:gd name="connsiteX2" fmla="*/ 11164274 w 11164274"/>
              <a:gd name="connsiteY2" fmla="*/ 2173445 h 4625131"/>
              <a:gd name="connsiteX3" fmla="*/ 2312163 w 11164274"/>
              <a:gd name="connsiteY3" fmla="*/ 4624757 h 4625131"/>
              <a:gd name="connsiteX4" fmla="*/ 0 w 11164274"/>
              <a:gd name="connsiteY4" fmla="*/ 2312593 h 4625131"/>
              <a:gd name="connsiteX0" fmla="*/ 5371 w 11169645"/>
              <a:gd name="connsiteY0" fmla="*/ 2312593 h 5201422"/>
              <a:gd name="connsiteX1" fmla="*/ 2317534 w 11169645"/>
              <a:gd name="connsiteY1" fmla="*/ 429 h 5201422"/>
              <a:gd name="connsiteX2" fmla="*/ 11169645 w 11169645"/>
              <a:gd name="connsiteY2" fmla="*/ 2173445 h 5201422"/>
              <a:gd name="connsiteX3" fmla="*/ 2039238 w 11169645"/>
              <a:gd name="connsiteY3" fmla="*/ 5201227 h 5201422"/>
              <a:gd name="connsiteX4" fmla="*/ 5371 w 11169645"/>
              <a:gd name="connsiteY4" fmla="*/ 2312593 h 5201422"/>
              <a:gd name="connsiteX0" fmla="*/ 8048 w 11172322"/>
              <a:gd name="connsiteY0" fmla="*/ 1756605 h 4645426"/>
              <a:gd name="connsiteX1" fmla="*/ 2399724 w 11172322"/>
              <a:gd name="connsiteY1" fmla="*/ 1032 h 4645426"/>
              <a:gd name="connsiteX2" fmla="*/ 11172322 w 11172322"/>
              <a:gd name="connsiteY2" fmla="*/ 1617457 h 4645426"/>
              <a:gd name="connsiteX3" fmla="*/ 2041915 w 11172322"/>
              <a:gd name="connsiteY3" fmla="*/ 4645239 h 4645426"/>
              <a:gd name="connsiteX4" fmla="*/ 8048 w 11172322"/>
              <a:gd name="connsiteY4" fmla="*/ 1756605 h 4645426"/>
              <a:gd name="connsiteX0" fmla="*/ 869420 w 12033694"/>
              <a:gd name="connsiteY0" fmla="*/ 1766883 h 4655704"/>
              <a:gd name="connsiteX1" fmla="*/ 3261096 w 12033694"/>
              <a:gd name="connsiteY1" fmla="*/ 11310 h 4655704"/>
              <a:gd name="connsiteX2" fmla="*/ 12033694 w 12033694"/>
              <a:gd name="connsiteY2" fmla="*/ 1627735 h 4655704"/>
              <a:gd name="connsiteX3" fmla="*/ 2903287 w 12033694"/>
              <a:gd name="connsiteY3" fmla="*/ 4655517 h 4655704"/>
              <a:gd name="connsiteX4" fmla="*/ 869420 w 12033694"/>
              <a:gd name="connsiteY4" fmla="*/ 1766883 h 46557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033694" h="4655704">
                <a:moveTo>
                  <a:pt x="869420" y="1766883"/>
                </a:moveTo>
                <a:cubicBezTo>
                  <a:pt x="929055" y="992848"/>
                  <a:pt x="-2277094" y="-124525"/>
                  <a:pt x="3261096" y="11310"/>
                </a:cubicBezTo>
                <a:cubicBezTo>
                  <a:pt x="8799286" y="147145"/>
                  <a:pt x="12033694" y="350762"/>
                  <a:pt x="12033694" y="1627735"/>
                </a:cubicBezTo>
                <a:cubicBezTo>
                  <a:pt x="12033694" y="2904708"/>
                  <a:pt x="4763999" y="4632326"/>
                  <a:pt x="2903287" y="4655517"/>
                </a:cubicBezTo>
                <a:cubicBezTo>
                  <a:pt x="1042575" y="4678708"/>
                  <a:pt x="809785" y="2540918"/>
                  <a:pt x="869420" y="1766883"/>
                </a:cubicBezTo>
                <a:close/>
              </a:path>
            </a:pathLst>
          </a:custGeom>
          <a:solidFill>
            <a:srgbClr val="7030A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600" dirty="0"/>
          </a:p>
        </p:txBody>
      </p:sp>
      <p:sp>
        <p:nvSpPr>
          <p:cNvPr id="20" name="Oval 788">
            <a:extLst>
              <a:ext uri="{FF2B5EF4-FFF2-40B4-BE49-F238E27FC236}">
                <a16:creationId xmlns:a16="http://schemas.microsoft.com/office/drawing/2014/main" id="{BD2983EB-225C-A016-F2AB-ED50AF1536E0}"/>
              </a:ext>
            </a:extLst>
          </p:cNvPr>
          <p:cNvSpPr/>
          <p:nvPr/>
        </p:nvSpPr>
        <p:spPr>
          <a:xfrm>
            <a:off x="15441754" y="1794552"/>
            <a:ext cx="9793225" cy="8603973"/>
          </a:xfrm>
          <a:prstGeom prst="ellipse">
            <a:avLst/>
          </a:prstGeom>
          <a:solidFill>
            <a:srgbClr val="7030A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600" dirty="0"/>
          </a:p>
        </p:txBody>
      </p:sp>
      <p:sp>
        <p:nvSpPr>
          <p:cNvPr id="17" name="Google Shape;246;g1dfd54de5ca_1_0">
            <a:extLst>
              <a:ext uri="{FF2B5EF4-FFF2-40B4-BE49-F238E27FC236}">
                <a16:creationId xmlns:a16="http://schemas.microsoft.com/office/drawing/2014/main" id="{E3AEF043-F087-7F53-037F-51FD6BC8B775}"/>
              </a:ext>
            </a:extLst>
          </p:cNvPr>
          <p:cNvSpPr txBox="1"/>
          <p:nvPr/>
        </p:nvSpPr>
        <p:spPr>
          <a:xfrm>
            <a:off x="2216569" y="2101622"/>
            <a:ext cx="13573150" cy="29546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buClr>
                <a:srgbClr val="F72759"/>
              </a:buClr>
              <a:buSzPts val="900"/>
            </a:pPr>
            <a:r>
              <a:rPr lang="en-US" sz="9600" b="1" i="1" dirty="0">
                <a:solidFill>
                  <a:srgbClr val="FFDE25"/>
                </a:solidFill>
                <a:latin typeface="Core Sans C 75 ExtraBold" panose="020B0603030302020204" pitchFamily="34" charset="0"/>
                <a:ea typeface="Poppins Medium"/>
                <a:cs typeface="Arial" panose="020B0604020202020204" pitchFamily="34" charset="0"/>
                <a:sym typeface="Poppins Medium"/>
              </a:rPr>
              <a:t>MOTOR PROMOÇÕES BRMANIA</a:t>
            </a:r>
          </a:p>
        </p:txBody>
      </p:sp>
      <p:sp>
        <p:nvSpPr>
          <p:cNvPr id="18" name="Retângulo 51">
            <a:extLst>
              <a:ext uri="{FF2B5EF4-FFF2-40B4-BE49-F238E27FC236}">
                <a16:creationId xmlns:a16="http://schemas.microsoft.com/office/drawing/2014/main" id="{19048D41-1E49-FF1A-CC2F-E2A9E7B34CE3}"/>
              </a:ext>
            </a:extLst>
          </p:cNvPr>
          <p:cNvSpPr/>
          <p:nvPr/>
        </p:nvSpPr>
        <p:spPr>
          <a:xfrm>
            <a:off x="682421" y="1782446"/>
            <a:ext cx="17993470" cy="10919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43784" tIns="243784" rIns="243784" bIns="243784" anchor="ctr" anchorCtr="0">
            <a:noAutofit/>
          </a:bodyPr>
          <a:lstStyle/>
          <a:p>
            <a:pPr lvl="0">
              <a:buClr>
                <a:srgbClr val="411E5A"/>
              </a:buClr>
              <a:buSzPts val="2800"/>
              <a:defRPr/>
            </a:pPr>
            <a:endParaRPr lang="pt-BR" sz="4000" b="1" dirty="0">
              <a:solidFill>
                <a:srgbClr val="411E5A"/>
              </a:solidFill>
              <a:latin typeface="Century Gothic"/>
              <a:sym typeface="Dosis"/>
            </a:endParaRPr>
          </a:p>
        </p:txBody>
      </p:sp>
      <p:sp>
        <p:nvSpPr>
          <p:cNvPr id="6" name="Google Shape;246;g1dfd54de5ca_1_0">
            <a:extLst>
              <a:ext uri="{FF2B5EF4-FFF2-40B4-BE49-F238E27FC236}">
                <a16:creationId xmlns:a16="http://schemas.microsoft.com/office/drawing/2014/main" id="{88E80E14-040F-0558-843E-2B1722C67269}"/>
              </a:ext>
            </a:extLst>
          </p:cNvPr>
          <p:cNvSpPr txBox="1"/>
          <p:nvPr/>
        </p:nvSpPr>
        <p:spPr>
          <a:xfrm>
            <a:off x="2347073" y="1178292"/>
            <a:ext cx="4674364" cy="9233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buClr>
                <a:srgbClr val="F72759"/>
              </a:buClr>
              <a:buSzPts val="900"/>
            </a:pPr>
            <a:r>
              <a:rPr lang="en-US" sz="6000" i="1" dirty="0">
                <a:solidFill>
                  <a:schemeClr val="lt1"/>
                </a:solidFill>
                <a:latin typeface="Core Sans C 75 ExtraBold" panose="020B0603030302020204" pitchFamily="34" charset="0"/>
                <a:ea typeface="Poppins Medium"/>
                <a:cs typeface="Arial" panose="020B0604020202020204" pitchFamily="34" charset="0"/>
                <a:sym typeface="Poppins Medium"/>
              </a:rPr>
              <a:t>Webinar</a:t>
            </a:r>
          </a:p>
        </p:txBody>
      </p:sp>
      <p:sp>
        <p:nvSpPr>
          <p:cNvPr id="4" name="Retângulo 57">
            <a:extLst>
              <a:ext uri="{FF2B5EF4-FFF2-40B4-BE49-F238E27FC236}">
                <a16:creationId xmlns:a16="http://schemas.microsoft.com/office/drawing/2014/main" id="{BAAE482E-59E1-0F7B-FF64-2253DB054104}"/>
              </a:ext>
            </a:extLst>
          </p:cNvPr>
          <p:cNvSpPr/>
          <p:nvPr/>
        </p:nvSpPr>
        <p:spPr>
          <a:xfrm>
            <a:off x="1860003" y="9352148"/>
            <a:ext cx="11488736" cy="1661981"/>
          </a:xfrm>
          <a:prstGeom prst="rect">
            <a:avLst/>
          </a:prstGeom>
        </p:spPr>
        <p:txBody>
          <a:bodyPr wrap="square" lIns="182868" tIns="91434" rIns="182868" bIns="91434" anchor="t">
            <a:spAutoFit/>
          </a:bodyPr>
          <a:lstStyle/>
          <a:p>
            <a:pPr lvl="0" algn="l" rtl="0">
              <a:buClr>
                <a:srgbClr val="000000"/>
              </a:buClr>
              <a:buFont typeface="Arial"/>
              <a:defRPr/>
            </a:pPr>
            <a:r>
              <a:rPr lang="pt-BR" sz="3200" dirty="0">
                <a:solidFill>
                  <a:schemeClr val="bg1"/>
                </a:solidFill>
                <a:latin typeface="Core Sans C 45 Regular" panose="020B0603030302020204" pitchFamily="34" charset="0"/>
                <a:cs typeface="Arial"/>
                <a:sym typeface="Arial"/>
              </a:rPr>
              <a:t>Quando: 24/09/2024</a:t>
            </a:r>
            <a:br>
              <a:rPr lang="pt-BR" sz="3200" dirty="0">
                <a:solidFill>
                  <a:schemeClr val="bg1"/>
                </a:solidFill>
                <a:latin typeface="Core Sans C 45 Regular" panose="020B0603030302020204" pitchFamily="34" charset="0"/>
                <a:cs typeface="Arial"/>
                <a:sym typeface="Arial"/>
              </a:rPr>
            </a:br>
            <a:r>
              <a:rPr lang="pt-BR" sz="3200" dirty="0">
                <a:solidFill>
                  <a:schemeClr val="bg1"/>
                </a:solidFill>
                <a:latin typeface="Core Sans C 45 Regular" panose="020B0603030302020204" pitchFamily="34" charset="0"/>
                <a:cs typeface="Arial"/>
                <a:sym typeface="Arial"/>
              </a:rPr>
              <a:t>Microsoft Teams: </a:t>
            </a:r>
            <a:r>
              <a:rPr lang="pt-BR" sz="3200" dirty="0">
                <a:solidFill>
                  <a:schemeClr val="bg1"/>
                </a:solidFill>
                <a:latin typeface="Core Sans C 45 Regular" panose="020B0603030302020204" pitchFamily="34" charset="0"/>
                <a:cs typeface="Arial"/>
                <a:sym typeface="Arial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https://x.gd/zujQj</a:t>
            </a:r>
            <a:endParaRPr lang="pt-BR" sz="3200" dirty="0">
              <a:solidFill>
                <a:schemeClr val="bg1"/>
              </a:solidFill>
              <a:latin typeface="Core Sans C 45 Regular" panose="020B0603030302020204" pitchFamily="34" charset="0"/>
              <a:cs typeface="Arial"/>
              <a:sym typeface="Arial"/>
            </a:endParaRPr>
          </a:p>
          <a:p>
            <a:pPr algn="l" rtl="0">
              <a:buClr>
                <a:srgbClr val="000000"/>
              </a:buClr>
              <a:buFont typeface="Arial"/>
              <a:defRPr/>
            </a:pPr>
            <a:r>
              <a:rPr lang="pt-BR" sz="3200" dirty="0">
                <a:solidFill>
                  <a:schemeClr val="bg1"/>
                </a:solidFill>
                <a:latin typeface="Core Sans C 45 Regular" panose="020B0603030302020204" pitchFamily="34" charset="0"/>
                <a:cs typeface="Arial"/>
                <a:sym typeface="Arial"/>
              </a:rPr>
              <a:t>Horário: 14h</a:t>
            </a:r>
          </a:p>
        </p:txBody>
      </p:sp>
      <p:sp>
        <p:nvSpPr>
          <p:cNvPr id="21" name="CaixaDeTexto 20">
            <a:extLst>
              <a:ext uri="{FF2B5EF4-FFF2-40B4-BE49-F238E27FC236}">
                <a16:creationId xmlns:a16="http://schemas.microsoft.com/office/drawing/2014/main" id="{37F0514C-89D4-7D73-B76A-5DDECD67C0A7}"/>
              </a:ext>
            </a:extLst>
          </p:cNvPr>
          <p:cNvSpPr txBox="1"/>
          <p:nvPr/>
        </p:nvSpPr>
        <p:spPr>
          <a:xfrm>
            <a:off x="2584174" y="5417770"/>
            <a:ext cx="10040395" cy="25545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sz="3200" dirty="0">
                <a:solidFill>
                  <a:schemeClr val="bg1"/>
                </a:solidFill>
                <a:latin typeface="Core Sans C 45 Regular" panose="020B0603030302020204" pitchFamily="34" charset="0"/>
                <a:cs typeface="Arial"/>
              </a:rPr>
              <a:t>Conheça o Motor de promoções.</a:t>
            </a:r>
          </a:p>
          <a:p>
            <a:r>
              <a:rPr lang="pt-BR" sz="3200" dirty="0">
                <a:solidFill>
                  <a:schemeClr val="bg1"/>
                </a:solidFill>
                <a:latin typeface="Core Sans C 45 Regular" panose="020B0603030302020204" pitchFamily="34" charset="0"/>
                <a:cs typeface="Arial"/>
              </a:rPr>
              <a:t>Como ele será distribuído entre os franqueados.</a:t>
            </a:r>
          </a:p>
          <a:p>
            <a:r>
              <a:rPr lang="pt-BR" sz="3200" dirty="0">
                <a:solidFill>
                  <a:schemeClr val="bg1"/>
                </a:solidFill>
                <a:latin typeface="Core Sans C 45 Regular" panose="020B0603030302020204" pitchFamily="34" charset="0"/>
                <a:cs typeface="Arial"/>
              </a:rPr>
              <a:t>Apresentação do </a:t>
            </a:r>
            <a:r>
              <a:rPr lang="pt-BR" sz="3200" dirty="0" err="1">
                <a:solidFill>
                  <a:schemeClr val="bg1"/>
                </a:solidFill>
                <a:latin typeface="Core Sans C 45 Regular" panose="020B0603030302020204" pitchFamily="34" charset="0"/>
                <a:cs typeface="Arial"/>
              </a:rPr>
              <a:t>Opt-in</a:t>
            </a:r>
            <a:r>
              <a:rPr lang="pt-BR" sz="3200" dirty="0">
                <a:solidFill>
                  <a:schemeClr val="bg1"/>
                </a:solidFill>
                <a:latin typeface="Core Sans C 45 Regular" panose="020B0603030302020204" pitchFamily="34" charset="0"/>
                <a:cs typeface="Arial"/>
              </a:rPr>
              <a:t> e material que detalha o funcionamento do motor e suas funcionalidades</a:t>
            </a:r>
          </a:p>
        </p:txBody>
      </p:sp>
      <p:pic>
        <p:nvPicPr>
          <p:cNvPr id="5" name="Google Shape;58;p1">
            <a:extLst>
              <a:ext uri="{FF2B5EF4-FFF2-40B4-BE49-F238E27FC236}">
                <a16:creationId xmlns:a16="http://schemas.microsoft.com/office/drawing/2014/main" id="{EDC69777-010F-A432-F73F-7645F2D6D1EF}"/>
              </a:ext>
            </a:extLst>
          </p:cNvPr>
          <p:cNvPicPr preferRelativeResize="0"/>
          <p:nvPr/>
        </p:nvPicPr>
        <p:blipFill rotWithShape="1">
          <a:blip r:embed="rId5">
            <a:alphaModFix/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rcRect/>
          <a:stretch/>
        </p:blipFill>
        <p:spPr>
          <a:xfrm>
            <a:off x="22695253" y="12596054"/>
            <a:ext cx="744501" cy="423428"/>
          </a:xfrm>
          <a:prstGeom prst="rect">
            <a:avLst/>
          </a:prstGeom>
          <a:solidFill>
            <a:srgbClr val="F5F3FD"/>
          </a:solidFill>
          <a:ln>
            <a:noFill/>
          </a:ln>
        </p:spPr>
      </p:pic>
      <p:pic>
        <p:nvPicPr>
          <p:cNvPr id="10" name="Imagem 9" descr="Logotipo, nome da empresa&#10;&#10;Descrição gerada automaticamente">
            <a:extLst>
              <a:ext uri="{FF2B5EF4-FFF2-40B4-BE49-F238E27FC236}">
                <a16:creationId xmlns:a16="http://schemas.microsoft.com/office/drawing/2014/main" id="{794B4015-D57E-8B6B-7A66-11BC6BC14C3A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1861062" y="12677865"/>
            <a:ext cx="834189" cy="423428"/>
          </a:xfrm>
          <a:prstGeom prst="rect">
            <a:avLst/>
          </a:prstGeom>
        </p:spPr>
      </p:pic>
      <p:pic>
        <p:nvPicPr>
          <p:cNvPr id="11" name="Imagem 10" descr="Código QR&#10;&#10;Descrição gerada automaticamente">
            <a:extLst>
              <a:ext uri="{FF2B5EF4-FFF2-40B4-BE49-F238E27FC236}">
                <a16:creationId xmlns:a16="http://schemas.microsoft.com/office/drawing/2014/main" id="{B3A002B1-5D86-7EA2-1552-E28AF998AB0F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47311" y="3162252"/>
            <a:ext cx="5730076" cy="57300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125221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4B344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C70E859D-4E60-30E1-2D72-E400D0BC022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3">
            <a:extLst>
              <a:ext uri="{FF2B5EF4-FFF2-40B4-BE49-F238E27FC236}">
                <a16:creationId xmlns:a16="http://schemas.microsoft.com/office/drawing/2014/main" id="{177428F3-19BB-0B9A-8247-ACA03238F3B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1996212" flipH="1">
            <a:off x="8995107" y="-11706000"/>
            <a:ext cx="15922265" cy="15097211"/>
          </a:xfrm>
          <a:prstGeom prst="rect">
            <a:avLst/>
          </a:prstGeom>
        </p:spPr>
      </p:pic>
      <p:pic>
        <p:nvPicPr>
          <p:cNvPr id="9" name="Picture 13">
            <a:extLst>
              <a:ext uri="{FF2B5EF4-FFF2-40B4-BE49-F238E27FC236}">
                <a16:creationId xmlns:a16="http://schemas.microsoft.com/office/drawing/2014/main" id="{FBC1D732-FD34-E717-6FE2-0258EEAD3AD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12916" flipH="1">
            <a:off x="-282217" y="10451693"/>
            <a:ext cx="15922265" cy="15097211"/>
          </a:xfrm>
          <a:prstGeom prst="rect">
            <a:avLst/>
          </a:prstGeom>
        </p:spPr>
      </p:pic>
      <p:sp>
        <p:nvSpPr>
          <p:cNvPr id="24" name="Oval 788">
            <a:extLst>
              <a:ext uri="{FF2B5EF4-FFF2-40B4-BE49-F238E27FC236}">
                <a16:creationId xmlns:a16="http://schemas.microsoft.com/office/drawing/2014/main" id="{DB9A2D76-C073-A788-3FA3-EEFA4DDBAB81}"/>
              </a:ext>
            </a:extLst>
          </p:cNvPr>
          <p:cNvSpPr/>
          <p:nvPr/>
        </p:nvSpPr>
        <p:spPr>
          <a:xfrm>
            <a:off x="-1494421" y="8631643"/>
            <a:ext cx="12033694" cy="4655704"/>
          </a:xfrm>
          <a:custGeom>
            <a:avLst/>
            <a:gdLst>
              <a:gd name="connsiteX0" fmla="*/ 0 w 4624325"/>
              <a:gd name="connsiteY0" fmla="*/ 2312164 h 4624327"/>
              <a:gd name="connsiteX1" fmla="*/ 2312163 w 4624325"/>
              <a:gd name="connsiteY1" fmla="*/ 0 h 4624327"/>
              <a:gd name="connsiteX2" fmla="*/ 4624326 w 4624325"/>
              <a:gd name="connsiteY2" fmla="*/ 2312164 h 4624327"/>
              <a:gd name="connsiteX3" fmla="*/ 2312163 w 4624325"/>
              <a:gd name="connsiteY3" fmla="*/ 4624328 h 4624327"/>
              <a:gd name="connsiteX4" fmla="*/ 0 w 4624325"/>
              <a:gd name="connsiteY4" fmla="*/ 2312164 h 4624327"/>
              <a:gd name="connsiteX0" fmla="*/ 0 w 11164274"/>
              <a:gd name="connsiteY0" fmla="*/ 2312593 h 4625131"/>
              <a:gd name="connsiteX1" fmla="*/ 2312163 w 11164274"/>
              <a:gd name="connsiteY1" fmla="*/ 429 h 4625131"/>
              <a:gd name="connsiteX2" fmla="*/ 11164274 w 11164274"/>
              <a:gd name="connsiteY2" fmla="*/ 2173445 h 4625131"/>
              <a:gd name="connsiteX3" fmla="*/ 2312163 w 11164274"/>
              <a:gd name="connsiteY3" fmla="*/ 4624757 h 4625131"/>
              <a:gd name="connsiteX4" fmla="*/ 0 w 11164274"/>
              <a:gd name="connsiteY4" fmla="*/ 2312593 h 4625131"/>
              <a:gd name="connsiteX0" fmla="*/ 5371 w 11169645"/>
              <a:gd name="connsiteY0" fmla="*/ 2312593 h 5201422"/>
              <a:gd name="connsiteX1" fmla="*/ 2317534 w 11169645"/>
              <a:gd name="connsiteY1" fmla="*/ 429 h 5201422"/>
              <a:gd name="connsiteX2" fmla="*/ 11169645 w 11169645"/>
              <a:gd name="connsiteY2" fmla="*/ 2173445 h 5201422"/>
              <a:gd name="connsiteX3" fmla="*/ 2039238 w 11169645"/>
              <a:gd name="connsiteY3" fmla="*/ 5201227 h 5201422"/>
              <a:gd name="connsiteX4" fmla="*/ 5371 w 11169645"/>
              <a:gd name="connsiteY4" fmla="*/ 2312593 h 5201422"/>
              <a:gd name="connsiteX0" fmla="*/ 8048 w 11172322"/>
              <a:gd name="connsiteY0" fmla="*/ 1756605 h 4645426"/>
              <a:gd name="connsiteX1" fmla="*/ 2399724 w 11172322"/>
              <a:gd name="connsiteY1" fmla="*/ 1032 h 4645426"/>
              <a:gd name="connsiteX2" fmla="*/ 11172322 w 11172322"/>
              <a:gd name="connsiteY2" fmla="*/ 1617457 h 4645426"/>
              <a:gd name="connsiteX3" fmla="*/ 2041915 w 11172322"/>
              <a:gd name="connsiteY3" fmla="*/ 4645239 h 4645426"/>
              <a:gd name="connsiteX4" fmla="*/ 8048 w 11172322"/>
              <a:gd name="connsiteY4" fmla="*/ 1756605 h 4645426"/>
              <a:gd name="connsiteX0" fmla="*/ 869420 w 12033694"/>
              <a:gd name="connsiteY0" fmla="*/ 1766883 h 4655704"/>
              <a:gd name="connsiteX1" fmla="*/ 3261096 w 12033694"/>
              <a:gd name="connsiteY1" fmla="*/ 11310 h 4655704"/>
              <a:gd name="connsiteX2" fmla="*/ 12033694 w 12033694"/>
              <a:gd name="connsiteY2" fmla="*/ 1627735 h 4655704"/>
              <a:gd name="connsiteX3" fmla="*/ 2903287 w 12033694"/>
              <a:gd name="connsiteY3" fmla="*/ 4655517 h 4655704"/>
              <a:gd name="connsiteX4" fmla="*/ 869420 w 12033694"/>
              <a:gd name="connsiteY4" fmla="*/ 1766883 h 46557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033694" h="4655704">
                <a:moveTo>
                  <a:pt x="869420" y="1766883"/>
                </a:moveTo>
                <a:cubicBezTo>
                  <a:pt x="929055" y="992848"/>
                  <a:pt x="-2277094" y="-124525"/>
                  <a:pt x="3261096" y="11310"/>
                </a:cubicBezTo>
                <a:cubicBezTo>
                  <a:pt x="8799286" y="147145"/>
                  <a:pt x="12033694" y="350762"/>
                  <a:pt x="12033694" y="1627735"/>
                </a:cubicBezTo>
                <a:cubicBezTo>
                  <a:pt x="12033694" y="2904708"/>
                  <a:pt x="4763999" y="4632326"/>
                  <a:pt x="2903287" y="4655517"/>
                </a:cubicBezTo>
                <a:cubicBezTo>
                  <a:pt x="1042575" y="4678708"/>
                  <a:pt x="809785" y="2540918"/>
                  <a:pt x="869420" y="1766883"/>
                </a:cubicBezTo>
                <a:close/>
              </a:path>
            </a:pathLst>
          </a:custGeom>
          <a:solidFill>
            <a:srgbClr val="7030A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600" dirty="0"/>
          </a:p>
        </p:txBody>
      </p:sp>
      <p:sp>
        <p:nvSpPr>
          <p:cNvPr id="20" name="Oval 788">
            <a:extLst>
              <a:ext uri="{FF2B5EF4-FFF2-40B4-BE49-F238E27FC236}">
                <a16:creationId xmlns:a16="http://schemas.microsoft.com/office/drawing/2014/main" id="{BD2983EB-225C-A016-F2AB-ED50AF1536E0}"/>
              </a:ext>
            </a:extLst>
          </p:cNvPr>
          <p:cNvSpPr/>
          <p:nvPr/>
        </p:nvSpPr>
        <p:spPr>
          <a:xfrm>
            <a:off x="15441754" y="1794552"/>
            <a:ext cx="9793225" cy="8603973"/>
          </a:xfrm>
          <a:prstGeom prst="ellipse">
            <a:avLst/>
          </a:prstGeom>
          <a:solidFill>
            <a:srgbClr val="7030A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600" dirty="0"/>
          </a:p>
        </p:txBody>
      </p:sp>
      <p:sp>
        <p:nvSpPr>
          <p:cNvPr id="17" name="Google Shape;246;g1dfd54de5ca_1_0">
            <a:extLst>
              <a:ext uri="{FF2B5EF4-FFF2-40B4-BE49-F238E27FC236}">
                <a16:creationId xmlns:a16="http://schemas.microsoft.com/office/drawing/2014/main" id="{E3AEF043-F087-7F53-037F-51FD6BC8B775}"/>
              </a:ext>
            </a:extLst>
          </p:cNvPr>
          <p:cNvSpPr txBox="1"/>
          <p:nvPr/>
        </p:nvSpPr>
        <p:spPr>
          <a:xfrm>
            <a:off x="2216569" y="2101622"/>
            <a:ext cx="13573150" cy="29546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buClr>
                <a:srgbClr val="F72759"/>
              </a:buClr>
              <a:buSzPts val="900"/>
            </a:pPr>
            <a:r>
              <a:rPr lang="en-US" sz="9600" b="1" i="1" dirty="0">
                <a:solidFill>
                  <a:srgbClr val="FFDE25"/>
                </a:solidFill>
                <a:latin typeface="Core Sans C 75 ExtraBold" panose="020B0603030302020204" pitchFamily="34" charset="0"/>
                <a:ea typeface="Poppins Medium"/>
                <a:cs typeface="Arial" panose="020B0604020202020204" pitchFamily="34" charset="0"/>
                <a:sym typeface="Poppins Medium"/>
              </a:rPr>
              <a:t>MOTOR PROMOÇÕES BRMANIA</a:t>
            </a:r>
          </a:p>
        </p:txBody>
      </p:sp>
      <p:sp>
        <p:nvSpPr>
          <p:cNvPr id="18" name="Retângulo 51">
            <a:extLst>
              <a:ext uri="{FF2B5EF4-FFF2-40B4-BE49-F238E27FC236}">
                <a16:creationId xmlns:a16="http://schemas.microsoft.com/office/drawing/2014/main" id="{19048D41-1E49-FF1A-CC2F-E2A9E7B34CE3}"/>
              </a:ext>
            </a:extLst>
          </p:cNvPr>
          <p:cNvSpPr/>
          <p:nvPr/>
        </p:nvSpPr>
        <p:spPr>
          <a:xfrm>
            <a:off x="682421" y="1782446"/>
            <a:ext cx="17993470" cy="10919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43784" tIns="243784" rIns="243784" bIns="243784" anchor="ctr" anchorCtr="0">
            <a:noAutofit/>
          </a:bodyPr>
          <a:lstStyle/>
          <a:p>
            <a:pPr lvl="0">
              <a:buClr>
                <a:srgbClr val="411E5A"/>
              </a:buClr>
              <a:buSzPts val="2800"/>
              <a:defRPr/>
            </a:pPr>
            <a:endParaRPr lang="pt-BR" sz="4000" b="1" dirty="0">
              <a:solidFill>
                <a:srgbClr val="411E5A"/>
              </a:solidFill>
              <a:latin typeface="Century Gothic"/>
              <a:sym typeface="Dosis"/>
            </a:endParaRPr>
          </a:p>
        </p:txBody>
      </p:sp>
      <p:sp>
        <p:nvSpPr>
          <p:cNvPr id="6" name="Google Shape;246;g1dfd54de5ca_1_0">
            <a:extLst>
              <a:ext uri="{FF2B5EF4-FFF2-40B4-BE49-F238E27FC236}">
                <a16:creationId xmlns:a16="http://schemas.microsoft.com/office/drawing/2014/main" id="{88E80E14-040F-0558-843E-2B1722C67269}"/>
              </a:ext>
            </a:extLst>
          </p:cNvPr>
          <p:cNvSpPr txBox="1"/>
          <p:nvPr/>
        </p:nvSpPr>
        <p:spPr>
          <a:xfrm>
            <a:off x="2347073" y="1178292"/>
            <a:ext cx="4674364" cy="9233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buClr>
                <a:srgbClr val="F72759"/>
              </a:buClr>
              <a:buSzPts val="900"/>
            </a:pPr>
            <a:r>
              <a:rPr lang="en-US" sz="6000" i="1" dirty="0">
                <a:solidFill>
                  <a:schemeClr val="lt1"/>
                </a:solidFill>
                <a:latin typeface="Core Sans C 75 ExtraBold" panose="020B0603030302020204" pitchFamily="34" charset="0"/>
                <a:ea typeface="Poppins Medium"/>
                <a:cs typeface="Arial" panose="020B0604020202020204" pitchFamily="34" charset="0"/>
                <a:sym typeface="Poppins Medium"/>
              </a:rPr>
              <a:t>Webinar</a:t>
            </a:r>
          </a:p>
        </p:txBody>
      </p:sp>
      <p:sp>
        <p:nvSpPr>
          <p:cNvPr id="4" name="Retângulo 57">
            <a:extLst>
              <a:ext uri="{FF2B5EF4-FFF2-40B4-BE49-F238E27FC236}">
                <a16:creationId xmlns:a16="http://schemas.microsoft.com/office/drawing/2014/main" id="{BAAE482E-59E1-0F7B-FF64-2253DB054104}"/>
              </a:ext>
            </a:extLst>
          </p:cNvPr>
          <p:cNvSpPr/>
          <p:nvPr/>
        </p:nvSpPr>
        <p:spPr>
          <a:xfrm>
            <a:off x="1860003" y="9352148"/>
            <a:ext cx="11488736" cy="1661981"/>
          </a:xfrm>
          <a:prstGeom prst="rect">
            <a:avLst/>
          </a:prstGeom>
        </p:spPr>
        <p:txBody>
          <a:bodyPr wrap="square" lIns="182868" tIns="91434" rIns="182868" bIns="91434" anchor="t">
            <a:spAutoFit/>
          </a:bodyPr>
          <a:lstStyle/>
          <a:p>
            <a:pPr lvl="0" algn="l" rtl="0">
              <a:buClr>
                <a:srgbClr val="000000"/>
              </a:buClr>
              <a:buFont typeface="Arial"/>
              <a:defRPr/>
            </a:pPr>
            <a:r>
              <a:rPr lang="pt-BR" sz="3200" dirty="0">
                <a:solidFill>
                  <a:schemeClr val="bg1"/>
                </a:solidFill>
                <a:latin typeface="Core Sans C 45 Regular" panose="020B0603030302020204" pitchFamily="34" charset="0"/>
                <a:cs typeface="Arial"/>
                <a:sym typeface="Arial"/>
              </a:rPr>
              <a:t>Quando: 24/09/2024</a:t>
            </a:r>
            <a:br>
              <a:rPr lang="pt-BR" sz="3200" dirty="0">
                <a:solidFill>
                  <a:schemeClr val="bg1"/>
                </a:solidFill>
                <a:latin typeface="Core Sans C 45 Regular" panose="020B0603030302020204" pitchFamily="34" charset="0"/>
                <a:cs typeface="Arial"/>
                <a:sym typeface="Arial"/>
              </a:rPr>
            </a:br>
            <a:r>
              <a:rPr lang="pt-BR" sz="3200" dirty="0">
                <a:solidFill>
                  <a:schemeClr val="bg1"/>
                </a:solidFill>
                <a:latin typeface="Core Sans C 45 Regular" panose="020B0603030302020204" pitchFamily="34" charset="0"/>
                <a:cs typeface="Arial"/>
                <a:sym typeface="Arial"/>
              </a:rPr>
              <a:t>Microsoft Teams: </a:t>
            </a:r>
            <a:r>
              <a:rPr lang="pt-BR" sz="3200" dirty="0">
                <a:solidFill>
                  <a:schemeClr val="bg1"/>
                </a:solidFill>
                <a:latin typeface="Core Sans C 45 Regular" panose="020B0603030302020204" pitchFamily="34" charset="0"/>
                <a:cs typeface="Arial"/>
                <a:sym typeface="Arial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https://x.gd/zujQj</a:t>
            </a:r>
            <a:endParaRPr lang="pt-BR" sz="3200" dirty="0">
              <a:solidFill>
                <a:schemeClr val="bg1"/>
              </a:solidFill>
              <a:latin typeface="Core Sans C 45 Regular" panose="020B0603030302020204" pitchFamily="34" charset="0"/>
              <a:cs typeface="Arial"/>
              <a:sym typeface="Arial"/>
            </a:endParaRPr>
          </a:p>
          <a:p>
            <a:pPr algn="l" rtl="0">
              <a:buClr>
                <a:srgbClr val="000000"/>
              </a:buClr>
              <a:buFont typeface="Arial"/>
              <a:defRPr/>
            </a:pPr>
            <a:r>
              <a:rPr lang="pt-BR" sz="3200" dirty="0">
                <a:solidFill>
                  <a:schemeClr val="bg1"/>
                </a:solidFill>
                <a:latin typeface="Core Sans C 45 Regular" panose="020B0603030302020204" pitchFamily="34" charset="0"/>
                <a:cs typeface="Arial"/>
                <a:sym typeface="Arial"/>
              </a:rPr>
              <a:t>Horário: 14h</a:t>
            </a:r>
          </a:p>
        </p:txBody>
      </p:sp>
      <p:sp>
        <p:nvSpPr>
          <p:cNvPr id="21" name="CaixaDeTexto 20">
            <a:extLst>
              <a:ext uri="{FF2B5EF4-FFF2-40B4-BE49-F238E27FC236}">
                <a16:creationId xmlns:a16="http://schemas.microsoft.com/office/drawing/2014/main" id="{37F0514C-89D4-7D73-B76A-5DDECD67C0A7}"/>
              </a:ext>
            </a:extLst>
          </p:cNvPr>
          <p:cNvSpPr txBox="1"/>
          <p:nvPr/>
        </p:nvSpPr>
        <p:spPr>
          <a:xfrm>
            <a:off x="2584174" y="5417770"/>
            <a:ext cx="10040395" cy="25545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sz="3200" dirty="0">
                <a:solidFill>
                  <a:schemeClr val="bg1"/>
                </a:solidFill>
                <a:latin typeface="Core Sans C 45 Regular" panose="020B0603030302020204" pitchFamily="34" charset="0"/>
                <a:cs typeface="Arial"/>
              </a:rPr>
              <a:t>Conheça o Motor de promoções.</a:t>
            </a:r>
          </a:p>
          <a:p>
            <a:r>
              <a:rPr lang="pt-BR" sz="3200" dirty="0">
                <a:solidFill>
                  <a:schemeClr val="bg1"/>
                </a:solidFill>
                <a:latin typeface="Core Sans C 45 Regular" panose="020B0603030302020204" pitchFamily="34" charset="0"/>
                <a:cs typeface="Arial"/>
              </a:rPr>
              <a:t>Como ele será distribuído entre os franqueados.</a:t>
            </a:r>
          </a:p>
          <a:p>
            <a:r>
              <a:rPr lang="pt-BR" sz="3200" dirty="0">
                <a:solidFill>
                  <a:schemeClr val="bg1"/>
                </a:solidFill>
                <a:latin typeface="Core Sans C 45 Regular" panose="020B0603030302020204" pitchFamily="34" charset="0"/>
                <a:cs typeface="Arial"/>
              </a:rPr>
              <a:t>Apresentação do </a:t>
            </a:r>
            <a:r>
              <a:rPr lang="pt-BR" sz="3200" dirty="0" err="1">
                <a:solidFill>
                  <a:schemeClr val="bg1"/>
                </a:solidFill>
                <a:latin typeface="Core Sans C 45 Regular" panose="020B0603030302020204" pitchFamily="34" charset="0"/>
                <a:cs typeface="Arial"/>
              </a:rPr>
              <a:t>Opt-in</a:t>
            </a:r>
            <a:r>
              <a:rPr lang="pt-BR" sz="3200" dirty="0">
                <a:solidFill>
                  <a:schemeClr val="bg1"/>
                </a:solidFill>
                <a:latin typeface="Core Sans C 45 Regular" panose="020B0603030302020204" pitchFamily="34" charset="0"/>
                <a:cs typeface="Arial"/>
              </a:rPr>
              <a:t> e material que detalha o funcionamento do motor e suas funcionalidades</a:t>
            </a:r>
          </a:p>
        </p:txBody>
      </p:sp>
      <p:pic>
        <p:nvPicPr>
          <p:cNvPr id="5" name="Google Shape;58;p1">
            <a:extLst>
              <a:ext uri="{FF2B5EF4-FFF2-40B4-BE49-F238E27FC236}">
                <a16:creationId xmlns:a16="http://schemas.microsoft.com/office/drawing/2014/main" id="{EDC69777-010F-A432-F73F-7645F2D6D1EF}"/>
              </a:ext>
            </a:extLst>
          </p:cNvPr>
          <p:cNvPicPr preferRelativeResize="0"/>
          <p:nvPr/>
        </p:nvPicPr>
        <p:blipFill rotWithShape="1">
          <a:blip r:embed="rId5">
            <a:alphaModFix/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rcRect/>
          <a:stretch/>
        </p:blipFill>
        <p:spPr>
          <a:xfrm>
            <a:off x="22695253" y="12596054"/>
            <a:ext cx="744501" cy="423428"/>
          </a:xfrm>
          <a:prstGeom prst="rect">
            <a:avLst/>
          </a:prstGeom>
          <a:solidFill>
            <a:srgbClr val="F5F3FD"/>
          </a:solidFill>
          <a:ln>
            <a:noFill/>
          </a:ln>
        </p:spPr>
      </p:pic>
      <p:pic>
        <p:nvPicPr>
          <p:cNvPr id="10" name="Imagem 9" descr="Logotipo, nome da empresa&#10;&#10;Descrição gerada automaticamente">
            <a:extLst>
              <a:ext uri="{FF2B5EF4-FFF2-40B4-BE49-F238E27FC236}">
                <a16:creationId xmlns:a16="http://schemas.microsoft.com/office/drawing/2014/main" id="{794B4015-D57E-8B6B-7A66-11BC6BC14C3A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1861062" y="12677865"/>
            <a:ext cx="834189" cy="423428"/>
          </a:xfrm>
          <a:prstGeom prst="rect">
            <a:avLst/>
          </a:prstGeom>
        </p:spPr>
      </p:pic>
      <p:pic>
        <p:nvPicPr>
          <p:cNvPr id="11" name="Imagem 10" descr="Código QR&#10;&#10;Descrição gerada automaticamente">
            <a:extLst>
              <a:ext uri="{FF2B5EF4-FFF2-40B4-BE49-F238E27FC236}">
                <a16:creationId xmlns:a16="http://schemas.microsoft.com/office/drawing/2014/main" id="{B3A002B1-5D86-7EA2-1552-E28AF998AB0F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47311" y="3162252"/>
            <a:ext cx="5730076" cy="57300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56412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9147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C70E859D-4E60-30E1-2D72-E400D0BC022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CaixaDeTexto 27">
            <a:extLst>
              <a:ext uri="{FF2B5EF4-FFF2-40B4-BE49-F238E27FC236}">
                <a16:creationId xmlns:a16="http://schemas.microsoft.com/office/drawing/2014/main" id="{A8A9D94F-2B9D-7754-7C0A-B362181139E7}"/>
              </a:ext>
            </a:extLst>
          </p:cNvPr>
          <p:cNvSpPr txBox="1"/>
          <p:nvPr/>
        </p:nvSpPr>
        <p:spPr>
          <a:xfrm>
            <a:off x="1658872" y="2636315"/>
            <a:ext cx="10981485" cy="2605842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lnSpc>
                <a:spcPts val="9760"/>
              </a:lnSpc>
            </a:pPr>
            <a:r>
              <a:rPr lang="pt-BR" sz="8800" b="1" i="1" dirty="0">
                <a:solidFill>
                  <a:srgbClr val="FFDE25"/>
                </a:solidFill>
                <a:latin typeface="Core Sans C 75 ExtraBold" panose="020B0603030302020204" pitchFamily="34" charset="0"/>
              </a:rPr>
              <a:t>Novo motor </a:t>
            </a:r>
          </a:p>
          <a:p>
            <a:pPr>
              <a:lnSpc>
                <a:spcPts val="9760"/>
              </a:lnSpc>
            </a:pPr>
            <a:r>
              <a:rPr lang="pt-BR" sz="8800" b="1" i="1" dirty="0">
                <a:solidFill>
                  <a:srgbClr val="FFDE25"/>
                </a:solidFill>
                <a:latin typeface="Core Sans C 75 ExtraBold" panose="020B0603030302020204" pitchFamily="34" charset="0"/>
              </a:rPr>
              <a:t>	de promoções</a:t>
            </a:r>
          </a:p>
        </p:txBody>
      </p:sp>
      <p:sp>
        <p:nvSpPr>
          <p:cNvPr id="4" name="Google Shape;246;g1dfd54de5ca_1_0">
            <a:extLst>
              <a:ext uri="{FF2B5EF4-FFF2-40B4-BE49-F238E27FC236}">
                <a16:creationId xmlns:a16="http://schemas.microsoft.com/office/drawing/2014/main" id="{AE6D33B9-2633-4F4D-6E3A-2F6EEAD905BC}"/>
              </a:ext>
            </a:extLst>
          </p:cNvPr>
          <p:cNvSpPr txBox="1"/>
          <p:nvPr/>
        </p:nvSpPr>
        <p:spPr>
          <a:xfrm>
            <a:off x="1826771" y="1466850"/>
            <a:ext cx="6946268" cy="7386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buClr>
                <a:srgbClr val="F72759"/>
              </a:buClr>
              <a:buSzPts val="900"/>
            </a:pPr>
            <a:r>
              <a:rPr lang="en-US" sz="4800" i="1">
                <a:solidFill>
                  <a:schemeClr val="lt1"/>
                </a:solidFill>
                <a:latin typeface="Core Sans C 75 ExtraBold" panose="020B0603030302020204" pitchFamily="34" charset="0"/>
                <a:ea typeface="Poppins Medium"/>
                <a:cs typeface="Arial" panose="020B0604020202020204" pitchFamily="34" charset="0"/>
                <a:sym typeface="Poppins Medium"/>
              </a:rPr>
              <a:t>TRADE MARKETING</a:t>
            </a:r>
            <a:endParaRPr sz="4800" i="1">
              <a:solidFill>
                <a:schemeClr val="lt1"/>
              </a:solidFill>
              <a:latin typeface="Core Sans C 75 ExtraBold" panose="020B0603030302020204" pitchFamily="34" charset="0"/>
              <a:ea typeface="Poppins Medium"/>
              <a:cs typeface="Arial" panose="020B0604020202020204" pitchFamily="34" charset="0"/>
              <a:sym typeface="Poppins Medium"/>
            </a:endParaRPr>
          </a:p>
        </p:txBody>
      </p:sp>
      <p:pic>
        <p:nvPicPr>
          <p:cNvPr id="12" name="Picture 13">
            <a:extLst>
              <a:ext uri="{FF2B5EF4-FFF2-40B4-BE49-F238E27FC236}">
                <a16:creationId xmlns:a16="http://schemas.microsoft.com/office/drawing/2014/main" id="{DC2E8AAB-41F9-B7FB-8E1B-9D0F2EB36ED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89761" flipH="1">
            <a:off x="12696484" y="188693"/>
            <a:ext cx="15863209" cy="15041215"/>
          </a:xfrm>
          <a:prstGeom prst="rect">
            <a:avLst/>
          </a:prstGeom>
        </p:spPr>
      </p:pic>
      <p:pic>
        <p:nvPicPr>
          <p:cNvPr id="8" name="Picture 7" descr="A person pointing at a refrigerator&#10;&#10;Description automatically generated">
            <a:extLst>
              <a:ext uri="{FF2B5EF4-FFF2-40B4-BE49-F238E27FC236}">
                <a16:creationId xmlns:a16="http://schemas.microsoft.com/office/drawing/2014/main" id="{52D9B458-052D-DC06-BBAC-98976A9DC684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443" t="2796" r="5790" b="12054"/>
          <a:stretch/>
        </p:blipFill>
        <p:spPr>
          <a:xfrm>
            <a:off x="20898673" y="9855321"/>
            <a:ext cx="4371187" cy="4371187"/>
          </a:xfrm>
          <a:prstGeom prst="ellipse">
            <a:avLst/>
          </a:prstGeom>
        </p:spPr>
      </p:pic>
      <p:sp>
        <p:nvSpPr>
          <p:cNvPr id="10" name="CaixaDeTexto 13">
            <a:extLst>
              <a:ext uri="{FF2B5EF4-FFF2-40B4-BE49-F238E27FC236}">
                <a16:creationId xmlns:a16="http://schemas.microsoft.com/office/drawing/2014/main" id="{9BB1D04C-95FF-46F6-901C-5C08FEA05858}"/>
              </a:ext>
            </a:extLst>
          </p:cNvPr>
          <p:cNvSpPr txBox="1"/>
          <p:nvPr/>
        </p:nvSpPr>
        <p:spPr>
          <a:xfrm>
            <a:off x="1567685" y="6006636"/>
            <a:ext cx="4704692" cy="5117427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lnSpc>
                <a:spcPts val="4360"/>
              </a:lnSpc>
            </a:pPr>
            <a:r>
              <a:rPr lang="pt-BR" sz="2800">
                <a:solidFill>
                  <a:schemeClr val="bg1"/>
                </a:solidFill>
                <a:latin typeface="Core Sans C 45 Regular" panose="020B0603030302020204" pitchFamily="34" charset="0"/>
              </a:rPr>
              <a:t>Com essa solução tecnológica, o varejista pode criar promoções, buscando os melhores resultados em cada ação, de acordo com </a:t>
            </a:r>
          </a:p>
          <a:p>
            <a:pPr>
              <a:lnSpc>
                <a:spcPts val="4360"/>
              </a:lnSpc>
            </a:pPr>
            <a:r>
              <a:rPr lang="pt-BR" sz="2800">
                <a:solidFill>
                  <a:schemeClr val="bg1"/>
                </a:solidFill>
                <a:latin typeface="Core Sans C 45 Regular" panose="020B0603030302020204" pitchFamily="34" charset="0"/>
              </a:rPr>
              <a:t>as </a:t>
            </a:r>
            <a:r>
              <a:rPr lang="pt-BR" sz="2800" b="1" i="1">
                <a:solidFill>
                  <a:srgbClr val="FFDE25"/>
                </a:solidFill>
                <a:latin typeface="Core Sans C 75 ExtraBold" panose="020B0603030302020204" pitchFamily="34" charset="0"/>
              </a:rPr>
              <a:t>necessidades do negócio. </a:t>
            </a:r>
          </a:p>
          <a:p>
            <a:pPr>
              <a:lnSpc>
                <a:spcPts val="4360"/>
              </a:lnSpc>
            </a:pPr>
            <a:endParaRPr lang="pt-BR" sz="2800">
              <a:solidFill>
                <a:schemeClr val="bg1"/>
              </a:solidFill>
              <a:latin typeface="Core Sans C 45 Regular" panose="020B0603030302020204" pitchFamily="34" charset="0"/>
            </a:endParaRPr>
          </a:p>
        </p:txBody>
      </p:sp>
      <p:sp>
        <p:nvSpPr>
          <p:cNvPr id="13" name="CaixaDeTexto 13">
            <a:extLst>
              <a:ext uri="{FF2B5EF4-FFF2-40B4-BE49-F238E27FC236}">
                <a16:creationId xmlns:a16="http://schemas.microsoft.com/office/drawing/2014/main" id="{FD54EF8A-8F47-C862-7AD2-44E19C70121C}"/>
              </a:ext>
            </a:extLst>
          </p:cNvPr>
          <p:cNvSpPr txBox="1"/>
          <p:nvPr/>
        </p:nvSpPr>
        <p:spPr>
          <a:xfrm>
            <a:off x="6853810" y="6030535"/>
            <a:ext cx="5050903" cy="5681684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lnSpc>
                <a:spcPts val="4360"/>
              </a:lnSpc>
            </a:pPr>
            <a:r>
              <a:rPr lang="pt-BR" sz="2800">
                <a:solidFill>
                  <a:schemeClr val="bg1"/>
                </a:solidFill>
                <a:latin typeface="Core Sans C 45 Regular" panose="020B0603030302020204" pitchFamily="34" charset="0"/>
              </a:rPr>
              <a:t>As promoções continuarão sendo realizadas pelo time </a:t>
            </a:r>
            <a:r>
              <a:rPr lang="pt-BR" sz="2800" b="1">
                <a:solidFill>
                  <a:schemeClr val="bg1"/>
                </a:solidFill>
                <a:latin typeface="Core Sans C 85 Heavy" panose="020B0603030302020204" pitchFamily="34" charset="0"/>
              </a:rPr>
              <a:t>BR Mania</a:t>
            </a:r>
            <a:r>
              <a:rPr lang="pt-BR" sz="2800">
                <a:solidFill>
                  <a:schemeClr val="bg1"/>
                </a:solidFill>
                <a:latin typeface="Core Sans C 45 Regular" panose="020B0603030302020204" pitchFamily="34" charset="0"/>
              </a:rPr>
              <a:t>, o franqueado dará o </a:t>
            </a:r>
            <a:r>
              <a:rPr lang="pt-BR" sz="2800" err="1">
                <a:solidFill>
                  <a:schemeClr val="bg1"/>
                </a:solidFill>
                <a:latin typeface="Core Sans C 75 ExtraBold" panose="020B0603030302020204" pitchFamily="34" charset="0"/>
              </a:rPr>
              <a:t>optin</a:t>
            </a:r>
            <a:r>
              <a:rPr lang="pt-BR" sz="2800">
                <a:solidFill>
                  <a:schemeClr val="bg1"/>
                </a:solidFill>
                <a:latin typeface="Core Sans C 45 Regular" panose="020B0603030302020204" pitchFamily="34" charset="0"/>
              </a:rPr>
              <a:t> nelas com seu login da plataforma e as promoções passarão automaticamente nos </a:t>
            </a:r>
            <a:r>
              <a:rPr lang="pt-BR" sz="2800" err="1">
                <a:solidFill>
                  <a:schemeClr val="bg1"/>
                </a:solidFill>
                <a:latin typeface="Core Sans C 45 Regular" panose="020B0603030302020204" pitchFamily="34" charset="0"/>
              </a:rPr>
              <a:t>PDVs</a:t>
            </a:r>
            <a:r>
              <a:rPr lang="pt-BR" sz="2800">
                <a:solidFill>
                  <a:schemeClr val="bg1"/>
                </a:solidFill>
                <a:latin typeface="Core Sans C 65 Bold" panose="020B0603030302020204" pitchFamily="34" charset="0"/>
              </a:rPr>
              <a:t>, </a:t>
            </a:r>
            <a:r>
              <a:rPr lang="pt-BR" sz="2800" b="1" i="1">
                <a:solidFill>
                  <a:schemeClr val="bg1"/>
                </a:solidFill>
                <a:latin typeface="Core Sans C 75 ExtraBold" panose="020B0603030302020204" pitchFamily="34" charset="0"/>
              </a:rPr>
              <a:t>sem mais necessidade de leitura e cadastro de códigos KIT.</a:t>
            </a:r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81871B5C-7CFA-4C3F-4E02-5212D6F70059}"/>
              </a:ext>
            </a:extLst>
          </p:cNvPr>
          <p:cNvGrpSpPr/>
          <p:nvPr/>
        </p:nvGrpSpPr>
        <p:grpSpPr>
          <a:xfrm>
            <a:off x="13021029" y="3684702"/>
            <a:ext cx="4405227" cy="4405229"/>
            <a:chOff x="6510938" y="1842247"/>
            <a:chExt cx="2202757" cy="2202758"/>
          </a:xfrm>
        </p:grpSpPr>
        <p:sp>
          <p:nvSpPr>
            <p:cNvPr id="16" name="Oval 788">
              <a:extLst>
                <a:ext uri="{FF2B5EF4-FFF2-40B4-BE49-F238E27FC236}">
                  <a16:creationId xmlns:a16="http://schemas.microsoft.com/office/drawing/2014/main" id="{75938BD1-AE5D-13AF-0929-55DC2D0F36A0}"/>
                </a:ext>
              </a:extLst>
            </p:cNvPr>
            <p:cNvSpPr/>
            <p:nvPr/>
          </p:nvSpPr>
          <p:spPr>
            <a:xfrm>
              <a:off x="6510938" y="1842247"/>
              <a:ext cx="2202757" cy="2202758"/>
            </a:xfrm>
            <a:prstGeom prst="ellipse">
              <a:avLst/>
            </a:prstGeom>
            <a:solidFill>
              <a:srgbClr val="FFDE25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600"/>
            </a:p>
          </p:txBody>
        </p:sp>
        <p:sp>
          <p:nvSpPr>
            <p:cNvPr id="17" name="CaixaDeTexto 28">
              <a:extLst>
                <a:ext uri="{FF2B5EF4-FFF2-40B4-BE49-F238E27FC236}">
                  <a16:creationId xmlns:a16="http://schemas.microsoft.com/office/drawing/2014/main" id="{C7404D7C-D5AB-472B-3E46-0E6B8F58F706}"/>
                </a:ext>
              </a:extLst>
            </p:cNvPr>
            <p:cNvSpPr txBox="1"/>
            <p:nvPr/>
          </p:nvSpPr>
          <p:spPr>
            <a:xfrm>
              <a:off x="6755815" y="2602214"/>
              <a:ext cx="1850304" cy="115423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615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615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615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615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615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615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615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615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615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r>
                <a:rPr lang="pt-BR" sz="3600" dirty="0">
                  <a:solidFill>
                    <a:srgbClr val="186140"/>
                  </a:solidFill>
                  <a:latin typeface="Core Sans C 65 Bold" panose="020B0603030302020204" pitchFamily="34" charset="0"/>
                </a:rPr>
                <a:t>Benefícios ao franqueado</a:t>
              </a:r>
            </a:p>
            <a:p>
              <a:endParaRPr lang="pt-BR" sz="3600" dirty="0">
                <a:solidFill>
                  <a:srgbClr val="186140"/>
                </a:solidFill>
                <a:latin typeface="Core Sans C 45 Regular" panose="020B0603030302020204" pitchFamily="34" charset="0"/>
              </a:endParaRPr>
            </a:p>
            <a:p>
              <a:endParaRPr lang="pt-BR" sz="3600" dirty="0">
                <a:solidFill>
                  <a:srgbClr val="186140"/>
                </a:solidFill>
                <a:latin typeface="Core Sans C 45 Regular" panose="020B0603030302020204" pitchFamily="34" charset="0"/>
              </a:endParaRPr>
            </a:p>
          </p:txBody>
        </p: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305AA419-5892-C626-4C90-E98E8A419EDE}"/>
              </a:ext>
            </a:extLst>
          </p:cNvPr>
          <p:cNvGrpSpPr/>
          <p:nvPr/>
        </p:nvGrpSpPr>
        <p:grpSpPr>
          <a:xfrm>
            <a:off x="17005012" y="577237"/>
            <a:ext cx="4428204" cy="3795853"/>
            <a:chOff x="8503060" y="288414"/>
            <a:chExt cx="2214246" cy="1898050"/>
          </a:xfrm>
        </p:grpSpPr>
        <p:sp>
          <p:nvSpPr>
            <p:cNvPr id="19" name="Oval 788">
              <a:extLst>
                <a:ext uri="{FF2B5EF4-FFF2-40B4-BE49-F238E27FC236}">
                  <a16:creationId xmlns:a16="http://schemas.microsoft.com/office/drawing/2014/main" id="{27315A0A-DECB-5417-3A0C-4CBC38F2A583}"/>
                </a:ext>
              </a:extLst>
            </p:cNvPr>
            <p:cNvSpPr/>
            <p:nvPr/>
          </p:nvSpPr>
          <p:spPr>
            <a:xfrm>
              <a:off x="8503060" y="288414"/>
              <a:ext cx="1898049" cy="1898050"/>
            </a:xfrm>
            <a:prstGeom prst="ellipse">
              <a:avLst/>
            </a:prstGeom>
            <a:solidFill>
              <a:srgbClr val="7030A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600"/>
            </a:p>
          </p:txBody>
        </p:sp>
        <p:sp>
          <p:nvSpPr>
            <p:cNvPr id="18" name="CaixaDeTexto 28">
              <a:extLst>
                <a:ext uri="{FF2B5EF4-FFF2-40B4-BE49-F238E27FC236}">
                  <a16:creationId xmlns:a16="http://schemas.microsoft.com/office/drawing/2014/main" id="{52C65027-0F7B-5F21-5C23-69AA5B45CA8F}"/>
                </a:ext>
              </a:extLst>
            </p:cNvPr>
            <p:cNvSpPr txBox="1"/>
            <p:nvPr/>
          </p:nvSpPr>
          <p:spPr>
            <a:xfrm>
              <a:off x="8687907" y="458906"/>
              <a:ext cx="2029399" cy="117321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615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615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615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615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615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615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615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615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615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endParaRPr lang="pt-BR" sz="3600">
                <a:solidFill>
                  <a:schemeClr val="bg1"/>
                </a:solidFill>
                <a:latin typeface="Core Sans C 45 Regular" panose="020B0603030302020204" pitchFamily="34" charset="0"/>
              </a:endParaRPr>
            </a:p>
            <a:p>
              <a:pPr>
                <a:lnSpc>
                  <a:spcPts val="4520"/>
                </a:lnSpc>
                <a:buClr>
                  <a:srgbClr val="186140"/>
                </a:buClr>
              </a:pPr>
              <a:r>
                <a:rPr lang="pt-BR" sz="3600">
                  <a:solidFill>
                    <a:schemeClr val="bg1"/>
                  </a:solidFill>
                  <a:latin typeface="Core Sans C 45 Regular" panose="020B0603030302020204" pitchFamily="34" charset="0"/>
                </a:rPr>
                <a:t>Extinção de cadastro de </a:t>
              </a:r>
              <a:br>
                <a:rPr lang="pt-BR" sz="3600">
                  <a:solidFill>
                    <a:schemeClr val="bg1"/>
                  </a:solidFill>
                  <a:latin typeface="Core Sans C 45 Regular" panose="020B0603030302020204" pitchFamily="34" charset="0"/>
                </a:rPr>
              </a:br>
              <a:r>
                <a:rPr lang="pt-BR" sz="3600">
                  <a:solidFill>
                    <a:schemeClr val="bg1"/>
                  </a:solidFill>
                  <a:latin typeface="Core Sans C 45 Regular" panose="020B0603030302020204" pitchFamily="34" charset="0"/>
                </a:rPr>
                <a:t>códigos KIT</a:t>
              </a:r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A46E1EF2-F035-FCBE-1DD2-079FF4DB2F2D}"/>
              </a:ext>
            </a:extLst>
          </p:cNvPr>
          <p:cNvGrpSpPr/>
          <p:nvPr/>
        </p:nvGrpSpPr>
        <p:grpSpPr>
          <a:xfrm>
            <a:off x="18151004" y="3748866"/>
            <a:ext cx="5016541" cy="4949542"/>
            <a:chOff x="9076093" y="1874332"/>
            <a:chExt cx="2508434" cy="2474932"/>
          </a:xfrm>
        </p:grpSpPr>
        <p:sp>
          <p:nvSpPr>
            <p:cNvPr id="20" name="Oval 788">
              <a:extLst>
                <a:ext uri="{FF2B5EF4-FFF2-40B4-BE49-F238E27FC236}">
                  <a16:creationId xmlns:a16="http://schemas.microsoft.com/office/drawing/2014/main" id="{4637553D-A27D-CF9E-7587-F73D10CC3CFA}"/>
                </a:ext>
              </a:extLst>
            </p:cNvPr>
            <p:cNvSpPr/>
            <p:nvPr/>
          </p:nvSpPr>
          <p:spPr>
            <a:xfrm>
              <a:off x="9076093" y="1874332"/>
              <a:ext cx="2474931" cy="2474932"/>
            </a:xfrm>
            <a:prstGeom prst="ellipse">
              <a:avLst/>
            </a:prstGeom>
            <a:solidFill>
              <a:srgbClr val="74B344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600"/>
            </a:p>
          </p:txBody>
        </p:sp>
        <p:sp>
          <p:nvSpPr>
            <p:cNvPr id="15" name="CaixaDeTexto 28">
              <a:extLst>
                <a:ext uri="{FF2B5EF4-FFF2-40B4-BE49-F238E27FC236}">
                  <a16:creationId xmlns:a16="http://schemas.microsoft.com/office/drawing/2014/main" id="{6B2B0646-5EB7-D14B-96CA-728F51F63653}"/>
                </a:ext>
              </a:extLst>
            </p:cNvPr>
            <p:cNvSpPr txBox="1"/>
            <p:nvPr/>
          </p:nvSpPr>
          <p:spPr>
            <a:xfrm>
              <a:off x="9386048" y="2218764"/>
              <a:ext cx="2198479" cy="1765983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615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615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615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615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615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615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615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615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615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>
                <a:lnSpc>
                  <a:spcPts val="4520"/>
                </a:lnSpc>
                <a:buClr>
                  <a:srgbClr val="186140"/>
                </a:buClr>
              </a:pPr>
              <a:r>
                <a:rPr lang="pt-BR" sz="3600">
                  <a:solidFill>
                    <a:schemeClr val="bg1"/>
                  </a:solidFill>
                  <a:latin typeface="Core Sans C 45 Regular" panose="020B0603030302020204" pitchFamily="34" charset="0"/>
                </a:rPr>
                <a:t>Com </a:t>
              </a:r>
              <a:r>
                <a:rPr lang="pt-BR" sz="3600" err="1">
                  <a:solidFill>
                    <a:schemeClr val="bg1"/>
                  </a:solidFill>
                  <a:latin typeface="Core Sans C 45 Regular" panose="020B0603030302020204" pitchFamily="34" charset="0"/>
                </a:rPr>
                <a:t>optin</a:t>
              </a:r>
              <a:r>
                <a:rPr lang="pt-BR" sz="3600">
                  <a:solidFill>
                    <a:schemeClr val="bg1"/>
                  </a:solidFill>
                  <a:latin typeface="Core Sans C 45 Regular" panose="020B0603030302020204" pitchFamily="34" charset="0"/>
                </a:rPr>
                <a:t> promoção passará automaticamente no PDV</a:t>
              </a:r>
            </a:p>
            <a:p>
              <a:endParaRPr lang="pt-BR" sz="3600">
                <a:solidFill>
                  <a:schemeClr val="bg1"/>
                </a:solidFill>
                <a:latin typeface="Core Sans C 45 Regular" panose="020B0603030302020204" pitchFamily="34" charset="0"/>
              </a:endParaRPr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672BB806-860D-EF5B-C970-DFAB775904F9}"/>
              </a:ext>
            </a:extLst>
          </p:cNvPr>
          <p:cNvGrpSpPr/>
          <p:nvPr/>
        </p:nvGrpSpPr>
        <p:grpSpPr>
          <a:xfrm>
            <a:off x="17398858" y="7735070"/>
            <a:ext cx="3795851" cy="3795853"/>
            <a:chOff x="8632759" y="4002034"/>
            <a:chExt cx="1898049" cy="1898050"/>
          </a:xfrm>
        </p:grpSpPr>
        <p:sp>
          <p:nvSpPr>
            <p:cNvPr id="21" name="Oval 788">
              <a:extLst>
                <a:ext uri="{FF2B5EF4-FFF2-40B4-BE49-F238E27FC236}">
                  <a16:creationId xmlns:a16="http://schemas.microsoft.com/office/drawing/2014/main" id="{8A7C59B4-6EDA-DA2B-C578-231C2FBC8971}"/>
                </a:ext>
              </a:extLst>
            </p:cNvPr>
            <p:cNvSpPr/>
            <p:nvPr/>
          </p:nvSpPr>
          <p:spPr>
            <a:xfrm>
              <a:off x="8632759" y="4002034"/>
              <a:ext cx="1898049" cy="1898050"/>
            </a:xfrm>
            <a:prstGeom prst="ellipse">
              <a:avLst/>
            </a:prstGeom>
            <a:solidFill>
              <a:srgbClr val="7030A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600"/>
            </a:p>
          </p:txBody>
        </p:sp>
        <p:sp>
          <p:nvSpPr>
            <p:cNvPr id="26" name="CaixaDeTexto 28">
              <a:extLst>
                <a:ext uri="{FF2B5EF4-FFF2-40B4-BE49-F238E27FC236}">
                  <a16:creationId xmlns:a16="http://schemas.microsoft.com/office/drawing/2014/main" id="{B09C1449-2B94-4A33-E6AE-E5EA3BBE3B16}"/>
                </a:ext>
              </a:extLst>
            </p:cNvPr>
            <p:cNvSpPr txBox="1"/>
            <p:nvPr/>
          </p:nvSpPr>
          <p:spPr>
            <a:xfrm>
              <a:off x="8861612" y="4383741"/>
              <a:ext cx="1613648" cy="118886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615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615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615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615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615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615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615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615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615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>
                <a:lnSpc>
                  <a:spcPts val="4520"/>
                </a:lnSpc>
                <a:buClr>
                  <a:srgbClr val="186140"/>
                </a:buClr>
              </a:pPr>
              <a:r>
                <a:rPr lang="pt-BR" sz="3600">
                  <a:solidFill>
                    <a:schemeClr val="bg1"/>
                  </a:solidFill>
                  <a:latin typeface="Core Sans C 45 Regular" panose="020B0603030302020204" pitchFamily="34" charset="0"/>
                </a:rPr>
                <a:t>Processo realizado com fluidez</a:t>
              </a:r>
            </a:p>
            <a:p>
              <a:endParaRPr lang="pt-BR" sz="3600">
                <a:solidFill>
                  <a:schemeClr val="bg1"/>
                </a:solidFill>
                <a:latin typeface="Core Sans C 45 Regular" panose="020B0603030302020204" pitchFamily="34" charset="0"/>
              </a:endParaRPr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7581CDEC-1F7A-4F3D-3F27-9B962DA5223B}"/>
              </a:ext>
            </a:extLst>
          </p:cNvPr>
          <p:cNvGrpSpPr/>
          <p:nvPr/>
        </p:nvGrpSpPr>
        <p:grpSpPr>
          <a:xfrm>
            <a:off x="13232207" y="8702325"/>
            <a:ext cx="4973926" cy="4641882"/>
            <a:chOff x="6495510" y="4351222"/>
            <a:chExt cx="2487125" cy="2321092"/>
          </a:xfrm>
        </p:grpSpPr>
        <p:sp>
          <p:nvSpPr>
            <p:cNvPr id="22" name="Oval 788">
              <a:extLst>
                <a:ext uri="{FF2B5EF4-FFF2-40B4-BE49-F238E27FC236}">
                  <a16:creationId xmlns:a16="http://schemas.microsoft.com/office/drawing/2014/main" id="{71D40305-58A9-8A69-347A-826BE015546F}"/>
                </a:ext>
              </a:extLst>
            </p:cNvPr>
            <p:cNvSpPr/>
            <p:nvPr/>
          </p:nvSpPr>
          <p:spPr>
            <a:xfrm>
              <a:off x="6495510" y="4351222"/>
              <a:ext cx="2312313" cy="2312314"/>
            </a:xfrm>
            <a:prstGeom prst="ellipse">
              <a:avLst/>
            </a:prstGeom>
            <a:solidFill>
              <a:srgbClr val="74B344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600"/>
            </a:p>
          </p:txBody>
        </p:sp>
        <p:sp>
          <p:nvSpPr>
            <p:cNvPr id="23" name="CaixaDeTexto 28">
              <a:extLst>
                <a:ext uri="{FF2B5EF4-FFF2-40B4-BE49-F238E27FC236}">
                  <a16:creationId xmlns:a16="http://schemas.microsoft.com/office/drawing/2014/main" id="{E2AF0DCB-89B9-CBBB-5691-B6EDFBC8CCAE}"/>
                </a:ext>
              </a:extLst>
            </p:cNvPr>
            <p:cNvSpPr txBox="1"/>
            <p:nvPr/>
          </p:nvSpPr>
          <p:spPr>
            <a:xfrm>
              <a:off x="6760658" y="4867856"/>
              <a:ext cx="2221977" cy="180445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615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615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615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615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615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615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615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615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615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>
                <a:lnSpc>
                  <a:spcPts val="4520"/>
                </a:lnSpc>
                <a:buClr>
                  <a:srgbClr val="186140"/>
                </a:buClr>
              </a:pPr>
              <a:r>
                <a:rPr lang="pt-BR" sz="3600">
                  <a:solidFill>
                    <a:schemeClr val="bg1"/>
                  </a:solidFill>
                  <a:latin typeface="Core Sans C 45 Regular" panose="020B0603030302020204" pitchFamily="34" charset="0"/>
                </a:rPr>
                <a:t>Otimização do tempo dedicado ao fluxo de promoções</a:t>
              </a:r>
            </a:p>
            <a:p>
              <a:pPr marL="1028649" indent="-1028649">
                <a:lnSpc>
                  <a:spcPts val="5120"/>
                </a:lnSpc>
                <a:buClr>
                  <a:srgbClr val="186140"/>
                </a:buClr>
                <a:buAutoNum type="arabicParenR"/>
              </a:pPr>
              <a:endParaRPr lang="pt-BR" sz="3600">
                <a:solidFill>
                  <a:schemeClr val="bg1"/>
                </a:solidFill>
                <a:latin typeface="Core Sans C 45 Regular" panose="020B0603030302020204" pitchFamily="34" charset="0"/>
              </a:endParaRPr>
            </a:p>
            <a:p>
              <a:endParaRPr lang="pt-BR" sz="3600">
                <a:solidFill>
                  <a:schemeClr val="bg1"/>
                </a:solidFill>
                <a:latin typeface="Core Sans C 45 Regular" panose="020B06030303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6561759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9147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C70E859D-4E60-30E1-2D72-E400D0BC022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CaixaDeTexto 27">
            <a:extLst>
              <a:ext uri="{FF2B5EF4-FFF2-40B4-BE49-F238E27FC236}">
                <a16:creationId xmlns:a16="http://schemas.microsoft.com/office/drawing/2014/main" id="{A8A9D94F-2B9D-7754-7C0A-B362181139E7}"/>
              </a:ext>
            </a:extLst>
          </p:cNvPr>
          <p:cNvSpPr txBox="1"/>
          <p:nvPr/>
        </p:nvSpPr>
        <p:spPr>
          <a:xfrm>
            <a:off x="1658872" y="2636315"/>
            <a:ext cx="10981485" cy="2605842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lnSpc>
                <a:spcPts val="9760"/>
              </a:lnSpc>
            </a:pPr>
            <a:r>
              <a:rPr lang="pt-BR" sz="8800" b="1" i="1" dirty="0">
                <a:solidFill>
                  <a:srgbClr val="FFDE25"/>
                </a:solidFill>
                <a:latin typeface="Core Sans C 75 ExtraBold" panose="020B0603030302020204" pitchFamily="34" charset="0"/>
              </a:rPr>
              <a:t>Novo motor </a:t>
            </a:r>
          </a:p>
          <a:p>
            <a:pPr>
              <a:lnSpc>
                <a:spcPts val="9760"/>
              </a:lnSpc>
            </a:pPr>
            <a:r>
              <a:rPr lang="pt-BR" sz="8800" b="1" i="1" dirty="0">
                <a:solidFill>
                  <a:srgbClr val="FFDE25"/>
                </a:solidFill>
                <a:latin typeface="Core Sans C 75 ExtraBold" panose="020B0603030302020204" pitchFamily="34" charset="0"/>
              </a:rPr>
              <a:t>	de promoções</a:t>
            </a:r>
          </a:p>
        </p:txBody>
      </p:sp>
      <p:sp>
        <p:nvSpPr>
          <p:cNvPr id="4" name="Google Shape;246;g1dfd54de5ca_1_0">
            <a:extLst>
              <a:ext uri="{FF2B5EF4-FFF2-40B4-BE49-F238E27FC236}">
                <a16:creationId xmlns:a16="http://schemas.microsoft.com/office/drawing/2014/main" id="{AE6D33B9-2633-4F4D-6E3A-2F6EEAD905BC}"/>
              </a:ext>
            </a:extLst>
          </p:cNvPr>
          <p:cNvSpPr txBox="1"/>
          <p:nvPr/>
        </p:nvSpPr>
        <p:spPr>
          <a:xfrm>
            <a:off x="1826771" y="1466850"/>
            <a:ext cx="10466872" cy="7386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buClr>
                <a:srgbClr val="F72759"/>
              </a:buClr>
              <a:buSzPts val="900"/>
            </a:pPr>
            <a:r>
              <a:rPr lang="en-US" sz="4800" i="1" dirty="0" err="1">
                <a:solidFill>
                  <a:schemeClr val="lt1"/>
                </a:solidFill>
                <a:latin typeface="Core Sans C 75 ExtraBold" panose="020B0603030302020204" pitchFamily="34" charset="0"/>
                <a:ea typeface="Poppins Medium"/>
                <a:cs typeface="Arial" panose="020B0604020202020204" pitchFamily="34" charset="0"/>
                <a:sym typeface="Poppins Medium"/>
              </a:rPr>
              <a:t>Perdeu</a:t>
            </a:r>
            <a:r>
              <a:rPr lang="en-US" sz="4800" i="1" dirty="0">
                <a:solidFill>
                  <a:schemeClr val="lt1"/>
                </a:solidFill>
                <a:latin typeface="Core Sans C 75 ExtraBold" panose="020B0603030302020204" pitchFamily="34" charset="0"/>
                <a:ea typeface="Poppins Medium"/>
                <a:cs typeface="Arial" panose="020B0604020202020204" pitchFamily="34" charset="0"/>
                <a:sym typeface="Poppins Medium"/>
              </a:rPr>
              <a:t> o Webinar </a:t>
            </a:r>
            <a:r>
              <a:rPr lang="en-US" sz="4800" i="1" dirty="0" err="1">
                <a:solidFill>
                  <a:schemeClr val="lt1"/>
                </a:solidFill>
                <a:latin typeface="Core Sans C 75 ExtraBold" panose="020B0603030302020204" pitchFamily="34" charset="0"/>
                <a:ea typeface="Poppins Medium"/>
                <a:cs typeface="Arial" panose="020B0604020202020204" pitchFamily="34" charset="0"/>
                <a:sym typeface="Poppins Medium"/>
              </a:rPr>
              <a:t>sobre</a:t>
            </a:r>
            <a:r>
              <a:rPr lang="en-US" sz="4800" i="1" dirty="0">
                <a:solidFill>
                  <a:schemeClr val="lt1"/>
                </a:solidFill>
                <a:latin typeface="Core Sans C 75 ExtraBold" panose="020B0603030302020204" pitchFamily="34" charset="0"/>
                <a:ea typeface="Poppins Medium"/>
                <a:cs typeface="Arial" panose="020B0604020202020204" pitchFamily="34" charset="0"/>
                <a:sym typeface="Poppins Medium"/>
              </a:rPr>
              <a:t> </a:t>
            </a:r>
            <a:endParaRPr sz="4800" i="1" dirty="0">
              <a:solidFill>
                <a:schemeClr val="lt1"/>
              </a:solidFill>
              <a:latin typeface="Core Sans C 75 ExtraBold" panose="020B0603030302020204" pitchFamily="34" charset="0"/>
              <a:ea typeface="Poppins Medium"/>
              <a:cs typeface="Arial" panose="020B0604020202020204" pitchFamily="34" charset="0"/>
              <a:sym typeface="Poppins Medium"/>
            </a:endParaRPr>
          </a:p>
        </p:txBody>
      </p:sp>
      <p:pic>
        <p:nvPicPr>
          <p:cNvPr id="12" name="Picture 13">
            <a:extLst>
              <a:ext uri="{FF2B5EF4-FFF2-40B4-BE49-F238E27FC236}">
                <a16:creationId xmlns:a16="http://schemas.microsoft.com/office/drawing/2014/main" id="{DC2E8AAB-41F9-B7FB-8E1B-9D0F2EB36ED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89761" flipH="1">
            <a:off x="12696484" y="188693"/>
            <a:ext cx="15863209" cy="15041215"/>
          </a:xfrm>
          <a:prstGeom prst="rect">
            <a:avLst/>
          </a:prstGeom>
        </p:spPr>
      </p:pic>
      <p:pic>
        <p:nvPicPr>
          <p:cNvPr id="8" name="Picture 7" descr="A person pointing at a refrigerator&#10;&#10;Description automatically generated">
            <a:extLst>
              <a:ext uri="{FF2B5EF4-FFF2-40B4-BE49-F238E27FC236}">
                <a16:creationId xmlns:a16="http://schemas.microsoft.com/office/drawing/2014/main" id="{52D9B458-052D-DC06-BBAC-98976A9DC684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443" t="2796" r="5790" b="12054"/>
          <a:stretch/>
        </p:blipFill>
        <p:spPr>
          <a:xfrm>
            <a:off x="20898673" y="9855321"/>
            <a:ext cx="4371187" cy="4371187"/>
          </a:xfrm>
          <a:prstGeom prst="ellipse">
            <a:avLst/>
          </a:prstGeom>
        </p:spPr>
      </p:pic>
      <p:sp>
        <p:nvSpPr>
          <p:cNvPr id="10" name="CaixaDeTexto 13">
            <a:extLst>
              <a:ext uri="{FF2B5EF4-FFF2-40B4-BE49-F238E27FC236}">
                <a16:creationId xmlns:a16="http://schemas.microsoft.com/office/drawing/2014/main" id="{9BB1D04C-95FF-46F6-901C-5C08FEA05858}"/>
              </a:ext>
            </a:extLst>
          </p:cNvPr>
          <p:cNvSpPr txBox="1"/>
          <p:nvPr/>
        </p:nvSpPr>
        <p:spPr>
          <a:xfrm>
            <a:off x="1181172" y="5709897"/>
            <a:ext cx="11511371" cy="3424720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lnSpc>
                <a:spcPts val="4360"/>
              </a:lnSpc>
            </a:pPr>
            <a:r>
              <a:rPr lang="pt-BR" sz="2800" dirty="0">
                <a:solidFill>
                  <a:schemeClr val="bg1"/>
                </a:solidFill>
                <a:latin typeface="Core Sans C 45 Regular" panose="020B0603030302020204" pitchFamily="34" charset="0"/>
              </a:rPr>
              <a:t>Com essa solução tecnológica, o varejista pode criar promoções, buscando os melhores resultados em cada ação, de acordo com as </a:t>
            </a:r>
            <a:r>
              <a:rPr lang="pt-BR" sz="2800" b="1" i="1" dirty="0">
                <a:solidFill>
                  <a:srgbClr val="FFDE25"/>
                </a:solidFill>
                <a:latin typeface="Core Sans C 75 ExtraBold" panose="020B0603030302020204" pitchFamily="34" charset="0"/>
              </a:rPr>
              <a:t>necessidades do negócio. </a:t>
            </a:r>
            <a:br>
              <a:rPr lang="pt-BR" sz="2800" b="1" i="1" dirty="0">
                <a:solidFill>
                  <a:srgbClr val="FFDE25"/>
                </a:solidFill>
                <a:latin typeface="Core Sans C 75 ExtraBold" panose="020B0603030302020204" pitchFamily="34" charset="0"/>
              </a:rPr>
            </a:br>
            <a:br>
              <a:rPr lang="pt-BR" sz="2800" b="1" i="1" dirty="0">
                <a:solidFill>
                  <a:srgbClr val="FFDE25"/>
                </a:solidFill>
                <a:latin typeface="Core Sans C 75 ExtraBold" panose="020B0603030302020204" pitchFamily="34" charset="0"/>
              </a:rPr>
            </a:br>
            <a:r>
              <a:rPr lang="pt-BR" sz="2800" dirty="0">
                <a:solidFill>
                  <a:schemeClr val="bg1"/>
                </a:solidFill>
                <a:latin typeface="Core Sans C 45 Regular" panose="020B0603030302020204" pitchFamily="34" charset="0"/>
              </a:rPr>
              <a:t>Fique por dentro de tudo! Confira nosso conteúdo e gravação </a:t>
            </a:r>
          </a:p>
          <a:p>
            <a:pPr>
              <a:lnSpc>
                <a:spcPts val="4360"/>
              </a:lnSpc>
            </a:pPr>
            <a:endParaRPr lang="pt-BR" sz="2800" dirty="0">
              <a:solidFill>
                <a:schemeClr val="bg1"/>
              </a:solidFill>
              <a:latin typeface="Core Sans C 45 Regular" panose="020B0603030302020204" pitchFamily="34" charset="0"/>
            </a:endParaRPr>
          </a:p>
        </p:txBody>
      </p:sp>
      <p:sp>
        <p:nvSpPr>
          <p:cNvPr id="2" name="Oval 788">
            <a:extLst>
              <a:ext uri="{FF2B5EF4-FFF2-40B4-BE49-F238E27FC236}">
                <a16:creationId xmlns:a16="http://schemas.microsoft.com/office/drawing/2014/main" id="{6C231EBA-BF2B-2079-3EAB-844FEE8D4518}"/>
              </a:ext>
            </a:extLst>
          </p:cNvPr>
          <p:cNvSpPr/>
          <p:nvPr/>
        </p:nvSpPr>
        <p:spPr>
          <a:xfrm>
            <a:off x="15441754" y="1794552"/>
            <a:ext cx="9793225" cy="8603973"/>
          </a:xfrm>
          <a:prstGeom prst="ellipse">
            <a:avLst/>
          </a:prstGeom>
          <a:solidFill>
            <a:srgbClr val="7030A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600" dirty="0"/>
          </a:p>
        </p:txBody>
      </p:sp>
      <p:pic>
        <p:nvPicPr>
          <p:cNvPr id="3" name="Imagem 2">
            <a:extLst>
              <a:ext uri="{FF2B5EF4-FFF2-40B4-BE49-F238E27FC236}">
                <a16:creationId xmlns:a16="http://schemas.microsoft.com/office/drawing/2014/main" id="{8EEBFC3D-7E47-9341-172F-3D22F1E128C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8137964" y="3904139"/>
            <a:ext cx="4946302" cy="5120878"/>
          </a:xfrm>
          <a:prstGeom prst="rect">
            <a:avLst/>
          </a:prstGeom>
        </p:spPr>
      </p:pic>
      <p:sp>
        <p:nvSpPr>
          <p:cNvPr id="6" name="CaixaDeTexto 5">
            <a:extLst>
              <a:ext uri="{FF2B5EF4-FFF2-40B4-BE49-F238E27FC236}">
                <a16:creationId xmlns:a16="http://schemas.microsoft.com/office/drawing/2014/main" id="{6DA9BC3A-D3B5-BDDE-00A2-1DA3AB2E2B70}"/>
              </a:ext>
            </a:extLst>
          </p:cNvPr>
          <p:cNvSpPr txBox="1"/>
          <p:nvPr/>
        </p:nvSpPr>
        <p:spPr>
          <a:xfrm>
            <a:off x="17925978" y="9212098"/>
            <a:ext cx="4946303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indent="-457200" algn="l" rtl="0">
              <a:buClr>
                <a:srgbClr val="F72759"/>
              </a:buClr>
              <a:buSzPts val="900"/>
              <a:buFont typeface="Arial" panose="020B0604020202020204" pitchFamily="34" charset="0"/>
              <a:buChar char="•"/>
            </a:pPr>
            <a:r>
              <a:rPr lang="pt-BR" sz="1800" i="1" dirty="0">
                <a:solidFill>
                  <a:schemeClr val="bg1"/>
                </a:solidFill>
                <a:latin typeface="Core Sans C 75 ExtraBold" panose="020B0603030302020204" pitchFamily="34" charset="0"/>
                <a:cs typeface="Arial" panose="020B0604020202020204" pitchFamily="34" charset="0"/>
                <a:sym typeface="Arial"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https://forms.office.com/r/7DcsWgjyui?origin=lprLink</a:t>
            </a:r>
            <a:endParaRPr lang="pt-BR" sz="1800" i="1" dirty="0">
              <a:solidFill>
                <a:schemeClr val="bg1"/>
              </a:solidFill>
              <a:latin typeface="Core Sans C 75 ExtraBold" panose="020B0603030302020204" pitchFamily="34" charset="0"/>
              <a:cs typeface="Arial" panose="020B0604020202020204" pitchFamily="34" charset="0"/>
              <a:sym typeface="Arial"/>
            </a:endParaRPr>
          </a:p>
        </p:txBody>
      </p:sp>
      <p:sp>
        <p:nvSpPr>
          <p:cNvPr id="7" name="CaixaDeTexto 13">
            <a:extLst>
              <a:ext uri="{FF2B5EF4-FFF2-40B4-BE49-F238E27FC236}">
                <a16:creationId xmlns:a16="http://schemas.microsoft.com/office/drawing/2014/main" id="{C676FAE7-E66B-B9BD-07C0-6957DB737668}"/>
              </a:ext>
            </a:extLst>
          </p:cNvPr>
          <p:cNvSpPr txBox="1"/>
          <p:nvPr/>
        </p:nvSpPr>
        <p:spPr>
          <a:xfrm>
            <a:off x="3719945" y="9680148"/>
            <a:ext cx="6008399" cy="1286955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lnSpc>
                <a:spcPts val="4360"/>
              </a:lnSpc>
            </a:pPr>
            <a:r>
              <a:rPr lang="pt-BR" sz="8000" b="1" i="1" dirty="0">
                <a:solidFill>
                  <a:srgbClr val="FFDE25"/>
                </a:solidFill>
                <a:latin typeface="Core Sans C 75 ExtraBold" panose="020B0603030302020204" pitchFamily="34" charset="0"/>
              </a:rPr>
              <a:t>Clique </a:t>
            </a:r>
            <a:r>
              <a:rPr lang="pt-BR" sz="6600" b="1" i="1" dirty="0">
                <a:solidFill>
                  <a:srgbClr val="FFDE25"/>
                </a:solidFill>
                <a:latin typeface="Core Sans C 75 ExtraBold" panose="020B0603030302020204" pitchFamily="34" charset="0"/>
              </a:rPr>
              <a:t>na      imagem</a:t>
            </a:r>
          </a:p>
        </p:txBody>
      </p:sp>
      <p:sp>
        <p:nvSpPr>
          <p:cNvPr id="13" name="CaixaDeTexto 13">
            <a:extLst>
              <a:ext uri="{FF2B5EF4-FFF2-40B4-BE49-F238E27FC236}">
                <a16:creationId xmlns:a16="http://schemas.microsoft.com/office/drawing/2014/main" id="{FD54EF8A-8F47-C862-7AD2-44E19C70121C}"/>
              </a:ext>
            </a:extLst>
          </p:cNvPr>
          <p:cNvSpPr txBox="1"/>
          <p:nvPr/>
        </p:nvSpPr>
        <p:spPr>
          <a:xfrm>
            <a:off x="17373600" y="2701991"/>
            <a:ext cx="6379228" cy="1731949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lnSpc>
                <a:spcPts val="4360"/>
              </a:lnSpc>
            </a:pPr>
            <a:r>
              <a:rPr lang="pt-BR" sz="2800" dirty="0">
                <a:solidFill>
                  <a:schemeClr val="bg1"/>
                </a:solidFill>
                <a:latin typeface="Core Sans C 45 Regular" panose="020B0603030302020204" pitchFamily="34" charset="0"/>
              </a:rPr>
              <a:t>Responda a pesquisa de </a:t>
            </a:r>
            <a:r>
              <a:rPr lang="pt-BR" sz="2800" dirty="0" err="1">
                <a:solidFill>
                  <a:schemeClr val="bg1"/>
                </a:solidFill>
                <a:latin typeface="Core Sans C 45 Regular" panose="020B0603030302020204" pitchFamily="34" charset="0"/>
              </a:rPr>
              <a:t>IPs</a:t>
            </a:r>
            <a:r>
              <a:rPr lang="pt-BR" sz="2800" dirty="0">
                <a:solidFill>
                  <a:schemeClr val="bg1"/>
                </a:solidFill>
                <a:latin typeface="Core Sans C 45 Regular" panose="020B0603030302020204" pitchFamily="34" charset="0"/>
              </a:rPr>
              <a:t> as Lojas Franqueadas </a:t>
            </a:r>
          </a:p>
          <a:p>
            <a:pPr>
              <a:lnSpc>
                <a:spcPts val="4360"/>
              </a:lnSpc>
            </a:pPr>
            <a:r>
              <a:rPr lang="pt-BR" sz="2800" dirty="0">
                <a:solidFill>
                  <a:schemeClr val="bg1"/>
                </a:solidFill>
                <a:latin typeface="Core Sans C 45 Regular" panose="020B0603030302020204" pitchFamily="34" charset="0"/>
              </a:rPr>
              <a:t> </a:t>
            </a:r>
            <a:endParaRPr lang="pt-BR" sz="2800" b="1" i="1" dirty="0">
              <a:solidFill>
                <a:schemeClr val="bg1"/>
              </a:solidFill>
              <a:latin typeface="Core Sans C 75 ExtraBold" panose="020B0603030302020204" pitchFamily="34" charset="0"/>
            </a:endParaRPr>
          </a:p>
        </p:txBody>
      </p:sp>
      <p:pic>
        <p:nvPicPr>
          <p:cNvPr id="9" name="Google Shape;981;p64" descr="Imagem 31">
            <a:extLst>
              <a:ext uri="{FF2B5EF4-FFF2-40B4-BE49-F238E27FC236}">
                <a16:creationId xmlns:a16="http://schemas.microsoft.com/office/drawing/2014/main" id="{103886D6-0034-B20A-2D65-BCD14706592C}"/>
              </a:ext>
            </a:extLst>
          </p:cNvPr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1220707" y="8587777"/>
            <a:ext cx="3008082" cy="305758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20699791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4B344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C70E859D-4E60-30E1-2D72-E400D0BC022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val 788">
            <a:extLst>
              <a:ext uri="{FF2B5EF4-FFF2-40B4-BE49-F238E27FC236}">
                <a16:creationId xmlns:a16="http://schemas.microsoft.com/office/drawing/2014/main" id="{C087F18B-027E-2DC9-96F0-75CBEE6158E6}"/>
              </a:ext>
            </a:extLst>
          </p:cNvPr>
          <p:cNvSpPr/>
          <p:nvPr/>
        </p:nvSpPr>
        <p:spPr>
          <a:xfrm>
            <a:off x="15001829" y="5531073"/>
            <a:ext cx="9116162" cy="9116166"/>
          </a:xfrm>
          <a:prstGeom prst="ellipse">
            <a:avLst/>
          </a:prstGeom>
          <a:solidFill>
            <a:srgbClr val="7030A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600"/>
          </a:p>
        </p:txBody>
      </p:sp>
      <p:pic>
        <p:nvPicPr>
          <p:cNvPr id="25" name="Imagem 24">
            <a:extLst>
              <a:ext uri="{FF2B5EF4-FFF2-40B4-BE49-F238E27FC236}">
                <a16:creationId xmlns:a16="http://schemas.microsoft.com/office/drawing/2014/main" id="{686866A3-6D0B-B61E-87AB-90440BDF2B8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12139" y="3481567"/>
            <a:ext cx="6839459" cy="6553687"/>
          </a:xfrm>
          <a:prstGeom prst="roundRect">
            <a:avLst>
              <a:gd name="adj" fmla="val 10426"/>
            </a:avLst>
          </a:prstGeom>
        </p:spPr>
      </p:pic>
      <p:sp>
        <p:nvSpPr>
          <p:cNvPr id="27" name="Sinal de Multiplicação 26">
            <a:extLst>
              <a:ext uri="{FF2B5EF4-FFF2-40B4-BE49-F238E27FC236}">
                <a16:creationId xmlns:a16="http://schemas.microsoft.com/office/drawing/2014/main" id="{9B8FE481-AD99-2F25-49BC-40F068E53FC5}"/>
              </a:ext>
            </a:extLst>
          </p:cNvPr>
          <p:cNvSpPr/>
          <p:nvPr/>
        </p:nvSpPr>
        <p:spPr>
          <a:xfrm>
            <a:off x="1537660" y="3481566"/>
            <a:ext cx="7389043" cy="6290030"/>
          </a:xfrm>
          <a:prstGeom prst="mathMultiply">
            <a:avLst>
              <a:gd name="adj1" fmla="val 12314"/>
            </a:avLst>
          </a:prstGeom>
          <a:solidFill>
            <a:srgbClr val="ED0C6E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1" name="CaixaDeTexto 10">
            <a:extLst>
              <a:ext uri="{FF2B5EF4-FFF2-40B4-BE49-F238E27FC236}">
                <a16:creationId xmlns:a16="http://schemas.microsoft.com/office/drawing/2014/main" id="{1F795B00-26FB-72B6-0D9F-39F181E520A2}"/>
              </a:ext>
            </a:extLst>
          </p:cNvPr>
          <p:cNvSpPr txBox="1"/>
          <p:nvPr/>
        </p:nvSpPr>
        <p:spPr>
          <a:xfrm>
            <a:off x="16225973" y="9880361"/>
            <a:ext cx="6667874" cy="2554545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pt-BR" sz="3200">
                <a:solidFill>
                  <a:schemeClr val="bg1"/>
                </a:solidFill>
                <a:latin typeface="Core Sans C 45 Regular" panose="020B0603030302020204" pitchFamily="34" charset="0"/>
              </a:rPr>
              <a:t>Uma vez que a loja aceita a promoção no motor, a leitura dela é realizada automaticamente com o BIP dos produtos no </a:t>
            </a:r>
            <a:r>
              <a:rPr lang="pt-BR" sz="3200" err="1">
                <a:solidFill>
                  <a:schemeClr val="bg1"/>
                </a:solidFill>
                <a:latin typeface="Core Sans C 45 Regular" panose="020B0603030302020204" pitchFamily="34" charset="0"/>
              </a:rPr>
              <a:t>pdv</a:t>
            </a:r>
            <a:r>
              <a:rPr lang="pt-BR" sz="3200">
                <a:solidFill>
                  <a:schemeClr val="bg1"/>
                </a:solidFill>
                <a:latin typeface="Core Sans C 45 Regular" panose="020B0603030302020204" pitchFamily="34" charset="0"/>
              </a:rPr>
              <a:t>.</a:t>
            </a:r>
          </a:p>
        </p:txBody>
      </p:sp>
      <p:sp>
        <p:nvSpPr>
          <p:cNvPr id="12" name="Seta: para a Direita 11">
            <a:extLst>
              <a:ext uri="{FF2B5EF4-FFF2-40B4-BE49-F238E27FC236}">
                <a16:creationId xmlns:a16="http://schemas.microsoft.com/office/drawing/2014/main" id="{137DCA48-901B-2824-FDD7-FD89BF7F22D3}"/>
              </a:ext>
            </a:extLst>
          </p:cNvPr>
          <p:cNvSpPr/>
          <p:nvPr/>
        </p:nvSpPr>
        <p:spPr>
          <a:xfrm>
            <a:off x="9258066" y="5790021"/>
            <a:ext cx="3189050" cy="2135959"/>
          </a:xfrm>
          <a:prstGeom prst="rightArrow">
            <a:avLst/>
          </a:prstGeom>
          <a:solidFill>
            <a:srgbClr val="FFDE2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15" name="Imagem 14">
            <a:extLst>
              <a:ext uri="{FF2B5EF4-FFF2-40B4-BE49-F238E27FC236}">
                <a16:creationId xmlns:a16="http://schemas.microsoft.com/office/drawing/2014/main" id="{4A4F4A01-7B6F-CBF7-4C44-D4A5E8C2D86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756773" y="3481567"/>
            <a:ext cx="9713500" cy="6125631"/>
          </a:xfrm>
          <a:prstGeom prst="roundRect">
            <a:avLst>
              <a:gd name="adj" fmla="val 11168"/>
            </a:avLst>
          </a:prstGeom>
        </p:spPr>
      </p:pic>
      <p:sp>
        <p:nvSpPr>
          <p:cNvPr id="17" name="Google Shape;246;g1dfd54de5ca_1_0">
            <a:extLst>
              <a:ext uri="{FF2B5EF4-FFF2-40B4-BE49-F238E27FC236}">
                <a16:creationId xmlns:a16="http://schemas.microsoft.com/office/drawing/2014/main" id="{E3AEF043-F087-7F53-037F-51FD6BC8B775}"/>
              </a:ext>
            </a:extLst>
          </p:cNvPr>
          <p:cNvSpPr txBox="1"/>
          <p:nvPr/>
        </p:nvSpPr>
        <p:spPr>
          <a:xfrm>
            <a:off x="2216569" y="1737198"/>
            <a:ext cx="6711695" cy="14773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buClr>
                <a:srgbClr val="F72759"/>
              </a:buClr>
              <a:buSzPts val="900"/>
            </a:pPr>
            <a:r>
              <a:rPr lang="en-US" sz="9600" b="1" i="1">
                <a:solidFill>
                  <a:srgbClr val="FFDE25"/>
                </a:solidFill>
                <a:latin typeface="Core Sans C 75 ExtraBold" panose="020B0603030302020204" pitchFamily="34" charset="0"/>
                <a:ea typeface="Poppins Medium"/>
                <a:cs typeface="Arial" panose="020B0604020202020204" pitchFamily="34" charset="0"/>
                <a:sym typeface="Poppins Medium"/>
              </a:rPr>
              <a:t>Na </a:t>
            </a:r>
            <a:r>
              <a:rPr lang="en-US" sz="9600" b="1" i="1" err="1">
                <a:solidFill>
                  <a:srgbClr val="FFDE25"/>
                </a:solidFill>
                <a:latin typeface="Core Sans C 75 ExtraBold" panose="020B0603030302020204" pitchFamily="34" charset="0"/>
                <a:ea typeface="Poppins Medium"/>
                <a:cs typeface="Arial" panose="020B0604020202020204" pitchFamily="34" charset="0"/>
                <a:sym typeface="Poppins Medium"/>
              </a:rPr>
              <a:t>prática</a:t>
            </a:r>
            <a:endParaRPr sz="9600" b="1" i="1">
              <a:solidFill>
                <a:srgbClr val="FFDE25"/>
              </a:solidFill>
              <a:latin typeface="Core Sans C 75 ExtraBold" panose="020B0603030302020204" pitchFamily="34" charset="0"/>
              <a:ea typeface="Poppins Medium"/>
              <a:cs typeface="Arial" panose="020B0604020202020204" pitchFamily="34" charset="0"/>
              <a:sym typeface="Poppins Medium"/>
            </a:endParaRPr>
          </a:p>
        </p:txBody>
      </p:sp>
      <p:sp>
        <p:nvSpPr>
          <p:cNvPr id="3" name="Google Shape;246;g1dfd54de5ca_1_0">
            <a:extLst>
              <a:ext uri="{FF2B5EF4-FFF2-40B4-BE49-F238E27FC236}">
                <a16:creationId xmlns:a16="http://schemas.microsoft.com/office/drawing/2014/main" id="{5C3695AC-D7BD-6B5E-0980-B1BE6DB2D4B0}"/>
              </a:ext>
            </a:extLst>
          </p:cNvPr>
          <p:cNvSpPr txBox="1"/>
          <p:nvPr/>
        </p:nvSpPr>
        <p:spPr>
          <a:xfrm>
            <a:off x="2347073" y="1178292"/>
            <a:ext cx="4674364" cy="5192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buClr>
                <a:srgbClr val="F72759"/>
              </a:buClr>
              <a:buSzPts val="900"/>
            </a:pPr>
            <a:r>
              <a:rPr lang="en-US" sz="3374" i="1">
                <a:solidFill>
                  <a:schemeClr val="lt1"/>
                </a:solidFill>
                <a:latin typeface="Core Sans C 75 ExtraBold" panose="020B0603030302020204" pitchFamily="34" charset="0"/>
                <a:ea typeface="Poppins Medium"/>
                <a:cs typeface="Arial" panose="020B0604020202020204" pitchFamily="34" charset="0"/>
                <a:sym typeface="Poppins Medium"/>
              </a:rPr>
              <a:t>TRADE MARKETING</a:t>
            </a:r>
            <a:endParaRPr sz="3374" i="1">
              <a:solidFill>
                <a:schemeClr val="lt1"/>
              </a:solidFill>
              <a:latin typeface="Core Sans C 75 ExtraBold" panose="020B0603030302020204" pitchFamily="34" charset="0"/>
              <a:ea typeface="Poppins Medium"/>
              <a:cs typeface="Arial" panose="020B0604020202020204" pitchFamily="34" charset="0"/>
              <a:sym typeface="Poppins Medium"/>
            </a:endParaRPr>
          </a:p>
        </p:txBody>
      </p:sp>
      <p:sp>
        <p:nvSpPr>
          <p:cNvPr id="5" name="Oval 788">
            <a:extLst>
              <a:ext uri="{FF2B5EF4-FFF2-40B4-BE49-F238E27FC236}">
                <a16:creationId xmlns:a16="http://schemas.microsoft.com/office/drawing/2014/main" id="{6A5C4606-C6B5-6AE2-3997-6C9CA81CF4AD}"/>
              </a:ext>
            </a:extLst>
          </p:cNvPr>
          <p:cNvSpPr/>
          <p:nvPr/>
        </p:nvSpPr>
        <p:spPr>
          <a:xfrm>
            <a:off x="818238" y="8447793"/>
            <a:ext cx="3835864" cy="3835866"/>
          </a:xfrm>
          <a:prstGeom prst="ellipse">
            <a:avLst/>
          </a:prstGeom>
          <a:solidFill>
            <a:srgbClr val="7030A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600"/>
          </a:p>
        </p:txBody>
      </p:sp>
      <p:sp>
        <p:nvSpPr>
          <p:cNvPr id="8" name="CaixaDeTexto 7">
            <a:extLst>
              <a:ext uri="{FF2B5EF4-FFF2-40B4-BE49-F238E27FC236}">
                <a16:creationId xmlns:a16="http://schemas.microsoft.com/office/drawing/2014/main" id="{13ECF6DC-413C-6F90-CC91-D736A041480A}"/>
              </a:ext>
            </a:extLst>
          </p:cNvPr>
          <p:cNvSpPr txBox="1"/>
          <p:nvPr/>
        </p:nvSpPr>
        <p:spPr>
          <a:xfrm>
            <a:off x="1204309" y="9719438"/>
            <a:ext cx="3641799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pt-BR" sz="3600">
                <a:solidFill>
                  <a:schemeClr val="bg1"/>
                </a:solidFill>
                <a:latin typeface="Core Sans C 45 Regular" panose="020B0603030302020204" pitchFamily="34" charset="0"/>
              </a:rPr>
              <a:t>Extinção de códigos kit</a:t>
            </a:r>
          </a:p>
        </p:txBody>
      </p:sp>
      <p:pic>
        <p:nvPicPr>
          <p:cNvPr id="7" name="Picture 13">
            <a:extLst>
              <a:ext uri="{FF2B5EF4-FFF2-40B4-BE49-F238E27FC236}">
                <a16:creationId xmlns:a16="http://schemas.microsoft.com/office/drawing/2014/main" id="{177428F3-19BB-0B9A-8247-ACA03238F3B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11996212" flipH="1">
            <a:off x="8995107" y="-11706000"/>
            <a:ext cx="15922265" cy="15097211"/>
          </a:xfrm>
          <a:prstGeom prst="rect">
            <a:avLst/>
          </a:prstGeom>
        </p:spPr>
      </p:pic>
      <p:pic>
        <p:nvPicPr>
          <p:cNvPr id="9" name="Picture 13">
            <a:extLst>
              <a:ext uri="{FF2B5EF4-FFF2-40B4-BE49-F238E27FC236}">
                <a16:creationId xmlns:a16="http://schemas.microsoft.com/office/drawing/2014/main" id="{FBC1D732-FD34-E717-6FE2-0258EEAD3AD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512916" flipH="1">
            <a:off x="-282217" y="10451693"/>
            <a:ext cx="15922265" cy="150972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70454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1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4B344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C70E859D-4E60-30E1-2D72-E400D0BC022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13">
            <a:extLst>
              <a:ext uri="{FF2B5EF4-FFF2-40B4-BE49-F238E27FC236}">
                <a16:creationId xmlns:a16="http://schemas.microsoft.com/office/drawing/2014/main" id="{FBC1D732-FD34-E717-6FE2-0258EEAD3AD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12916" flipH="1">
            <a:off x="-282217" y="10451693"/>
            <a:ext cx="15922265" cy="15097211"/>
          </a:xfrm>
          <a:prstGeom prst="rect">
            <a:avLst/>
          </a:prstGeom>
        </p:spPr>
      </p:pic>
      <p:pic>
        <p:nvPicPr>
          <p:cNvPr id="20" name="Imagem 19" descr="Interface gráfica do usuário, Aplicativo&#10;&#10;Descrição gerada automaticamente">
            <a:extLst>
              <a:ext uri="{FF2B5EF4-FFF2-40B4-BE49-F238E27FC236}">
                <a16:creationId xmlns:a16="http://schemas.microsoft.com/office/drawing/2014/main" id="{C35882DA-3D1A-4502-63A9-E72689CD020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9996" y="3487811"/>
            <a:ext cx="17097674" cy="8906345"/>
          </a:xfrm>
          <a:prstGeom prst="rect">
            <a:avLst/>
          </a:prstGeom>
        </p:spPr>
      </p:pic>
      <p:sp>
        <p:nvSpPr>
          <p:cNvPr id="27" name="Sinal de Multiplicação 26">
            <a:extLst>
              <a:ext uri="{FF2B5EF4-FFF2-40B4-BE49-F238E27FC236}">
                <a16:creationId xmlns:a16="http://schemas.microsoft.com/office/drawing/2014/main" id="{9B8FE481-AD99-2F25-49BC-40F068E53FC5}"/>
              </a:ext>
            </a:extLst>
          </p:cNvPr>
          <p:cNvSpPr/>
          <p:nvPr/>
        </p:nvSpPr>
        <p:spPr>
          <a:xfrm>
            <a:off x="7707356" y="4617734"/>
            <a:ext cx="7694018" cy="6553673"/>
          </a:xfrm>
          <a:prstGeom prst="mathMultiply">
            <a:avLst>
              <a:gd name="adj1" fmla="val 12314"/>
            </a:avLst>
          </a:prstGeom>
          <a:solidFill>
            <a:srgbClr val="ED0C6E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7" name="Google Shape;246;g1dfd54de5ca_1_0">
            <a:extLst>
              <a:ext uri="{FF2B5EF4-FFF2-40B4-BE49-F238E27FC236}">
                <a16:creationId xmlns:a16="http://schemas.microsoft.com/office/drawing/2014/main" id="{E3AEF043-F087-7F53-037F-51FD6BC8B775}"/>
              </a:ext>
            </a:extLst>
          </p:cNvPr>
          <p:cNvSpPr txBox="1"/>
          <p:nvPr/>
        </p:nvSpPr>
        <p:spPr>
          <a:xfrm>
            <a:off x="2216569" y="1737198"/>
            <a:ext cx="6711695" cy="14773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buClr>
                <a:srgbClr val="F72759"/>
              </a:buClr>
              <a:buSzPts val="900"/>
            </a:pPr>
            <a:r>
              <a:rPr lang="en-US" sz="9600" b="1" i="1" dirty="0">
                <a:solidFill>
                  <a:srgbClr val="FFDE25"/>
                </a:solidFill>
                <a:latin typeface="Core Sans C 75 ExtraBold" panose="020B0603030302020204" pitchFamily="34" charset="0"/>
                <a:ea typeface="Poppins Medium"/>
                <a:cs typeface="Arial" panose="020B0604020202020204" pitchFamily="34" charset="0"/>
                <a:sym typeface="Poppins Medium"/>
              </a:rPr>
              <a:t>Na </a:t>
            </a:r>
            <a:r>
              <a:rPr lang="en-US" sz="9600" b="1" i="1" dirty="0" err="1">
                <a:solidFill>
                  <a:srgbClr val="FFDE25"/>
                </a:solidFill>
                <a:latin typeface="Core Sans C 75 ExtraBold" panose="020B0603030302020204" pitchFamily="34" charset="0"/>
                <a:ea typeface="Poppins Medium"/>
                <a:cs typeface="Arial" panose="020B0604020202020204" pitchFamily="34" charset="0"/>
                <a:sym typeface="Poppins Medium"/>
              </a:rPr>
              <a:t>prática</a:t>
            </a:r>
            <a:r>
              <a:rPr lang="en-US" sz="9600" b="1" i="1" dirty="0">
                <a:solidFill>
                  <a:srgbClr val="FFDE25"/>
                </a:solidFill>
                <a:latin typeface="Core Sans C 75 ExtraBold" panose="020B0603030302020204" pitchFamily="34" charset="0"/>
                <a:ea typeface="Poppins Medium"/>
                <a:cs typeface="Arial" panose="020B0604020202020204" pitchFamily="34" charset="0"/>
                <a:sym typeface="Poppins Medium"/>
              </a:rPr>
              <a:t> </a:t>
            </a:r>
            <a:endParaRPr sz="9600" b="1" i="1" dirty="0">
              <a:solidFill>
                <a:srgbClr val="FFDE25"/>
              </a:solidFill>
              <a:latin typeface="Core Sans C 75 ExtraBold" panose="020B0603030302020204" pitchFamily="34" charset="0"/>
              <a:ea typeface="Poppins Medium"/>
              <a:cs typeface="Arial" panose="020B0604020202020204" pitchFamily="34" charset="0"/>
              <a:sym typeface="Poppins Medium"/>
            </a:endParaRPr>
          </a:p>
        </p:txBody>
      </p:sp>
      <p:sp>
        <p:nvSpPr>
          <p:cNvPr id="5" name="Oval 788">
            <a:extLst>
              <a:ext uri="{FF2B5EF4-FFF2-40B4-BE49-F238E27FC236}">
                <a16:creationId xmlns:a16="http://schemas.microsoft.com/office/drawing/2014/main" id="{6A5C4606-C6B5-6AE2-3997-6C9CA81CF4AD}"/>
              </a:ext>
            </a:extLst>
          </p:cNvPr>
          <p:cNvSpPr/>
          <p:nvPr/>
        </p:nvSpPr>
        <p:spPr>
          <a:xfrm>
            <a:off x="818238" y="8447793"/>
            <a:ext cx="3835864" cy="3835866"/>
          </a:xfrm>
          <a:prstGeom prst="ellipse">
            <a:avLst/>
          </a:prstGeom>
          <a:solidFill>
            <a:srgbClr val="7030A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600"/>
          </a:p>
        </p:txBody>
      </p:sp>
      <p:sp>
        <p:nvSpPr>
          <p:cNvPr id="8" name="CaixaDeTexto 7">
            <a:extLst>
              <a:ext uri="{FF2B5EF4-FFF2-40B4-BE49-F238E27FC236}">
                <a16:creationId xmlns:a16="http://schemas.microsoft.com/office/drawing/2014/main" id="{13ECF6DC-413C-6F90-CC91-D736A041480A}"/>
              </a:ext>
            </a:extLst>
          </p:cNvPr>
          <p:cNvSpPr txBox="1"/>
          <p:nvPr/>
        </p:nvSpPr>
        <p:spPr>
          <a:xfrm>
            <a:off x="1219778" y="9058985"/>
            <a:ext cx="3641799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pt-BR" sz="3600" dirty="0">
                <a:solidFill>
                  <a:schemeClr val="bg1"/>
                </a:solidFill>
                <a:latin typeface="Core Sans C 45 Regular" panose="020B0603030302020204" pitchFamily="34" charset="0"/>
              </a:rPr>
              <a:t>Chega de Cadastros de Combo Variável </a:t>
            </a:r>
          </a:p>
        </p:txBody>
      </p:sp>
      <p:pic>
        <p:nvPicPr>
          <p:cNvPr id="7" name="Picture 13">
            <a:extLst>
              <a:ext uri="{FF2B5EF4-FFF2-40B4-BE49-F238E27FC236}">
                <a16:creationId xmlns:a16="http://schemas.microsoft.com/office/drawing/2014/main" id="{177428F3-19BB-0B9A-8247-ACA03238F3B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1996212" flipH="1">
            <a:off x="8995107" y="-11706000"/>
            <a:ext cx="15922265" cy="15097211"/>
          </a:xfrm>
          <a:prstGeom prst="rect">
            <a:avLst/>
          </a:prstGeom>
        </p:spPr>
      </p:pic>
      <p:sp>
        <p:nvSpPr>
          <p:cNvPr id="18" name="Retângulo 51">
            <a:extLst>
              <a:ext uri="{FF2B5EF4-FFF2-40B4-BE49-F238E27FC236}">
                <a16:creationId xmlns:a16="http://schemas.microsoft.com/office/drawing/2014/main" id="{19048D41-1E49-FF1A-CC2F-E2A9E7B34CE3}"/>
              </a:ext>
            </a:extLst>
          </p:cNvPr>
          <p:cNvSpPr/>
          <p:nvPr/>
        </p:nvSpPr>
        <p:spPr>
          <a:xfrm>
            <a:off x="682421" y="1782446"/>
            <a:ext cx="17993470" cy="10919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43784" tIns="243784" rIns="243784" bIns="243784" anchor="ctr" anchorCtr="0">
            <a:noAutofit/>
          </a:bodyPr>
          <a:lstStyle/>
          <a:p>
            <a:pPr lvl="0">
              <a:buClr>
                <a:srgbClr val="411E5A"/>
              </a:buClr>
              <a:buSzPts val="2800"/>
              <a:defRPr/>
            </a:pPr>
            <a:endParaRPr lang="pt-BR" sz="4000" b="1" dirty="0">
              <a:solidFill>
                <a:srgbClr val="411E5A"/>
              </a:solidFill>
              <a:latin typeface="Century Gothic"/>
              <a:sym typeface="Dosis"/>
            </a:endParaRPr>
          </a:p>
        </p:txBody>
      </p:sp>
      <p:sp>
        <p:nvSpPr>
          <p:cNvPr id="21" name="Google Shape;246;g1dfd54de5ca_1_0">
            <a:extLst>
              <a:ext uri="{FF2B5EF4-FFF2-40B4-BE49-F238E27FC236}">
                <a16:creationId xmlns:a16="http://schemas.microsoft.com/office/drawing/2014/main" id="{7B4CA13B-7955-01F8-D4A5-A74CFCA7AFE5}"/>
              </a:ext>
            </a:extLst>
          </p:cNvPr>
          <p:cNvSpPr txBox="1"/>
          <p:nvPr/>
        </p:nvSpPr>
        <p:spPr>
          <a:xfrm>
            <a:off x="2347073" y="1178292"/>
            <a:ext cx="4674364" cy="5192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buClr>
                <a:srgbClr val="F72759"/>
              </a:buClr>
              <a:buSzPts val="900"/>
            </a:pPr>
            <a:r>
              <a:rPr lang="en-US" sz="3374" i="1" dirty="0">
                <a:solidFill>
                  <a:schemeClr val="lt1"/>
                </a:solidFill>
                <a:latin typeface="Core Sans C 75 ExtraBold" panose="020B0603030302020204" pitchFamily="34" charset="0"/>
                <a:ea typeface="Poppins Medium"/>
                <a:cs typeface="Arial" panose="020B0604020202020204" pitchFamily="34" charset="0"/>
                <a:sym typeface="Poppins Medium"/>
              </a:rPr>
              <a:t>LINX SELLER WEB</a:t>
            </a:r>
            <a:endParaRPr sz="3374" i="1" dirty="0">
              <a:solidFill>
                <a:schemeClr val="lt1"/>
              </a:solidFill>
              <a:latin typeface="Core Sans C 75 ExtraBold" panose="020B0603030302020204" pitchFamily="34" charset="0"/>
              <a:ea typeface="Poppins Medium"/>
              <a:cs typeface="Arial" panose="020B0604020202020204" pitchFamily="34" charset="0"/>
              <a:sym typeface="Poppins Medium"/>
            </a:endParaRPr>
          </a:p>
        </p:txBody>
      </p:sp>
      <p:pic>
        <p:nvPicPr>
          <p:cNvPr id="30" name="Imagem 29" descr="Logotipo, nome da empresa&#10;&#10;Descrição gerada automaticamente">
            <a:extLst>
              <a:ext uri="{FF2B5EF4-FFF2-40B4-BE49-F238E27FC236}">
                <a16:creationId xmlns:a16="http://schemas.microsoft.com/office/drawing/2014/main" id="{2D4F7CC6-F9FB-A488-C85D-7D5AE274071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9563399" y="12490990"/>
            <a:ext cx="1944694" cy="1036508"/>
          </a:xfrm>
          <a:prstGeom prst="rect">
            <a:avLst/>
          </a:prstGeom>
        </p:spPr>
      </p:pic>
      <p:pic>
        <p:nvPicPr>
          <p:cNvPr id="31" name="Imagem 30">
            <a:extLst>
              <a:ext uri="{FF2B5EF4-FFF2-40B4-BE49-F238E27FC236}">
                <a16:creationId xmlns:a16="http://schemas.microsoft.com/office/drawing/2014/main" id="{7952E9B0-2917-3321-9DD2-EA0BFFDF1972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87670" y="12636171"/>
            <a:ext cx="2666667" cy="7428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78607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4B344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C70E859D-4E60-30E1-2D72-E400D0BC022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13">
            <a:extLst>
              <a:ext uri="{FF2B5EF4-FFF2-40B4-BE49-F238E27FC236}">
                <a16:creationId xmlns:a16="http://schemas.microsoft.com/office/drawing/2014/main" id="{FBC1D732-FD34-E717-6FE2-0258EEAD3AD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12916" flipH="1">
            <a:off x="-282217" y="10451693"/>
            <a:ext cx="15922265" cy="15097211"/>
          </a:xfrm>
          <a:prstGeom prst="rect">
            <a:avLst/>
          </a:prstGeom>
        </p:spPr>
      </p:pic>
      <p:pic>
        <p:nvPicPr>
          <p:cNvPr id="2" name="Imagem 1" descr="Interface gráfica do usuário, Aplicativo, PowerPoint&#10;&#10;Descrição gerada automaticamente">
            <a:extLst>
              <a:ext uri="{FF2B5EF4-FFF2-40B4-BE49-F238E27FC236}">
                <a16:creationId xmlns:a16="http://schemas.microsoft.com/office/drawing/2014/main" id="{7EEF794A-8838-1874-BD71-44852A8A6B7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52327" y="3167530"/>
            <a:ext cx="16574545" cy="9323182"/>
          </a:xfrm>
          <a:prstGeom prst="rect">
            <a:avLst/>
          </a:prstGeom>
        </p:spPr>
      </p:pic>
      <p:sp>
        <p:nvSpPr>
          <p:cNvPr id="27" name="Sinal de Multiplicação 26">
            <a:extLst>
              <a:ext uri="{FF2B5EF4-FFF2-40B4-BE49-F238E27FC236}">
                <a16:creationId xmlns:a16="http://schemas.microsoft.com/office/drawing/2014/main" id="{9B8FE481-AD99-2F25-49BC-40F068E53FC5}"/>
              </a:ext>
            </a:extLst>
          </p:cNvPr>
          <p:cNvSpPr/>
          <p:nvPr/>
        </p:nvSpPr>
        <p:spPr>
          <a:xfrm>
            <a:off x="8586616" y="4551452"/>
            <a:ext cx="7649076" cy="6898895"/>
          </a:xfrm>
          <a:prstGeom prst="mathMultiply">
            <a:avLst>
              <a:gd name="adj1" fmla="val 12314"/>
            </a:avLst>
          </a:prstGeom>
          <a:solidFill>
            <a:srgbClr val="ED0C6E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7" name="Google Shape;246;g1dfd54de5ca_1_0">
            <a:extLst>
              <a:ext uri="{FF2B5EF4-FFF2-40B4-BE49-F238E27FC236}">
                <a16:creationId xmlns:a16="http://schemas.microsoft.com/office/drawing/2014/main" id="{E3AEF043-F087-7F53-037F-51FD6BC8B775}"/>
              </a:ext>
            </a:extLst>
          </p:cNvPr>
          <p:cNvSpPr txBox="1"/>
          <p:nvPr/>
        </p:nvSpPr>
        <p:spPr>
          <a:xfrm>
            <a:off x="2216569" y="1737198"/>
            <a:ext cx="6711695" cy="14773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buClr>
                <a:srgbClr val="F72759"/>
              </a:buClr>
              <a:buSzPts val="900"/>
            </a:pPr>
            <a:r>
              <a:rPr lang="en-US" sz="9600" b="1" i="1" dirty="0">
                <a:solidFill>
                  <a:srgbClr val="FFDE25"/>
                </a:solidFill>
                <a:latin typeface="Core Sans C 75 ExtraBold" panose="020B0603030302020204" pitchFamily="34" charset="0"/>
                <a:ea typeface="Poppins Medium"/>
                <a:cs typeface="Arial" panose="020B0604020202020204" pitchFamily="34" charset="0"/>
                <a:sym typeface="Poppins Medium"/>
              </a:rPr>
              <a:t>Na </a:t>
            </a:r>
            <a:r>
              <a:rPr lang="en-US" sz="9600" b="1" i="1" dirty="0" err="1">
                <a:solidFill>
                  <a:srgbClr val="FFDE25"/>
                </a:solidFill>
                <a:latin typeface="Core Sans C 75 ExtraBold" panose="020B0603030302020204" pitchFamily="34" charset="0"/>
                <a:ea typeface="Poppins Medium"/>
                <a:cs typeface="Arial" panose="020B0604020202020204" pitchFamily="34" charset="0"/>
                <a:sym typeface="Poppins Medium"/>
              </a:rPr>
              <a:t>prática</a:t>
            </a:r>
            <a:endParaRPr sz="9600" b="1" i="1" dirty="0">
              <a:solidFill>
                <a:srgbClr val="FFDE25"/>
              </a:solidFill>
              <a:latin typeface="Core Sans C 75 ExtraBold" panose="020B0603030302020204" pitchFamily="34" charset="0"/>
              <a:ea typeface="Poppins Medium"/>
              <a:cs typeface="Arial" panose="020B0604020202020204" pitchFamily="34" charset="0"/>
              <a:sym typeface="Poppins Medium"/>
            </a:endParaRPr>
          </a:p>
        </p:txBody>
      </p:sp>
      <p:sp>
        <p:nvSpPr>
          <p:cNvPr id="5" name="Oval 788">
            <a:extLst>
              <a:ext uri="{FF2B5EF4-FFF2-40B4-BE49-F238E27FC236}">
                <a16:creationId xmlns:a16="http://schemas.microsoft.com/office/drawing/2014/main" id="{6A5C4606-C6B5-6AE2-3997-6C9CA81CF4AD}"/>
              </a:ext>
            </a:extLst>
          </p:cNvPr>
          <p:cNvSpPr/>
          <p:nvPr/>
        </p:nvSpPr>
        <p:spPr>
          <a:xfrm>
            <a:off x="818238" y="8447793"/>
            <a:ext cx="3835864" cy="3835866"/>
          </a:xfrm>
          <a:prstGeom prst="ellipse">
            <a:avLst/>
          </a:prstGeom>
          <a:solidFill>
            <a:srgbClr val="7030A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600"/>
          </a:p>
        </p:txBody>
      </p:sp>
      <p:sp>
        <p:nvSpPr>
          <p:cNvPr id="8" name="CaixaDeTexto 7">
            <a:extLst>
              <a:ext uri="{FF2B5EF4-FFF2-40B4-BE49-F238E27FC236}">
                <a16:creationId xmlns:a16="http://schemas.microsoft.com/office/drawing/2014/main" id="{13ECF6DC-413C-6F90-CC91-D736A041480A}"/>
              </a:ext>
            </a:extLst>
          </p:cNvPr>
          <p:cNvSpPr txBox="1"/>
          <p:nvPr/>
        </p:nvSpPr>
        <p:spPr>
          <a:xfrm>
            <a:off x="1219778" y="9058985"/>
            <a:ext cx="3641799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pt-BR" sz="3600" dirty="0">
                <a:solidFill>
                  <a:schemeClr val="bg1"/>
                </a:solidFill>
                <a:latin typeface="Core Sans C 45 Regular" panose="020B0603030302020204" pitchFamily="34" charset="0"/>
              </a:rPr>
              <a:t>Chega de Forçar o recebimento de dados</a:t>
            </a:r>
          </a:p>
        </p:txBody>
      </p:sp>
      <p:pic>
        <p:nvPicPr>
          <p:cNvPr id="7" name="Picture 13">
            <a:extLst>
              <a:ext uri="{FF2B5EF4-FFF2-40B4-BE49-F238E27FC236}">
                <a16:creationId xmlns:a16="http://schemas.microsoft.com/office/drawing/2014/main" id="{177428F3-19BB-0B9A-8247-ACA03238F3B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1996212" flipH="1">
            <a:off x="8995107" y="-11706000"/>
            <a:ext cx="15922265" cy="15097211"/>
          </a:xfrm>
          <a:prstGeom prst="rect">
            <a:avLst/>
          </a:prstGeom>
        </p:spPr>
      </p:pic>
      <p:sp>
        <p:nvSpPr>
          <p:cNvPr id="18" name="Retângulo 51">
            <a:extLst>
              <a:ext uri="{FF2B5EF4-FFF2-40B4-BE49-F238E27FC236}">
                <a16:creationId xmlns:a16="http://schemas.microsoft.com/office/drawing/2014/main" id="{19048D41-1E49-FF1A-CC2F-E2A9E7B34CE3}"/>
              </a:ext>
            </a:extLst>
          </p:cNvPr>
          <p:cNvSpPr/>
          <p:nvPr/>
        </p:nvSpPr>
        <p:spPr>
          <a:xfrm>
            <a:off x="682421" y="1782446"/>
            <a:ext cx="17993470" cy="10919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43784" tIns="243784" rIns="243784" bIns="243784" anchor="ctr" anchorCtr="0">
            <a:noAutofit/>
          </a:bodyPr>
          <a:lstStyle/>
          <a:p>
            <a:pPr lvl="0">
              <a:buClr>
                <a:srgbClr val="411E5A"/>
              </a:buClr>
              <a:buSzPts val="2800"/>
              <a:defRPr/>
            </a:pPr>
            <a:endParaRPr lang="pt-BR" sz="4000" b="1" dirty="0">
              <a:solidFill>
                <a:srgbClr val="411E5A"/>
              </a:solidFill>
              <a:latin typeface="Century Gothic"/>
              <a:sym typeface="Dosis"/>
            </a:endParaRPr>
          </a:p>
        </p:txBody>
      </p:sp>
      <p:sp>
        <p:nvSpPr>
          <p:cNvPr id="6" name="Google Shape;246;g1dfd54de5ca_1_0">
            <a:extLst>
              <a:ext uri="{FF2B5EF4-FFF2-40B4-BE49-F238E27FC236}">
                <a16:creationId xmlns:a16="http://schemas.microsoft.com/office/drawing/2014/main" id="{88E80E14-040F-0558-843E-2B1722C67269}"/>
              </a:ext>
            </a:extLst>
          </p:cNvPr>
          <p:cNvSpPr txBox="1"/>
          <p:nvPr/>
        </p:nvSpPr>
        <p:spPr>
          <a:xfrm>
            <a:off x="2347073" y="1178292"/>
            <a:ext cx="4674364" cy="5192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buClr>
                <a:srgbClr val="F72759"/>
              </a:buClr>
              <a:buSzPts val="900"/>
            </a:pPr>
            <a:r>
              <a:rPr lang="en-US" sz="3374" i="1" dirty="0">
                <a:solidFill>
                  <a:schemeClr val="lt1"/>
                </a:solidFill>
                <a:latin typeface="Core Sans C 75 ExtraBold" panose="020B0603030302020204" pitchFamily="34" charset="0"/>
                <a:ea typeface="Poppins Medium"/>
                <a:cs typeface="Arial" panose="020B0604020202020204" pitchFamily="34" charset="0"/>
                <a:sym typeface="Poppins Medium"/>
              </a:rPr>
              <a:t>LINX SELLER PDV</a:t>
            </a:r>
            <a:endParaRPr sz="3374" i="1" dirty="0">
              <a:solidFill>
                <a:schemeClr val="lt1"/>
              </a:solidFill>
              <a:latin typeface="Core Sans C 75 ExtraBold" panose="020B0603030302020204" pitchFamily="34" charset="0"/>
              <a:ea typeface="Poppins Medium"/>
              <a:cs typeface="Arial" panose="020B0604020202020204" pitchFamily="34" charset="0"/>
              <a:sym typeface="Poppins Medium"/>
            </a:endParaRPr>
          </a:p>
        </p:txBody>
      </p:sp>
      <p:pic>
        <p:nvPicPr>
          <p:cNvPr id="12" name="Imagem 11" descr="Logotipo, nome da empresa&#10;&#10;Descrição gerada automaticamente">
            <a:extLst>
              <a:ext uri="{FF2B5EF4-FFF2-40B4-BE49-F238E27FC236}">
                <a16:creationId xmlns:a16="http://schemas.microsoft.com/office/drawing/2014/main" id="{79FBB2CD-8995-0278-C717-645D83CF3CD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9563399" y="12490990"/>
            <a:ext cx="1944694" cy="1036508"/>
          </a:xfrm>
          <a:prstGeom prst="rect">
            <a:avLst/>
          </a:prstGeom>
        </p:spPr>
      </p:pic>
      <p:pic>
        <p:nvPicPr>
          <p:cNvPr id="13" name="Imagem 12">
            <a:extLst>
              <a:ext uri="{FF2B5EF4-FFF2-40B4-BE49-F238E27FC236}">
                <a16:creationId xmlns:a16="http://schemas.microsoft.com/office/drawing/2014/main" id="{68B52590-50A4-0ED4-905E-0431D88BCA0A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87670" y="12636171"/>
            <a:ext cx="2666667" cy="7428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14018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4B344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C70E859D-4E60-30E1-2D72-E400D0BC022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Oval 788">
            <a:extLst>
              <a:ext uri="{FF2B5EF4-FFF2-40B4-BE49-F238E27FC236}">
                <a16:creationId xmlns:a16="http://schemas.microsoft.com/office/drawing/2014/main" id="{7EF2DD8C-9B68-3FEA-EBF7-17E1CCD4C589}"/>
              </a:ext>
            </a:extLst>
          </p:cNvPr>
          <p:cNvSpPr/>
          <p:nvPr/>
        </p:nvSpPr>
        <p:spPr>
          <a:xfrm>
            <a:off x="15809179" y="2837379"/>
            <a:ext cx="9116162" cy="9116166"/>
          </a:xfrm>
          <a:prstGeom prst="ellipse">
            <a:avLst/>
          </a:prstGeom>
          <a:solidFill>
            <a:srgbClr val="7030A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600"/>
          </a:p>
        </p:txBody>
      </p:sp>
      <p:sp>
        <p:nvSpPr>
          <p:cNvPr id="21" name="CaixaDeTexto 20">
            <a:extLst>
              <a:ext uri="{FF2B5EF4-FFF2-40B4-BE49-F238E27FC236}">
                <a16:creationId xmlns:a16="http://schemas.microsoft.com/office/drawing/2014/main" id="{2D09EBF0-BBDE-9587-D258-DE1966BC7F62}"/>
              </a:ext>
            </a:extLst>
          </p:cNvPr>
          <p:cNvSpPr txBox="1"/>
          <p:nvPr/>
        </p:nvSpPr>
        <p:spPr>
          <a:xfrm>
            <a:off x="17167692" y="5320275"/>
            <a:ext cx="6667874" cy="4031873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pt-BR" sz="3200" dirty="0">
                <a:solidFill>
                  <a:schemeClr val="bg1"/>
                </a:solidFill>
                <a:latin typeface="Core Sans C 45 Regular" panose="020B0603030302020204" pitchFamily="34" charset="0"/>
              </a:rPr>
              <a:t>Uma vez que a loja aceita a promoção no motor, a leitura dela é realizada automaticamente com o BIP do primeiro código de produto no PDV</a:t>
            </a:r>
          </a:p>
          <a:p>
            <a:r>
              <a:rPr lang="pt-BR" sz="3200" dirty="0">
                <a:solidFill>
                  <a:schemeClr val="bg1"/>
                </a:solidFill>
                <a:latin typeface="Core Sans C 45 Regular" panose="020B0603030302020204" pitchFamily="34" charset="0"/>
              </a:rPr>
              <a:t>Observe o POP UP apresentado no canto direito superior</a:t>
            </a:r>
          </a:p>
        </p:txBody>
      </p:sp>
      <p:pic>
        <p:nvPicPr>
          <p:cNvPr id="9" name="Picture 13">
            <a:extLst>
              <a:ext uri="{FF2B5EF4-FFF2-40B4-BE49-F238E27FC236}">
                <a16:creationId xmlns:a16="http://schemas.microsoft.com/office/drawing/2014/main" id="{FBC1D732-FD34-E717-6FE2-0258EEAD3AD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512916" flipH="1">
            <a:off x="-282217" y="10451693"/>
            <a:ext cx="15922265" cy="15097211"/>
          </a:xfrm>
          <a:prstGeom prst="rect">
            <a:avLst/>
          </a:prstGeom>
        </p:spPr>
      </p:pic>
      <p:pic>
        <p:nvPicPr>
          <p:cNvPr id="10" name="TESTE CAIXA PDV  - PROMO">
            <a:hlinkClick r:id="" action="ppaction://media"/>
            <a:extLst>
              <a:ext uri="{FF2B5EF4-FFF2-40B4-BE49-F238E27FC236}">
                <a16:creationId xmlns:a16="http://schemas.microsoft.com/office/drawing/2014/main" id="{FF24CF63-918D-A6A3-4587-879BAAC3DDD9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4015153" y="3606084"/>
            <a:ext cx="12471850" cy="9327976"/>
          </a:xfrm>
          <a:prstGeom prst="rect">
            <a:avLst/>
          </a:prstGeom>
        </p:spPr>
      </p:pic>
      <p:sp>
        <p:nvSpPr>
          <p:cNvPr id="17" name="Google Shape;246;g1dfd54de5ca_1_0">
            <a:extLst>
              <a:ext uri="{FF2B5EF4-FFF2-40B4-BE49-F238E27FC236}">
                <a16:creationId xmlns:a16="http://schemas.microsoft.com/office/drawing/2014/main" id="{E3AEF043-F087-7F53-037F-51FD6BC8B775}"/>
              </a:ext>
            </a:extLst>
          </p:cNvPr>
          <p:cNvSpPr txBox="1"/>
          <p:nvPr/>
        </p:nvSpPr>
        <p:spPr>
          <a:xfrm>
            <a:off x="2216569" y="1737198"/>
            <a:ext cx="6711695" cy="14773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buClr>
                <a:srgbClr val="F72759"/>
              </a:buClr>
              <a:buSzPts val="900"/>
            </a:pPr>
            <a:r>
              <a:rPr lang="en-US" sz="9600" b="1" i="1" dirty="0">
                <a:solidFill>
                  <a:srgbClr val="FFDE25"/>
                </a:solidFill>
                <a:latin typeface="Core Sans C 75 ExtraBold" panose="020B0603030302020204" pitchFamily="34" charset="0"/>
                <a:ea typeface="Poppins Medium"/>
                <a:cs typeface="Arial" panose="020B0604020202020204" pitchFamily="34" charset="0"/>
                <a:sym typeface="Poppins Medium"/>
              </a:rPr>
              <a:t>Na </a:t>
            </a:r>
            <a:r>
              <a:rPr lang="en-US" sz="9600" b="1" i="1" dirty="0" err="1">
                <a:solidFill>
                  <a:srgbClr val="FFDE25"/>
                </a:solidFill>
                <a:latin typeface="Core Sans C 75 ExtraBold" panose="020B0603030302020204" pitchFamily="34" charset="0"/>
                <a:ea typeface="Poppins Medium"/>
                <a:cs typeface="Arial" panose="020B0604020202020204" pitchFamily="34" charset="0"/>
                <a:sym typeface="Poppins Medium"/>
              </a:rPr>
              <a:t>prática</a:t>
            </a:r>
            <a:endParaRPr sz="9600" b="1" i="1" dirty="0">
              <a:solidFill>
                <a:srgbClr val="FFDE25"/>
              </a:solidFill>
              <a:latin typeface="Core Sans C 75 ExtraBold" panose="020B0603030302020204" pitchFamily="34" charset="0"/>
              <a:ea typeface="Poppins Medium"/>
              <a:cs typeface="Arial" panose="020B0604020202020204" pitchFamily="34" charset="0"/>
              <a:sym typeface="Poppins Medium"/>
            </a:endParaRPr>
          </a:p>
        </p:txBody>
      </p:sp>
      <p:pic>
        <p:nvPicPr>
          <p:cNvPr id="7" name="Picture 13">
            <a:extLst>
              <a:ext uri="{FF2B5EF4-FFF2-40B4-BE49-F238E27FC236}">
                <a16:creationId xmlns:a16="http://schemas.microsoft.com/office/drawing/2014/main" id="{177428F3-19BB-0B9A-8247-ACA03238F3B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11996212" flipH="1">
            <a:off x="8995107" y="-11706000"/>
            <a:ext cx="15922265" cy="15097211"/>
          </a:xfrm>
          <a:prstGeom prst="rect">
            <a:avLst/>
          </a:prstGeom>
        </p:spPr>
      </p:pic>
      <p:sp>
        <p:nvSpPr>
          <p:cNvPr id="18" name="Retângulo 51">
            <a:extLst>
              <a:ext uri="{FF2B5EF4-FFF2-40B4-BE49-F238E27FC236}">
                <a16:creationId xmlns:a16="http://schemas.microsoft.com/office/drawing/2014/main" id="{19048D41-1E49-FF1A-CC2F-E2A9E7B34CE3}"/>
              </a:ext>
            </a:extLst>
          </p:cNvPr>
          <p:cNvSpPr/>
          <p:nvPr/>
        </p:nvSpPr>
        <p:spPr>
          <a:xfrm>
            <a:off x="682421" y="1782446"/>
            <a:ext cx="17993470" cy="10919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43784" tIns="243784" rIns="243784" bIns="243784" anchor="ctr" anchorCtr="0">
            <a:noAutofit/>
          </a:bodyPr>
          <a:lstStyle/>
          <a:p>
            <a:pPr lvl="0">
              <a:buClr>
                <a:srgbClr val="411E5A"/>
              </a:buClr>
              <a:buSzPts val="2800"/>
              <a:defRPr/>
            </a:pPr>
            <a:endParaRPr lang="pt-BR" sz="4000" b="1" dirty="0">
              <a:solidFill>
                <a:srgbClr val="411E5A"/>
              </a:solidFill>
              <a:latin typeface="Century Gothic"/>
              <a:sym typeface="Dosis"/>
            </a:endParaRPr>
          </a:p>
        </p:txBody>
      </p:sp>
      <p:sp>
        <p:nvSpPr>
          <p:cNvPr id="6" name="Google Shape;246;g1dfd54de5ca_1_0">
            <a:extLst>
              <a:ext uri="{FF2B5EF4-FFF2-40B4-BE49-F238E27FC236}">
                <a16:creationId xmlns:a16="http://schemas.microsoft.com/office/drawing/2014/main" id="{88E80E14-040F-0558-843E-2B1722C67269}"/>
              </a:ext>
            </a:extLst>
          </p:cNvPr>
          <p:cNvSpPr txBox="1"/>
          <p:nvPr/>
        </p:nvSpPr>
        <p:spPr>
          <a:xfrm>
            <a:off x="2347073" y="1178292"/>
            <a:ext cx="4674364" cy="5192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buClr>
                <a:srgbClr val="F72759"/>
              </a:buClr>
              <a:buSzPts val="900"/>
            </a:pPr>
            <a:r>
              <a:rPr lang="en-US" sz="3374" i="1" dirty="0">
                <a:solidFill>
                  <a:schemeClr val="lt1"/>
                </a:solidFill>
                <a:latin typeface="Core Sans C 75 ExtraBold" panose="020B0603030302020204" pitchFamily="34" charset="0"/>
                <a:ea typeface="Poppins Medium"/>
                <a:cs typeface="Arial" panose="020B0604020202020204" pitchFamily="34" charset="0"/>
                <a:sym typeface="Poppins Medium"/>
              </a:rPr>
              <a:t>LINX SELLER PDV</a:t>
            </a:r>
            <a:endParaRPr sz="3374" i="1" dirty="0">
              <a:solidFill>
                <a:schemeClr val="lt1"/>
              </a:solidFill>
              <a:latin typeface="Core Sans C 75 ExtraBold" panose="020B0603030302020204" pitchFamily="34" charset="0"/>
              <a:ea typeface="Poppins Medium"/>
              <a:cs typeface="Arial" panose="020B0604020202020204" pitchFamily="34" charset="0"/>
              <a:sym typeface="Poppins Medium"/>
            </a:endParaRPr>
          </a:p>
        </p:txBody>
      </p:sp>
      <p:pic>
        <p:nvPicPr>
          <p:cNvPr id="12" name="Imagem 11" descr="Logotipo, nome da empresa&#10;&#10;Descrição gerada automaticamente">
            <a:extLst>
              <a:ext uri="{FF2B5EF4-FFF2-40B4-BE49-F238E27FC236}">
                <a16:creationId xmlns:a16="http://schemas.microsoft.com/office/drawing/2014/main" id="{79FBB2CD-8995-0278-C717-645D83CF3CDF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9563399" y="12490990"/>
            <a:ext cx="1944694" cy="1036508"/>
          </a:xfrm>
          <a:prstGeom prst="rect">
            <a:avLst/>
          </a:prstGeom>
        </p:spPr>
      </p:pic>
      <p:pic>
        <p:nvPicPr>
          <p:cNvPr id="13" name="Imagem 12">
            <a:extLst>
              <a:ext uri="{FF2B5EF4-FFF2-40B4-BE49-F238E27FC236}">
                <a16:creationId xmlns:a16="http://schemas.microsoft.com/office/drawing/2014/main" id="{68B52590-50A4-0ED4-905E-0431D88BCA0A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87670" y="12636171"/>
            <a:ext cx="2666667" cy="742857"/>
          </a:xfrm>
          <a:prstGeom prst="rect">
            <a:avLst/>
          </a:prstGeom>
        </p:spPr>
      </p:pic>
      <p:sp>
        <p:nvSpPr>
          <p:cNvPr id="11" name="Forma em L 10">
            <a:extLst>
              <a:ext uri="{FF2B5EF4-FFF2-40B4-BE49-F238E27FC236}">
                <a16:creationId xmlns:a16="http://schemas.microsoft.com/office/drawing/2014/main" id="{B04280DE-D4F7-7C91-11BE-6E3FD4D41815}"/>
              </a:ext>
            </a:extLst>
          </p:cNvPr>
          <p:cNvSpPr/>
          <p:nvPr/>
        </p:nvSpPr>
        <p:spPr>
          <a:xfrm rot="19165421">
            <a:off x="8557577" y="6965597"/>
            <a:ext cx="4810539" cy="2099085"/>
          </a:xfrm>
          <a:prstGeom prst="corner">
            <a:avLst>
              <a:gd name="adj1" fmla="val 34382"/>
              <a:gd name="adj2" fmla="val 50000"/>
            </a:avLst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6" name="Oval 788">
            <a:extLst>
              <a:ext uri="{FF2B5EF4-FFF2-40B4-BE49-F238E27FC236}">
                <a16:creationId xmlns:a16="http://schemas.microsoft.com/office/drawing/2014/main" id="{3EF3889A-3C75-419E-701E-6ED0CFB66218}"/>
              </a:ext>
            </a:extLst>
          </p:cNvPr>
          <p:cNvSpPr/>
          <p:nvPr/>
        </p:nvSpPr>
        <p:spPr>
          <a:xfrm>
            <a:off x="818238" y="8447793"/>
            <a:ext cx="3835864" cy="3835866"/>
          </a:xfrm>
          <a:prstGeom prst="ellipse">
            <a:avLst/>
          </a:prstGeom>
          <a:solidFill>
            <a:srgbClr val="7030A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600"/>
          </a:p>
        </p:txBody>
      </p:sp>
      <p:sp>
        <p:nvSpPr>
          <p:cNvPr id="19" name="CaixaDeTexto 18">
            <a:extLst>
              <a:ext uri="{FF2B5EF4-FFF2-40B4-BE49-F238E27FC236}">
                <a16:creationId xmlns:a16="http://schemas.microsoft.com/office/drawing/2014/main" id="{6CEBBB3D-8517-6EFD-2EDE-B7852502E51F}"/>
              </a:ext>
            </a:extLst>
          </p:cNvPr>
          <p:cNvSpPr txBox="1"/>
          <p:nvPr/>
        </p:nvSpPr>
        <p:spPr>
          <a:xfrm>
            <a:off x="1467968" y="9615909"/>
            <a:ext cx="2815509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pt-BR" sz="3600" dirty="0">
                <a:solidFill>
                  <a:schemeClr val="bg1"/>
                </a:solidFill>
                <a:latin typeface="Core Sans C 45 Regular" panose="020B0603030302020204" pitchFamily="34" charset="0"/>
              </a:rPr>
              <a:t>BIP o código EAN</a:t>
            </a:r>
          </a:p>
        </p:txBody>
      </p:sp>
    </p:spTree>
    <p:extLst>
      <p:ext uri="{BB962C8B-B14F-4D97-AF65-F5344CB8AC3E}">
        <p14:creationId xmlns:p14="http://schemas.microsoft.com/office/powerpoint/2010/main" val="21795792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340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12" fill="hold" display="0">
                  <p:stCondLst>
                    <p:cond delay="indefinite"/>
                  </p:stCondLst>
                </p:cTn>
                <p:tgtEl>
                  <p:spTgt spid="10"/>
                </p:tgtEl>
              </p:cMediaNode>
            </p:video>
          </p:childTnLst>
        </p:cTn>
      </p:par>
    </p:tnLst>
    <p:bldLst>
      <p:bldP spid="11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4B344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C70E859D-4E60-30E1-2D72-E400D0BC022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>
            <a:extLst>
              <a:ext uri="{FF2B5EF4-FFF2-40B4-BE49-F238E27FC236}">
                <a16:creationId xmlns:a16="http://schemas.microsoft.com/office/drawing/2014/main" id="{2FDA261E-912C-C4FF-EE91-C6C190706616}"/>
              </a:ext>
            </a:extLst>
          </p:cNvPr>
          <p:cNvPicPr/>
          <p:nvPr/>
        </p:nvPicPr>
        <p:blipFill>
          <a:blip r:embed="rId3"/>
          <a:stretch/>
        </p:blipFill>
        <p:spPr>
          <a:xfrm>
            <a:off x="1219778" y="3200695"/>
            <a:ext cx="10488518" cy="6758314"/>
          </a:xfrm>
          <a:prstGeom prst="rect">
            <a:avLst/>
          </a:prstGeom>
          <a:ln w="0">
            <a:noFill/>
          </a:ln>
        </p:spPr>
      </p:pic>
      <p:pic>
        <p:nvPicPr>
          <p:cNvPr id="4" name="Imagem 3">
            <a:extLst>
              <a:ext uri="{FF2B5EF4-FFF2-40B4-BE49-F238E27FC236}">
                <a16:creationId xmlns:a16="http://schemas.microsoft.com/office/drawing/2014/main" id="{11A3D884-E040-D212-D85F-E2089F813ACD}"/>
              </a:ext>
            </a:extLst>
          </p:cNvPr>
          <p:cNvPicPr/>
          <p:nvPr/>
        </p:nvPicPr>
        <p:blipFill>
          <a:blip r:embed="rId4"/>
          <a:stretch/>
        </p:blipFill>
        <p:spPr>
          <a:xfrm>
            <a:off x="11482778" y="4324319"/>
            <a:ext cx="11808015" cy="5852196"/>
          </a:xfrm>
          <a:prstGeom prst="rect">
            <a:avLst/>
          </a:prstGeom>
          <a:ln w="0">
            <a:noFill/>
          </a:ln>
        </p:spPr>
      </p:pic>
      <p:pic>
        <p:nvPicPr>
          <p:cNvPr id="9" name="Picture 13">
            <a:extLst>
              <a:ext uri="{FF2B5EF4-FFF2-40B4-BE49-F238E27FC236}">
                <a16:creationId xmlns:a16="http://schemas.microsoft.com/office/drawing/2014/main" id="{FBC1D732-FD34-E717-6FE2-0258EEAD3AD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512916" flipH="1">
            <a:off x="-282217" y="10451693"/>
            <a:ext cx="15922265" cy="15097211"/>
          </a:xfrm>
          <a:prstGeom prst="rect">
            <a:avLst/>
          </a:prstGeom>
        </p:spPr>
      </p:pic>
      <p:sp>
        <p:nvSpPr>
          <p:cNvPr id="27" name="Sinal de Multiplicação 26">
            <a:extLst>
              <a:ext uri="{FF2B5EF4-FFF2-40B4-BE49-F238E27FC236}">
                <a16:creationId xmlns:a16="http://schemas.microsoft.com/office/drawing/2014/main" id="{9B8FE481-AD99-2F25-49BC-40F068E53FC5}"/>
              </a:ext>
            </a:extLst>
          </p:cNvPr>
          <p:cNvSpPr/>
          <p:nvPr/>
        </p:nvSpPr>
        <p:spPr>
          <a:xfrm>
            <a:off x="7865715" y="3816382"/>
            <a:ext cx="7649076" cy="6898895"/>
          </a:xfrm>
          <a:prstGeom prst="mathMultiply">
            <a:avLst>
              <a:gd name="adj1" fmla="val 12314"/>
            </a:avLst>
          </a:prstGeom>
          <a:solidFill>
            <a:srgbClr val="ED0C6E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7" name="Google Shape;246;g1dfd54de5ca_1_0">
            <a:extLst>
              <a:ext uri="{FF2B5EF4-FFF2-40B4-BE49-F238E27FC236}">
                <a16:creationId xmlns:a16="http://schemas.microsoft.com/office/drawing/2014/main" id="{E3AEF043-F087-7F53-037F-51FD6BC8B775}"/>
              </a:ext>
            </a:extLst>
          </p:cNvPr>
          <p:cNvSpPr txBox="1"/>
          <p:nvPr/>
        </p:nvSpPr>
        <p:spPr>
          <a:xfrm>
            <a:off x="2216569" y="1737198"/>
            <a:ext cx="6711695" cy="14773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buClr>
                <a:srgbClr val="F72759"/>
              </a:buClr>
              <a:buSzPts val="900"/>
            </a:pPr>
            <a:r>
              <a:rPr lang="en-US" sz="9600" b="1" i="1" dirty="0">
                <a:solidFill>
                  <a:srgbClr val="FFDE25"/>
                </a:solidFill>
                <a:latin typeface="Core Sans C 75 ExtraBold" panose="020B0603030302020204" pitchFamily="34" charset="0"/>
                <a:ea typeface="Poppins Medium"/>
                <a:cs typeface="Arial" panose="020B0604020202020204" pitchFamily="34" charset="0"/>
                <a:sym typeface="Poppins Medium"/>
              </a:rPr>
              <a:t>Na </a:t>
            </a:r>
            <a:r>
              <a:rPr lang="en-US" sz="9600" b="1" i="1" dirty="0" err="1">
                <a:solidFill>
                  <a:srgbClr val="FFDE25"/>
                </a:solidFill>
                <a:latin typeface="Core Sans C 75 ExtraBold" panose="020B0603030302020204" pitchFamily="34" charset="0"/>
                <a:ea typeface="Poppins Medium"/>
                <a:cs typeface="Arial" panose="020B0604020202020204" pitchFamily="34" charset="0"/>
                <a:sym typeface="Poppins Medium"/>
              </a:rPr>
              <a:t>prática</a:t>
            </a:r>
            <a:endParaRPr sz="9600" b="1" i="1" dirty="0">
              <a:solidFill>
                <a:srgbClr val="FFDE25"/>
              </a:solidFill>
              <a:latin typeface="Core Sans C 75 ExtraBold" panose="020B0603030302020204" pitchFamily="34" charset="0"/>
              <a:ea typeface="Poppins Medium"/>
              <a:cs typeface="Arial" panose="020B0604020202020204" pitchFamily="34" charset="0"/>
              <a:sym typeface="Poppins Medium"/>
            </a:endParaRPr>
          </a:p>
        </p:txBody>
      </p:sp>
      <p:sp>
        <p:nvSpPr>
          <p:cNvPr id="5" name="Oval 788">
            <a:extLst>
              <a:ext uri="{FF2B5EF4-FFF2-40B4-BE49-F238E27FC236}">
                <a16:creationId xmlns:a16="http://schemas.microsoft.com/office/drawing/2014/main" id="{6A5C4606-C6B5-6AE2-3997-6C9CA81CF4AD}"/>
              </a:ext>
            </a:extLst>
          </p:cNvPr>
          <p:cNvSpPr/>
          <p:nvPr/>
        </p:nvSpPr>
        <p:spPr>
          <a:xfrm>
            <a:off x="818238" y="8447793"/>
            <a:ext cx="3835864" cy="3835866"/>
          </a:xfrm>
          <a:prstGeom prst="ellipse">
            <a:avLst/>
          </a:prstGeom>
          <a:solidFill>
            <a:srgbClr val="7030A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600"/>
          </a:p>
        </p:txBody>
      </p:sp>
      <p:sp>
        <p:nvSpPr>
          <p:cNvPr id="8" name="CaixaDeTexto 7">
            <a:extLst>
              <a:ext uri="{FF2B5EF4-FFF2-40B4-BE49-F238E27FC236}">
                <a16:creationId xmlns:a16="http://schemas.microsoft.com/office/drawing/2014/main" id="{13ECF6DC-413C-6F90-CC91-D736A041480A}"/>
              </a:ext>
            </a:extLst>
          </p:cNvPr>
          <p:cNvSpPr txBox="1"/>
          <p:nvPr/>
        </p:nvSpPr>
        <p:spPr>
          <a:xfrm>
            <a:off x="1219778" y="9058985"/>
            <a:ext cx="3641799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pt-BR" sz="3600" dirty="0">
                <a:solidFill>
                  <a:schemeClr val="bg1"/>
                </a:solidFill>
                <a:latin typeface="Core Sans C 45 Regular" panose="020B0603030302020204" pitchFamily="34" charset="0"/>
              </a:rPr>
              <a:t>Chega de forçar recebimento de carga</a:t>
            </a:r>
          </a:p>
        </p:txBody>
      </p:sp>
      <p:pic>
        <p:nvPicPr>
          <p:cNvPr id="7" name="Picture 13">
            <a:extLst>
              <a:ext uri="{FF2B5EF4-FFF2-40B4-BE49-F238E27FC236}">
                <a16:creationId xmlns:a16="http://schemas.microsoft.com/office/drawing/2014/main" id="{177428F3-19BB-0B9A-8247-ACA03238F3B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11996212" flipH="1">
            <a:off x="8995107" y="-11706000"/>
            <a:ext cx="15922265" cy="15097211"/>
          </a:xfrm>
          <a:prstGeom prst="rect">
            <a:avLst/>
          </a:prstGeom>
        </p:spPr>
      </p:pic>
      <p:sp>
        <p:nvSpPr>
          <p:cNvPr id="18" name="Retângulo 51">
            <a:extLst>
              <a:ext uri="{FF2B5EF4-FFF2-40B4-BE49-F238E27FC236}">
                <a16:creationId xmlns:a16="http://schemas.microsoft.com/office/drawing/2014/main" id="{19048D41-1E49-FF1A-CC2F-E2A9E7B34CE3}"/>
              </a:ext>
            </a:extLst>
          </p:cNvPr>
          <p:cNvSpPr/>
          <p:nvPr/>
        </p:nvSpPr>
        <p:spPr>
          <a:xfrm>
            <a:off x="682421" y="1782446"/>
            <a:ext cx="17993470" cy="10919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43784" tIns="243784" rIns="243784" bIns="243784" anchor="ctr" anchorCtr="0">
            <a:noAutofit/>
          </a:bodyPr>
          <a:lstStyle/>
          <a:p>
            <a:pPr lvl="0">
              <a:buClr>
                <a:srgbClr val="411E5A"/>
              </a:buClr>
              <a:buSzPts val="2800"/>
              <a:defRPr/>
            </a:pPr>
            <a:endParaRPr lang="pt-BR" sz="4000" b="1" dirty="0">
              <a:solidFill>
                <a:srgbClr val="411E5A"/>
              </a:solidFill>
              <a:latin typeface="Century Gothic"/>
              <a:sym typeface="Dosis"/>
            </a:endParaRPr>
          </a:p>
        </p:txBody>
      </p:sp>
      <p:sp>
        <p:nvSpPr>
          <p:cNvPr id="6" name="Google Shape;246;g1dfd54de5ca_1_0">
            <a:extLst>
              <a:ext uri="{FF2B5EF4-FFF2-40B4-BE49-F238E27FC236}">
                <a16:creationId xmlns:a16="http://schemas.microsoft.com/office/drawing/2014/main" id="{88E80E14-040F-0558-843E-2B1722C67269}"/>
              </a:ext>
            </a:extLst>
          </p:cNvPr>
          <p:cNvSpPr txBox="1"/>
          <p:nvPr/>
        </p:nvSpPr>
        <p:spPr>
          <a:xfrm>
            <a:off x="2347073" y="1178292"/>
            <a:ext cx="4674364" cy="5192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buClr>
                <a:srgbClr val="F72759"/>
              </a:buClr>
              <a:buSzPts val="900"/>
            </a:pPr>
            <a:r>
              <a:rPr lang="en-US" sz="3374" i="1" dirty="0">
                <a:solidFill>
                  <a:schemeClr val="lt1"/>
                </a:solidFill>
                <a:latin typeface="Core Sans C 75 ExtraBold" panose="020B0603030302020204" pitchFamily="34" charset="0"/>
                <a:ea typeface="Poppins Medium"/>
                <a:cs typeface="Arial" panose="020B0604020202020204" pitchFamily="34" charset="0"/>
                <a:sym typeface="Poppins Medium"/>
              </a:rPr>
              <a:t>LINX AUTOSYSTEM</a:t>
            </a:r>
            <a:endParaRPr sz="3374" i="1" dirty="0">
              <a:solidFill>
                <a:schemeClr val="lt1"/>
              </a:solidFill>
              <a:latin typeface="Core Sans C 75 ExtraBold" panose="020B0603030302020204" pitchFamily="34" charset="0"/>
              <a:ea typeface="Poppins Medium"/>
              <a:cs typeface="Arial" panose="020B0604020202020204" pitchFamily="34" charset="0"/>
              <a:sym typeface="Poppins Medium"/>
            </a:endParaRPr>
          </a:p>
        </p:txBody>
      </p:sp>
      <p:pic>
        <p:nvPicPr>
          <p:cNvPr id="11" name="Imagem 10">
            <a:extLst>
              <a:ext uri="{FF2B5EF4-FFF2-40B4-BE49-F238E27FC236}">
                <a16:creationId xmlns:a16="http://schemas.microsoft.com/office/drawing/2014/main" id="{6E050ADF-5E29-4B38-817F-2DE50428F2C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38749" y="12493667"/>
            <a:ext cx="1627362" cy="816855"/>
          </a:xfrm>
          <a:prstGeom prst="rect">
            <a:avLst/>
          </a:prstGeom>
        </p:spPr>
      </p:pic>
      <p:pic>
        <p:nvPicPr>
          <p:cNvPr id="16" name="Imagem 15" descr="Logotipo, nome da empresa&#10;&#10;Descrição gerada automaticamente">
            <a:extLst>
              <a:ext uri="{FF2B5EF4-FFF2-40B4-BE49-F238E27FC236}">
                <a16:creationId xmlns:a16="http://schemas.microsoft.com/office/drawing/2014/main" id="{793E8478-7D5C-76C8-8166-11BE8F655F42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0611387" y="12493667"/>
            <a:ext cx="1627362" cy="8260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33281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4B344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C70E859D-4E60-30E1-2D72-E400D0BC022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>
            <a:extLst>
              <a:ext uri="{FF2B5EF4-FFF2-40B4-BE49-F238E27FC236}">
                <a16:creationId xmlns:a16="http://schemas.microsoft.com/office/drawing/2014/main" id="{22BC3436-8B20-B3D0-1A0C-77206A57F7F9}"/>
              </a:ext>
            </a:extLst>
          </p:cNvPr>
          <p:cNvPicPr/>
          <p:nvPr/>
        </p:nvPicPr>
        <p:blipFill>
          <a:blip r:embed="rId3"/>
          <a:stretch/>
        </p:blipFill>
        <p:spPr>
          <a:xfrm>
            <a:off x="6307319" y="3214526"/>
            <a:ext cx="10366370" cy="7529189"/>
          </a:xfrm>
          <a:prstGeom prst="rect">
            <a:avLst/>
          </a:prstGeom>
          <a:ln w="0">
            <a:noFill/>
          </a:ln>
        </p:spPr>
      </p:pic>
      <p:pic>
        <p:nvPicPr>
          <p:cNvPr id="9" name="Picture 13">
            <a:extLst>
              <a:ext uri="{FF2B5EF4-FFF2-40B4-BE49-F238E27FC236}">
                <a16:creationId xmlns:a16="http://schemas.microsoft.com/office/drawing/2014/main" id="{FBC1D732-FD34-E717-6FE2-0258EEAD3AD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12916" flipH="1">
            <a:off x="-282217" y="10451693"/>
            <a:ext cx="15922265" cy="15097211"/>
          </a:xfrm>
          <a:prstGeom prst="rect">
            <a:avLst/>
          </a:prstGeom>
        </p:spPr>
      </p:pic>
      <p:sp>
        <p:nvSpPr>
          <p:cNvPr id="27" name="Sinal de Multiplicação 26">
            <a:extLst>
              <a:ext uri="{FF2B5EF4-FFF2-40B4-BE49-F238E27FC236}">
                <a16:creationId xmlns:a16="http://schemas.microsoft.com/office/drawing/2014/main" id="{9B8FE481-AD99-2F25-49BC-40F068E53FC5}"/>
              </a:ext>
            </a:extLst>
          </p:cNvPr>
          <p:cNvSpPr/>
          <p:nvPr/>
        </p:nvSpPr>
        <p:spPr>
          <a:xfrm>
            <a:off x="7865715" y="3816382"/>
            <a:ext cx="7649076" cy="6898895"/>
          </a:xfrm>
          <a:prstGeom prst="mathMultiply">
            <a:avLst>
              <a:gd name="adj1" fmla="val 12314"/>
            </a:avLst>
          </a:prstGeom>
          <a:solidFill>
            <a:srgbClr val="ED0C6E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7" name="Google Shape;246;g1dfd54de5ca_1_0">
            <a:extLst>
              <a:ext uri="{FF2B5EF4-FFF2-40B4-BE49-F238E27FC236}">
                <a16:creationId xmlns:a16="http://schemas.microsoft.com/office/drawing/2014/main" id="{E3AEF043-F087-7F53-037F-51FD6BC8B775}"/>
              </a:ext>
            </a:extLst>
          </p:cNvPr>
          <p:cNvSpPr txBox="1"/>
          <p:nvPr/>
        </p:nvSpPr>
        <p:spPr>
          <a:xfrm>
            <a:off x="2216569" y="1737198"/>
            <a:ext cx="6711695" cy="14773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buClr>
                <a:srgbClr val="F72759"/>
              </a:buClr>
              <a:buSzPts val="900"/>
            </a:pPr>
            <a:r>
              <a:rPr lang="en-US" sz="9600" b="1" i="1" dirty="0">
                <a:solidFill>
                  <a:srgbClr val="FFDE25"/>
                </a:solidFill>
                <a:latin typeface="Core Sans C 75 ExtraBold" panose="020B0603030302020204" pitchFamily="34" charset="0"/>
                <a:ea typeface="Poppins Medium"/>
                <a:cs typeface="Arial" panose="020B0604020202020204" pitchFamily="34" charset="0"/>
                <a:sym typeface="Poppins Medium"/>
              </a:rPr>
              <a:t>Na </a:t>
            </a:r>
            <a:r>
              <a:rPr lang="en-US" sz="9600" b="1" i="1" dirty="0" err="1">
                <a:solidFill>
                  <a:srgbClr val="FFDE25"/>
                </a:solidFill>
                <a:latin typeface="Core Sans C 75 ExtraBold" panose="020B0603030302020204" pitchFamily="34" charset="0"/>
                <a:ea typeface="Poppins Medium"/>
                <a:cs typeface="Arial" panose="020B0604020202020204" pitchFamily="34" charset="0"/>
                <a:sym typeface="Poppins Medium"/>
              </a:rPr>
              <a:t>prática</a:t>
            </a:r>
            <a:endParaRPr sz="9600" b="1" i="1" dirty="0">
              <a:solidFill>
                <a:srgbClr val="FFDE25"/>
              </a:solidFill>
              <a:latin typeface="Core Sans C 75 ExtraBold" panose="020B0603030302020204" pitchFamily="34" charset="0"/>
              <a:ea typeface="Poppins Medium"/>
              <a:cs typeface="Arial" panose="020B0604020202020204" pitchFamily="34" charset="0"/>
              <a:sym typeface="Poppins Medium"/>
            </a:endParaRPr>
          </a:p>
        </p:txBody>
      </p:sp>
      <p:sp>
        <p:nvSpPr>
          <p:cNvPr id="5" name="Oval 788">
            <a:extLst>
              <a:ext uri="{FF2B5EF4-FFF2-40B4-BE49-F238E27FC236}">
                <a16:creationId xmlns:a16="http://schemas.microsoft.com/office/drawing/2014/main" id="{6A5C4606-C6B5-6AE2-3997-6C9CA81CF4AD}"/>
              </a:ext>
            </a:extLst>
          </p:cNvPr>
          <p:cNvSpPr/>
          <p:nvPr/>
        </p:nvSpPr>
        <p:spPr>
          <a:xfrm>
            <a:off x="818238" y="8447793"/>
            <a:ext cx="3835864" cy="3835866"/>
          </a:xfrm>
          <a:prstGeom prst="ellipse">
            <a:avLst/>
          </a:prstGeom>
          <a:solidFill>
            <a:srgbClr val="7030A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600"/>
          </a:p>
        </p:txBody>
      </p:sp>
      <p:sp>
        <p:nvSpPr>
          <p:cNvPr id="8" name="CaixaDeTexto 7">
            <a:extLst>
              <a:ext uri="{FF2B5EF4-FFF2-40B4-BE49-F238E27FC236}">
                <a16:creationId xmlns:a16="http://schemas.microsoft.com/office/drawing/2014/main" id="{13ECF6DC-413C-6F90-CC91-D736A041480A}"/>
              </a:ext>
            </a:extLst>
          </p:cNvPr>
          <p:cNvSpPr txBox="1"/>
          <p:nvPr/>
        </p:nvSpPr>
        <p:spPr>
          <a:xfrm>
            <a:off x="1219778" y="9058985"/>
            <a:ext cx="3641799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pt-BR" sz="3600" dirty="0">
                <a:solidFill>
                  <a:schemeClr val="bg1"/>
                </a:solidFill>
                <a:latin typeface="Core Sans C 45 Regular" panose="020B0603030302020204" pitchFamily="34" charset="0"/>
              </a:rPr>
              <a:t>Chega Cadastro de Kits</a:t>
            </a:r>
          </a:p>
        </p:txBody>
      </p:sp>
      <p:pic>
        <p:nvPicPr>
          <p:cNvPr id="7" name="Picture 13">
            <a:extLst>
              <a:ext uri="{FF2B5EF4-FFF2-40B4-BE49-F238E27FC236}">
                <a16:creationId xmlns:a16="http://schemas.microsoft.com/office/drawing/2014/main" id="{177428F3-19BB-0B9A-8247-ACA03238F3B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1996212" flipH="1">
            <a:off x="8995107" y="-11706000"/>
            <a:ext cx="15922265" cy="15097211"/>
          </a:xfrm>
          <a:prstGeom prst="rect">
            <a:avLst/>
          </a:prstGeom>
        </p:spPr>
      </p:pic>
      <p:sp>
        <p:nvSpPr>
          <p:cNvPr id="18" name="Retângulo 51">
            <a:extLst>
              <a:ext uri="{FF2B5EF4-FFF2-40B4-BE49-F238E27FC236}">
                <a16:creationId xmlns:a16="http://schemas.microsoft.com/office/drawing/2014/main" id="{19048D41-1E49-FF1A-CC2F-E2A9E7B34CE3}"/>
              </a:ext>
            </a:extLst>
          </p:cNvPr>
          <p:cNvSpPr/>
          <p:nvPr/>
        </p:nvSpPr>
        <p:spPr>
          <a:xfrm>
            <a:off x="682421" y="1782446"/>
            <a:ext cx="17993470" cy="10919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43784" tIns="243784" rIns="243784" bIns="243784" anchor="ctr" anchorCtr="0">
            <a:noAutofit/>
          </a:bodyPr>
          <a:lstStyle/>
          <a:p>
            <a:pPr lvl="0">
              <a:buClr>
                <a:srgbClr val="411E5A"/>
              </a:buClr>
              <a:buSzPts val="2800"/>
              <a:defRPr/>
            </a:pPr>
            <a:endParaRPr lang="pt-BR" sz="4000" b="1" dirty="0">
              <a:solidFill>
                <a:srgbClr val="411E5A"/>
              </a:solidFill>
              <a:latin typeface="Century Gothic"/>
              <a:sym typeface="Dosis"/>
            </a:endParaRPr>
          </a:p>
        </p:txBody>
      </p:sp>
      <p:sp>
        <p:nvSpPr>
          <p:cNvPr id="6" name="Google Shape;246;g1dfd54de5ca_1_0">
            <a:extLst>
              <a:ext uri="{FF2B5EF4-FFF2-40B4-BE49-F238E27FC236}">
                <a16:creationId xmlns:a16="http://schemas.microsoft.com/office/drawing/2014/main" id="{88E80E14-040F-0558-843E-2B1722C67269}"/>
              </a:ext>
            </a:extLst>
          </p:cNvPr>
          <p:cNvSpPr txBox="1"/>
          <p:nvPr/>
        </p:nvSpPr>
        <p:spPr>
          <a:xfrm>
            <a:off x="2347073" y="1178292"/>
            <a:ext cx="4674364" cy="5192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buClr>
                <a:srgbClr val="F72759"/>
              </a:buClr>
              <a:buSzPts val="900"/>
            </a:pPr>
            <a:r>
              <a:rPr lang="en-US" sz="3374" i="1" dirty="0">
                <a:solidFill>
                  <a:schemeClr val="lt1"/>
                </a:solidFill>
                <a:latin typeface="Core Sans C 75 ExtraBold" panose="020B0603030302020204" pitchFamily="34" charset="0"/>
                <a:ea typeface="Poppins Medium"/>
                <a:cs typeface="Arial" panose="020B0604020202020204" pitchFamily="34" charset="0"/>
                <a:sym typeface="Poppins Medium"/>
              </a:rPr>
              <a:t>LINX AUTOSYSTEM</a:t>
            </a:r>
            <a:endParaRPr sz="3374" i="1" dirty="0">
              <a:solidFill>
                <a:schemeClr val="lt1"/>
              </a:solidFill>
              <a:latin typeface="Core Sans C 75 ExtraBold" panose="020B0603030302020204" pitchFamily="34" charset="0"/>
              <a:ea typeface="Poppins Medium"/>
              <a:cs typeface="Arial" panose="020B0604020202020204" pitchFamily="34" charset="0"/>
              <a:sym typeface="Poppins Medium"/>
            </a:endParaRPr>
          </a:p>
        </p:txBody>
      </p:sp>
      <p:pic>
        <p:nvPicPr>
          <p:cNvPr id="11" name="Imagem 10">
            <a:extLst>
              <a:ext uri="{FF2B5EF4-FFF2-40B4-BE49-F238E27FC236}">
                <a16:creationId xmlns:a16="http://schemas.microsoft.com/office/drawing/2014/main" id="{6E050ADF-5E29-4B38-817F-2DE50428F2C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38749" y="12493667"/>
            <a:ext cx="1627362" cy="816855"/>
          </a:xfrm>
          <a:prstGeom prst="rect">
            <a:avLst/>
          </a:prstGeom>
        </p:spPr>
      </p:pic>
      <p:pic>
        <p:nvPicPr>
          <p:cNvPr id="16" name="Imagem 15" descr="Logotipo, nome da empresa&#10;&#10;Descrição gerada automaticamente">
            <a:extLst>
              <a:ext uri="{FF2B5EF4-FFF2-40B4-BE49-F238E27FC236}">
                <a16:creationId xmlns:a16="http://schemas.microsoft.com/office/drawing/2014/main" id="{793E8478-7D5C-76C8-8166-11BE8F655F4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0611387" y="12493667"/>
            <a:ext cx="1627362" cy="8260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43464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4B344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C70E859D-4E60-30E1-2D72-E400D0BC022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m 9">
            <a:extLst>
              <a:ext uri="{FF2B5EF4-FFF2-40B4-BE49-F238E27FC236}">
                <a16:creationId xmlns:a16="http://schemas.microsoft.com/office/drawing/2014/main" id="{E27E4B3D-5BFD-F33E-4E22-DD158459FD3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718546" y="5209964"/>
            <a:ext cx="9097592" cy="6309924"/>
          </a:xfrm>
          <a:prstGeom prst="rect">
            <a:avLst/>
          </a:prstGeom>
        </p:spPr>
      </p:pic>
      <p:pic>
        <p:nvPicPr>
          <p:cNvPr id="9" name="Picture 13">
            <a:extLst>
              <a:ext uri="{FF2B5EF4-FFF2-40B4-BE49-F238E27FC236}">
                <a16:creationId xmlns:a16="http://schemas.microsoft.com/office/drawing/2014/main" id="{FBC1D732-FD34-E717-6FE2-0258EEAD3AD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12916" flipH="1">
            <a:off x="-282217" y="10451693"/>
            <a:ext cx="15922265" cy="15097211"/>
          </a:xfrm>
          <a:prstGeom prst="rect">
            <a:avLst/>
          </a:prstGeom>
        </p:spPr>
      </p:pic>
      <p:sp>
        <p:nvSpPr>
          <p:cNvPr id="17" name="Google Shape;246;g1dfd54de5ca_1_0">
            <a:extLst>
              <a:ext uri="{FF2B5EF4-FFF2-40B4-BE49-F238E27FC236}">
                <a16:creationId xmlns:a16="http://schemas.microsoft.com/office/drawing/2014/main" id="{E3AEF043-F087-7F53-037F-51FD6BC8B775}"/>
              </a:ext>
            </a:extLst>
          </p:cNvPr>
          <p:cNvSpPr txBox="1"/>
          <p:nvPr/>
        </p:nvSpPr>
        <p:spPr>
          <a:xfrm>
            <a:off x="2216569" y="1737198"/>
            <a:ext cx="6711695" cy="14773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buClr>
                <a:srgbClr val="F72759"/>
              </a:buClr>
              <a:buSzPts val="900"/>
            </a:pPr>
            <a:r>
              <a:rPr lang="en-US" sz="9600" b="1" i="1" dirty="0">
                <a:solidFill>
                  <a:srgbClr val="FFDE25"/>
                </a:solidFill>
                <a:latin typeface="Core Sans C 75 ExtraBold" panose="020B0603030302020204" pitchFamily="34" charset="0"/>
                <a:ea typeface="Poppins Medium"/>
                <a:cs typeface="Arial" panose="020B0604020202020204" pitchFamily="34" charset="0"/>
                <a:sym typeface="Poppins Medium"/>
              </a:rPr>
              <a:t>Na </a:t>
            </a:r>
            <a:r>
              <a:rPr lang="en-US" sz="9600" b="1" i="1" dirty="0" err="1">
                <a:solidFill>
                  <a:srgbClr val="FFDE25"/>
                </a:solidFill>
                <a:latin typeface="Core Sans C 75 ExtraBold" panose="020B0603030302020204" pitchFamily="34" charset="0"/>
                <a:ea typeface="Poppins Medium"/>
                <a:cs typeface="Arial" panose="020B0604020202020204" pitchFamily="34" charset="0"/>
                <a:sym typeface="Poppins Medium"/>
              </a:rPr>
              <a:t>prática</a:t>
            </a:r>
            <a:endParaRPr sz="9600" b="1" i="1" dirty="0">
              <a:solidFill>
                <a:srgbClr val="FFDE25"/>
              </a:solidFill>
              <a:latin typeface="Core Sans C 75 ExtraBold" panose="020B0603030302020204" pitchFamily="34" charset="0"/>
              <a:ea typeface="Poppins Medium"/>
              <a:cs typeface="Arial" panose="020B0604020202020204" pitchFamily="34" charset="0"/>
              <a:sym typeface="Poppins Medium"/>
            </a:endParaRPr>
          </a:p>
        </p:txBody>
      </p:sp>
      <p:sp>
        <p:nvSpPr>
          <p:cNvPr id="5" name="Oval 788">
            <a:extLst>
              <a:ext uri="{FF2B5EF4-FFF2-40B4-BE49-F238E27FC236}">
                <a16:creationId xmlns:a16="http://schemas.microsoft.com/office/drawing/2014/main" id="{6A5C4606-C6B5-6AE2-3997-6C9CA81CF4AD}"/>
              </a:ext>
            </a:extLst>
          </p:cNvPr>
          <p:cNvSpPr/>
          <p:nvPr/>
        </p:nvSpPr>
        <p:spPr>
          <a:xfrm>
            <a:off x="818238" y="8447793"/>
            <a:ext cx="3835864" cy="3835866"/>
          </a:xfrm>
          <a:prstGeom prst="ellipse">
            <a:avLst/>
          </a:prstGeom>
          <a:solidFill>
            <a:srgbClr val="7030A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600"/>
          </a:p>
        </p:txBody>
      </p:sp>
      <p:sp>
        <p:nvSpPr>
          <p:cNvPr id="8" name="CaixaDeTexto 7">
            <a:extLst>
              <a:ext uri="{FF2B5EF4-FFF2-40B4-BE49-F238E27FC236}">
                <a16:creationId xmlns:a16="http://schemas.microsoft.com/office/drawing/2014/main" id="{13ECF6DC-413C-6F90-CC91-D736A041480A}"/>
              </a:ext>
            </a:extLst>
          </p:cNvPr>
          <p:cNvSpPr txBox="1"/>
          <p:nvPr/>
        </p:nvSpPr>
        <p:spPr>
          <a:xfrm>
            <a:off x="1802031" y="9211564"/>
            <a:ext cx="2815509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pt-BR" sz="3600" dirty="0">
                <a:solidFill>
                  <a:schemeClr val="bg1"/>
                </a:solidFill>
                <a:latin typeface="Core Sans C 45 Regular" panose="020B0603030302020204" pitchFamily="34" charset="0"/>
              </a:rPr>
              <a:t>Digite o código e baixe a venda</a:t>
            </a:r>
          </a:p>
        </p:txBody>
      </p:sp>
      <p:pic>
        <p:nvPicPr>
          <p:cNvPr id="7" name="Picture 13">
            <a:extLst>
              <a:ext uri="{FF2B5EF4-FFF2-40B4-BE49-F238E27FC236}">
                <a16:creationId xmlns:a16="http://schemas.microsoft.com/office/drawing/2014/main" id="{177428F3-19BB-0B9A-8247-ACA03238F3B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1996212" flipH="1">
            <a:off x="8995107" y="-11706000"/>
            <a:ext cx="15922265" cy="15097211"/>
          </a:xfrm>
          <a:prstGeom prst="rect">
            <a:avLst/>
          </a:prstGeom>
        </p:spPr>
      </p:pic>
      <p:sp>
        <p:nvSpPr>
          <p:cNvPr id="18" name="Retângulo 51">
            <a:extLst>
              <a:ext uri="{FF2B5EF4-FFF2-40B4-BE49-F238E27FC236}">
                <a16:creationId xmlns:a16="http://schemas.microsoft.com/office/drawing/2014/main" id="{19048D41-1E49-FF1A-CC2F-E2A9E7B34CE3}"/>
              </a:ext>
            </a:extLst>
          </p:cNvPr>
          <p:cNvSpPr/>
          <p:nvPr/>
        </p:nvSpPr>
        <p:spPr>
          <a:xfrm>
            <a:off x="682421" y="1782446"/>
            <a:ext cx="17993470" cy="10919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43784" tIns="243784" rIns="243784" bIns="243784" anchor="ctr" anchorCtr="0">
            <a:noAutofit/>
          </a:bodyPr>
          <a:lstStyle/>
          <a:p>
            <a:pPr lvl="0">
              <a:buClr>
                <a:srgbClr val="411E5A"/>
              </a:buClr>
              <a:buSzPts val="2800"/>
              <a:defRPr/>
            </a:pPr>
            <a:endParaRPr lang="pt-BR" sz="4000" b="1" dirty="0">
              <a:solidFill>
                <a:srgbClr val="411E5A"/>
              </a:solidFill>
              <a:latin typeface="Century Gothic"/>
              <a:sym typeface="Dosis"/>
            </a:endParaRPr>
          </a:p>
        </p:txBody>
      </p:sp>
      <p:sp>
        <p:nvSpPr>
          <p:cNvPr id="6" name="Google Shape;246;g1dfd54de5ca_1_0">
            <a:extLst>
              <a:ext uri="{FF2B5EF4-FFF2-40B4-BE49-F238E27FC236}">
                <a16:creationId xmlns:a16="http://schemas.microsoft.com/office/drawing/2014/main" id="{88E80E14-040F-0558-843E-2B1722C67269}"/>
              </a:ext>
            </a:extLst>
          </p:cNvPr>
          <p:cNvSpPr txBox="1"/>
          <p:nvPr/>
        </p:nvSpPr>
        <p:spPr>
          <a:xfrm>
            <a:off x="2347073" y="1178292"/>
            <a:ext cx="4674364" cy="5192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1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buClr>
                <a:srgbClr val="F72759"/>
              </a:buClr>
              <a:buSzPts val="900"/>
            </a:pPr>
            <a:r>
              <a:rPr lang="en-US" sz="3374" i="1" dirty="0">
                <a:solidFill>
                  <a:schemeClr val="lt1"/>
                </a:solidFill>
                <a:latin typeface="Core Sans C 75 ExtraBold" panose="020B0603030302020204" pitchFamily="34" charset="0"/>
                <a:ea typeface="Poppins Medium"/>
                <a:cs typeface="Arial" panose="020B0604020202020204" pitchFamily="34" charset="0"/>
                <a:sym typeface="Poppins Medium"/>
              </a:rPr>
              <a:t>LINX AUTOSYSTEM</a:t>
            </a:r>
            <a:endParaRPr sz="3374" i="1" dirty="0">
              <a:solidFill>
                <a:schemeClr val="lt1"/>
              </a:solidFill>
              <a:latin typeface="Core Sans C 75 ExtraBold" panose="020B0603030302020204" pitchFamily="34" charset="0"/>
              <a:ea typeface="Poppins Medium"/>
              <a:cs typeface="Arial" panose="020B0604020202020204" pitchFamily="34" charset="0"/>
              <a:sym typeface="Poppins Medium"/>
            </a:endParaRPr>
          </a:p>
        </p:txBody>
      </p:sp>
      <p:pic>
        <p:nvPicPr>
          <p:cNvPr id="11" name="Imagem 10">
            <a:extLst>
              <a:ext uri="{FF2B5EF4-FFF2-40B4-BE49-F238E27FC236}">
                <a16:creationId xmlns:a16="http://schemas.microsoft.com/office/drawing/2014/main" id="{EE287E7A-E421-CFEE-D48F-7C7C3A12876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663401" y="4040572"/>
            <a:ext cx="9097592" cy="4569194"/>
          </a:xfrm>
          <a:prstGeom prst="rect">
            <a:avLst/>
          </a:prstGeom>
        </p:spPr>
      </p:pic>
      <p:sp>
        <p:nvSpPr>
          <p:cNvPr id="14" name="Forma em L 13">
            <a:extLst>
              <a:ext uri="{FF2B5EF4-FFF2-40B4-BE49-F238E27FC236}">
                <a16:creationId xmlns:a16="http://schemas.microsoft.com/office/drawing/2014/main" id="{DB90112E-2D54-F3A2-E05C-D0C916159373}"/>
              </a:ext>
            </a:extLst>
          </p:cNvPr>
          <p:cNvSpPr/>
          <p:nvPr/>
        </p:nvSpPr>
        <p:spPr>
          <a:xfrm rot="19165421">
            <a:off x="10854210" y="5275626"/>
            <a:ext cx="4810539" cy="2099085"/>
          </a:xfrm>
          <a:prstGeom prst="corner">
            <a:avLst>
              <a:gd name="adj1" fmla="val 34382"/>
              <a:gd name="adj2" fmla="val 50000"/>
            </a:avLst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pic>
        <p:nvPicPr>
          <p:cNvPr id="15" name="Imagem 14">
            <a:extLst>
              <a:ext uri="{FF2B5EF4-FFF2-40B4-BE49-F238E27FC236}">
                <a16:creationId xmlns:a16="http://schemas.microsoft.com/office/drawing/2014/main" id="{C7375C2B-0F99-5F84-1FA5-248915DA830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38749" y="12493667"/>
            <a:ext cx="1627362" cy="816855"/>
          </a:xfrm>
          <a:prstGeom prst="rect">
            <a:avLst/>
          </a:prstGeom>
        </p:spPr>
      </p:pic>
      <p:pic>
        <p:nvPicPr>
          <p:cNvPr id="16" name="Imagem 15" descr="Logotipo, nome da empresa&#10;&#10;Descrição gerada automaticamente">
            <a:extLst>
              <a:ext uri="{FF2B5EF4-FFF2-40B4-BE49-F238E27FC236}">
                <a16:creationId xmlns:a16="http://schemas.microsoft.com/office/drawing/2014/main" id="{3E59D58F-A00C-D85B-98EC-F5DE0C703923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0611387" y="12493667"/>
            <a:ext cx="1627362" cy="8260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67299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7_Default Theme">
  <a:themeElements>
    <a:clrScheme name="Galunion">
      <a:dk1>
        <a:sysClr val="windowText" lastClr="000000"/>
      </a:dk1>
      <a:lt1>
        <a:sysClr val="window" lastClr="FFFFFF"/>
      </a:lt1>
      <a:dk2>
        <a:srgbClr val="000000"/>
      </a:dk2>
      <a:lt2>
        <a:srgbClr val="FCFFFF"/>
      </a:lt2>
      <a:accent1>
        <a:srgbClr val="6C157C"/>
      </a:accent1>
      <a:accent2>
        <a:srgbClr val="F27C15"/>
      </a:accent2>
      <a:accent3>
        <a:srgbClr val="6F6F6F"/>
      </a:accent3>
      <a:accent4>
        <a:srgbClr val="70B83A"/>
      </a:accent4>
      <a:accent5>
        <a:srgbClr val="E1383F"/>
      </a:accent5>
      <a:accent6>
        <a:srgbClr val="1B6CB4"/>
      </a:accent6>
      <a:hlink>
        <a:srgbClr val="F27C15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65A00"/>
        </a:solidFill>
        <a:ln>
          <a:noFill/>
        </a:ln>
      </a:spPr>
      <a:bodyPr rtlCol="0" anchor="ctr"/>
      <a:lstStyle>
        <a:defPPr algn="ctr">
          <a:defRPr dirty="0"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53A0FEF6701C048BDE85242F426190D" ma:contentTypeVersion="15" ma:contentTypeDescription="Create a new document." ma:contentTypeScope="" ma:versionID="78f1e84ce8763d4241767bc7bdfa0daa">
  <xsd:schema xmlns:xsd="http://www.w3.org/2001/XMLSchema" xmlns:xs="http://www.w3.org/2001/XMLSchema" xmlns:p="http://schemas.microsoft.com/office/2006/metadata/properties" xmlns:ns2="8dcd9f61-c930-4a1f-aa26-dc7c4e49e423" xmlns:ns3="f987f308-0ed5-49cb-9f78-c372c05cb3bd" targetNamespace="http://schemas.microsoft.com/office/2006/metadata/properties" ma:root="true" ma:fieldsID="8b1e036a4ca2de266a50220ffec50f92" ns2:_="" ns3:_="">
    <xsd:import namespace="8dcd9f61-c930-4a1f-aa26-dc7c4e49e423"/>
    <xsd:import namespace="f987f308-0ed5-49cb-9f78-c372c05cb3bd"/>
    <xsd:element name="properties">
      <xsd:complexType>
        <xsd:sequence>
          <xsd:element name="documentManagement">
            <xsd:complexType>
              <xsd:all>
                <xsd:element ref="ns2:lcf76f155ced4ddcb4097134ff3c332f" minOccurs="0"/>
                <xsd:element ref="ns3:TaxCatchAll" minOccurs="0"/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ServiceLocation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LengthInSeconds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dcd9f61-c930-4a1f-aa26-dc7c4e49e423" elementFormDefault="qualified">
    <xsd:import namespace="http://schemas.microsoft.com/office/2006/documentManagement/types"/>
    <xsd:import namespace="http://schemas.microsoft.com/office/infopath/2007/PartnerControls"/>
    <xsd:element name="lcf76f155ced4ddcb4097134ff3c332f" ma:index="9" nillable="true" ma:taxonomy="true" ma:internalName="lcf76f155ced4ddcb4097134ff3c332f" ma:taxonomyFieldName="MediaServiceImageTags" ma:displayName="Image Tags" ma:readOnly="false" ma:fieldId="{5cf76f15-5ced-4ddc-b409-7134ff3c332f}" ma:taxonomyMulti="true" ma:sspId="e84ba79f-602a-4707-b41a-b490d4cddcb8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3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4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Location" ma:index="15" nillable="true" ma:displayName="Location" ma:indexed="true" ma:internalName="MediaServiceLocation" ma:readOnly="true">
      <xsd:simpleType>
        <xsd:restriction base="dms:Text"/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8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987f308-0ed5-49cb-9f78-c372c05cb3bd" elementFormDefault="qualified">
    <xsd:import namespace="http://schemas.microsoft.com/office/2006/documentManagement/types"/>
    <xsd:import namespace="http://schemas.microsoft.com/office/infopath/2007/PartnerControls"/>
    <xsd:element name="TaxCatchAll" ma:index="10" nillable="true" ma:displayName="Taxonomy Catch All Column" ma:hidden="true" ma:list="{de683e47-818e-463e-837c-a0709e037c4e}" ma:internalName="TaxCatchAll" ma:showField="CatchAllData" ma:web="f987f308-0ed5-49cb-9f78-c372c05cb3bd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f987f308-0ed5-49cb-9f78-c372c05cb3bd" xsi:nil="true"/>
    <lcf76f155ced4ddcb4097134ff3c332f xmlns="8dcd9f61-c930-4a1f-aa26-dc7c4e49e423">
      <Terms xmlns="http://schemas.microsoft.com/office/infopath/2007/PartnerControls"/>
    </lcf76f155ced4ddcb4097134ff3c332f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BB55C1C9-14DA-4131-AB15-8DAC2F9A17B4}">
  <ds:schemaRefs>
    <ds:schemaRef ds:uri="8dcd9f61-c930-4a1f-aa26-dc7c4e49e423"/>
    <ds:schemaRef ds:uri="f987f308-0ed5-49cb-9f78-c372c05cb3bd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2.xml><?xml version="1.0" encoding="utf-8"?>
<ds:datastoreItem xmlns:ds="http://schemas.openxmlformats.org/officeDocument/2006/customXml" ds:itemID="{3E021754-0B5C-429D-8783-B776E67428E7}">
  <ds:schemaRefs>
    <ds:schemaRef ds:uri="8dcd9f61-c930-4a1f-aa26-dc7c4e49e423"/>
    <ds:schemaRef ds:uri="f987f308-0ed5-49cb-9f78-c372c05cb3bd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E359A85E-0249-442E-A441-C549DD9F375B}">
  <ds:schemaRefs>
    <ds:schemaRef ds:uri="http://schemas.microsoft.com/sharepoint/v3/contenttype/forms"/>
  </ds:schemaRefs>
</ds:datastoreItem>
</file>

<file path=docMetadata/LabelInfo.xml><?xml version="1.0" encoding="utf-8"?>
<clbl:labelList xmlns:clbl="http://schemas.microsoft.com/office/2020/mipLabelMetadata">
  <clbl:label id="{0aba7354-7884-4fbc-96a4-fb6fe0cc1158}" enabled="0" method="" siteId="{0aba7354-7884-4fbc-96a4-fb6fe0cc1158}" removed="1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1904</TotalTime>
  <Words>7412</Words>
  <Application>Microsoft Office PowerPoint</Application>
  <PresentationFormat>Personalizar</PresentationFormat>
  <Paragraphs>349</Paragraphs>
  <Slides>20</Slides>
  <Notes>20</Notes>
  <HiddenSlides>0</HiddenSlides>
  <MMClips>2</MMClips>
  <ScaleCrop>false</ScaleCrop>
  <HeadingPairs>
    <vt:vector size="6" baseType="variant">
      <vt:variant>
        <vt:lpstr>Fontes usadas</vt:lpstr>
      </vt:variant>
      <vt:variant>
        <vt:i4>11</vt:i4>
      </vt:variant>
      <vt:variant>
        <vt:lpstr>Tema</vt:lpstr>
      </vt:variant>
      <vt:variant>
        <vt:i4>2</vt:i4>
      </vt:variant>
      <vt:variant>
        <vt:lpstr>Títulos de slides</vt:lpstr>
      </vt:variant>
      <vt:variant>
        <vt:i4>20</vt:i4>
      </vt:variant>
    </vt:vector>
  </HeadingPairs>
  <TitlesOfParts>
    <vt:vector size="33" baseType="lpstr">
      <vt:lpstr>Arial</vt:lpstr>
      <vt:lpstr>Century Gothic</vt:lpstr>
      <vt:lpstr>Calibri</vt:lpstr>
      <vt:lpstr>Aptos</vt:lpstr>
      <vt:lpstr>Core Sans C 65 Bold</vt:lpstr>
      <vt:lpstr>Kyrial Sans Pro Regular</vt:lpstr>
      <vt:lpstr>Core Sans C 75 ExtraBold</vt:lpstr>
      <vt:lpstr>Times New Roman</vt:lpstr>
      <vt:lpstr>Core Sans C 85 Heavy</vt:lpstr>
      <vt:lpstr>Core Sans C 45 Regular</vt:lpstr>
      <vt:lpstr>Core Sans C </vt:lpstr>
      <vt:lpstr>Office Theme</vt:lpstr>
      <vt:lpstr>7_Default Theme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2024_BR-Mania_EVE_JAN24_VV_24_KV-Arena-Food_v04</dc:title>
  <dc:creator>Nathalia Royo</dc:creator>
  <cp:lastModifiedBy>Jeniffer de Matos Soares</cp:lastModifiedBy>
  <cp:revision>25</cp:revision>
  <dcterms:created xsi:type="dcterms:W3CDTF">2024-01-29T19:46:26Z</dcterms:created>
  <dcterms:modified xsi:type="dcterms:W3CDTF">2024-09-24T20:35:43Z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2024-01-18T00:00:00Z</vt:filetime>
  </property>
  <property fmtid="{D5CDD505-2E9C-101B-9397-08002B2CF9AE}" pid="3" name="Creator">
    <vt:lpwstr>Adobe Illustrator 28.0 (Macintosh)</vt:lpwstr>
  </property>
  <property fmtid="{D5CDD505-2E9C-101B-9397-08002B2CF9AE}" pid="4" name="LastSaved">
    <vt:filetime>2024-01-29T00:00:00Z</vt:filetime>
  </property>
  <property fmtid="{D5CDD505-2E9C-101B-9397-08002B2CF9AE}" pid="5" name="Producer">
    <vt:lpwstr>Adobe PDF library 17.00</vt:lpwstr>
  </property>
  <property fmtid="{D5CDD505-2E9C-101B-9397-08002B2CF9AE}" pid="6" name="ContentTypeId">
    <vt:lpwstr>0x010100953A0FEF6701C048BDE85242F426190D</vt:lpwstr>
  </property>
  <property fmtid="{D5CDD505-2E9C-101B-9397-08002B2CF9AE}" pid="7" name="MediaServiceImageTags">
    <vt:lpwstr/>
  </property>
</Properties>
</file>